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sldIdLst>
    <p:sldId id="256" r:id="rId2"/>
    <p:sldId id="342" r:id="rId3"/>
    <p:sldId id="343" r:id="rId4"/>
    <p:sldId id="257" r:id="rId5"/>
    <p:sldId id="278" r:id="rId6"/>
    <p:sldId id="345" r:id="rId7"/>
    <p:sldId id="258" r:id="rId8"/>
    <p:sldId id="397" r:id="rId9"/>
    <p:sldId id="280" r:id="rId10"/>
    <p:sldId id="259" r:id="rId11"/>
    <p:sldId id="301" r:id="rId12"/>
    <p:sldId id="344" r:id="rId13"/>
    <p:sldId id="260" r:id="rId14"/>
    <p:sldId id="399" r:id="rId15"/>
    <p:sldId id="398" r:id="rId16"/>
    <p:sldId id="304" r:id="rId17"/>
    <p:sldId id="282" r:id="rId18"/>
    <p:sldId id="261" r:id="rId19"/>
    <p:sldId id="283" r:id="rId20"/>
    <p:sldId id="284" r:id="rId21"/>
    <p:sldId id="400" r:id="rId22"/>
    <p:sldId id="395" r:id="rId23"/>
    <p:sldId id="262" r:id="rId24"/>
    <p:sldId id="396" r:id="rId25"/>
    <p:sldId id="346" r:id="rId26"/>
    <p:sldId id="401" r:id="rId27"/>
    <p:sldId id="285" r:id="rId28"/>
    <p:sldId id="264" r:id="rId29"/>
    <p:sldId id="402" r:id="rId30"/>
    <p:sldId id="286" r:id="rId31"/>
    <p:sldId id="265" r:id="rId32"/>
    <p:sldId id="347" r:id="rId33"/>
    <p:sldId id="266" r:id="rId34"/>
    <p:sldId id="267" r:id="rId35"/>
    <p:sldId id="287" r:id="rId36"/>
    <p:sldId id="268" r:id="rId37"/>
    <p:sldId id="269" r:id="rId38"/>
    <p:sldId id="288" r:id="rId39"/>
    <p:sldId id="289" r:id="rId40"/>
    <p:sldId id="270" r:id="rId41"/>
    <p:sldId id="290" r:id="rId42"/>
    <p:sldId id="271" r:id="rId43"/>
    <p:sldId id="292" r:id="rId44"/>
    <p:sldId id="291" r:id="rId45"/>
    <p:sldId id="272" r:id="rId46"/>
    <p:sldId id="302" r:id="rId47"/>
    <p:sldId id="293" r:id="rId48"/>
    <p:sldId id="273" r:id="rId49"/>
    <p:sldId id="274" r:id="rId50"/>
    <p:sldId id="275" r:id="rId51"/>
    <p:sldId id="294" r:id="rId52"/>
    <p:sldId id="295" r:id="rId53"/>
    <p:sldId id="276" r:id="rId54"/>
    <p:sldId id="296" r:id="rId55"/>
    <p:sldId id="297" r:id="rId56"/>
    <p:sldId id="298" r:id="rId57"/>
    <p:sldId id="299" r:id="rId58"/>
    <p:sldId id="403" r:id="rId59"/>
    <p:sldId id="303" r:id="rId60"/>
    <p:sldId id="300" r:id="rId61"/>
    <p:sldId id="348" r:id="rId62"/>
    <p:sldId id="305" r:id="rId6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2">
          <p15:clr>
            <a:srgbClr val="A4A3A4"/>
          </p15:clr>
        </p15:guide>
        <p15:guide id="2" pos="28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72" autoAdjust="0"/>
    <p:restoredTop sz="89152" autoAdjust="0"/>
  </p:normalViewPr>
  <p:slideViewPr>
    <p:cSldViewPr>
      <p:cViewPr varScale="1">
        <p:scale>
          <a:sx n="77" d="100"/>
          <a:sy n="77" d="100"/>
        </p:scale>
        <p:origin x="1406" y="62"/>
      </p:cViewPr>
      <p:guideLst>
        <p:guide orient="horz" pos="2172"/>
        <p:guide pos="289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F31AE14D-1B50-488E-95ED-6F7F36631DFE}" type="datetimeFigureOut">
              <a:rPr lang="zh-CN" altLang="en-US"/>
              <a:t>2018/4/23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B19DE0D4-8995-4F5C-AF94-97671DEFE73F}"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testmart.cn/wiki/%E9%9B%A8%E6%BB%B4"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Geosynchronous </a:t>
            </a:r>
            <a:r>
              <a:rPr lang="zh-CN" altLang="en-US"/>
              <a:t>赤道上空且高度为</a:t>
            </a:r>
            <a:r>
              <a:rPr lang="en-US" altLang="zh-CN"/>
              <a:t>35863km</a:t>
            </a:r>
            <a:r>
              <a:rPr lang="zh-CN" altLang="en-US"/>
              <a:t>的卫星</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Geosynchronous </a:t>
            </a:r>
            <a:r>
              <a:rPr lang="zh-CN" altLang="en-US"/>
              <a:t>赤道上空且高度为</a:t>
            </a:r>
            <a:r>
              <a:rPr lang="en-US" altLang="zh-CN"/>
              <a:t>35863km</a:t>
            </a:r>
            <a:r>
              <a:rPr lang="zh-CN" altLang="en-US"/>
              <a:t>的卫星</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Geosynchronous </a:t>
            </a:r>
            <a:r>
              <a:rPr lang="zh-CN" altLang="en-US"/>
              <a:t>赤道上空且高度为</a:t>
            </a:r>
            <a:r>
              <a:rPr lang="en-US" altLang="zh-CN"/>
              <a:t>35863km</a:t>
            </a:r>
            <a:r>
              <a:rPr lang="zh-CN" altLang="en-US"/>
              <a:t>的卫星</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10000"/>
              </a:lnSpc>
              <a:buNone/>
            </a:pPr>
            <a:r>
              <a:rPr lang="zh-CN" altLang="en-US" b="1" dirty="0">
                <a:latin typeface="Arial Narrow" panose="020B0606020202030204" pitchFamily="34" charset="0"/>
                <a:sym typeface="+mn-ea"/>
              </a:rPr>
              <a:t>铱星系统的关口站</a:t>
            </a:r>
            <a:r>
              <a:rPr lang="en-US" altLang="zh-CN" b="1" dirty="0">
                <a:latin typeface="Arial Narrow" panose="020B0606020202030204" pitchFamily="34" charset="0"/>
                <a:sym typeface="+mn-ea"/>
              </a:rPr>
              <a:t>: </a:t>
            </a:r>
            <a:r>
              <a:rPr lang="zh-CN" altLang="en-US" b="1" dirty="0">
                <a:latin typeface="Arial Narrow" panose="020B0606020202030204" pitchFamily="34" charset="0"/>
                <a:sym typeface="+mn-ea"/>
              </a:rPr>
              <a:t>   关口站是控制用户终端接入并提供系统和公共交换电话网（</a:t>
            </a:r>
            <a:r>
              <a:rPr lang="en-US" altLang="zh-CN" b="1" dirty="0">
                <a:latin typeface="Arial Narrow" panose="020B0606020202030204" pitchFamily="34" charset="0"/>
                <a:sym typeface="+mn-ea"/>
              </a:rPr>
              <a:t>PSTN</a:t>
            </a:r>
            <a:r>
              <a:rPr lang="zh-CN" altLang="en-US" b="1" dirty="0">
                <a:latin typeface="Arial Narrow" panose="020B0606020202030204" pitchFamily="34" charset="0"/>
                <a:sym typeface="+mn-ea"/>
              </a:rPr>
              <a:t>）间接口的地球站</a:t>
            </a:r>
            <a:r>
              <a:rPr lang="en-US" altLang="zh-CN" b="1" dirty="0">
                <a:latin typeface="Arial Narrow" panose="020B0606020202030204" pitchFamily="34" charset="0"/>
                <a:sym typeface="+mn-ea"/>
              </a:rPr>
              <a:t>,  </a:t>
            </a:r>
            <a:r>
              <a:rPr lang="zh-CN" altLang="en-US" b="1" dirty="0">
                <a:latin typeface="Arial Narrow" panose="020B0606020202030204" pitchFamily="34" charset="0"/>
                <a:sym typeface="+mn-ea"/>
              </a:rPr>
              <a:t>铱星系统的用户终端（</a:t>
            </a:r>
            <a:r>
              <a:rPr lang="en-US" altLang="zh-CN" b="1" dirty="0">
                <a:latin typeface="Arial Narrow" panose="020B0606020202030204" pitchFamily="34" charset="0"/>
                <a:sym typeface="+mn-ea"/>
              </a:rPr>
              <a:t>ISU</a:t>
            </a:r>
            <a:r>
              <a:rPr lang="zh-CN" altLang="en-US" b="1" dirty="0">
                <a:latin typeface="Arial Narrow" panose="020B0606020202030204" pitchFamily="34" charset="0"/>
                <a:sym typeface="+mn-ea"/>
              </a:rPr>
              <a:t>：</a:t>
            </a:r>
            <a:r>
              <a:rPr lang="en-US" altLang="zh-CN" b="1" dirty="0">
                <a:latin typeface="Arial Narrow" panose="020B0606020202030204" pitchFamily="34" charset="0"/>
                <a:sym typeface="+mn-ea"/>
              </a:rPr>
              <a:t>Iridium Subscriber Unit</a:t>
            </a:r>
            <a:r>
              <a:rPr lang="zh-CN" altLang="en-US" b="1" dirty="0">
                <a:latin typeface="Arial Narrow" panose="020B0606020202030204" pitchFamily="34" charset="0"/>
                <a:sym typeface="+mn-ea"/>
              </a:rPr>
              <a:t>）以便携式话音单元为基础，有手持机、车载终端和半固定终端</a:t>
            </a:r>
            <a:r>
              <a:rPr lang="en-US" altLang="zh-CN" b="1" dirty="0">
                <a:latin typeface="Arial Narrow" panose="020B0606020202030204" pitchFamily="34" charset="0"/>
                <a:sym typeface="+mn-ea"/>
              </a:rPr>
              <a:t>3</a:t>
            </a:r>
            <a:r>
              <a:rPr lang="zh-CN" altLang="en-US" b="1" dirty="0">
                <a:latin typeface="Arial Narrow" panose="020B0606020202030204" pitchFamily="34" charset="0"/>
                <a:sym typeface="+mn-ea"/>
              </a:rPr>
              <a:t>种不同产品</a:t>
            </a:r>
            <a:r>
              <a:rPr lang="zh-CN" altLang="en-US" dirty="0">
                <a:sym typeface="+mn-ea"/>
              </a:rPr>
              <a:t>    </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K</a:t>
            </a:r>
            <a:r>
              <a:rPr lang="en-US" altLang="zh-CN" sz="1200" b="0" i="0" kern="1200" baseline="-25000" dirty="0">
                <a:solidFill>
                  <a:schemeClr val="tx1"/>
                </a:solidFill>
                <a:effectLst/>
                <a:latin typeface="+mn-lt"/>
                <a:ea typeface="+mn-ea"/>
                <a:cs typeface="+mn-cs"/>
              </a:rPr>
              <a:t>u</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K-under”</a:t>
            </a:r>
            <a:r>
              <a:rPr lang="zh-CN" altLang="en-US" sz="1200" b="0" i="0" kern="1200" dirty="0">
                <a:solidFill>
                  <a:schemeClr val="tx1"/>
                </a:solidFill>
                <a:effectLst/>
                <a:latin typeface="+mn-lt"/>
                <a:ea typeface="+mn-ea"/>
                <a:cs typeface="+mn-cs"/>
              </a:rPr>
              <a:t>（德语：</a:t>
            </a:r>
            <a:r>
              <a:rPr lang="en-US" altLang="zh-CN" sz="1200" b="0" i="0" kern="1200" dirty="0" err="1">
                <a:solidFill>
                  <a:schemeClr val="tx1"/>
                </a:solidFill>
                <a:effectLst/>
                <a:latin typeface="+mn-lt"/>
                <a:ea typeface="+mn-ea"/>
                <a:cs typeface="+mn-cs"/>
              </a:rPr>
              <a:t>Kurz-unten</a:t>
            </a:r>
            <a:r>
              <a:rPr lang="zh-CN" altLang="en-US" sz="1200" b="0" i="0" kern="1200" dirty="0">
                <a:solidFill>
                  <a:schemeClr val="tx1"/>
                </a:solidFill>
                <a:effectLst/>
                <a:latin typeface="+mn-lt"/>
                <a:ea typeface="+mn-ea"/>
                <a:cs typeface="+mn-cs"/>
              </a:rPr>
              <a:t>），表示比</a:t>
            </a:r>
            <a:r>
              <a:rPr lang="en-US" altLang="zh-CN" sz="1200" b="0" i="0" kern="1200" dirty="0">
                <a:solidFill>
                  <a:schemeClr val="tx1"/>
                </a:solidFill>
                <a:effectLst/>
                <a:latin typeface="+mn-lt"/>
                <a:ea typeface="+mn-ea"/>
                <a:cs typeface="+mn-cs"/>
              </a:rPr>
              <a:t>IEEE 521-2002</a:t>
            </a:r>
            <a:r>
              <a:rPr lang="zh-CN" altLang="en-US" sz="1200" b="0" i="0" kern="1200" dirty="0">
                <a:solidFill>
                  <a:schemeClr val="tx1"/>
                </a:solidFill>
                <a:effectLst/>
                <a:latin typeface="+mn-lt"/>
                <a:ea typeface="+mn-ea"/>
                <a:cs typeface="+mn-cs"/>
              </a:rPr>
              <a:t>标准下的</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波段的频率低</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在卫星电视广播中，接收</a:t>
            </a:r>
            <a:r>
              <a:rPr lang="en-US" altLang="zh-CN" sz="1200" b="0" i="0" kern="1200" dirty="0">
                <a:solidFill>
                  <a:schemeClr val="tx1"/>
                </a:solidFill>
                <a:effectLst/>
                <a:latin typeface="+mn-lt"/>
                <a:ea typeface="+mn-ea"/>
                <a:cs typeface="+mn-cs"/>
              </a:rPr>
              <a:t>Ku</a:t>
            </a:r>
            <a:r>
              <a:rPr lang="zh-CN" altLang="en-US" sz="1200" b="0" i="0" kern="1200" dirty="0">
                <a:solidFill>
                  <a:schemeClr val="tx1"/>
                </a:solidFill>
                <a:effectLst/>
                <a:latin typeface="+mn-lt"/>
                <a:ea typeface="+mn-ea"/>
                <a:cs typeface="+mn-cs"/>
              </a:rPr>
              <a:t>波段数字卫星信号的天线口径较</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波段小；</a:t>
            </a:r>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缺点</a:t>
            </a:r>
          </a:p>
          <a:p>
            <a:r>
              <a:rPr lang="zh-CN" altLang="en-US" sz="1200" b="0" i="0" kern="1200" dirty="0">
                <a:solidFill>
                  <a:schemeClr val="tx1"/>
                </a:solidFill>
                <a:effectLst/>
                <a:latin typeface="+mn-lt"/>
                <a:ea typeface="+mn-ea"/>
                <a:cs typeface="+mn-cs"/>
              </a:rPr>
              <a:t>当电波穿透大气层进入降雨或降雪区域时，</a:t>
            </a:r>
            <a:r>
              <a:rPr lang="zh-CN" altLang="en-US" sz="1200" b="0" i="0" u="none" strike="noStrike" kern="1200" dirty="0">
                <a:solidFill>
                  <a:schemeClr val="tx1"/>
                </a:solidFill>
                <a:effectLst/>
                <a:latin typeface="+mn-lt"/>
                <a:ea typeface="+mn-ea"/>
                <a:cs typeface="+mn-cs"/>
                <a:hlinkClick r:id="rId3" tooltip="雨滴"/>
              </a:rPr>
              <a:t>雨滴</a:t>
            </a:r>
            <a:r>
              <a:rPr lang="zh-CN" altLang="en-US" sz="1200" b="0" i="0" kern="1200" dirty="0">
                <a:solidFill>
                  <a:schemeClr val="tx1"/>
                </a:solidFill>
                <a:effectLst/>
                <a:latin typeface="+mn-lt"/>
                <a:ea typeface="+mn-ea"/>
                <a:cs typeface="+mn-cs"/>
              </a:rPr>
              <a:t>或雪花对电波产生吸收和散射，造成或多或少的雨致衰减或雪致衰减，简称雨衰或雪衰。因为</a:t>
            </a:r>
            <a:r>
              <a:rPr lang="en-US" altLang="zh-CN" sz="1200" b="0" i="0" kern="1200" dirty="0">
                <a:solidFill>
                  <a:schemeClr val="tx1"/>
                </a:solidFill>
                <a:effectLst/>
                <a:latin typeface="+mn-lt"/>
                <a:ea typeface="+mn-ea"/>
                <a:cs typeface="+mn-cs"/>
              </a:rPr>
              <a:t>Ku</a:t>
            </a:r>
            <a:r>
              <a:rPr lang="zh-CN" altLang="en-US" sz="1200" b="0" i="0" kern="1200" dirty="0">
                <a:solidFill>
                  <a:schemeClr val="tx1"/>
                </a:solidFill>
                <a:effectLst/>
                <a:latin typeface="+mn-lt"/>
                <a:ea typeface="+mn-ea"/>
                <a:cs typeface="+mn-cs"/>
              </a:rPr>
              <a:t>波段的最大波长为</a:t>
            </a:r>
            <a:r>
              <a:rPr lang="en-US" altLang="zh-CN" sz="1200" b="0" i="0" kern="1200" dirty="0">
                <a:solidFill>
                  <a:schemeClr val="tx1"/>
                </a:solidFill>
                <a:effectLst/>
                <a:latin typeface="+mn-lt"/>
                <a:ea typeface="+mn-ea"/>
                <a:cs typeface="+mn-cs"/>
              </a:rPr>
              <a:t>2.5cm</a:t>
            </a:r>
            <a:r>
              <a:rPr lang="zh-CN" altLang="en-US" sz="1200" b="0" i="0" kern="1200" dirty="0">
                <a:solidFill>
                  <a:schemeClr val="tx1"/>
                </a:solidFill>
                <a:effectLst/>
                <a:latin typeface="+mn-lt"/>
                <a:ea typeface="+mn-ea"/>
                <a:cs typeface="+mn-cs"/>
              </a:rPr>
              <a:t>，与雨滴或雪花的线度接近，所以</a:t>
            </a:r>
            <a:r>
              <a:rPr lang="en-US" altLang="zh-CN" sz="1200" b="0" i="0" kern="1200" dirty="0">
                <a:solidFill>
                  <a:schemeClr val="tx1"/>
                </a:solidFill>
                <a:effectLst/>
                <a:latin typeface="+mn-lt"/>
                <a:ea typeface="+mn-ea"/>
                <a:cs typeface="+mn-cs"/>
              </a:rPr>
              <a:t>Ku</a:t>
            </a:r>
            <a:r>
              <a:rPr lang="zh-CN" altLang="en-US" sz="1200" b="0" i="0" kern="1200" dirty="0">
                <a:solidFill>
                  <a:schemeClr val="tx1"/>
                </a:solidFill>
                <a:effectLst/>
                <a:latin typeface="+mn-lt"/>
                <a:ea typeface="+mn-ea"/>
                <a:cs typeface="+mn-cs"/>
              </a:rPr>
              <a:t>波段受雨衰和雪衰的影响比较大</a:t>
            </a:r>
          </a:p>
        </p:txBody>
      </p:sp>
      <p:sp>
        <p:nvSpPr>
          <p:cNvPr id="4" name="灯片编号占位符 3"/>
          <p:cNvSpPr>
            <a:spLocks noGrp="1"/>
          </p:cNvSpPr>
          <p:nvPr>
            <p:ph type="sldNum" sz="quarter" idx="10"/>
          </p:nvPr>
        </p:nvSpPr>
        <p:spPr/>
        <p:txBody>
          <a:bodyPr/>
          <a:lstStyle/>
          <a:p>
            <a:pPr>
              <a:defRPr/>
            </a:pPr>
            <a:fld id="{B19DE0D4-8995-4F5C-AF94-97671DEFE73F}" type="slidenum">
              <a:rPr lang="zh-CN" altLang="en-US" smtClean="0"/>
              <a:t>26</a:t>
            </a:fld>
            <a:endParaRPr lang="zh-CN" altLang="en-US"/>
          </a:p>
        </p:txBody>
      </p:sp>
    </p:spTree>
    <p:extLst>
      <p:ext uri="{BB962C8B-B14F-4D97-AF65-F5344CB8AC3E}">
        <p14:creationId xmlns:p14="http://schemas.microsoft.com/office/powerpoint/2010/main" val="3504492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lvl="1"/>
            <a:r>
              <a:rPr lang="zh-CN" altLang="en-US" sz="2400" dirty="0"/>
              <a:t>地面站之间固定分配：</a:t>
            </a:r>
            <a:r>
              <a:rPr lang="en-US" altLang="zh-CN" sz="2400" dirty="0"/>
              <a:t>A</a:t>
            </a:r>
            <a:r>
              <a:rPr lang="zh-CN" altLang="en-US" sz="2400" dirty="0"/>
              <a:t>的</a:t>
            </a:r>
            <a:r>
              <a:rPr lang="en-US" altLang="zh-CN" sz="2400" dirty="0"/>
              <a:t>60</a:t>
            </a:r>
            <a:r>
              <a:rPr lang="zh-CN" altLang="en-US" sz="2400" dirty="0"/>
              <a:t>路</a:t>
            </a:r>
            <a:r>
              <a:rPr lang="en-US" altLang="zh-CN" sz="2400" dirty="0"/>
              <a:t>VF</a:t>
            </a:r>
            <a:r>
              <a:rPr lang="zh-CN" altLang="en-US" sz="2400" dirty="0"/>
              <a:t>中，</a:t>
            </a:r>
            <a:r>
              <a:rPr lang="en-US" altLang="zh-CN" sz="2400" dirty="0"/>
              <a:t>24</a:t>
            </a:r>
            <a:r>
              <a:rPr lang="zh-CN" altLang="en-US" sz="2400" dirty="0"/>
              <a:t>路</a:t>
            </a:r>
            <a:r>
              <a:rPr lang="en-US" altLang="zh-CN" sz="2400" dirty="0"/>
              <a:t>VF</a:t>
            </a:r>
            <a:r>
              <a:rPr lang="zh-CN" altLang="en-US" sz="2400" dirty="0"/>
              <a:t>分配到</a:t>
            </a:r>
            <a:r>
              <a:rPr lang="en-US" altLang="zh-CN" sz="2400" dirty="0"/>
              <a:t>B</a:t>
            </a:r>
            <a:r>
              <a:rPr lang="zh-CN" altLang="en-US" sz="2400" dirty="0"/>
              <a:t>，</a:t>
            </a:r>
            <a:r>
              <a:rPr lang="en-US" altLang="zh-CN" sz="2400" dirty="0"/>
              <a:t>24</a:t>
            </a:r>
            <a:r>
              <a:rPr lang="zh-CN" altLang="en-US" sz="2400" dirty="0"/>
              <a:t>路</a:t>
            </a:r>
            <a:r>
              <a:rPr lang="en-US" altLang="zh-CN" sz="2400" dirty="0"/>
              <a:t>VF</a:t>
            </a:r>
            <a:r>
              <a:rPr lang="zh-CN" altLang="en-US" sz="2400" dirty="0"/>
              <a:t>分配到</a:t>
            </a:r>
            <a:r>
              <a:rPr lang="en-US" altLang="zh-CN" sz="2400" dirty="0"/>
              <a:t>D</a:t>
            </a:r>
            <a:r>
              <a:rPr lang="zh-CN" altLang="en-US" sz="2400" dirty="0"/>
              <a:t>，</a:t>
            </a:r>
            <a:r>
              <a:rPr lang="en-US" altLang="zh-CN" sz="2400" dirty="0"/>
              <a:t>12</a:t>
            </a:r>
            <a:r>
              <a:rPr lang="zh-CN" altLang="en-US" sz="2400" dirty="0"/>
              <a:t>路</a:t>
            </a:r>
            <a:r>
              <a:rPr lang="en-US" altLang="zh-CN" sz="2400" dirty="0"/>
              <a:t>VF</a:t>
            </a:r>
            <a:r>
              <a:rPr lang="zh-CN" altLang="en-US" sz="2400" dirty="0"/>
              <a:t>分配到</a:t>
            </a:r>
            <a:r>
              <a:rPr lang="en-US" altLang="zh-CN" sz="2400" dirty="0"/>
              <a:t>E</a:t>
            </a:r>
            <a:r>
              <a:rPr lang="zh-CN" altLang="en-US" sz="2400" dirty="0"/>
              <a:t>（</a:t>
            </a:r>
            <a:r>
              <a:rPr lang="en-US" altLang="zh-CN" sz="2400" dirty="0"/>
              <a:t>A</a:t>
            </a:r>
            <a:r>
              <a:rPr lang="zh-CN" altLang="en-US" sz="2400" dirty="0"/>
              <a:t>和</a:t>
            </a:r>
            <a:r>
              <a:rPr lang="en-US" altLang="zh-CN" sz="2400" dirty="0"/>
              <a:t>B</a:t>
            </a:r>
            <a:r>
              <a:rPr lang="zh-CN" altLang="en-US" sz="2400" dirty="0"/>
              <a:t>、</a:t>
            </a:r>
            <a:r>
              <a:rPr lang="en-US" altLang="zh-CN" sz="2400" dirty="0"/>
              <a:t>D</a:t>
            </a:r>
            <a:r>
              <a:rPr lang="zh-CN" altLang="en-US" sz="2400" dirty="0"/>
              <a:t>、</a:t>
            </a:r>
            <a:r>
              <a:rPr lang="en-US" altLang="zh-CN" sz="2400" dirty="0"/>
              <a:t>E</a:t>
            </a:r>
            <a:r>
              <a:rPr lang="zh-CN" altLang="en-US" sz="2400" dirty="0"/>
              <a:t>之间建立点对点连接）</a:t>
            </a:r>
            <a:r>
              <a:rPr lang="en-US" altLang="zh-CN" sz="2400" dirty="0"/>
              <a:t>,</a:t>
            </a:r>
            <a:r>
              <a:rPr lang="zh-CN" altLang="en-US" sz="2400" dirty="0"/>
              <a:t>不同的地面站使用不同的载波频率与卫星通信</a:t>
            </a:r>
            <a:endParaRPr lang="en-US" altLang="zh-CN" sz="2400" dirty="0"/>
          </a:p>
          <a:p>
            <a:pPr lvl="1"/>
            <a:r>
              <a:rPr lang="zh-CN" altLang="en-US" sz="2400" dirty="0"/>
              <a:t>多个</a:t>
            </a:r>
            <a:r>
              <a:rPr lang="en-US" altLang="zh-CN" sz="2400" dirty="0"/>
              <a:t>VF</a:t>
            </a:r>
            <a:r>
              <a:rPr lang="zh-CN" altLang="en-US" sz="2400" dirty="0"/>
              <a:t>被</a:t>
            </a:r>
            <a:r>
              <a:rPr lang="en-US" altLang="zh-CN" sz="2400" dirty="0"/>
              <a:t>FDM</a:t>
            </a:r>
            <a:r>
              <a:rPr lang="zh-CN" altLang="en-US" sz="2400" dirty="0"/>
              <a:t>后，在一个地面站通过一个载波频率调频后发射（例如</a:t>
            </a:r>
            <a:r>
              <a:rPr lang="en-US" altLang="zh-CN" sz="2400" dirty="0"/>
              <a:t>A</a:t>
            </a:r>
            <a:r>
              <a:rPr lang="zh-CN" altLang="en-US" sz="2400" dirty="0"/>
              <a:t>使用</a:t>
            </a:r>
            <a:r>
              <a:rPr lang="en-US" altLang="zh-CN" sz="2400" dirty="0"/>
              <a:t>6.24GHz</a:t>
            </a:r>
            <a:r>
              <a:rPr lang="zh-CN" altLang="en-US" sz="2400" dirty="0"/>
              <a:t>载波频率，</a:t>
            </a:r>
            <a:r>
              <a:rPr lang="en-US" altLang="zh-CN" sz="2400" dirty="0"/>
              <a:t>5MHz</a:t>
            </a:r>
            <a:r>
              <a:rPr lang="zh-CN" altLang="en-US" sz="2400" dirty="0"/>
              <a:t>带宽）</a:t>
            </a:r>
            <a:r>
              <a:rPr lang="en-US" altLang="zh-CN" sz="2400" dirty="0"/>
              <a:t>,</a:t>
            </a:r>
            <a:r>
              <a:rPr lang="zh-CN" altLang="en-US" sz="2400" dirty="0"/>
              <a:t>一个地面站使用一个载波频率向卫星发送信号，但是它必须能够接收多个载波频率的信号，例如</a:t>
            </a:r>
            <a:r>
              <a:rPr lang="en-US" altLang="zh-CN" sz="2400" dirty="0"/>
              <a:t>B</a:t>
            </a:r>
            <a:r>
              <a:rPr lang="zh-CN" altLang="en-US" sz="2400" dirty="0"/>
              <a:t>必须能够接收</a:t>
            </a:r>
            <a:r>
              <a:rPr lang="en-US" altLang="zh-CN" sz="2400" dirty="0"/>
              <a:t>A</a:t>
            </a:r>
            <a:r>
              <a:rPr lang="zh-CN" altLang="en-US" sz="2400" dirty="0"/>
              <a:t>和</a:t>
            </a:r>
            <a:r>
              <a:rPr lang="en-US" altLang="zh-CN" sz="2400" dirty="0"/>
              <a:t>C</a:t>
            </a:r>
            <a:r>
              <a:rPr lang="zh-CN" altLang="en-US" sz="2400" dirty="0"/>
              <a:t>的信号</a:t>
            </a:r>
            <a:r>
              <a:rPr lang="en-US" altLang="zh-CN" sz="2400" dirty="0"/>
              <a:t>, </a:t>
            </a:r>
            <a:r>
              <a:rPr lang="zh-CN" altLang="en-US" sz="2400" dirty="0"/>
              <a:t>卫星不做任何信号交换工作，仅仅接收整个</a:t>
            </a:r>
            <a:r>
              <a:rPr lang="en-US" altLang="zh-CN" sz="2400" dirty="0"/>
              <a:t>uplink</a:t>
            </a:r>
            <a:r>
              <a:rPr lang="zh-CN" altLang="en-US" sz="2400" dirty="0"/>
              <a:t>频带上的信号，转移到</a:t>
            </a:r>
            <a:r>
              <a:rPr lang="en-US" altLang="zh-CN" sz="2400" dirty="0"/>
              <a:t>downlink</a:t>
            </a:r>
            <a:r>
              <a:rPr lang="zh-CN" altLang="en-US" sz="2400" dirty="0"/>
              <a:t>的频带上，再发射出去</a:t>
            </a:r>
            <a:endParaRPr lang="en-US" altLang="zh-CN" sz="2400" dirty="0"/>
          </a:p>
          <a:p>
            <a:pPr lvl="1"/>
            <a:r>
              <a:rPr lang="en-US" altLang="zh-CN" sz="2400" dirty="0"/>
              <a:t>A</a:t>
            </a:r>
            <a:r>
              <a:rPr lang="zh-CN" altLang="en-US" sz="2400" dirty="0"/>
              <a:t>的</a:t>
            </a:r>
            <a:r>
              <a:rPr lang="en-US" altLang="zh-CN" sz="2400" dirty="0"/>
              <a:t>60</a:t>
            </a:r>
            <a:r>
              <a:rPr lang="zh-CN" altLang="en-US" sz="2400" dirty="0"/>
              <a:t>个</a:t>
            </a:r>
            <a:r>
              <a:rPr lang="en-US" altLang="zh-CN" sz="2400" dirty="0"/>
              <a:t>VF</a:t>
            </a:r>
            <a:r>
              <a:rPr lang="zh-CN" altLang="en-US" sz="2400" dirty="0"/>
              <a:t>子信道带宽，</a:t>
            </a:r>
            <a:r>
              <a:rPr lang="en-US" altLang="zh-CN" sz="2400" dirty="0"/>
              <a:t>4k×60=240kHz</a:t>
            </a:r>
            <a:r>
              <a:rPr lang="zh-CN" altLang="en-US" sz="2400" dirty="0"/>
              <a:t>，实际分配</a:t>
            </a:r>
            <a:r>
              <a:rPr lang="en-US" altLang="zh-CN" sz="2400" dirty="0"/>
              <a:t>5MHz</a:t>
            </a:r>
            <a:r>
              <a:rPr lang="zh-CN" altLang="en-US" sz="2400" dirty="0"/>
              <a:t>，这是因为</a:t>
            </a:r>
            <a:r>
              <a:rPr lang="en-US" altLang="zh-CN" sz="2400" dirty="0"/>
              <a:t>FM</a:t>
            </a:r>
            <a:r>
              <a:rPr lang="zh-CN" altLang="en-US" sz="2400" dirty="0"/>
              <a:t>调制需要更多的带宽。</a:t>
            </a:r>
          </a:p>
        </p:txBody>
      </p:sp>
      <p:sp>
        <p:nvSpPr>
          <p:cNvPr id="4" name="灯片编号占位符 3"/>
          <p:cNvSpPr>
            <a:spLocks noGrp="1"/>
          </p:cNvSpPr>
          <p:nvPr>
            <p:ph type="sldNum" sz="quarter" idx="10"/>
          </p:nvPr>
        </p:nvSpPr>
        <p:spPr/>
        <p:txBody>
          <a:bodyPr/>
          <a:lstStyle/>
          <a:p>
            <a:pPr>
              <a:defRPr/>
            </a:pPr>
            <a:fld id="{B19DE0D4-8995-4F5C-AF94-97671DEFE73F}" type="slidenum">
              <a:rPr lang="zh-CN" altLang="en-US" smtClean="0"/>
              <a:t>42</a:t>
            </a:fld>
            <a:endParaRPr lang="zh-CN" altLang="en-US"/>
          </a:p>
        </p:txBody>
      </p:sp>
    </p:spTree>
    <p:extLst>
      <p:ext uri="{BB962C8B-B14F-4D97-AF65-F5344CB8AC3E}">
        <p14:creationId xmlns:p14="http://schemas.microsoft.com/office/powerpoint/2010/main" val="8412693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未命名"/>
          <p:cNvPicPr>
            <a:picLocks noChangeAspect="1" noChangeArrowheads="1"/>
          </p:cNvPicPr>
          <p:nvPr/>
        </p:nvPicPr>
        <p:blipFill>
          <a:blip r:embed="rId2"/>
          <a:srcRect/>
          <a:stretch>
            <a:fillRect/>
          </a:stretch>
        </p:blipFill>
        <p:spPr bwMode="auto">
          <a:xfrm>
            <a:off x="0" y="5734050"/>
            <a:ext cx="9144000" cy="1123950"/>
          </a:xfrm>
          <a:prstGeom prst="rect">
            <a:avLst/>
          </a:prstGeom>
          <a:noFill/>
          <a:ln w="9525">
            <a:noFill/>
            <a:miter lim="800000"/>
            <a:headEnd/>
            <a:tailEnd/>
          </a:ln>
        </p:spPr>
      </p:pic>
      <p:pic>
        <p:nvPicPr>
          <p:cNvPr id="5" name="Picture 2" descr="index08_01"/>
          <p:cNvPicPr>
            <a:picLocks noChangeAspect="1" noChangeArrowheads="1"/>
          </p:cNvPicPr>
          <p:nvPr/>
        </p:nvPicPr>
        <p:blipFill>
          <a:blip r:embed="rId3"/>
          <a:srcRect/>
          <a:stretch>
            <a:fillRect/>
          </a:stretch>
        </p:blipFill>
        <p:spPr bwMode="auto">
          <a:xfrm>
            <a:off x="0" y="0"/>
            <a:ext cx="2571750" cy="628650"/>
          </a:xfrm>
          <a:prstGeom prst="rect">
            <a:avLst/>
          </a:prstGeom>
          <a:noFill/>
          <a:ln w="9525">
            <a:noFill/>
            <a:miter lim="800000"/>
            <a:headEnd/>
            <a:tailEnd/>
          </a:ln>
        </p:spPr>
      </p:pic>
      <p:pic>
        <p:nvPicPr>
          <p:cNvPr id="6" name="Picture 10" descr="USTC校徽"/>
          <p:cNvPicPr>
            <a:picLocks noChangeAspect="1" noChangeArrowheads="1"/>
          </p:cNvPicPr>
          <p:nvPr/>
        </p:nvPicPr>
        <p:blipFill>
          <a:blip r:embed="rId4"/>
          <a:srcRect/>
          <a:stretch>
            <a:fillRect/>
          </a:stretch>
        </p:blipFill>
        <p:spPr bwMode="auto">
          <a:xfrm>
            <a:off x="827088" y="3786188"/>
            <a:ext cx="2274887" cy="1517650"/>
          </a:xfrm>
          <a:prstGeom prst="rect">
            <a:avLst/>
          </a:prstGeom>
          <a:noFill/>
          <a:ln w="9525">
            <a:noFill/>
            <a:miter lim="800000"/>
            <a:headEnd/>
            <a:tailEnd/>
          </a:ln>
        </p:spPr>
      </p:pic>
      <p:sp>
        <p:nvSpPr>
          <p:cNvPr id="58372" name="Rectangle 4"/>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58373" name="Rectangle 5"/>
          <p:cNvSpPr>
            <a:spLocks noGrp="1" noChangeArrowheads="1"/>
          </p:cNvSpPr>
          <p:nvPr>
            <p:ph type="subTitle" idx="1"/>
          </p:nvPr>
        </p:nvSpPr>
        <p:spPr>
          <a:xfrm>
            <a:off x="2339975" y="3789363"/>
            <a:ext cx="6400800" cy="1752600"/>
          </a:xfrm>
        </p:spPr>
        <p:txBody>
          <a:bodyPr/>
          <a:lstStyle>
            <a:lvl1pPr marL="0" indent="0" algn="ctr">
              <a:buFont typeface="Wingdings" panose="05000000000000000000" pitchFamily="2" charset="2"/>
              <a:buNone/>
              <a:defRPr>
                <a:solidFill>
                  <a:srgbClr val="000099"/>
                </a:solidFill>
              </a:defRPr>
            </a:lvl1pPr>
          </a:lstStyle>
          <a:p>
            <a:r>
              <a:rPr lang="zh-CN" altLang="en-US"/>
              <a:t>单击此处编辑母版副标题样式</a:t>
            </a:r>
          </a:p>
        </p:txBody>
      </p:sp>
      <p:sp>
        <p:nvSpPr>
          <p:cNvPr id="7" name="Rectangle 6"/>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C999B968-5878-4C45-8E14-36DF00C42EEF}" type="datetime1">
              <a:rPr lang="zh-CN" altLang="en-US"/>
              <a:t>2018/4/23</a:t>
            </a:fld>
            <a:endParaRPr lang="zh-CN" altLang="en-US"/>
          </a:p>
        </p:txBody>
      </p:sp>
      <p:sp>
        <p:nvSpPr>
          <p:cNvPr id="8" name="Rectangle 7"/>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zh-CN" altLang="en-US"/>
          </a:p>
        </p:txBody>
      </p:sp>
      <p:sp>
        <p:nvSpPr>
          <p:cNvPr id="9" name="Rectangle 8"/>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2632A5C4-2CAC-4B42-BA67-1E1563B1CCB2}" type="slidenum">
              <a:rPr lang="zh-CN" altLang="en-US"/>
              <a:t>‹#›</a:t>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3ECA5E13-7994-4D2F-88DA-074FD3A3BE3F}" type="datetime1">
              <a:rPr lang="zh-CN" altLang="en-US"/>
              <a:t>2018/4/23</a:t>
            </a:fld>
            <a:endParaRPr lang="zh-CN" altLang="en-US"/>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lvl1pPr>
          </a:lstStyle>
          <a:p>
            <a:pPr>
              <a:defRPr/>
            </a:pPr>
            <a:fld id="{CD3C8B82-92CB-4DAC-8D10-2B21F222D8C2}" type="slidenum">
              <a:rPr lang="zh-CN" altLang="en-US"/>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766E7DF6-18B1-4FAE-9E01-DC5396665F09}" type="datetime1">
              <a:rPr lang="zh-CN" altLang="en-US"/>
              <a:t>2018/4/23</a:t>
            </a:fld>
            <a:endParaRPr lang="zh-CN" altLang="en-US"/>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lvl1pPr>
          </a:lstStyle>
          <a:p>
            <a:pPr>
              <a:defRPr/>
            </a:pPr>
            <a:fld id="{D5A3938C-5845-4BC2-B5AB-10DEDDB6BCE3}" type="slidenum">
              <a:rPr lang="zh-CN" altLang="en-US"/>
              <a:t>‹#›</a:t>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t>2018/4/23</a:t>
            </a:fld>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a:defRPr/>
            </a:lvl1pPr>
            <a:lvl2pPr eaLnBrk="1">
              <a:defRPr/>
            </a:lvl2pPr>
            <a:lvl3pPr eaLnBrk="1">
              <a:defRPr/>
            </a:lvl3pPr>
            <a:lvl4pPr eaLnBrk="1">
              <a:defRPr/>
            </a:lvl4pPr>
            <a:lvl5pPr eaLnBrk="1">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dt" sz="half" idx="10"/>
          </p:nvPr>
        </p:nvSpPr>
        <p:spPr/>
        <p:txBody>
          <a:bodyPr/>
          <a:lstStyle>
            <a:lvl1pPr>
              <a:defRPr/>
            </a:lvl1pPr>
          </a:lstStyle>
          <a:p>
            <a:pPr>
              <a:defRPr/>
            </a:pPr>
            <a:fld id="{C0D11390-6D50-4CB5-B571-0A6D442F9547}" type="datetime1">
              <a:rPr lang="zh-CN" altLang="en-US"/>
              <a:t>2018/4/23</a:t>
            </a:fld>
            <a:endParaRPr lang="zh-CN" altLang="en-US"/>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lvl1pPr>
          </a:lstStyle>
          <a:p>
            <a:pPr>
              <a:defRPr/>
            </a:pPr>
            <a:fld id="{AD821745-605E-4E4A-96BF-9ED6B3B2CBC3}" type="slidenum">
              <a:rPr lang="zh-CN" altLang="en-US"/>
              <a:t>‹#›</a:t>
            </a:fld>
            <a:endParaRPr lang="zh-CN"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p:txBody>
          <a:bodyPr/>
          <a:lstStyle>
            <a:lvl1pPr>
              <a:defRPr/>
            </a:lvl1pPr>
          </a:lstStyle>
          <a:p>
            <a:pPr>
              <a:defRPr/>
            </a:pPr>
            <a:fld id="{17F2F280-0C7E-4280-87A8-09E4134E2D4F}" type="datetime1">
              <a:rPr lang="zh-CN" altLang="en-US"/>
              <a:t>2018/4/23</a:t>
            </a:fld>
            <a:endParaRPr lang="zh-CN" altLang="en-US"/>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lvl1pPr>
          </a:lstStyle>
          <a:p>
            <a:pPr>
              <a:defRPr/>
            </a:pPr>
            <a:fld id="{EA3BE547-4D56-43CD-9FB8-2E0F38CE592A}" type="slidenum">
              <a:rPr lang="zh-CN" altLang="en-US"/>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844675"/>
            <a:ext cx="4275138"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8363" y="1844675"/>
            <a:ext cx="4276725"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9BFDDCC5-8B99-484E-8663-621CFCD74A29}" type="datetime1">
              <a:rPr lang="zh-CN" altLang="en-US"/>
              <a:t>2018/4/23</a:t>
            </a:fld>
            <a:endParaRPr lang="zh-CN" altLang="en-US"/>
          </a:p>
        </p:txBody>
      </p:sp>
      <p:sp>
        <p:nvSpPr>
          <p:cNvPr id="6" name="Rectangle 7"/>
          <p:cNvSpPr>
            <a:spLocks noGrp="1" noChangeArrowheads="1"/>
          </p:cNvSpPr>
          <p:nvPr>
            <p:ph type="ftr" sz="quarter" idx="11"/>
          </p:nvPr>
        </p:nvSpPr>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p:txBody>
          <a:bodyPr/>
          <a:lstStyle>
            <a:lvl1pPr>
              <a:defRPr/>
            </a:lvl1pPr>
          </a:lstStyle>
          <a:p>
            <a:pPr>
              <a:defRPr/>
            </a:pPr>
            <a:fld id="{93A3F768-FD40-4936-9B50-F17971EC848B}" type="slidenum">
              <a:rPr lang="zh-CN" altLang="en-US"/>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a:defRPr/>
            </a:pPr>
            <a:fld id="{DDC9819A-0FB7-4193-8386-13A8AD0A491D}" type="datetime1">
              <a:rPr lang="zh-CN" altLang="en-US"/>
              <a:t>2018/4/23</a:t>
            </a:fld>
            <a:endParaRPr lang="zh-CN" altLang="en-US"/>
          </a:p>
        </p:txBody>
      </p:sp>
      <p:sp>
        <p:nvSpPr>
          <p:cNvPr id="8" name="Rectangle 7"/>
          <p:cNvSpPr>
            <a:spLocks noGrp="1" noChangeArrowheads="1"/>
          </p:cNvSpPr>
          <p:nvPr>
            <p:ph type="ftr" sz="quarter" idx="11"/>
          </p:nvPr>
        </p:nvSpPr>
        <p:spPr/>
        <p:txBody>
          <a:bodyPr/>
          <a:lstStyle>
            <a:lvl1pPr>
              <a:defRPr/>
            </a:lvl1pPr>
          </a:lstStyle>
          <a:p>
            <a:pPr>
              <a:defRPr/>
            </a:pPr>
            <a:endParaRPr lang="zh-CN" altLang="en-US"/>
          </a:p>
        </p:txBody>
      </p:sp>
      <p:sp>
        <p:nvSpPr>
          <p:cNvPr id="9" name="Rectangle 8"/>
          <p:cNvSpPr>
            <a:spLocks noGrp="1" noChangeArrowheads="1"/>
          </p:cNvSpPr>
          <p:nvPr>
            <p:ph type="sldNum" sz="quarter" idx="12"/>
          </p:nvPr>
        </p:nvSpPr>
        <p:spPr/>
        <p:txBody>
          <a:bodyPr/>
          <a:lstStyle>
            <a:lvl1pPr>
              <a:defRPr/>
            </a:lvl1pPr>
          </a:lstStyle>
          <a:p>
            <a:pPr>
              <a:defRPr/>
            </a:pPr>
            <a:fld id="{2EFFDFC9-349C-449F-974F-336460D0A63C}" type="slidenum">
              <a:rPr lang="zh-CN" altLang="en-US"/>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p:txBody>
          <a:bodyPr/>
          <a:lstStyle>
            <a:lvl1pPr>
              <a:defRPr/>
            </a:lvl1pPr>
          </a:lstStyle>
          <a:p>
            <a:pPr>
              <a:defRPr/>
            </a:pPr>
            <a:fld id="{3ED72CC0-E67E-49BD-9E75-047BDCC28A42}" type="datetime1">
              <a:rPr lang="zh-CN" altLang="en-US"/>
              <a:t>2018/4/23</a:t>
            </a:fld>
            <a:endParaRPr lang="zh-CN" altLang="en-US"/>
          </a:p>
        </p:txBody>
      </p:sp>
      <p:sp>
        <p:nvSpPr>
          <p:cNvPr id="4" name="Rectangle 7"/>
          <p:cNvSpPr>
            <a:spLocks noGrp="1" noChangeArrowheads="1"/>
          </p:cNvSpPr>
          <p:nvPr>
            <p:ph type="ftr" sz="quarter" idx="11"/>
          </p:nvPr>
        </p:nvSpPr>
        <p:spPr/>
        <p:txBody>
          <a:bodyPr/>
          <a:lstStyle>
            <a:lvl1pPr>
              <a:defRPr/>
            </a:lvl1pPr>
          </a:lstStyle>
          <a:p>
            <a:pPr>
              <a:defRPr/>
            </a:pPr>
            <a:endParaRPr lang="zh-CN" altLang="en-US"/>
          </a:p>
        </p:txBody>
      </p:sp>
      <p:sp>
        <p:nvSpPr>
          <p:cNvPr id="5" name="Rectangle 8"/>
          <p:cNvSpPr>
            <a:spLocks noGrp="1" noChangeArrowheads="1"/>
          </p:cNvSpPr>
          <p:nvPr>
            <p:ph type="sldNum" sz="quarter" idx="12"/>
          </p:nvPr>
        </p:nvSpPr>
        <p:spPr/>
        <p:txBody>
          <a:bodyPr/>
          <a:lstStyle>
            <a:lvl1pPr>
              <a:defRPr/>
            </a:lvl1pPr>
          </a:lstStyle>
          <a:p>
            <a:pPr>
              <a:defRPr/>
            </a:pPr>
            <a:fld id="{338D76BC-9BE4-4739-A0A6-79F1C431227A}" type="slidenum">
              <a:rPr lang="zh-CN" altLang="en-US"/>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4DD6A387-26C2-48B4-8F67-40FFA721A773}" type="datetime1">
              <a:rPr lang="zh-CN" altLang="en-US"/>
              <a:t>2018/4/23</a:t>
            </a:fld>
            <a:endParaRPr lang="zh-CN" altLang="en-US"/>
          </a:p>
        </p:txBody>
      </p:sp>
      <p:sp>
        <p:nvSpPr>
          <p:cNvPr id="3" name="Rectangle 7"/>
          <p:cNvSpPr>
            <a:spLocks noGrp="1" noChangeArrowheads="1"/>
          </p:cNvSpPr>
          <p:nvPr>
            <p:ph type="ftr" sz="quarter" idx="11"/>
          </p:nvPr>
        </p:nvSpPr>
        <p:spPr/>
        <p:txBody>
          <a:bodyPr/>
          <a:lstStyle>
            <a:lvl1pPr>
              <a:defRPr/>
            </a:lvl1pPr>
          </a:lstStyle>
          <a:p>
            <a:pPr>
              <a:defRPr/>
            </a:pPr>
            <a:endParaRPr lang="zh-CN" altLang="en-US"/>
          </a:p>
        </p:txBody>
      </p:sp>
      <p:sp>
        <p:nvSpPr>
          <p:cNvPr id="4" name="Rectangle 8"/>
          <p:cNvSpPr>
            <a:spLocks noGrp="1" noChangeArrowheads="1"/>
          </p:cNvSpPr>
          <p:nvPr>
            <p:ph type="sldNum" sz="quarter" idx="12"/>
          </p:nvPr>
        </p:nvSpPr>
        <p:spPr/>
        <p:txBody>
          <a:bodyPr/>
          <a:lstStyle>
            <a:lvl1pPr>
              <a:defRPr/>
            </a:lvl1pPr>
          </a:lstStyle>
          <a:p>
            <a:pPr>
              <a:defRPr/>
            </a:pPr>
            <a:fld id="{1186C113-4645-49BD-9797-A0DFC9CF5092}" type="slidenum">
              <a:rPr lang="zh-CN" altLang="en-US"/>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7E1714AA-221B-48AC-B7E0-BAE680751414}" type="datetime1">
              <a:rPr lang="zh-CN" altLang="en-US"/>
              <a:t>2018/4/23</a:t>
            </a:fld>
            <a:endParaRPr lang="zh-CN" altLang="en-US"/>
          </a:p>
        </p:txBody>
      </p:sp>
      <p:sp>
        <p:nvSpPr>
          <p:cNvPr id="6" name="Rectangle 7"/>
          <p:cNvSpPr>
            <a:spLocks noGrp="1" noChangeArrowheads="1"/>
          </p:cNvSpPr>
          <p:nvPr>
            <p:ph type="ftr" sz="quarter" idx="11"/>
          </p:nvPr>
        </p:nvSpPr>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p:txBody>
          <a:bodyPr/>
          <a:lstStyle>
            <a:lvl1pPr>
              <a:defRPr/>
            </a:lvl1pPr>
          </a:lstStyle>
          <a:p>
            <a:pPr>
              <a:defRPr/>
            </a:pPr>
            <a:fld id="{8057372E-A8C9-4CF1-BA4D-F7411351DD93}" type="slidenum">
              <a:rPr lang="zh-CN" altLang="en-US"/>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B90C75D1-9915-4DE3-A88E-AD759456B678}" type="datetime1">
              <a:rPr lang="zh-CN" altLang="en-US"/>
              <a:t>2018/4/23</a:t>
            </a:fld>
            <a:endParaRPr lang="zh-CN" altLang="en-US"/>
          </a:p>
        </p:txBody>
      </p:sp>
      <p:sp>
        <p:nvSpPr>
          <p:cNvPr id="6" name="Rectangle 7"/>
          <p:cNvSpPr>
            <a:spLocks noGrp="1" noChangeArrowheads="1"/>
          </p:cNvSpPr>
          <p:nvPr>
            <p:ph type="ftr" sz="quarter" idx="11"/>
          </p:nvPr>
        </p:nvSpPr>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p:txBody>
          <a:bodyPr/>
          <a:lstStyle>
            <a:lvl1pPr>
              <a:defRPr/>
            </a:lvl1pPr>
          </a:lstStyle>
          <a:p>
            <a:pPr>
              <a:defRPr/>
            </a:pPr>
            <a:fld id="{6F65443D-2212-4B3F-AAD9-950BA8E2F5D4}" type="slidenum">
              <a:rPr lang="zh-CN" altLang="en-US"/>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482" name="Picture 9" descr="未命名"/>
          <p:cNvPicPr>
            <a:picLocks noChangeAspect="1" noChangeArrowheads="1"/>
          </p:cNvPicPr>
          <p:nvPr/>
        </p:nvPicPr>
        <p:blipFill>
          <a:blip r:embed="rId14">
            <a:lum bright="30000" contrast="-36000"/>
          </a:blip>
          <a:srcRect/>
          <a:stretch>
            <a:fillRect/>
          </a:stretch>
        </p:blipFill>
        <p:spPr bwMode="auto">
          <a:xfrm>
            <a:off x="0" y="5734050"/>
            <a:ext cx="9144000" cy="1123950"/>
          </a:xfrm>
          <a:prstGeom prst="rect">
            <a:avLst/>
          </a:prstGeom>
          <a:noFill/>
          <a:ln w="9525">
            <a:noFill/>
            <a:miter lim="800000"/>
            <a:headEnd/>
            <a:tailEnd/>
          </a:ln>
        </p:spPr>
      </p:pic>
      <p:pic>
        <p:nvPicPr>
          <p:cNvPr id="20483" name="Picture 2" descr="index08_01"/>
          <p:cNvPicPr>
            <a:picLocks noChangeAspect="1" noChangeArrowheads="1"/>
          </p:cNvPicPr>
          <p:nvPr/>
        </p:nvPicPr>
        <p:blipFill>
          <a:blip r:embed="rId15"/>
          <a:srcRect/>
          <a:stretch>
            <a:fillRect/>
          </a:stretch>
        </p:blipFill>
        <p:spPr bwMode="auto">
          <a:xfrm>
            <a:off x="0" y="0"/>
            <a:ext cx="2571750" cy="628650"/>
          </a:xfrm>
          <a:prstGeom prst="rect">
            <a:avLst/>
          </a:prstGeom>
          <a:noFill/>
          <a:ln w="9525">
            <a:noFill/>
            <a:miter lim="800000"/>
            <a:headEnd/>
            <a:tailEnd/>
          </a:ln>
        </p:spPr>
      </p:pic>
      <p:sp>
        <p:nvSpPr>
          <p:cNvPr id="20484" name="Rectangle 4"/>
          <p:cNvSpPr>
            <a:spLocks noGrp="1" noChangeArrowheads="1"/>
          </p:cNvSpPr>
          <p:nvPr>
            <p:ph type="title"/>
          </p:nvPr>
        </p:nvSpPr>
        <p:spPr bwMode="auto">
          <a:xfrm>
            <a:off x="250825" y="214313"/>
            <a:ext cx="8693150" cy="1462087"/>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p>
        </p:txBody>
      </p:sp>
      <p:sp>
        <p:nvSpPr>
          <p:cNvPr id="20485" name="Rectangle 5"/>
          <p:cNvSpPr>
            <a:spLocks noGrp="1" noChangeArrowheads="1"/>
          </p:cNvSpPr>
          <p:nvPr>
            <p:ph type="body" idx="1"/>
          </p:nvPr>
        </p:nvSpPr>
        <p:spPr bwMode="auto">
          <a:xfrm>
            <a:off x="250825" y="1844675"/>
            <a:ext cx="8704263" cy="42878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7350" name="Rectangle 6"/>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sz="1400">
                <a:latin typeface="+mj-lt"/>
                <a:ea typeface="+mn-ea"/>
              </a:defRPr>
            </a:lvl1pPr>
          </a:lstStyle>
          <a:p>
            <a:pPr>
              <a:defRPr/>
            </a:pPr>
            <a:fld id="{13B203E1-A46E-48DD-A57B-A78F6E2A1CC7}" type="datetime1">
              <a:rPr lang="zh-CN" altLang="en-US"/>
              <a:t>2018/4/23</a:t>
            </a:fld>
            <a:endParaRPr lang="zh-CN" altLang="en-US"/>
          </a:p>
        </p:txBody>
      </p:sp>
      <p:sp>
        <p:nvSpPr>
          <p:cNvPr id="57351" name="Rectangle 7"/>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fontAlgn="auto">
              <a:spcBef>
                <a:spcPts val="0"/>
              </a:spcBef>
              <a:spcAft>
                <a:spcPts val="0"/>
              </a:spcAft>
              <a:defRPr sz="1400">
                <a:latin typeface="+mj-lt"/>
                <a:ea typeface="+mn-ea"/>
              </a:defRPr>
            </a:lvl1pPr>
          </a:lstStyle>
          <a:p>
            <a:pPr>
              <a:defRPr/>
            </a:pPr>
            <a:endParaRPr lang="zh-CN" altLang="en-US"/>
          </a:p>
        </p:txBody>
      </p:sp>
      <p:sp>
        <p:nvSpPr>
          <p:cNvPr id="57352" name="Rectangle 8"/>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fontAlgn="auto">
              <a:spcBef>
                <a:spcPts val="0"/>
              </a:spcBef>
              <a:spcAft>
                <a:spcPts val="0"/>
              </a:spcAft>
              <a:defRPr sz="1400">
                <a:latin typeface="+mj-lt"/>
                <a:ea typeface="+mn-ea"/>
              </a:defRPr>
            </a:lvl1pPr>
          </a:lstStyle>
          <a:p>
            <a:pPr>
              <a:defRPr/>
            </a:pPr>
            <a:fld id="{D89B1981-6028-4A35-9364-FD2FBC1F6824}"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l" rtl="0" eaLnBrk="0" fontAlgn="base" hangingPunct="0">
        <a:spcBef>
          <a:spcPct val="0"/>
        </a:spcBef>
        <a:spcAft>
          <a:spcPct val="0"/>
        </a:spcAft>
        <a:defRPr sz="4400">
          <a:solidFill>
            <a:srgbClr val="CC0099"/>
          </a:solidFill>
          <a:latin typeface="+mj-lt"/>
          <a:ea typeface="+mj-ea"/>
          <a:cs typeface="楷体_GB2312"/>
        </a:defRPr>
      </a:lvl1pPr>
      <a:lvl2pPr algn="l" rtl="0" eaLnBrk="0" fontAlgn="base" hangingPunct="0">
        <a:spcBef>
          <a:spcPct val="0"/>
        </a:spcBef>
        <a:spcAft>
          <a:spcPct val="0"/>
        </a:spcAft>
        <a:defRPr sz="4400">
          <a:solidFill>
            <a:srgbClr val="CC0099"/>
          </a:solidFill>
          <a:latin typeface="Tahoma" panose="020B0604030504040204" pitchFamily="34" charset="0"/>
          <a:ea typeface="楷体_GB2312" pitchFamily="49" charset="-122"/>
          <a:cs typeface="楷体_GB2312"/>
        </a:defRPr>
      </a:lvl2pPr>
      <a:lvl3pPr algn="l" rtl="0" eaLnBrk="0" fontAlgn="base" hangingPunct="0">
        <a:spcBef>
          <a:spcPct val="0"/>
        </a:spcBef>
        <a:spcAft>
          <a:spcPct val="0"/>
        </a:spcAft>
        <a:defRPr sz="4400">
          <a:solidFill>
            <a:srgbClr val="CC0099"/>
          </a:solidFill>
          <a:latin typeface="Tahoma" panose="020B0604030504040204" pitchFamily="34" charset="0"/>
          <a:ea typeface="楷体_GB2312" pitchFamily="49" charset="-122"/>
          <a:cs typeface="楷体_GB2312"/>
        </a:defRPr>
      </a:lvl3pPr>
      <a:lvl4pPr algn="l" rtl="0" eaLnBrk="0" fontAlgn="base" hangingPunct="0">
        <a:spcBef>
          <a:spcPct val="0"/>
        </a:spcBef>
        <a:spcAft>
          <a:spcPct val="0"/>
        </a:spcAft>
        <a:defRPr sz="4400">
          <a:solidFill>
            <a:srgbClr val="CC0099"/>
          </a:solidFill>
          <a:latin typeface="Tahoma" panose="020B0604030504040204" pitchFamily="34" charset="0"/>
          <a:ea typeface="楷体_GB2312" pitchFamily="49" charset="-122"/>
          <a:cs typeface="楷体_GB2312"/>
        </a:defRPr>
      </a:lvl4pPr>
      <a:lvl5pPr algn="l" rtl="0" eaLnBrk="0" fontAlgn="base" hangingPunct="0">
        <a:spcBef>
          <a:spcPct val="0"/>
        </a:spcBef>
        <a:spcAft>
          <a:spcPct val="0"/>
        </a:spcAft>
        <a:defRPr sz="4400">
          <a:solidFill>
            <a:srgbClr val="CC0099"/>
          </a:solidFill>
          <a:latin typeface="Tahoma" panose="020B0604030504040204" pitchFamily="34" charset="0"/>
          <a:ea typeface="楷体_GB2312" pitchFamily="49" charset="-122"/>
          <a:cs typeface="楷体_GB2312"/>
        </a:defRPr>
      </a:lvl5pPr>
      <a:lvl6pPr marL="4572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6pPr>
      <a:lvl7pPr marL="9144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7pPr>
      <a:lvl8pPr marL="13716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8pPr>
      <a:lvl9pPr marL="18288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楷体_GB2312"/>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cs typeface="楷体_GB231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cs typeface="楷体_GB231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cs typeface="楷体_GB231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cs typeface="楷体_GB2312"/>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6.wmf"/><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ctrTitle"/>
          </p:nvPr>
        </p:nvSpPr>
        <p:spPr/>
        <p:txBody>
          <a:bodyPr/>
          <a:lstStyle/>
          <a:p>
            <a:pPr eaLnBrk="1" hangingPunct="1"/>
            <a:r>
              <a:rPr lang="zh-CN" altLang="en-US"/>
              <a:t>第九讲</a:t>
            </a:r>
            <a:r>
              <a:rPr lang="en-US" altLang="zh-CN"/>
              <a:t>		</a:t>
            </a:r>
            <a:r>
              <a:rPr lang="zh-CN" altLang="en-US"/>
              <a:t>卫星通信</a:t>
            </a:r>
          </a:p>
        </p:txBody>
      </p:sp>
      <p:sp>
        <p:nvSpPr>
          <p:cNvPr id="14338" name="副标题 2"/>
          <p:cNvSpPr>
            <a:spLocks noGrp="1"/>
          </p:cNvSpPr>
          <p:nvPr>
            <p:ph type="subTitle" idx="1"/>
          </p:nvPr>
        </p:nvSpPr>
        <p:spPr/>
        <p:txBody>
          <a:bodyPr/>
          <a:lstStyle/>
          <a:p>
            <a:pPr eaLnBrk="1" hangingPunct="1"/>
            <a:endParaRPr lang="zh-CN" altLang="en-US"/>
          </a:p>
        </p:txBody>
      </p:sp>
      <p:sp>
        <p:nvSpPr>
          <p:cNvPr id="4" name="灯片编号占位符 3"/>
          <p:cNvSpPr>
            <a:spLocks noGrp="1"/>
          </p:cNvSpPr>
          <p:nvPr>
            <p:ph type="sldNum" sz="quarter" idx="12"/>
          </p:nvPr>
        </p:nvSpPr>
        <p:spPr/>
        <p:txBody>
          <a:bodyPr/>
          <a:lstStyle/>
          <a:p>
            <a:pPr>
              <a:defRPr/>
            </a:pPr>
            <a:fld id="{D93CB1E0-3D91-4AD3-A1F1-9263CC6C6CA9}" type="slidenum">
              <a:rPr lang="zh-CN" altLang="en-US"/>
              <a:t>1</a:t>
            </a:fld>
            <a:endParaRPr lang="zh-CN" altLang="en-US"/>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内容占位符 2"/>
          <p:cNvSpPr>
            <a:spLocks noGrp="1"/>
          </p:cNvSpPr>
          <p:nvPr>
            <p:ph idx="1"/>
          </p:nvPr>
        </p:nvSpPr>
        <p:spPr>
          <a:xfrm>
            <a:off x="250825" y="692150"/>
            <a:ext cx="8704263" cy="5440363"/>
          </a:xfrm>
        </p:spPr>
        <p:txBody>
          <a:bodyPr/>
          <a:lstStyle/>
          <a:p>
            <a:pPr lvl="1"/>
            <a:r>
              <a:rPr lang="zh-CN" altLang="en-US" sz="2400"/>
              <a:t>以下公式成立</a:t>
            </a:r>
            <a:r>
              <a:rPr lang="en-US" altLang="zh-CN" sz="2400"/>
              <a:t>(</a:t>
            </a:r>
            <a:r>
              <a:rPr lang="zh-CN" altLang="en-US" sz="2400"/>
              <a:t>三角形正弦定理</a:t>
            </a:r>
            <a:r>
              <a:rPr lang="en-US" altLang="zh-CN" sz="2400"/>
              <a:t>)</a:t>
            </a:r>
          </a:p>
          <a:p>
            <a:pPr lvl="1"/>
            <a:endParaRPr lang="en-US" altLang="zh-CN" sz="2400"/>
          </a:p>
          <a:p>
            <a:pPr lvl="1"/>
            <a:endParaRPr lang="en-US" altLang="zh-CN" sz="2400"/>
          </a:p>
          <a:p>
            <a:pPr lvl="1"/>
            <a:endParaRPr lang="en-US" altLang="zh-CN" sz="2400"/>
          </a:p>
          <a:p>
            <a:pPr lvl="1"/>
            <a:endParaRPr lang="en-US" altLang="zh-CN" sz="2400"/>
          </a:p>
          <a:p>
            <a:pPr lvl="1"/>
            <a:endParaRPr lang="en-US" altLang="zh-CN" sz="2400"/>
          </a:p>
          <a:p>
            <a:pPr lvl="1"/>
            <a:endParaRPr lang="en-US" altLang="zh-CN" sz="2400"/>
          </a:p>
          <a:p>
            <a:pPr lvl="2"/>
            <a:r>
              <a:rPr lang="en-US" altLang="zh-CN" sz="2000" i="1"/>
              <a:t>R</a:t>
            </a:r>
            <a:r>
              <a:rPr lang="zh-CN" altLang="en-US" sz="2000"/>
              <a:t>，地球半径，</a:t>
            </a:r>
            <a:r>
              <a:rPr lang="en-US" altLang="zh-CN" sz="2000"/>
              <a:t>6370km</a:t>
            </a:r>
          </a:p>
          <a:p>
            <a:pPr lvl="2"/>
            <a:r>
              <a:rPr lang="en-US" altLang="zh-CN" sz="2000" i="1"/>
              <a:t>h</a:t>
            </a:r>
            <a:r>
              <a:rPr lang="zh-CN" altLang="en-US" sz="2000"/>
              <a:t>，轨道高度</a:t>
            </a:r>
            <a:endParaRPr lang="en-US" altLang="zh-CN" sz="2000"/>
          </a:p>
          <a:p>
            <a:pPr lvl="2"/>
            <a:r>
              <a:rPr lang="zh-CN" altLang="zh-CN" sz="2000" i="1"/>
              <a:t>β</a:t>
            </a:r>
            <a:r>
              <a:rPr lang="zh-CN" altLang="en-US" sz="2000"/>
              <a:t>，覆盖角</a:t>
            </a:r>
            <a:endParaRPr lang="en-US" altLang="zh-CN" sz="2000"/>
          </a:p>
          <a:p>
            <a:pPr lvl="2"/>
            <a:r>
              <a:rPr lang="el-GR" altLang="zh-CN" sz="2000" i="1"/>
              <a:t>θ</a:t>
            </a:r>
            <a:r>
              <a:rPr lang="zh-CN" altLang="en-US" sz="2000"/>
              <a:t>，最小仰角</a:t>
            </a:r>
            <a:endParaRPr lang="en-US" altLang="zh-CN" sz="2000"/>
          </a:p>
          <a:p>
            <a:pPr lvl="1"/>
            <a:r>
              <a:rPr lang="zh-CN" altLang="en-US" sz="2400"/>
              <a:t>通常用覆盖直径</a:t>
            </a:r>
            <a:r>
              <a:rPr lang="en-US" altLang="zh-CN" sz="2400"/>
              <a:t>2</a:t>
            </a:r>
            <a:r>
              <a:rPr lang="el-GR" altLang="zh-CN" sz="2400" i="1"/>
              <a:t>β</a:t>
            </a:r>
            <a:r>
              <a:rPr lang="en-US" altLang="zh-CN" sz="2400" i="1"/>
              <a:t>R</a:t>
            </a:r>
            <a:r>
              <a:rPr lang="zh-CN" altLang="en-US" sz="2400"/>
              <a:t>表示卫星</a:t>
            </a:r>
            <a:br>
              <a:rPr lang="en-US" altLang="zh-CN" sz="2400"/>
            </a:br>
            <a:r>
              <a:rPr lang="zh-CN" altLang="en-US" sz="2400"/>
              <a:t>覆盖的区域</a:t>
            </a:r>
            <a:br>
              <a:rPr lang="en-US" altLang="zh-CN" sz="2400"/>
            </a:br>
            <a:r>
              <a:rPr lang="zh-CN" altLang="en-US" sz="2400"/>
              <a:t>（</a:t>
            </a:r>
            <a:r>
              <a:rPr lang="el-GR" altLang="zh-CN" sz="2400" i="1"/>
              <a:t>β</a:t>
            </a:r>
            <a:r>
              <a:rPr lang="zh-CN" altLang="en-US" sz="2400"/>
              <a:t>用弧度表示）</a:t>
            </a:r>
          </a:p>
        </p:txBody>
      </p:sp>
      <p:sp>
        <p:nvSpPr>
          <p:cNvPr id="4" name="灯片编号占位符 3"/>
          <p:cNvSpPr>
            <a:spLocks noGrp="1"/>
          </p:cNvSpPr>
          <p:nvPr>
            <p:ph type="sldNum" sz="quarter" idx="12"/>
          </p:nvPr>
        </p:nvSpPr>
        <p:spPr/>
        <p:txBody>
          <a:bodyPr/>
          <a:lstStyle/>
          <a:p>
            <a:pPr>
              <a:defRPr/>
            </a:pPr>
            <a:fld id="{411BF53C-79D0-455E-A29D-221ABBF4A899}" type="slidenum">
              <a:rPr lang="zh-CN" altLang="en-US" smtClean="0"/>
              <a:t>10</a:t>
            </a:fld>
            <a:endParaRPr lang="zh-CN" altLang="en-US"/>
          </a:p>
        </p:txBody>
      </p:sp>
      <p:pic>
        <p:nvPicPr>
          <p:cNvPr id="1029" name="Picture 2"/>
          <p:cNvPicPr>
            <a:picLocks noChangeAspect="1" noChangeArrowheads="1"/>
          </p:cNvPicPr>
          <p:nvPr/>
        </p:nvPicPr>
        <p:blipFill>
          <a:blip r:embed="rId4"/>
          <a:srcRect/>
          <a:stretch>
            <a:fillRect/>
          </a:stretch>
        </p:blipFill>
        <p:spPr bwMode="auto">
          <a:xfrm>
            <a:off x="5651500" y="1196975"/>
            <a:ext cx="3124200" cy="5076825"/>
          </a:xfrm>
          <a:prstGeom prst="rect">
            <a:avLst/>
          </a:prstGeom>
          <a:noFill/>
          <a:ln w="9525">
            <a:noFill/>
            <a:miter lim="800000"/>
            <a:headEnd/>
            <a:tailEnd/>
          </a:ln>
        </p:spPr>
      </p:pic>
      <p:grpSp>
        <p:nvGrpSpPr>
          <p:cNvPr id="5" name="组合 4"/>
          <p:cNvGrpSpPr/>
          <p:nvPr/>
        </p:nvGrpSpPr>
        <p:grpSpPr>
          <a:xfrm>
            <a:off x="971550" y="1341755"/>
            <a:ext cx="4392930" cy="2165350"/>
            <a:chOff x="1530" y="2113"/>
            <a:chExt cx="6918" cy="3410"/>
          </a:xfrm>
        </p:grpSpPr>
        <p:graphicFrame>
          <p:nvGraphicFramePr>
            <p:cNvPr id="1026" name="Object 3"/>
            <p:cNvGraphicFramePr>
              <a:graphicFrameLocks noChangeAspect="1"/>
            </p:cNvGraphicFramePr>
            <p:nvPr/>
          </p:nvGraphicFramePr>
          <p:xfrm>
            <a:off x="1530" y="2113"/>
            <a:ext cx="6918" cy="3410"/>
          </p:xfrm>
          <a:graphic>
            <a:graphicData uri="http://schemas.openxmlformats.org/presentationml/2006/ole">
              <mc:AlternateContent xmlns:mc="http://schemas.openxmlformats.org/markup-compatibility/2006">
                <mc:Choice xmlns:v="urn:schemas-microsoft-com:vml" Requires="v">
                  <p:oleObj spid="_x0000_s1048" name="Equation" r:id="rId5" imgW="42672000" imgH="21031200" progId="Equation.DSMT4">
                    <p:embed/>
                  </p:oleObj>
                </mc:Choice>
                <mc:Fallback>
                  <p:oleObj name="Equation" r:id="rId5" imgW="42672000" imgH="21031200" progId="Equation.DSMT4">
                    <p:embed/>
                    <p:pic>
                      <p:nvPicPr>
                        <p:cNvPr id="0" name="Object 3"/>
                        <p:cNvPicPr>
                          <a:picLocks noChangeAspect="1"/>
                        </p:cNvPicPr>
                        <p:nvPr/>
                      </p:nvPicPr>
                      <p:blipFill>
                        <a:blip r:embed="rId6"/>
                        <a:stretch>
                          <a:fillRect/>
                        </a:stretch>
                      </p:blipFill>
                      <p:spPr>
                        <a:xfrm>
                          <a:off x="1530" y="2113"/>
                          <a:ext cx="6918" cy="3410"/>
                        </a:xfrm>
                        <a:prstGeom prst="rect">
                          <a:avLst/>
                        </a:prstGeom>
                        <a:noFill/>
                        <a:ln w="9525">
                          <a:noFill/>
                        </a:ln>
                      </p:spPr>
                    </p:pic>
                  </p:oleObj>
                </mc:Fallback>
              </mc:AlternateContent>
            </a:graphicData>
          </a:graphic>
        </p:graphicFrame>
        <p:pic>
          <p:nvPicPr>
            <p:cNvPr id="2" name="图片 1"/>
            <p:cNvPicPr>
              <a:picLocks noChangeAspect="1"/>
            </p:cNvPicPr>
            <p:nvPr/>
          </p:nvPicPr>
          <p:blipFill>
            <a:blip r:embed="rId7"/>
            <a:stretch>
              <a:fillRect/>
            </a:stretch>
          </p:blipFill>
          <p:spPr>
            <a:xfrm>
              <a:off x="6628" y="4236"/>
              <a:ext cx="408" cy="528"/>
            </a:xfrm>
            <a:prstGeom prst="rect">
              <a:avLst/>
            </a:prstGeom>
          </p:spPr>
        </p:pic>
      </p:gr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endParaRPr lang="zh-CN" altLang="en-US"/>
          </a:p>
        </p:txBody>
      </p:sp>
      <p:sp>
        <p:nvSpPr>
          <p:cNvPr id="21506"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671D5C2-0C15-4628-A0C2-39BC7F1FB83E}" type="slidenum">
              <a:rPr lang="zh-CN" altLang="en-US" smtClean="0"/>
              <a:t>11</a:t>
            </a:fld>
            <a:endParaRPr lang="zh-CN" altLang="en-US"/>
          </a:p>
        </p:txBody>
      </p:sp>
      <p:pic>
        <p:nvPicPr>
          <p:cNvPr id="21508" name="Picture 2"/>
          <p:cNvPicPr>
            <a:picLocks noChangeAspect="1" noChangeArrowheads="1"/>
          </p:cNvPicPr>
          <p:nvPr/>
        </p:nvPicPr>
        <p:blipFill>
          <a:blip r:embed="rId2">
            <a:lum bright="-10000" contrast="40000"/>
          </a:blip>
          <a:srcRect/>
          <a:stretch>
            <a:fillRect/>
          </a:stretch>
        </p:blipFill>
        <p:spPr bwMode="auto">
          <a:xfrm>
            <a:off x="755650" y="620713"/>
            <a:ext cx="7924800" cy="5934075"/>
          </a:xfrm>
          <a:prstGeom prst="rect">
            <a:avLst/>
          </a:prstGeom>
          <a:noFill/>
          <a:ln w="9525">
            <a:noFill/>
            <a:miter lim="800000"/>
            <a:headEnd/>
            <a:tailEnd/>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D821745-605E-4E4A-96BF-9ED6B3B2CBC3}" type="slidenum">
              <a:rPr lang="zh-CN" altLang="en-US"/>
              <a:t>12</a:t>
            </a:fld>
            <a:endParaRPr lang="zh-CN" altLang="en-US"/>
          </a:p>
        </p:txBody>
      </p:sp>
      <p:pic>
        <p:nvPicPr>
          <p:cNvPr id="5" name="内容占位符 4"/>
          <p:cNvPicPr>
            <a:picLocks noGrp="1" noChangeAspect="1"/>
          </p:cNvPicPr>
          <p:nvPr>
            <p:ph idx="1"/>
          </p:nvPr>
        </p:nvPicPr>
        <p:blipFill>
          <a:blip r:embed="rId2"/>
          <a:stretch>
            <a:fillRect/>
          </a:stretch>
        </p:blipFill>
        <p:spPr>
          <a:xfrm>
            <a:off x="403225" y="1300480"/>
            <a:ext cx="8337550" cy="4050030"/>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a:xfrm>
            <a:off x="250825" y="214630"/>
            <a:ext cx="8693150" cy="1107440"/>
          </a:xfrm>
        </p:spPr>
        <p:txBody>
          <a:bodyPr/>
          <a:lstStyle/>
          <a:p>
            <a:r>
              <a:rPr lang="en-US" altLang="zh-CN"/>
              <a:t>GEO</a:t>
            </a:r>
            <a:r>
              <a:rPr lang="zh-CN" altLang="en-US"/>
              <a:t>卫星系统（同步卫星）</a:t>
            </a:r>
          </a:p>
        </p:txBody>
      </p:sp>
      <p:sp>
        <p:nvSpPr>
          <p:cNvPr id="4" name="灯片编号占位符 3"/>
          <p:cNvSpPr>
            <a:spLocks noGrp="1"/>
          </p:cNvSpPr>
          <p:nvPr>
            <p:ph type="sldNum" sz="quarter" idx="12"/>
          </p:nvPr>
        </p:nvSpPr>
        <p:spPr/>
        <p:txBody>
          <a:bodyPr/>
          <a:lstStyle/>
          <a:p>
            <a:pPr>
              <a:defRPr/>
            </a:pPr>
            <a:fld id="{75C1AA22-DAFE-46EA-A74C-F5CF3AEC429A}" type="slidenum">
              <a:rPr lang="zh-CN" altLang="en-US" smtClean="0"/>
              <a:t>13</a:t>
            </a:fld>
            <a:endParaRPr lang="zh-CN" altLang="en-US"/>
          </a:p>
        </p:txBody>
      </p:sp>
      <p:pic>
        <p:nvPicPr>
          <p:cNvPr id="9219" name="内容占位符 9218" descr="01d05"/>
          <p:cNvPicPr>
            <a:picLocks noGrp="1" noChangeAspect="1"/>
          </p:cNvPicPr>
          <p:nvPr>
            <p:ph idx="1"/>
          </p:nvPr>
        </p:nvPicPr>
        <p:blipFill>
          <a:blip r:embed="rId3"/>
          <a:stretch>
            <a:fillRect/>
          </a:stretch>
        </p:blipFill>
        <p:spPr>
          <a:xfrm>
            <a:off x="1236980" y="1215390"/>
            <a:ext cx="6562090" cy="5406390"/>
          </a:xfrm>
          <a:prstGeom prst="rect">
            <a:avLst/>
          </a:prstGeom>
          <a:noFill/>
          <a:ln w="9525">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图片 11266" descr="01d06"/>
          <p:cNvPicPr>
            <a:picLocks noChangeAspect="1"/>
          </p:cNvPicPr>
          <p:nvPr/>
        </p:nvPicPr>
        <p:blipFill>
          <a:blip r:embed="rId3"/>
          <a:stretch>
            <a:fillRect/>
          </a:stretch>
        </p:blipFill>
        <p:spPr>
          <a:xfrm>
            <a:off x="830580" y="2069465"/>
            <a:ext cx="7352665" cy="4796790"/>
          </a:xfrm>
          <a:prstGeom prst="rect">
            <a:avLst/>
          </a:prstGeom>
          <a:noFill/>
          <a:ln w="9525">
            <a:noFill/>
          </a:ln>
        </p:spPr>
      </p:pic>
      <p:sp>
        <p:nvSpPr>
          <p:cNvPr id="22529" name="标题 1"/>
          <p:cNvSpPr>
            <a:spLocks noGrp="1"/>
          </p:cNvSpPr>
          <p:nvPr>
            <p:ph type="title"/>
          </p:nvPr>
        </p:nvSpPr>
        <p:spPr>
          <a:xfrm>
            <a:off x="250825" y="214630"/>
            <a:ext cx="8693150" cy="1016000"/>
          </a:xfrm>
        </p:spPr>
        <p:txBody>
          <a:bodyPr/>
          <a:lstStyle/>
          <a:p>
            <a:r>
              <a:rPr lang="en-US" altLang="zh-CN"/>
              <a:t>GEO</a:t>
            </a:r>
            <a:r>
              <a:rPr lang="zh-CN" altLang="en-US"/>
              <a:t>卫星系统（同步卫星）</a:t>
            </a:r>
          </a:p>
        </p:txBody>
      </p:sp>
      <p:sp>
        <p:nvSpPr>
          <p:cNvPr id="4" name="灯片编号占位符 3"/>
          <p:cNvSpPr>
            <a:spLocks noGrp="1"/>
          </p:cNvSpPr>
          <p:nvPr>
            <p:ph type="sldNum" sz="quarter" idx="12"/>
          </p:nvPr>
        </p:nvSpPr>
        <p:spPr/>
        <p:txBody>
          <a:bodyPr/>
          <a:lstStyle/>
          <a:p>
            <a:pPr>
              <a:defRPr/>
            </a:pPr>
            <a:fld id="{75C1AA22-DAFE-46EA-A74C-F5CF3AEC429A}" type="slidenum">
              <a:rPr lang="zh-CN" altLang="en-US" smtClean="0"/>
              <a:t>14</a:t>
            </a:fld>
            <a:endParaRPr lang="zh-CN" altLang="en-US"/>
          </a:p>
        </p:txBody>
      </p:sp>
      <p:sp>
        <p:nvSpPr>
          <p:cNvPr id="2" name="内容占位符 1"/>
          <p:cNvSpPr>
            <a:spLocks noGrp="1"/>
          </p:cNvSpPr>
          <p:nvPr>
            <p:ph idx="1"/>
          </p:nvPr>
        </p:nvSpPr>
        <p:spPr>
          <a:xfrm>
            <a:off x="250825" y="1126490"/>
            <a:ext cx="8704580" cy="5006340"/>
          </a:xfrm>
        </p:spPr>
        <p:txBody>
          <a:bodyPr/>
          <a:lstStyle/>
          <a:p>
            <a:pPr marL="0" indent="0">
              <a:buNone/>
            </a:pPr>
            <a:r>
              <a:rPr lang="zh-CN" altLang="en-US" sz="2400" b="1" dirty="0">
                <a:latin typeface="Times New Roman" panose="02020603050405020304" charset="0"/>
                <a:ea typeface="楷体_GB2312" pitchFamily="49" charset="-122"/>
                <a:sym typeface="+mn-ea"/>
              </a:rPr>
              <a:t>国际卫星通信系统</a:t>
            </a:r>
            <a:r>
              <a:rPr lang="en-US" altLang="zh-CN" sz="2400" b="1" dirty="0">
                <a:latin typeface="Times New Roman" panose="02020603050405020304" charset="0"/>
                <a:ea typeface="楷体_GB2312" pitchFamily="49" charset="-122"/>
                <a:sym typeface="+mn-ea"/>
              </a:rPr>
              <a:t>INTELSAT</a:t>
            </a:r>
            <a:r>
              <a:rPr lang="zh-CN" altLang="en-US" sz="2400" b="1" dirty="0">
                <a:latin typeface="Times New Roman" panose="02020603050405020304" charset="0"/>
                <a:ea typeface="楷体_GB2312" pitchFamily="49" charset="-122"/>
                <a:sym typeface="+mn-ea"/>
              </a:rPr>
              <a:t>，简称</a:t>
            </a:r>
            <a:r>
              <a:rPr lang="en-US" altLang="zh-CN" sz="2400" b="1" dirty="0">
                <a:latin typeface="Times New Roman" panose="02020603050405020304" charset="0"/>
                <a:ea typeface="楷体_GB2312" pitchFamily="49" charset="-122"/>
                <a:sym typeface="+mn-ea"/>
              </a:rPr>
              <a:t>IS</a:t>
            </a:r>
            <a:r>
              <a:rPr lang="zh-CN" altLang="en-US" sz="2400" b="1" dirty="0">
                <a:latin typeface="Times New Roman" panose="02020603050405020304" charset="0"/>
                <a:ea typeface="楷体_GB2312" pitchFamily="49" charset="-122"/>
                <a:sym typeface="+mn-ea"/>
              </a:rPr>
              <a:t>，三颗同步卫星分别位于太平洋、印度洋和大西洋上空，它们构成的全球通信网承担着大约</a:t>
            </a:r>
            <a:r>
              <a:rPr lang="en-US" altLang="zh-CN" sz="2400" b="1" dirty="0">
                <a:latin typeface="Times New Roman" panose="02020603050405020304" charset="0"/>
                <a:ea typeface="楷体_GB2312" pitchFamily="49" charset="-122"/>
                <a:sym typeface="+mn-ea"/>
              </a:rPr>
              <a:t>80%</a:t>
            </a:r>
            <a:r>
              <a:rPr lang="zh-CN" altLang="en-US" sz="2400" b="1" dirty="0">
                <a:latin typeface="Times New Roman" panose="02020603050405020304" charset="0"/>
                <a:ea typeface="楷体_GB2312" pitchFamily="49" charset="-122"/>
                <a:sym typeface="+mn-ea"/>
              </a:rPr>
              <a:t>的国际通信业务和全部国际电视转播业务</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r>
              <a:rPr lang="en-US" altLang="zh-CN"/>
              <a:t>GEO</a:t>
            </a:r>
            <a:r>
              <a:rPr lang="zh-CN" altLang="en-US"/>
              <a:t>卫星系统（同步卫星）</a:t>
            </a:r>
          </a:p>
        </p:txBody>
      </p:sp>
      <p:sp>
        <p:nvSpPr>
          <p:cNvPr id="22530" name="内容占位符 2"/>
          <p:cNvSpPr>
            <a:spLocks noGrp="1"/>
          </p:cNvSpPr>
          <p:nvPr>
            <p:ph idx="1"/>
          </p:nvPr>
        </p:nvSpPr>
        <p:spPr/>
        <p:txBody>
          <a:bodyPr/>
          <a:lstStyle/>
          <a:p>
            <a:r>
              <a:rPr lang="zh-CN" altLang="en-US"/>
              <a:t>优点</a:t>
            </a:r>
            <a:endParaRPr lang="en-US" altLang="zh-CN"/>
          </a:p>
          <a:p>
            <a:pPr lvl="1"/>
            <a:r>
              <a:rPr lang="zh-CN" altLang="en-US"/>
              <a:t>对地面相对静止，没有多普勒效应造成的信号传输频率变化问题</a:t>
            </a:r>
            <a:endParaRPr lang="en-US" altLang="zh-CN"/>
          </a:p>
          <a:p>
            <a:pPr lvl="1"/>
            <a:r>
              <a:rPr lang="zh-CN" altLang="en-US"/>
              <a:t>地面站容易追踪卫星</a:t>
            </a:r>
            <a:endParaRPr lang="en-US" altLang="zh-CN"/>
          </a:p>
          <a:p>
            <a:pPr lvl="1"/>
            <a:r>
              <a:rPr lang="zh-CN" altLang="en-US"/>
              <a:t>轨道高（</a:t>
            </a:r>
            <a:r>
              <a:rPr lang="en-US" altLang="zh-CN"/>
              <a:t>35863km</a:t>
            </a:r>
            <a:r>
              <a:rPr lang="zh-CN" altLang="en-US"/>
              <a:t>），覆盖区域广，一颗卫星可以覆盖</a:t>
            </a:r>
            <a:r>
              <a:rPr lang="en-US" altLang="zh-CN"/>
              <a:t>1/4</a:t>
            </a:r>
            <a:r>
              <a:rPr lang="zh-CN" altLang="en-US"/>
              <a:t>个地球；</a:t>
            </a:r>
            <a:r>
              <a:rPr lang="en-US" altLang="zh-CN"/>
              <a:t>3</a:t>
            </a:r>
            <a:r>
              <a:rPr lang="zh-CN" altLang="en-US"/>
              <a:t>颗卫星（相隔</a:t>
            </a:r>
            <a:r>
              <a:rPr lang="en-US" altLang="zh-CN"/>
              <a:t>120</a:t>
            </a:r>
            <a:r>
              <a:rPr lang="zh-CN" altLang="en-US"/>
              <a:t>度）可覆盖大部分地区</a:t>
            </a:r>
            <a:endParaRPr lang="en-US" altLang="zh-CN"/>
          </a:p>
        </p:txBody>
      </p:sp>
      <p:sp>
        <p:nvSpPr>
          <p:cNvPr id="4" name="灯片编号占位符 3"/>
          <p:cNvSpPr>
            <a:spLocks noGrp="1"/>
          </p:cNvSpPr>
          <p:nvPr>
            <p:ph type="sldNum" sz="quarter" idx="12"/>
          </p:nvPr>
        </p:nvSpPr>
        <p:spPr/>
        <p:txBody>
          <a:bodyPr/>
          <a:lstStyle/>
          <a:p>
            <a:pPr>
              <a:defRPr/>
            </a:pPr>
            <a:fld id="{75C1AA22-DAFE-46EA-A74C-F5CF3AEC429A}" type="slidenum">
              <a:rPr lang="zh-CN" altLang="en-US" smtClean="0"/>
              <a:t>15</a:t>
            </a:fld>
            <a:endParaRPr lang="zh-CN" altLang="en-US"/>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内容占位符 2"/>
          <p:cNvSpPr>
            <a:spLocks noGrp="1"/>
          </p:cNvSpPr>
          <p:nvPr>
            <p:ph idx="1"/>
          </p:nvPr>
        </p:nvSpPr>
        <p:spPr>
          <a:xfrm>
            <a:off x="3059113" y="260350"/>
            <a:ext cx="5895975" cy="5872163"/>
          </a:xfrm>
        </p:spPr>
        <p:txBody>
          <a:bodyPr/>
          <a:lstStyle/>
          <a:p>
            <a:r>
              <a:rPr lang="zh-CN" altLang="en-US" sz="2800"/>
              <a:t>多普勒效应：物体辐射的波长因为波源和观测者的相对运动而产生变化。在运动的波源前面，波被压缩，波长变得较短，频率变得较高 （蓝移</a:t>
            </a:r>
            <a:r>
              <a:rPr lang="en-US" altLang="zh-CN" sz="2800"/>
              <a:t>blue shift</a:t>
            </a:r>
            <a:r>
              <a:rPr lang="zh-CN" altLang="en-US" sz="2800"/>
              <a:t>）；当运动在波源后面时，会产生相反的效应。波长变得较长，频率变得较低 （红移</a:t>
            </a:r>
            <a:r>
              <a:rPr lang="en-US" altLang="zh-CN" sz="2800"/>
              <a:t>red shift</a:t>
            </a:r>
            <a:r>
              <a:rPr lang="zh-CN" altLang="en-US" sz="2800"/>
              <a:t>）</a:t>
            </a:r>
            <a:endParaRPr lang="en-US" altLang="zh-CN" sz="2800"/>
          </a:p>
          <a:p>
            <a:endParaRPr lang="zh-CN" altLang="en-US" sz="2400"/>
          </a:p>
          <a:p>
            <a:endParaRPr lang="zh-CN" altLang="en-US" sz="2800"/>
          </a:p>
        </p:txBody>
      </p:sp>
      <p:sp>
        <p:nvSpPr>
          <p:cNvPr id="4" name="灯片编号占位符 3"/>
          <p:cNvSpPr>
            <a:spLocks noGrp="1"/>
          </p:cNvSpPr>
          <p:nvPr>
            <p:ph type="sldNum" sz="quarter" idx="12"/>
          </p:nvPr>
        </p:nvSpPr>
        <p:spPr/>
        <p:txBody>
          <a:bodyPr/>
          <a:lstStyle/>
          <a:p>
            <a:pPr>
              <a:defRPr/>
            </a:pPr>
            <a:fld id="{05933675-E7D0-42E7-8CDD-252AB8EE8279}" type="slidenum">
              <a:rPr lang="zh-CN" altLang="en-US" smtClean="0"/>
              <a:t>16</a:t>
            </a:fld>
            <a:endParaRPr lang="zh-CN" altLang="en-US"/>
          </a:p>
        </p:txBody>
      </p:sp>
      <p:pic>
        <p:nvPicPr>
          <p:cNvPr id="24579" name="Picture 2" descr="http://www.mrfn.cn/uploadfile/Technology/uploadfile/200808/20080830045002841.gif"/>
          <p:cNvPicPr>
            <a:picLocks noChangeAspect="1" noChangeArrowheads="1"/>
          </p:cNvPicPr>
          <p:nvPr/>
        </p:nvPicPr>
        <p:blipFill>
          <a:blip r:embed="rId2"/>
          <a:srcRect/>
          <a:stretch>
            <a:fillRect/>
          </a:stretch>
        </p:blipFill>
        <p:spPr bwMode="auto">
          <a:xfrm>
            <a:off x="250825" y="549275"/>
            <a:ext cx="2952750" cy="2686050"/>
          </a:xfrm>
          <a:prstGeom prst="rect">
            <a:avLst/>
          </a:prstGeom>
          <a:noFill/>
          <a:ln w="9525">
            <a:noFill/>
            <a:miter lim="800000"/>
            <a:headEnd/>
            <a:tailEnd/>
          </a:ln>
        </p:spPr>
      </p:pic>
      <p:pic>
        <p:nvPicPr>
          <p:cNvPr id="24580" name="Picture 9" descr="C:\Users\TianYe\Desktop\u=1074970228,45597451&amp;fm=23&amp;gp=0.jpg"/>
          <p:cNvPicPr>
            <a:picLocks noChangeAspect="1" noChangeArrowheads="1"/>
          </p:cNvPicPr>
          <p:nvPr/>
        </p:nvPicPr>
        <p:blipFill>
          <a:blip r:embed="rId3"/>
          <a:srcRect/>
          <a:stretch>
            <a:fillRect/>
          </a:stretch>
        </p:blipFill>
        <p:spPr bwMode="auto">
          <a:xfrm>
            <a:off x="0" y="3846513"/>
            <a:ext cx="4859338" cy="3011487"/>
          </a:xfrm>
          <a:prstGeom prst="rect">
            <a:avLst/>
          </a:prstGeom>
          <a:noFill/>
          <a:ln w="9525">
            <a:noFill/>
            <a:miter lim="800000"/>
            <a:headEnd/>
            <a:tailEnd/>
          </a:ln>
        </p:spPr>
      </p:pic>
      <p:sp>
        <p:nvSpPr>
          <p:cNvPr id="24581" name="矩形 10"/>
          <p:cNvSpPr>
            <a:spLocks noChangeArrowheads="1"/>
          </p:cNvSpPr>
          <p:nvPr/>
        </p:nvSpPr>
        <p:spPr bwMode="auto">
          <a:xfrm>
            <a:off x="5219700" y="4797425"/>
            <a:ext cx="3240088" cy="954088"/>
          </a:xfrm>
          <a:prstGeom prst="rect">
            <a:avLst/>
          </a:prstGeom>
          <a:noFill/>
          <a:ln w="9525">
            <a:noFill/>
            <a:miter lim="800000"/>
          </a:ln>
        </p:spPr>
        <p:txBody>
          <a:bodyPr>
            <a:spAutoFit/>
          </a:bodyPr>
          <a:lstStyle/>
          <a:p>
            <a:r>
              <a:rPr lang="zh-CN" altLang="en-US" sz="2800"/>
              <a:t>使用多普勒效应定位马航</a:t>
            </a:r>
            <a:r>
              <a:rPr lang="en-US" altLang="zh-CN" sz="2800"/>
              <a:t>370</a:t>
            </a:r>
            <a:r>
              <a:rPr lang="zh-CN" altLang="en-US" sz="2800"/>
              <a:t>客机</a:t>
            </a:r>
            <a:endParaRPr lang="en-US" altLang="zh-CN" sz="280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内容占位符 2"/>
          <p:cNvSpPr>
            <a:spLocks noGrp="1"/>
          </p:cNvSpPr>
          <p:nvPr>
            <p:ph idx="1"/>
          </p:nvPr>
        </p:nvSpPr>
        <p:spPr>
          <a:xfrm>
            <a:off x="250825" y="692150"/>
            <a:ext cx="8704263" cy="5440363"/>
          </a:xfrm>
        </p:spPr>
        <p:txBody>
          <a:bodyPr/>
          <a:lstStyle/>
          <a:p>
            <a:r>
              <a:rPr lang="zh-CN" altLang="en-US"/>
              <a:t>缺点</a:t>
            </a:r>
            <a:endParaRPr lang="en-US" altLang="zh-CN"/>
          </a:p>
          <a:p>
            <a:pPr lvl="1"/>
            <a:r>
              <a:rPr lang="zh-CN" altLang="en-US"/>
              <a:t>传输</a:t>
            </a:r>
            <a:r>
              <a:rPr lang="en-US" altLang="zh-CN"/>
              <a:t>35000+km</a:t>
            </a:r>
            <a:r>
              <a:rPr lang="zh-CN" altLang="en-US"/>
              <a:t>后，信号能量水平低</a:t>
            </a:r>
            <a:endParaRPr lang="en-US" altLang="zh-CN"/>
          </a:p>
          <a:p>
            <a:pPr lvl="1"/>
            <a:r>
              <a:rPr lang="zh-CN" altLang="en-US"/>
              <a:t>轨道在赤道上空，不能很好地覆盖两极地区</a:t>
            </a:r>
            <a:endParaRPr lang="en-US" altLang="zh-CN"/>
          </a:p>
          <a:p>
            <a:pPr lvl="1"/>
            <a:r>
              <a:rPr lang="zh-CN" altLang="en-US"/>
              <a:t>有较大的传播延迟，（</a:t>
            </a:r>
            <a:r>
              <a:rPr lang="en-US" altLang="zh-CN"/>
              <a:t>2×35863</a:t>
            </a:r>
            <a:r>
              <a:rPr lang="zh-CN" altLang="en-US"/>
              <a:t>）</a:t>
            </a:r>
            <a:r>
              <a:rPr lang="en-US" altLang="zh-CN"/>
              <a:t>/</a:t>
            </a:r>
            <a:r>
              <a:rPr lang="zh-CN" altLang="en-US"/>
              <a:t>光速</a:t>
            </a:r>
            <a:r>
              <a:rPr lang="en-US" altLang="zh-CN"/>
              <a:t>=0.24</a:t>
            </a:r>
            <a:r>
              <a:rPr lang="zh-CN" altLang="en-US"/>
              <a:t>秒，</a:t>
            </a:r>
            <a:endParaRPr lang="en-US" altLang="zh-CN"/>
          </a:p>
          <a:p>
            <a:pPr lvl="2"/>
            <a:r>
              <a:rPr lang="zh-CN" altLang="en-US"/>
              <a:t>广播通信，影响不大</a:t>
            </a:r>
            <a:endParaRPr lang="en-US" altLang="zh-CN"/>
          </a:p>
          <a:p>
            <a:pPr lvl="2"/>
            <a:r>
              <a:rPr lang="zh-CN" altLang="en-US"/>
              <a:t>点对点通信，影响较大，如用于卫星电话，延迟</a:t>
            </a:r>
            <a:r>
              <a:rPr lang="en-US" altLang="zh-CN"/>
              <a:t>0.5</a:t>
            </a:r>
            <a:r>
              <a:rPr lang="zh-CN" altLang="en-US"/>
              <a:t>秒以上</a:t>
            </a:r>
            <a:endParaRPr lang="en-US" altLang="zh-CN"/>
          </a:p>
          <a:p>
            <a:pPr lvl="1"/>
            <a:r>
              <a:rPr lang="zh-CN" altLang="en-US"/>
              <a:t>覆盖广大地区</a:t>
            </a:r>
            <a:endParaRPr lang="en-US" altLang="zh-CN"/>
          </a:p>
          <a:p>
            <a:pPr lvl="2"/>
            <a:r>
              <a:rPr lang="zh-CN" altLang="en-US"/>
              <a:t>适合广播</a:t>
            </a:r>
            <a:endParaRPr lang="en-US" altLang="zh-CN"/>
          </a:p>
          <a:p>
            <a:pPr lvl="2"/>
            <a:r>
              <a:rPr lang="zh-CN" altLang="en-US"/>
              <a:t>对点对点通信太奢侈</a:t>
            </a:r>
          </a:p>
          <a:p>
            <a:endParaRPr lang="zh-CN" altLang="en-US" sz="3600"/>
          </a:p>
        </p:txBody>
      </p:sp>
      <p:sp>
        <p:nvSpPr>
          <p:cNvPr id="4" name="灯片编号占位符 3"/>
          <p:cNvSpPr>
            <a:spLocks noGrp="1"/>
          </p:cNvSpPr>
          <p:nvPr>
            <p:ph type="sldNum" sz="quarter" idx="12"/>
          </p:nvPr>
        </p:nvSpPr>
        <p:spPr/>
        <p:txBody>
          <a:bodyPr/>
          <a:lstStyle/>
          <a:p>
            <a:pPr>
              <a:defRPr/>
            </a:pPr>
            <a:fld id="{DF6F80CD-868B-475D-A058-266D0016F5D8}" type="slidenum">
              <a:rPr lang="zh-CN" altLang="en-US" smtClean="0"/>
              <a:t>17</a:t>
            </a:fld>
            <a:endParaRPr lang="zh-CN" altLang="en-US"/>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lstStyle/>
          <a:p>
            <a:r>
              <a:rPr lang="en-US" altLang="zh-CN"/>
              <a:t>LEO</a:t>
            </a:r>
            <a:r>
              <a:rPr lang="zh-CN" altLang="en-US"/>
              <a:t>卫星系统</a:t>
            </a:r>
          </a:p>
        </p:txBody>
      </p:sp>
      <p:sp>
        <p:nvSpPr>
          <p:cNvPr id="25602" name="内容占位符 2"/>
          <p:cNvSpPr>
            <a:spLocks noGrp="1"/>
          </p:cNvSpPr>
          <p:nvPr>
            <p:ph idx="1"/>
          </p:nvPr>
        </p:nvSpPr>
        <p:spPr/>
        <p:txBody>
          <a:bodyPr/>
          <a:lstStyle/>
          <a:p>
            <a:r>
              <a:rPr lang="zh-CN" altLang="en-US"/>
              <a:t>特点</a:t>
            </a:r>
            <a:endParaRPr lang="en-US" altLang="zh-CN"/>
          </a:p>
          <a:p>
            <a:pPr lvl="1"/>
            <a:r>
              <a:rPr lang="zh-CN" altLang="en-US"/>
              <a:t>轨道高度</a:t>
            </a:r>
            <a:r>
              <a:rPr lang="en-US" altLang="zh-CN"/>
              <a:t>2000km</a:t>
            </a:r>
            <a:r>
              <a:rPr lang="zh-CN" altLang="en-US"/>
              <a:t>以下，</a:t>
            </a:r>
            <a:r>
              <a:rPr lang="en-US" altLang="zh-CN"/>
              <a:t>1.5</a:t>
            </a:r>
            <a:r>
              <a:rPr lang="zh-CN" altLang="en-US"/>
              <a:t>～</a:t>
            </a:r>
            <a:r>
              <a:rPr lang="en-US" altLang="zh-CN"/>
              <a:t>2</a:t>
            </a:r>
            <a:r>
              <a:rPr lang="zh-CN" altLang="en-US"/>
              <a:t>小时绕地一周期</a:t>
            </a:r>
            <a:endParaRPr lang="en-US" altLang="zh-CN"/>
          </a:p>
          <a:p>
            <a:pPr lvl="1"/>
            <a:r>
              <a:rPr lang="zh-CN" altLang="en-US"/>
              <a:t>覆盖直径约</a:t>
            </a:r>
            <a:r>
              <a:rPr lang="en-US" altLang="zh-CN"/>
              <a:t>8000km</a:t>
            </a:r>
          </a:p>
          <a:p>
            <a:pPr lvl="1"/>
            <a:r>
              <a:rPr lang="zh-CN" altLang="en-US"/>
              <a:t>传播时延小于</a:t>
            </a:r>
            <a:r>
              <a:rPr lang="en-US" altLang="zh-CN"/>
              <a:t>10ms</a:t>
            </a:r>
          </a:p>
          <a:p>
            <a:pPr lvl="1"/>
            <a:r>
              <a:rPr lang="zh-CN" altLang="en-US"/>
              <a:t>地面站</a:t>
            </a:r>
            <a:r>
              <a:rPr lang="en-US" altLang="zh-CN"/>
              <a:t>20</a:t>
            </a:r>
            <a:r>
              <a:rPr lang="zh-CN" altLang="en-US"/>
              <a:t>分钟内可见</a:t>
            </a:r>
            <a:endParaRPr lang="en-US" altLang="zh-CN"/>
          </a:p>
          <a:p>
            <a:pPr lvl="1"/>
            <a:r>
              <a:rPr lang="zh-CN" altLang="en-US"/>
              <a:t>多普勒效应明显</a:t>
            </a:r>
            <a:endParaRPr lang="en-US" altLang="zh-CN"/>
          </a:p>
        </p:txBody>
      </p:sp>
      <p:sp>
        <p:nvSpPr>
          <p:cNvPr id="4" name="灯片编号占位符 3"/>
          <p:cNvSpPr>
            <a:spLocks noGrp="1"/>
          </p:cNvSpPr>
          <p:nvPr>
            <p:ph type="sldNum" sz="quarter" idx="12"/>
          </p:nvPr>
        </p:nvSpPr>
        <p:spPr/>
        <p:txBody>
          <a:bodyPr/>
          <a:lstStyle/>
          <a:p>
            <a:pPr>
              <a:defRPr/>
            </a:pPr>
            <a:fld id="{00A518FE-FF25-481B-9073-593D54CD6600}" type="slidenum">
              <a:rPr lang="zh-CN" altLang="en-US" smtClean="0"/>
              <a:t>18</a:t>
            </a:fld>
            <a:endParaRPr lang="zh-CN" altLang="en-US"/>
          </a:p>
        </p:txBody>
      </p:sp>
      <p:pic>
        <p:nvPicPr>
          <p:cNvPr id="25604" name="Picture 2"/>
          <p:cNvPicPr>
            <a:picLocks noChangeAspect="1" noChangeArrowheads="1"/>
          </p:cNvPicPr>
          <p:nvPr/>
        </p:nvPicPr>
        <p:blipFill>
          <a:blip r:embed="rId2"/>
          <a:srcRect/>
          <a:stretch>
            <a:fillRect/>
          </a:stretch>
        </p:blipFill>
        <p:spPr bwMode="auto">
          <a:xfrm>
            <a:off x="4799013" y="3573463"/>
            <a:ext cx="4344987" cy="3284537"/>
          </a:xfrm>
          <a:prstGeom prst="rect">
            <a:avLst/>
          </a:prstGeom>
          <a:noFill/>
          <a:ln w="9525">
            <a:noFill/>
            <a:miter lim="800000"/>
            <a:headEnd/>
            <a:tailEnd/>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内容占位符 2"/>
          <p:cNvSpPr>
            <a:spLocks noGrp="1"/>
          </p:cNvSpPr>
          <p:nvPr>
            <p:ph idx="1"/>
          </p:nvPr>
        </p:nvSpPr>
        <p:spPr>
          <a:xfrm>
            <a:off x="250825" y="692150"/>
            <a:ext cx="8704263" cy="5440363"/>
          </a:xfrm>
        </p:spPr>
        <p:txBody>
          <a:bodyPr/>
          <a:lstStyle/>
          <a:p>
            <a:r>
              <a:rPr lang="zh-CN" altLang="en-US"/>
              <a:t>分类</a:t>
            </a:r>
            <a:endParaRPr lang="en-US" altLang="zh-CN"/>
          </a:p>
          <a:p>
            <a:pPr lvl="1"/>
            <a:r>
              <a:rPr lang="zh-CN" altLang="en-US"/>
              <a:t>小</a:t>
            </a:r>
            <a:r>
              <a:rPr lang="en-US" altLang="zh-CN"/>
              <a:t>LEO</a:t>
            </a:r>
            <a:r>
              <a:rPr lang="zh-CN" altLang="en-US"/>
              <a:t>卫星系统：通信频率</a:t>
            </a:r>
            <a:r>
              <a:rPr lang="en-US" altLang="zh-CN"/>
              <a:t>1GHz</a:t>
            </a:r>
            <a:r>
              <a:rPr lang="zh-CN" altLang="en-US"/>
              <a:t>以下，频带</a:t>
            </a:r>
            <a:r>
              <a:rPr lang="en-US" altLang="zh-CN"/>
              <a:t>5MHz</a:t>
            </a:r>
            <a:r>
              <a:rPr lang="zh-CN" altLang="en-US"/>
              <a:t>以下，通信速率</a:t>
            </a:r>
            <a:r>
              <a:rPr lang="en-US" altLang="zh-CN"/>
              <a:t>10kbps</a:t>
            </a:r>
            <a:r>
              <a:rPr lang="zh-CN" altLang="en-US"/>
              <a:t>，用于传呼（</a:t>
            </a:r>
            <a:r>
              <a:rPr lang="en-US" altLang="zh-CN"/>
              <a:t>paging</a:t>
            </a:r>
            <a:r>
              <a:rPr lang="zh-CN" altLang="en-US"/>
              <a:t>）、低速率消息业务</a:t>
            </a:r>
            <a:endParaRPr lang="en-US" altLang="zh-CN"/>
          </a:p>
          <a:p>
            <a:pPr lvl="2"/>
            <a:r>
              <a:rPr lang="en-US" altLang="zh-CN"/>
              <a:t>OrbComm</a:t>
            </a:r>
            <a:r>
              <a:rPr lang="zh-CN" altLang="en-US"/>
              <a:t>：超过</a:t>
            </a:r>
            <a:r>
              <a:rPr lang="en-US" altLang="zh-CN"/>
              <a:t>30</a:t>
            </a:r>
            <a:r>
              <a:rPr lang="zh-CN" altLang="en-US"/>
              <a:t>颗卫星，传输</a:t>
            </a:r>
            <a:r>
              <a:rPr lang="en-US" altLang="zh-CN"/>
              <a:t>6-250</a:t>
            </a:r>
            <a:r>
              <a:rPr lang="zh-CN" altLang="en-US"/>
              <a:t>字节长度的数据，用于追踪车辆和移动设备。</a:t>
            </a:r>
            <a:r>
              <a:rPr lang="en-US" altLang="zh-CN"/>
              <a:t>Uplink</a:t>
            </a:r>
            <a:r>
              <a:rPr lang="zh-CN" altLang="en-US"/>
              <a:t>带宽</a:t>
            </a:r>
            <a:r>
              <a:rPr lang="en-US" altLang="zh-CN"/>
              <a:t>137.00-138.00MHz</a:t>
            </a:r>
            <a:r>
              <a:rPr lang="zh-CN" altLang="en-US"/>
              <a:t>，</a:t>
            </a:r>
            <a:r>
              <a:rPr lang="en-US" altLang="zh-CN"/>
              <a:t>2.4kpbs</a:t>
            </a:r>
            <a:r>
              <a:rPr lang="zh-CN" altLang="en-US"/>
              <a:t>的速率；</a:t>
            </a:r>
            <a:r>
              <a:rPr lang="en-US" altLang="zh-CN"/>
              <a:t>Downlink</a:t>
            </a:r>
            <a:r>
              <a:rPr lang="zh-CN" altLang="en-US"/>
              <a:t>带宽</a:t>
            </a:r>
            <a:r>
              <a:rPr lang="en-US" altLang="zh-CN"/>
              <a:t>148.00-150.00MHz</a:t>
            </a:r>
            <a:r>
              <a:rPr lang="zh-CN" altLang="en-US"/>
              <a:t>，</a:t>
            </a:r>
            <a:r>
              <a:rPr lang="en-US" altLang="zh-CN"/>
              <a:t>4.8kbps</a:t>
            </a:r>
            <a:r>
              <a:rPr lang="zh-CN" altLang="en-US"/>
              <a:t>的速率</a:t>
            </a:r>
            <a:endParaRPr lang="en-US" altLang="zh-CN"/>
          </a:p>
          <a:p>
            <a:pPr lvl="1"/>
            <a:r>
              <a:rPr lang="zh-CN" altLang="en-US"/>
              <a:t>大</a:t>
            </a:r>
            <a:r>
              <a:rPr lang="en-US" altLang="zh-CN"/>
              <a:t>LEO</a:t>
            </a:r>
            <a:r>
              <a:rPr lang="zh-CN" altLang="en-US"/>
              <a:t>卫星系统：通信频率</a:t>
            </a:r>
            <a:r>
              <a:rPr lang="en-US" altLang="zh-CN"/>
              <a:t>1GHz</a:t>
            </a:r>
            <a:r>
              <a:rPr lang="zh-CN" altLang="en-US"/>
              <a:t>以上，速率在</a:t>
            </a:r>
            <a:r>
              <a:rPr lang="en-US" altLang="zh-CN"/>
              <a:t>Mbps</a:t>
            </a:r>
            <a:r>
              <a:rPr lang="zh-CN" altLang="en-US"/>
              <a:t>级别，可支持语音和定位服务</a:t>
            </a:r>
            <a:endParaRPr lang="en-US" altLang="zh-CN"/>
          </a:p>
          <a:p>
            <a:pPr lvl="2"/>
            <a:r>
              <a:rPr lang="en-US" altLang="zh-CN"/>
              <a:t>Globalstar</a:t>
            </a:r>
            <a:r>
              <a:rPr lang="zh-CN" altLang="en-US"/>
              <a:t>：</a:t>
            </a:r>
            <a:r>
              <a:rPr lang="en-US" altLang="zh-CN"/>
              <a:t>48</a:t>
            </a:r>
            <a:r>
              <a:rPr lang="zh-CN" altLang="en-US"/>
              <a:t>颗工作卫星</a:t>
            </a:r>
            <a:r>
              <a:rPr lang="en-US" altLang="zh-CN"/>
              <a:t>+8</a:t>
            </a:r>
            <a:r>
              <a:rPr lang="zh-CN" altLang="en-US"/>
              <a:t>颗备用卫星，轨道高度</a:t>
            </a:r>
            <a:r>
              <a:rPr lang="en-US" altLang="zh-CN"/>
              <a:t>1413km</a:t>
            </a:r>
            <a:r>
              <a:rPr lang="zh-CN" altLang="en-US"/>
              <a:t>；用于电话语音通信</a:t>
            </a:r>
          </a:p>
          <a:p>
            <a:endParaRPr lang="zh-CN" altLang="en-US" sz="3600"/>
          </a:p>
        </p:txBody>
      </p:sp>
      <p:sp>
        <p:nvSpPr>
          <p:cNvPr id="4" name="灯片编号占位符 3"/>
          <p:cNvSpPr>
            <a:spLocks noGrp="1"/>
          </p:cNvSpPr>
          <p:nvPr>
            <p:ph type="sldNum" sz="quarter" idx="12"/>
          </p:nvPr>
        </p:nvSpPr>
        <p:spPr/>
        <p:txBody>
          <a:bodyPr/>
          <a:lstStyle/>
          <a:p>
            <a:pPr>
              <a:defRPr/>
            </a:pPr>
            <a:fld id="{804C5A03-B206-4C76-AC4F-BDB3A3435C3A}" type="slidenum">
              <a:rPr lang="zh-CN" altLang="en-US" smtClean="0"/>
              <a:t>19</a:t>
            </a:fld>
            <a:endParaRPr lang="zh-CN" altLang="en-US"/>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lum bright="-6000" contrast="30000"/>
          </a:blip>
          <a:stretch>
            <a:fillRect/>
          </a:stretch>
        </p:blipFill>
        <p:spPr>
          <a:xfrm>
            <a:off x="2186940" y="253365"/>
            <a:ext cx="5868670" cy="5963920"/>
          </a:xfrm>
          <a:prstGeom prst="rect">
            <a:avLst/>
          </a:prstGeom>
        </p:spPr>
      </p:pic>
      <p:sp>
        <p:nvSpPr>
          <p:cNvPr id="15361" name="标题 1"/>
          <p:cNvSpPr>
            <a:spLocks noGrp="1"/>
          </p:cNvSpPr>
          <p:nvPr>
            <p:ph type="title"/>
          </p:nvPr>
        </p:nvSpPr>
        <p:spPr>
          <a:xfrm>
            <a:off x="250825" y="71120"/>
            <a:ext cx="8693150" cy="1210945"/>
          </a:xfrm>
        </p:spPr>
        <p:txBody>
          <a:bodyPr/>
          <a:lstStyle/>
          <a:p>
            <a:pPr eaLnBrk="1" hangingPunct="1"/>
            <a:r>
              <a:rPr lang="zh-CN" altLang="en-US"/>
              <a:t>课程信息</a:t>
            </a:r>
          </a:p>
        </p:txBody>
      </p:sp>
      <p:sp>
        <p:nvSpPr>
          <p:cNvPr id="15362" name="内容占位符 2"/>
          <p:cNvSpPr>
            <a:spLocks noGrp="1"/>
          </p:cNvSpPr>
          <p:nvPr>
            <p:ph idx="1"/>
          </p:nvPr>
        </p:nvSpPr>
        <p:spPr>
          <a:xfrm>
            <a:off x="250825" y="1198880"/>
            <a:ext cx="8704263" cy="4287838"/>
          </a:xfrm>
        </p:spPr>
        <p:txBody>
          <a:bodyPr/>
          <a:lstStyle/>
          <a:p>
            <a:pPr eaLnBrk="1" hangingPunct="1"/>
            <a:r>
              <a:rPr lang="zh-CN" altLang="en-US" sz="2800"/>
              <a:t>教材内容组织</a:t>
            </a:r>
          </a:p>
          <a:p>
            <a:pPr lvl="1" eaLnBrk="1" hangingPunct="1"/>
            <a:endParaRPr lang="zh-CN" altLang="en-US"/>
          </a:p>
        </p:txBody>
      </p:sp>
      <p:sp>
        <p:nvSpPr>
          <p:cNvPr id="7" name="灯片编号占位符 6"/>
          <p:cNvSpPr>
            <a:spLocks noGrp="1"/>
          </p:cNvSpPr>
          <p:nvPr>
            <p:ph type="sldNum" sz="quarter" idx="12"/>
          </p:nvPr>
        </p:nvSpPr>
        <p:spPr/>
        <p:txBody>
          <a:bodyPr/>
          <a:lstStyle/>
          <a:p>
            <a:pPr>
              <a:defRPr/>
            </a:pPr>
            <a:fld id="{2E5249D5-376D-45FF-8265-F1C58CECF3C6}" type="slidenum">
              <a:rPr lang="zh-CN" altLang="en-US"/>
              <a:t>2</a:t>
            </a:fld>
            <a:endParaRPr lang="zh-CN" alt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内容占位符 2"/>
          <p:cNvSpPr>
            <a:spLocks noGrp="1"/>
          </p:cNvSpPr>
          <p:nvPr>
            <p:ph sz="half" idx="1"/>
          </p:nvPr>
        </p:nvSpPr>
        <p:spPr>
          <a:xfrm>
            <a:off x="241935" y="693420"/>
            <a:ext cx="4275138" cy="4287838"/>
          </a:xfrm>
        </p:spPr>
        <p:txBody>
          <a:bodyPr/>
          <a:lstStyle/>
          <a:p>
            <a:r>
              <a:rPr lang="zh-CN" altLang="en-US" sz="2800"/>
              <a:t>铱星 iridium</a:t>
            </a:r>
          </a:p>
          <a:p>
            <a:pPr lvl="1"/>
            <a:r>
              <a:rPr lang="en-US" altLang="zh-CN" sz="2400"/>
              <a:t>1997</a:t>
            </a:r>
            <a:r>
              <a:rPr lang="zh-CN" altLang="en-US" sz="2400"/>
              <a:t>、</a:t>
            </a:r>
            <a:r>
              <a:rPr lang="en-US" altLang="zh-CN" sz="2400"/>
              <a:t>1998</a:t>
            </a:r>
            <a:r>
              <a:rPr lang="zh-CN" altLang="en-US" sz="2400"/>
              <a:t>年，铱星公司发射了几十颗（计划</a:t>
            </a:r>
            <a:r>
              <a:rPr lang="en-US" altLang="zh-CN" sz="2400"/>
              <a:t>77</a:t>
            </a:r>
            <a:r>
              <a:rPr lang="zh-CN" altLang="en-US" sz="2400"/>
              <a:t>、实际</a:t>
            </a:r>
            <a:r>
              <a:rPr lang="en-US" altLang="zh-CN" sz="2400"/>
              <a:t>66</a:t>
            </a:r>
            <a:r>
              <a:rPr lang="zh-CN" altLang="en-US" sz="2400"/>
              <a:t>颗）用于手机全球通讯的人造卫星。铱星移动通信系统是美国铱星公司委托摩托罗拉公司设计的一种全球性卫星移动通信系统，它通过使用卫星手持电话机，透过卫星可在地球上的任何地方拨出和接收电话讯号。</a:t>
            </a:r>
            <a:r>
              <a:rPr lang="en-US" altLang="zh-CN" sz="2400"/>
              <a:t>2000</a:t>
            </a:r>
            <a:r>
              <a:rPr lang="zh-CN" altLang="en-US" sz="2400"/>
              <a:t>年</a:t>
            </a:r>
            <a:r>
              <a:rPr lang="en-US" altLang="zh-CN" sz="2400"/>
              <a:t>3</a:t>
            </a:r>
            <a:r>
              <a:rPr lang="zh-CN" altLang="en-US" sz="2400"/>
              <a:t>月铱星公司宣布破产。</a:t>
            </a:r>
            <a:endParaRPr lang="en-US" altLang="zh-CN" sz="2400"/>
          </a:p>
          <a:p>
            <a:pPr lvl="1"/>
            <a:endParaRPr lang="zh-CN" altLang="en-US" sz="2400"/>
          </a:p>
        </p:txBody>
      </p:sp>
      <p:sp>
        <p:nvSpPr>
          <p:cNvPr id="4" name="灯片编号占位符 3"/>
          <p:cNvSpPr>
            <a:spLocks noGrp="1"/>
          </p:cNvSpPr>
          <p:nvPr>
            <p:ph type="sldNum" sz="quarter" idx="12"/>
          </p:nvPr>
        </p:nvSpPr>
        <p:spPr/>
        <p:txBody>
          <a:bodyPr/>
          <a:lstStyle/>
          <a:p>
            <a:pPr>
              <a:defRPr/>
            </a:pPr>
            <a:fld id="{82769881-D630-4004-AE28-BC92556F5FE0}" type="slidenum">
              <a:rPr lang="zh-CN" altLang="en-US" smtClean="0"/>
              <a:t>20</a:t>
            </a:fld>
            <a:endParaRPr lang="zh-CN" altLang="en-US"/>
          </a:p>
        </p:txBody>
      </p:sp>
      <p:pic>
        <p:nvPicPr>
          <p:cNvPr id="101378" name="内容占位符 101377" descr="iridium-66"/>
          <p:cNvPicPr>
            <a:picLocks noGrp="1" noChangeAspect="1"/>
          </p:cNvPicPr>
          <p:nvPr>
            <p:ph sz="half" idx="2"/>
          </p:nvPr>
        </p:nvPicPr>
        <p:blipFill>
          <a:blip r:embed="rId2">
            <a:lum bright="18000"/>
          </a:blip>
          <a:stretch>
            <a:fillRect/>
          </a:stretch>
        </p:blipFill>
        <p:spPr>
          <a:xfrm>
            <a:off x="4517390" y="1290320"/>
            <a:ext cx="4276725" cy="4276725"/>
          </a:xfrm>
          <a:prstGeom prst="rect">
            <a:avLst/>
          </a:prstGeom>
          <a:noFill/>
          <a:ln w="9525">
            <a:noFill/>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内容占位符 2"/>
          <p:cNvSpPr>
            <a:spLocks noGrp="1"/>
          </p:cNvSpPr>
          <p:nvPr>
            <p:ph idx="1"/>
          </p:nvPr>
        </p:nvSpPr>
        <p:spPr>
          <a:xfrm>
            <a:off x="250825" y="438785"/>
            <a:ext cx="8704580" cy="3180715"/>
          </a:xfrm>
        </p:spPr>
        <p:txBody>
          <a:bodyPr/>
          <a:lstStyle/>
          <a:p>
            <a:r>
              <a:rPr lang="zh-CN" altLang="en-US" sz="2800"/>
              <a:t>铱星 iridium</a:t>
            </a:r>
          </a:p>
          <a:p>
            <a:pPr lvl="1"/>
            <a:r>
              <a:rPr lang="zh-CN" altLang="en-US" sz="2000"/>
              <a:t>铱星系统的关口站</a:t>
            </a:r>
          </a:p>
          <a:p>
            <a:pPr marL="457200" lvl="1" indent="0">
              <a:buNone/>
            </a:pPr>
            <a:r>
              <a:rPr lang="zh-CN" altLang="en-US" sz="2000"/>
              <a:t>        关口站是控制用户终端接入并提供系统和公共交换电话网（PSTN）间接口的地球站</a:t>
            </a:r>
          </a:p>
          <a:p>
            <a:pPr lvl="1"/>
            <a:r>
              <a:rPr lang="zh-CN" altLang="en-US" sz="2000"/>
              <a:t>铱星系统的用户终端</a:t>
            </a:r>
          </a:p>
          <a:p>
            <a:pPr marL="457200" lvl="1" indent="0">
              <a:buNone/>
            </a:pPr>
            <a:r>
              <a:rPr lang="zh-CN" altLang="en-US" sz="2000"/>
              <a:t>         用户终端（ISU：Iridium Subscriber Unit）以便携式话音单元为基础，有手持机、车载终端和半固定终端3种不同产品    </a:t>
            </a:r>
          </a:p>
        </p:txBody>
      </p:sp>
      <p:sp>
        <p:nvSpPr>
          <p:cNvPr id="4" name="灯片编号占位符 3"/>
          <p:cNvSpPr>
            <a:spLocks noGrp="1"/>
          </p:cNvSpPr>
          <p:nvPr>
            <p:ph type="sldNum" sz="quarter" idx="12"/>
          </p:nvPr>
        </p:nvSpPr>
        <p:spPr/>
        <p:txBody>
          <a:bodyPr/>
          <a:lstStyle/>
          <a:p>
            <a:pPr>
              <a:defRPr/>
            </a:pPr>
            <a:fld id="{82769881-D630-4004-AE28-BC92556F5FE0}" type="slidenum">
              <a:rPr lang="zh-CN" altLang="en-US" smtClean="0"/>
              <a:t>21</a:t>
            </a:fld>
            <a:endParaRPr lang="zh-CN" altLang="en-US"/>
          </a:p>
        </p:txBody>
      </p:sp>
      <p:pic>
        <p:nvPicPr>
          <p:cNvPr id="102403" name="图片 102402" descr="iridium"/>
          <p:cNvPicPr>
            <a:picLocks noChangeAspect="1"/>
          </p:cNvPicPr>
          <p:nvPr/>
        </p:nvPicPr>
        <p:blipFill>
          <a:blip r:embed="rId3"/>
          <a:stretch>
            <a:fillRect/>
          </a:stretch>
        </p:blipFill>
        <p:spPr>
          <a:xfrm>
            <a:off x="937895" y="3045460"/>
            <a:ext cx="6999605" cy="3824605"/>
          </a:xfrm>
          <a:prstGeom prst="rect">
            <a:avLst/>
          </a:prstGeom>
          <a:gradFill rotWithShape="0">
            <a:gsLst>
              <a:gs pos="0">
                <a:schemeClr val="hlink"/>
              </a:gs>
              <a:gs pos="100000">
                <a:srgbClr val="FFFFFF"/>
              </a:gs>
            </a:gsLst>
            <a:lin ang="5400000" scaled="1"/>
            <a:tileRect/>
          </a:gradFill>
          <a:ln w="9525">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内容占位符 2"/>
          <p:cNvSpPr>
            <a:spLocks noGrp="1"/>
          </p:cNvSpPr>
          <p:nvPr>
            <p:ph idx="1"/>
          </p:nvPr>
        </p:nvSpPr>
        <p:spPr>
          <a:xfrm>
            <a:off x="250825" y="692150"/>
            <a:ext cx="8704263" cy="5440363"/>
          </a:xfrm>
        </p:spPr>
        <p:txBody>
          <a:bodyPr/>
          <a:lstStyle/>
          <a:p>
            <a:r>
              <a:rPr lang="en-US" altLang="zh-CN" sz="2800">
                <a:sym typeface="+mn-ea"/>
              </a:rPr>
              <a:t>Globalstar</a:t>
            </a:r>
            <a:r>
              <a:rPr lang="zh-CN" altLang="en-US" sz="2800">
                <a:sym typeface="+mn-ea"/>
              </a:rPr>
              <a:t>与 iridium</a:t>
            </a:r>
            <a:r>
              <a:rPr lang="zh-CN" altLang="en-US" sz="2800"/>
              <a:t>星 的比较</a:t>
            </a:r>
          </a:p>
          <a:p>
            <a:pPr lvl="1"/>
            <a:r>
              <a:rPr lang="en-US" altLang="zh-CN" sz="2400">
                <a:sym typeface="+mn-ea"/>
              </a:rPr>
              <a:t>Globalstar</a:t>
            </a:r>
            <a:r>
              <a:rPr sz="2400"/>
              <a:t>星上既没有处理器，也没有星际互联链路。相反，所有这些功能，包括处理和交换，均在地面完成</a:t>
            </a:r>
          </a:p>
          <a:p>
            <a:pPr lvl="1"/>
            <a:r>
              <a:rPr sz="2400"/>
              <a:t>整个系统几乎覆盖了全球，一共48颗卫星，比铱星数量差不多少了1/3</a:t>
            </a:r>
            <a:r>
              <a:rPr lang="zh-CN" sz="2400"/>
              <a:t>，覆盖了从北纬70度到南纬70度的所有范围，却不包括南北极地区</a:t>
            </a:r>
          </a:p>
          <a:p>
            <a:pPr lvl="1"/>
            <a:r>
              <a:rPr lang="zh-CN" sz="2400"/>
              <a:t>工作机制：系统将卫星收到的呼叫通过馈给链路下行传送到入口网络。信号在入口网络被处理后，经由地面基础设施送出。</a:t>
            </a:r>
          </a:p>
          <a:p>
            <a:pPr lvl="1"/>
            <a:endParaRPr lang="zh-CN" sz="2400"/>
          </a:p>
          <a:p>
            <a:pPr lvl="1"/>
            <a:r>
              <a:rPr lang="zh-CN" sz="2400"/>
              <a:t>共同点：系统的越区交换是小区跨越用户移动，而不是用户跨越小区，这点与陆地移动通信系统不一样。</a:t>
            </a:r>
          </a:p>
          <a:p>
            <a:pPr lvl="1"/>
            <a:endParaRPr sz="2400"/>
          </a:p>
          <a:p>
            <a:pPr lvl="1"/>
            <a:endParaRPr lang="zh-CN" altLang="en-US" sz="2400"/>
          </a:p>
        </p:txBody>
      </p:sp>
      <p:sp>
        <p:nvSpPr>
          <p:cNvPr id="4" name="灯片编号占位符 3"/>
          <p:cNvSpPr>
            <a:spLocks noGrp="1"/>
          </p:cNvSpPr>
          <p:nvPr>
            <p:ph type="sldNum" sz="quarter" idx="12"/>
          </p:nvPr>
        </p:nvSpPr>
        <p:spPr/>
        <p:txBody>
          <a:bodyPr/>
          <a:lstStyle/>
          <a:p>
            <a:pPr>
              <a:defRPr/>
            </a:pPr>
            <a:fld id="{82769881-D630-4004-AE28-BC92556F5FE0}" type="slidenum">
              <a:rPr lang="zh-CN" altLang="en-US" smtClean="0"/>
              <a:t>22</a:t>
            </a:fld>
            <a:endParaRPr lang="zh-CN" altLang="en-US"/>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a:lstStyle/>
          <a:p>
            <a:r>
              <a:rPr lang="en-US" altLang="zh-CN"/>
              <a:t>MEO</a:t>
            </a:r>
            <a:r>
              <a:rPr lang="zh-CN" altLang="en-US"/>
              <a:t>卫星系统</a:t>
            </a:r>
          </a:p>
        </p:txBody>
      </p:sp>
      <p:sp>
        <p:nvSpPr>
          <p:cNvPr id="28674" name="内容占位符 2"/>
          <p:cNvSpPr>
            <a:spLocks noGrp="1"/>
          </p:cNvSpPr>
          <p:nvPr>
            <p:ph idx="1"/>
          </p:nvPr>
        </p:nvSpPr>
        <p:spPr/>
        <p:txBody>
          <a:bodyPr/>
          <a:lstStyle/>
          <a:p>
            <a:r>
              <a:rPr lang="zh-CN" altLang="en-US"/>
              <a:t>特点</a:t>
            </a:r>
            <a:endParaRPr lang="en-US" altLang="zh-CN"/>
          </a:p>
          <a:p>
            <a:pPr lvl="1"/>
            <a:r>
              <a:rPr lang="zh-CN" altLang="en-US"/>
              <a:t>轨道高度</a:t>
            </a:r>
            <a:r>
              <a:rPr lang="en-US" altLang="zh-CN"/>
              <a:t>5000</a:t>
            </a:r>
            <a:r>
              <a:rPr lang="zh-CN" altLang="en-US"/>
              <a:t>至</a:t>
            </a:r>
            <a:r>
              <a:rPr lang="en-US" altLang="zh-CN"/>
              <a:t>12000km</a:t>
            </a:r>
          </a:p>
          <a:p>
            <a:pPr lvl="1"/>
            <a:r>
              <a:rPr lang="zh-CN" altLang="en-US"/>
              <a:t>轨道周期</a:t>
            </a:r>
            <a:r>
              <a:rPr lang="en-US" altLang="zh-CN"/>
              <a:t>6</a:t>
            </a:r>
            <a:r>
              <a:rPr lang="zh-CN" altLang="en-US"/>
              <a:t>小时</a:t>
            </a:r>
            <a:endParaRPr lang="en-US" altLang="zh-CN"/>
          </a:p>
          <a:p>
            <a:pPr lvl="1"/>
            <a:r>
              <a:rPr lang="zh-CN" altLang="en-US"/>
              <a:t>覆盖直径</a:t>
            </a:r>
            <a:r>
              <a:rPr lang="en-US" altLang="zh-CN"/>
              <a:t>10000</a:t>
            </a:r>
            <a:r>
              <a:rPr lang="zh-CN" altLang="en-US"/>
              <a:t>至</a:t>
            </a:r>
            <a:r>
              <a:rPr lang="en-US" altLang="zh-CN"/>
              <a:t>15000km</a:t>
            </a:r>
          </a:p>
          <a:p>
            <a:pPr lvl="1"/>
            <a:r>
              <a:rPr lang="zh-CN" altLang="en-US"/>
              <a:t>传播延迟小于</a:t>
            </a:r>
            <a:r>
              <a:rPr lang="en-US" altLang="zh-CN"/>
              <a:t>25ms</a:t>
            </a:r>
          </a:p>
          <a:p>
            <a:pPr lvl="1"/>
            <a:r>
              <a:rPr lang="zh-CN" altLang="en-US"/>
              <a:t>地面站数小时内可见</a:t>
            </a:r>
          </a:p>
        </p:txBody>
      </p:sp>
      <p:sp>
        <p:nvSpPr>
          <p:cNvPr id="4" name="灯片编号占位符 3"/>
          <p:cNvSpPr>
            <a:spLocks noGrp="1"/>
          </p:cNvSpPr>
          <p:nvPr>
            <p:ph type="sldNum" sz="quarter" idx="12"/>
          </p:nvPr>
        </p:nvSpPr>
        <p:spPr/>
        <p:txBody>
          <a:bodyPr/>
          <a:lstStyle/>
          <a:p>
            <a:pPr>
              <a:defRPr/>
            </a:pPr>
            <a:fld id="{D810E633-95DB-480F-BC9D-F6139429CB48}" type="slidenum">
              <a:rPr lang="zh-CN" altLang="en-US" smtClean="0"/>
              <a:t>23</a:t>
            </a:fld>
            <a:endParaRPr lang="zh-CN" altLang="en-US"/>
          </a:p>
        </p:txBody>
      </p:sp>
      <p:pic>
        <p:nvPicPr>
          <p:cNvPr id="28676" name="Picture 1"/>
          <p:cNvPicPr>
            <a:picLocks noChangeAspect="1" noChangeArrowheads="1"/>
          </p:cNvPicPr>
          <p:nvPr/>
        </p:nvPicPr>
        <p:blipFill>
          <a:blip r:embed="rId2"/>
          <a:srcRect/>
          <a:stretch>
            <a:fillRect/>
          </a:stretch>
        </p:blipFill>
        <p:spPr bwMode="auto">
          <a:xfrm>
            <a:off x="5140325" y="0"/>
            <a:ext cx="4003675" cy="3213100"/>
          </a:xfrm>
          <a:prstGeom prst="rect">
            <a:avLst/>
          </a:prstGeom>
          <a:noFill/>
          <a:ln w="9525">
            <a:noFill/>
            <a:miter lim="800000"/>
            <a:headEnd/>
            <a:tailEnd/>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14630"/>
            <a:ext cx="8693150" cy="959485"/>
          </a:xfrm>
        </p:spPr>
        <p:txBody>
          <a:bodyPr/>
          <a:lstStyle/>
          <a:p>
            <a:r>
              <a:rPr lang="zh-CN" altLang="en-US" sz="3200"/>
              <a:t>中轨道Odyssey通信系统</a:t>
            </a:r>
          </a:p>
        </p:txBody>
      </p:sp>
      <p:sp>
        <p:nvSpPr>
          <p:cNvPr id="3" name="内容占位符 2"/>
          <p:cNvSpPr>
            <a:spLocks noGrp="1"/>
          </p:cNvSpPr>
          <p:nvPr>
            <p:ph idx="1"/>
          </p:nvPr>
        </p:nvSpPr>
        <p:spPr>
          <a:xfrm>
            <a:off x="250825" y="1437640"/>
            <a:ext cx="8704580" cy="4695190"/>
          </a:xfrm>
        </p:spPr>
        <p:txBody>
          <a:bodyPr/>
          <a:lstStyle/>
          <a:p>
            <a:r>
              <a:rPr lang="zh-CN" altLang="en-US" sz="2000" dirty="0"/>
              <a:t>Odyssey（奥德赛）系统的星座系统采用12颗卫星，分布在55°的3个轨道平面上，轨道高度为10354KM</a:t>
            </a:r>
          </a:p>
          <a:p>
            <a:r>
              <a:rPr lang="zh-CN" altLang="en-US" sz="2000" dirty="0"/>
              <a:t>卫星与地面站之间采用Ka频段，下行为19.70～20.0GHz，上行为29.5～29.84GHz，可用带宽340MHz。</a:t>
            </a:r>
            <a:endParaRPr lang="en-US" altLang="zh-CN" sz="2000" dirty="0"/>
          </a:p>
          <a:p>
            <a:r>
              <a:rPr lang="zh-CN" altLang="en-US" sz="2000" dirty="0"/>
              <a:t>卫星与用户单元之间，下行采用L频段1610～1626.5MHz，上行采用S频段2483.5～2500MHz，可用带宽7.5MHz。</a:t>
            </a:r>
          </a:p>
          <a:p>
            <a:r>
              <a:rPr lang="zh-CN" altLang="en-US" sz="2000" dirty="0"/>
              <a:t>系统的基本设计将基于CDMA方式，系统将可用的7.5MHz带宽分为3段，扩频带宽为2.5MHz。该系统极化采用多波束天线方向图指向地面，姿态控制系统决定卫星的指向，以确保对陆地和海区的连续覆盖，地面控制也可以对指向进行远程控制</a:t>
            </a:r>
          </a:p>
          <a:p>
            <a:r>
              <a:rPr lang="zh-CN" altLang="en-US" sz="2000" dirty="0"/>
              <a:t>同</a:t>
            </a:r>
            <a:r>
              <a:rPr lang="en-US" altLang="zh-CN" sz="2000" dirty="0" err="1"/>
              <a:t>GlobalStar</a:t>
            </a:r>
            <a:r>
              <a:rPr lang="zh-CN" altLang="en-US" sz="2000" dirty="0"/>
              <a:t>一样，无星间链路以及星上处理，卫星只作为一个弯管--简单的转发器和矩阵放大器 </a:t>
            </a:r>
          </a:p>
        </p:txBody>
      </p:sp>
      <p:sp>
        <p:nvSpPr>
          <p:cNvPr id="4" name="灯片编号占位符 3"/>
          <p:cNvSpPr>
            <a:spLocks noGrp="1"/>
          </p:cNvSpPr>
          <p:nvPr>
            <p:ph type="sldNum" sz="quarter" idx="12"/>
          </p:nvPr>
        </p:nvSpPr>
        <p:spPr/>
        <p:txBody>
          <a:bodyPr/>
          <a:lstStyle/>
          <a:p>
            <a:pPr>
              <a:defRPr/>
            </a:pPr>
            <a:fld id="{AD821745-605E-4E4A-96BF-9ED6B3B2CBC3}" type="slidenum">
              <a:rPr lang="zh-CN" altLang="en-US"/>
              <a:t>24</a:t>
            </a:fld>
            <a:endParaRPr lang="zh-CN" altLang="en-US"/>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14630"/>
            <a:ext cx="8693150" cy="969010"/>
          </a:xfrm>
        </p:spPr>
        <p:txBody>
          <a:bodyPr/>
          <a:lstStyle/>
          <a:p>
            <a:r>
              <a:rPr lang="zh-CN" altLang="en-US"/>
              <a:t>本章内容</a:t>
            </a:r>
          </a:p>
        </p:txBody>
      </p:sp>
      <p:sp>
        <p:nvSpPr>
          <p:cNvPr id="3" name="内容占位符 2"/>
          <p:cNvSpPr>
            <a:spLocks noGrp="1"/>
          </p:cNvSpPr>
          <p:nvPr>
            <p:ph idx="1"/>
          </p:nvPr>
        </p:nvSpPr>
        <p:spPr>
          <a:xfrm>
            <a:off x="250825" y="1183005"/>
            <a:ext cx="8704580" cy="4949825"/>
          </a:xfrm>
        </p:spPr>
        <p:txBody>
          <a:bodyPr/>
          <a:lstStyle/>
          <a:p>
            <a:r>
              <a:rPr lang="zh-CN" altLang="en-US">
                <a:solidFill>
                  <a:schemeClr val="bg1">
                    <a:lumMod val="75000"/>
                  </a:schemeClr>
                </a:solidFill>
              </a:rPr>
              <a:t>卫星通信基本概念</a:t>
            </a:r>
          </a:p>
          <a:p>
            <a:r>
              <a:rPr lang="zh-CN" altLang="en-US">
                <a:solidFill>
                  <a:schemeClr val="bg1">
                    <a:lumMod val="75000"/>
                  </a:schemeClr>
                </a:solidFill>
              </a:rPr>
              <a:t>卫星轨道</a:t>
            </a:r>
          </a:p>
          <a:p>
            <a:pPr lvl="1"/>
            <a:r>
              <a:rPr lang="en-US" altLang="zh-CN">
                <a:solidFill>
                  <a:schemeClr val="bg1">
                    <a:lumMod val="75000"/>
                  </a:schemeClr>
                </a:solidFill>
              </a:rPr>
              <a:t>GEO   LEO  MEO</a:t>
            </a:r>
          </a:p>
          <a:p>
            <a:r>
              <a:rPr lang="zh-CN" altLang="en-US"/>
              <a:t>卫星频段</a:t>
            </a:r>
          </a:p>
          <a:p>
            <a:pPr lvl="1"/>
            <a:r>
              <a:rPr lang="zh-CN" altLang="en-US"/>
              <a:t>传输损耗</a:t>
            </a:r>
          </a:p>
          <a:p>
            <a:r>
              <a:rPr lang="zh-CN" altLang="en-US"/>
              <a:t>卫星通信系统的配置</a:t>
            </a:r>
          </a:p>
          <a:p>
            <a:pPr lvl="1"/>
            <a:r>
              <a:rPr lang="zh-CN" altLang="en-US"/>
              <a:t>容量分配</a:t>
            </a:r>
          </a:p>
          <a:p>
            <a:pPr lvl="1"/>
            <a:r>
              <a:rPr lang="en-US" altLang="zh-CN">
                <a:sym typeface="+mn-ea"/>
              </a:rPr>
              <a:t>FDM  FDMA  TDM  TDMA</a:t>
            </a:r>
            <a:endParaRPr lang="en-US" altLang="zh-CN"/>
          </a:p>
          <a:p>
            <a:pPr lvl="1"/>
            <a:r>
              <a:rPr lang="zh-CN" altLang="en-US"/>
              <a:t>卫星交换通信</a:t>
            </a:r>
          </a:p>
          <a:p>
            <a:endParaRPr lang="zh-CN" altLang="en-US"/>
          </a:p>
          <a:p>
            <a:endParaRPr lang="zh-CN" altLang="en-US"/>
          </a:p>
        </p:txBody>
      </p:sp>
      <p:sp>
        <p:nvSpPr>
          <p:cNvPr id="4" name="灯片编号占位符 3"/>
          <p:cNvSpPr>
            <a:spLocks noGrp="1"/>
          </p:cNvSpPr>
          <p:nvPr>
            <p:ph type="sldNum" sz="quarter" idx="12"/>
          </p:nvPr>
        </p:nvSpPr>
        <p:spPr/>
        <p:txBody>
          <a:bodyPr/>
          <a:lstStyle/>
          <a:p>
            <a:pPr>
              <a:defRPr/>
            </a:pPr>
            <a:fld id="{AD821745-605E-4E4A-96BF-9ED6B3B2CBC3}" type="slidenum">
              <a:rPr lang="zh-CN" altLang="en-US"/>
              <a:t>25</a:t>
            </a:fld>
            <a:endParaRPr lang="zh-CN" altLang="en-US"/>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内容占位符 17409"/>
          <p:cNvGraphicFramePr>
            <a:graphicFrameLocks noGrp="1"/>
          </p:cNvGraphicFramePr>
          <p:nvPr>
            <p:ph idx="1"/>
          </p:nvPr>
        </p:nvGraphicFramePr>
        <p:xfrm>
          <a:off x="5292725" y="260350"/>
          <a:ext cx="3529013" cy="6400800"/>
        </p:xfrm>
        <a:graphic>
          <a:graphicData uri="http://schemas.openxmlformats.org/drawingml/2006/table">
            <a:tbl>
              <a:tblPr/>
              <a:tblGrid>
                <a:gridCol w="1295400">
                  <a:extLst>
                    <a:ext uri="{9D8B030D-6E8A-4147-A177-3AD203B41FA5}">
                      <a16:colId xmlns:a16="http://schemas.microsoft.com/office/drawing/2014/main" val="20000"/>
                    </a:ext>
                  </a:extLst>
                </a:gridCol>
                <a:gridCol w="2233613">
                  <a:extLst>
                    <a:ext uri="{9D8B030D-6E8A-4147-A177-3AD203B41FA5}">
                      <a16:colId xmlns:a16="http://schemas.microsoft.com/office/drawing/2014/main" val="20001"/>
                    </a:ext>
                  </a:extLst>
                </a:gridCol>
              </a:tblGrid>
              <a:tr h="455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2400" dirty="0">
                          <a:latin typeface="Times New Roman" panose="02020603050405020304" charset="0"/>
                          <a:ea typeface="Times New Roman" panose="02020603050405020304" charset="0"/>
                        </a:rPr>
                        <a:t>频段</a:t>
                      </a:r>
                      <a:endParaRPr lang="zh-CN" altLang="en-US" sz="24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2400" dirty="0">
                          <a:latin typeface="Times New Roman" panose="02020603050405020304" charset="0"/>
                          <a:ea typeface="Times New Roman" panose="02020603050405020304" charset="0"/>
                        </a:rPr>
                        <a:t>频率范围</a:t>
                      </a:r>
                      <a:r>
                        <a:rPr lang="en-US" altLang="zh-CN" sz="2400">
                          <a:latin typeface="Times New Roman" panose="02020603050405020304" charset="0"/>
                          <a:ea typeface="Times New Roman" panose="02020603050405020304" charset="0"/>
                        </a:rPr>
                        <a:t>(GHz)</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VHF</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0.1~0.3</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UHF</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0.3~1.0</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L</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1.0~2.0</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S</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2.0~4.0</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6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C</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4.0~8.0</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5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X</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8.0~12.0</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56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Ku</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12.0~18.0</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5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K</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18.0~27.0</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56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Ka</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27.0~40.0</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5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V</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40.0~75.0</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556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W</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75.0~110.0</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55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mm</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110.0~300.0</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4556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Symbol" panose="05050102010706020507" pitchFamily="18" charset="2"/>
                          <a:ea typeface="Times New Roman" panose="02020603050405020304" charset="0"/>
                        </a:rPr>
                        <a:t>m</a:t>
                      </a:r>
                      <a:r>
                        <a:rPr lang="en-US" altLang="zh-CN" sz="2400">
                          <a:latin typeface="Times New Roman" panose="02020603050405020304" charset="0"/>
                          <a:ea typeface="Times New Roman" panose="02020603050405020304" charset="0"/>
                        </a:rPr>
                        <a:t>m</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400">
                          <a:latin typeface="Times New Roman" panose="02020603050405020304" charset="0"/>
                          <a:ea typeface="Times New Roman" panose="02020603050405020304" charset="0"/>
                        </a:rPr>
                        <a:t>300.0~3000.0</a:t>
                      </a:r>
                      <a:endParaRPr lang="zh-CN" altLang="en-US" sz="2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17457" name="文本框 17456"/>
          <p:cNvSpPr txBox="1"/>
          <p:nvPr/>
        </p:nvSpPr>
        <p:spPr>
          <a:xfrm>
            <a:off x="323850" y="692150"/>
            <a:ext cx="4679950" cy="4906963"/>
          </a:xfrm>
          <a:prstGeom prst="rect">
            <a:avLst/>
          </a:prstGeom>
          <a:noFill/>
          <a:ln w="57150" cap="flat" cmpd="thinThick">
            <a:solidFill>
              <a:schemeClr val="folHlink"/>
            </a:solidFill>
            <a:prstDash val="solid"/>
            <a:miter/>
            <a:headEnd type="none" w="med" len="med"/>
            <a:tailEnd type="none" w="med" len="med"/>
          </a:ln>
        </p:spPr>
        <p:txBody>
          <a:bodyPr>
            <a:spAutoFit/>
          </a:bodyPr>
          <a:lstStyle/>
          <a:p>
            <a:pPr marL="900430" indent="-900430"/>
            <a:r>
              <a:rPr lang="zh-CN" altLang="en-US" sz="3200" b="1" dirty="0">
                <a:solidFill>
                  <a:srgbClr val="FF00FF"/>
                </a:solidFill>
                <a:effectLst>
                  <a:outerShdw blurRad="38100" dist="38100" dir="2700000">
                    <a:srgbClr val="C0C0C0"/>
                  </a:outerShdw>
                </a:effectLst>
                <a:latin typeface="黑体" panose="02010609060101010101" pitchFamily="2" charset="-122"/>
                <a:ea typeface="黑体" panose="02010609060101010101" pitchFamily="2" charset="-122"/>
              </a:rPr>
              <a:t>卫星常用频率：</a:t>
            </a:r>
          </a:p>
          <a:p>
            <a:pPr marL="900430" indent="-900430"/>
            <a:r>
              <a:rPr lang="zh-CN" altLang="en-US" sz="2800" b="1" dirty="0">
                <a:effectLst>
                  <a:outerShdw blurRad="38100" dist="38100" dir="2700000">
                    <a:srgbClr val="C0C0C0"/>
                  </a:outerShdw>
                </a:effectLst>
                <a:latin typeface="黑体" panose="02010609060101010101" pitchFamily="2" charset="-122"/>
                <a:ea typeface="黑体" panose="02010609060101010101" pitchFamily="2" charset="-122"/>
              </a:rPr>
              <a:t>  </a:t>
            </a:r>
            <a:r>
              <a:rPr lang="en-US" altLang="zh-CN" sz="2800" b="1" dirty="0">
                <a:solidFill>
                  <a:srgbClr val="000099"/>
                </a:solidFill>
                <a:effectLst>
                  <a:outerShdw blurRad="38100" dist="38100" dir="2700000">
                    <a:srgbClr val="C0C0C0"/>
                  </a:outerShdw>
                </a:effectLst>
                <a:latin typeface="黑体" panose="02010609060101010101" pitchFamily="2" charset="-122"/>
                <a:ea typeface="黑体" panose="02010609060101010101" pitchFamily="2" charset="-122"/>
              </a:rPr>
              <a:t>Ku</a:t>
            </a:r>
            <a:r>
              <a:rPr lang="zh-CN" altLang="en-US" sz="2800" b="1" dirty="0">
                <a:solidFill>
                  <a:srgbClr val="000099"/>
                </a:solidFill>
                <a:effectLst>
                  <a:outerShdw blurRad="38100" dist="38100" dir="2700000">
                    <a:srgbClr val="C0C0C0"/>
                  </a:outerShdw>
                </a:effectLst>
                <a:latin typeface="黑体" panose="02010609060101010101" pitchFamily="2" charset="-122"/>
                <a:ea typeface="黑体" panose="02010609060101010101" pitchFamily="2" charset="-122"/>
              </a:rPr>
              <a:t>频段：直播卫星业务、某些固定卫星业务；</a:t>
            </a:r>
          </a:p>
          <a:p>
            <a:pPr marL="900430" indent="-900430"/>
            <a:r>
              <a:rPr lang="zh-CN" altLang="en-US" sz="2800" b="1" dirty="0">
                <a:solidFill>
                  <a:srgbClr val="000099"/>
                </a:solidFill>
                <a:effectLst>
                  <a:outerShdw blurRad="38100" dist="38100" dir="2700000">
                    <a:srgbClr val="C0C0C0"/>
                  </a:outerShdw>
                </a:effectLst>
                <a:latin typeface="黑体" panose="02010609060101010101" pitchFamily="2" charset="-122"/>
                <a:ea typeface="黑体" panose="02010609060101010101" pitchFamily="2" charset="-122"/>
              </a:rPr>
              <a:t>     </a:t>
            </a:r>
            <a:r>
              <a:rPr lang="en-US" altLang="zh-CN" sz="2800" b="1" dirty="0">
                <a:solidFill>
                  <a:srgbClr val="000099"/>
                </a:solidFill>
                <a:effectLst>
                  <a:outerShdw blurRad="38100" dist="38100" dir="2700000">
                    <a:srgbClr val="C0C0C0"/>
                  </a:outerShdw>
                </a:effectLst>
                <a:latin typeface="黑体" panose="02010609060101010101" pitchFamily="2" charset="-122"/>
                <a:ea typeface="黑体" panose="02010609060101010101" pitchFamily="2" charset="-122"/>
              </a:rPr>
              <a:t>14/12GHz</a:t>
            </a:r>
            <a:r>
              <a:rPr lang="zh-CN" altLang="en-US" sz="2800" b="1" dirty="0">
                <a:solidFill>
                  <a:srgbClr val="000099"/>
                </a:solidFill>
                <a:effectLst>
                  <a:outerShdw blurRad="38100" dist="38100" dir="2700000">
                    <a:srgbClr val="C0C0C0"/>
                  </a:outerShdw>
                </a:effectLst>
                <a:latin typeface="黑体" panose="02010609060101010101" pitchFamily="2" charset="-122"/>
                <a:ea typeface="黑体" panose="02010609060101010101" pitchFamily="2" charset="-122"/>
              </a:rPr>
              <a:t>（或</a:t>
            </a:r>
            <a:r>
              <a:rPr lang="en-US" altLang="zh-CN" sz="2800" b="1" dirty="0">
                <a:solidFill>
                  <a:srgbClr val="000099"/>
                </a:solidFill>
                <a:effectLst>
                  <a:outerShdw blurRad="38100" dist="38100" dir="2700000">
                    <a:srgbClr val="C0C0C0"/>
                  </a:outerShdw>
                </a:effectLst>
                <a:latin typeface="黑体" panose="02010609060101010101" pitchFamily="2" charset="-122"/>
                <a:ea typeface="黑体" panose="02010609060101010101" pitchFamily="2" charset="-122"/>
              </a:rPr>
              <a:t>14.03/11.73GHz</a:t>
            </a:r>
            <a:r>
              <a:rPr lang="zh-CN" altLang="en-US" sz="2800" b="1" dirty="0">
                <a:effectLst>
                  <a:outerShdw blurRad="38100" dist="38100" dir="2700000">
                    <a:srgbClr val="C0C0C0"/>
                  </a:outerShdw>
                </a:effectLst>
                <a:latin typeface="黑体" panose="02010609060101010101" pitchFamily="2" charset="-122"/>
                <a:ea typeface="黑体" panose="02010609060101010101" pitchFamily="2" charset="-122"/>
              </a:rPr>
              <a:t>）</a:t>
            </a:r>
          </a:p>
          <a:p>
            <a:pPr marL="900430" indent="-900430"/>
            <a:r>
              <a:rPr lang="zh-CN" altLang="en-US" sz="2800" b="1" dirty="0">
                <a:effectLst>
                  <a:outerShdw blurRad="38100" dist="38100" dir="2700000">
                    <a:srgbClr val="C0C0C0"/>
                  </a:outerShdw>
                </a:effectLst>
                <a:latin typeface="黑体" panose="02010609060101010101" pitchFamily="2" charset="-122"/>
                <a:ea typeface="黑体" panose="02010609060101010101" pitchFamily="2" charset="-122"/>
              </a:rPr>
              <a:t>  </a:t>
            </a:r>
            <a:r>
              <a:rPr lang="en-US" altLang="zh-CN" sz="2800" b="1" dirty="0">
                <a:solidFill>
                  <a:srgbClr val="000099"/>
                </a:solidFill>
                <a:effectLst>
                  <a:outerShdw blurRad="38100" dist="38100" dir="2700000">
                    <a:srgbClr val="C0C0C0"/>
                  </a:outerShdw>
                </a:effectLst>
                <a:latin typeface="黑体" panose="02010609060101010101" pitchFamily="2" charset="-122"/>
                <a:ea typeface="黑体" panose="02010609060101010101" pitchFamily="2" charset="-122"/>
              </a:rPr>
              <a:t>C</a:t>
            </a:r>
            <a:r>
              <a:rPr lang="zh-CN" altLang="en-US" sz="2800" b="1" dirty="0">
                <a:solidFill>
                  <a:srgbClr val="000099"/>
                </a:solidFill>
                <a:effectLst>
                  <a:outerShdw blurRad="38100" dist="38100" dir="2700000">
                    <a:srgbClr val="C0C0C0"/>
                  </a:outerShdw>
                </a:effectLst>
                <a:latin typeface="黑体" panose="02010609060101010101" pitchFamily="2" charset="-122"/>
                <a:ea typeface="黑体" panose="02010609060101010101" pitchFamily="2" charset="-122"/>
              </a:rPr>
              <a:t>频段：固定卫星业务，不允许直播卫星业务使用该频段；</a:t>
            </a:r>
            <a:r>
              <a:rPr lang="en-US" altLang="zh-CN" sz="2800" b="1" dirty="0">
                <a:solidFill>
                  <a:srgbClr val="000099"/>
                </a:solidFill>
                <a:effectLst>
                  <a:outerShdw blurRad="38100" dist="38100" dir="2700000">
                    <a:srgbClr val="C0C0C0"/>
                  </a:outerShdw>
                </a:effectLst>
                <a:latin typeface="黑体" panose="02010609060101010101" pitchFamily="2" charset="-122"/>
                <a:ea typeface="黑体" panose="02010609060101010101" pitchFamily="2" charset="-122"/>
              </a:rPr>
              <a:t>6/4GHz</a:t>
            </a:r>
            <a:r>
              <a:rPr lang="zh-CN" altLang="en-US" sz="2800" b="1" dirty="0">
                <a:solidFill>
                  <a:srgbClr val="000099"/>
                </a:solidFill>
                <a:effectLst>
                  <a:outerShdw blurRad="38100" dist="38100" dir="2700000">
                    <a:srgbClr val="C0C0C0"/>
                  </a:outerShdw>
                </a:effectLst>
                <a:latin typeface="黑体" panose="02010609060101010101" pitchFamily="2" charset="-122"/>
                <a:ea typeface="黑体" panose="02010609060101010101" pitchFamily="2" charset="-122"/>
              </a:rPr>
              <a:t>（上行</a:t>
            </a:r>
            <a:r>
              <a:rPr lang="en-US" altLang="zh-CN" sz="2800" b="1" dirty="0">
                <a:solidFill>
                  <a:srgbClr val="000099"/>
                </a:solidFill>
                <a:effectLst>
                  <a:outerShdw blurRad="38100" dist="38100" dir="2700000">
                    <a:srgbClr val="C0C0C0"/>
                  </a:outerShdw>
                </a:effectLst>
                <a:latin typeface="黑体" panose="02010609060101010101" pitchFamily="2" charset="-122"/>
                <a:ea typeface="黑体" panose="02010609060101010101" pitchFamily="2" charset="-122"/>
              </a:rPr>
              <a:t>/</a:t>
            </a:r>
            <a:r>
              <a:rPr lang="zh-CN" altLang="en-US" sz="2800" b="1" dirty="0">
                <a:solidFill>
                  <a:srgbClr val="000099"/>
                </a:solidFill>
                <a:effectLst>
                  <a:outerShdw blurRad="38100" dist="38100" dir="2700000">
                    <a:srgbClr val="C0C0C0"/>
                  </a:outerShdw>
                </a:effectLst>
                <a:latin typeface="黑体" panose="02010609060101010101" pitchFamily="2" charset="-122"/>
                <a:ea typeface="黑体" panose="02010609060101010101" pitchFamily="2" charset="-122"/>
              </a:rPr>
              <a:t>下行）</a:t>
            </a:r>
          </a:p>
          <a:p>
            <a:pPr marL="900430" indent="-900430"/>
            <a:r>
              <a:rPr lang="zh-CN" altLang="en-US" sz="2800" b="1" dirty="0">
                <a:effectLst>
                  <a:outerShdw blurRad="38100" dist="38100" dir="2700000">
                    <a:srgbClr val="C0C0C0"/>
                  </a:outerShdw>
                </a:effectLst>
                <a:latin typeface="黑体" panose="02010609060101010101" pitchFamily="2" charset="-122"/>
                <a:ea typeface="黑体" panose="02010609060101010101" pitchFamily="2" charset="-122"/>
              </a:rPr>
              <a:t>  </a:t>
            </a:r>
            <a:r>
              <a:rPr lang="en-US" altLang="zh-CN" sz="2800" b="1" dirty="0">
                <a:solidFill>
                  <a:srgbClr val="000099"/>
                </a:solidFill>
                <a:effectLst>
                  <a:outerShdw blurRad="38100" dist="38100" dir="2700000">
                    <a:srgbClr val="C0C0C0"/>
                  </a:outerShdw>
                </a:effectLst>
                <a:latin typeface="黑体" panose="02010609060101010101" pitchFamily="2" charset="-122"/>
                <a:ea typeface="黑体" panose="02010609060101010101" pitchFamily="2" charset="-122"/>
              </a:rPr>
              <a:t>L</a:t>
            </a:r>
            <a:r>
              <a:rPr lang="zh-CN" altLang="en-US" sz="2800" b="1" dirty="0">
                <a:solidFill>
                  <a:srgbClr val="000099"/>
                </a:solidFill>
                <a:effectLst>
                  <a:outerShdw blurRad="38100" dist="38100" dir="2700000">
                    <a:srgbClr val="C0C0C0"/>
                  </a:outerShdw>
                </a:effectLst>
                <a:latin typeface="黑体" panose="02010609060101010101" pitchFamily="2" charset="-122"/>
                <a:ea typeface="黑体" panose="02010609060101010101" pitchFamily="2" charset="-122"/>
              </a:rPr>
              <a:t>频段：卫星移动业务及导航系统；</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内容占位符 2"/>
          <p:cNvSpPr>
            <a:spLocks noGrp="1"/>
          </p:cNvSpPr>
          <p:nvPr>
            <p:ph idx="1"/>
          </p:nvPr>
        </p:nvSpPr>
        <p:spPr>
          <a:xfrm>
            <a:off x="250825" y="692150"/>
            <a:ext cx="8704263" cy="5440363"/>
          </a:xfrm>
        </p:spPr>
        <p:txBody>
          <a:bodyPr/>
          <a:lstStyle/>
          <a:p>
            <a:r>
              <a:rPr lang="zh-CN" altLang="en-US"/>
              <a:t>频段越高：传输损耗越严重。</a:t>
            </a:r>
            <a:endParaRPr lang="en-US" altLang="zh-CN"/>
          </a:p>
          <a:p>
            <a:pPr lvl="1"/>
            <a:r>
              <a:rPr lang="en-US" altLang="zh-CN"/>
              <a:t>S</a:t>
            </a:r>
            <a:r>
              <a:rPr lang="zh-CN" altLang="en-US"/>
              <a:t>和</a:t>
            </a:r>
            <a:r>
              <a:rPr lang="en-US" altLang="zh-CN"/>
              <a:t>L</a:t>
            </a:r>
            <a:r>
              <a:rPr lang="zh-CN" altLang="en-US"/>
              <a:t>频段非常适合</a:t>
            </a:r>
            <a:r>
              <a:rPr lang="en-US" altLang="zh-CN"/>
              <a:t>MSS</a:t>
            </a:r>
            <a:r>
              <a:rPr lang="zh-CN" altLang="en-US"/>
              <a:t>卫星业务，然而这两个频段也被地面微波大量使用，存在竞争</a:t>
            </a:r>
            <a:endParaRPr lang="en-US" altLang="zh-CN"/>
          </a:p>
          <a:p>
            <a:pPr lvl="1"/>
            <a:r>
              <a:rPr lang="zh-CN" altLang="en-US"/>
              <a:t>对一个卫星服务，其分配频段进一步被分为</a:t>
            </a:r>
            <a:r>
              <a:rPr lang="en-US" altLang="zh-CN"/>
              <a:t>uplink</a:t>
            </a:r>
            <a:r>
              <a:rPr lang="zh-CN" altLang="en-US"/>
              <a:t>和</a:t>
            </a:r>
            <a:r>
              <a:rPr lang="en-US" altLang="zh-CN"/>
              <a:t>downlink</a:t>
            </a:r>
            <a:r>
              <a:rPr lang="zh-CN" altLang="en-US"/>
              <a:t>频段，</a:t>
            </a:r>
            <a:r>
              <a:rPr lang="en-US" altLang="zh-CN"/>
              <a:t>uplink</a:t>
            </a:r>
            <a:r>
              <a:rPr lang="zh-CN" altLang="en-US"/>
              <a:t>频段一般使用高频，这是因为卫星能量有限，使用相对较低频率可以节省能量</a:t>
            </a:r>
          </a:p>
          <a:p>
            <a:endParaRPr lang="zh-CN" altLang="en-US"/>
          </a:p>
        </p:txBody>
      </p:sp>
      <p:sp>
        <p:nvSpPr>
          <p:cNvPr id="4" name="灯片编号占位符 3"/>
          <p:cNvSpPr>
            <a:spLocks noGrp="1"/>
          </p:cNvSpPr>
          <p:nvPr>
            <p:ph type="sldNum" sz="quarter" idx="12"/>
          </p:nvPr>
        </p:nvSpPr>
        <p:spPr/>
        <p:txBody>
          <a:bodyPr/>
          <a:lstStyle/>
          <a:p>
            <a:pPr>
              <a:defRPr/>
            </a:pPr>
            <a:fld id="{E932C4C2-FC00-4D1B-8F37-309B8EC1EE44}" type="slidenum">
              <a:rPr lang="zh-CN" altLang="en-US" smtClean="0"/>
              <a:t>27</a:t>
            </a:fld>
            <a:endParaRPr lang="zh-CN" altLang="en-US"/>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5643563" y="2485708"/>
            <a:ext cx="3500437" cy="3941762"/>
          </a:xfrm>
          <a:prstGeom prst="rect">
            <a:avLst/>
          </a:prstGeom>
          <a:noFill/>
          <a:ln w="9525">
            <a:noFill/>
            <a:miter lim="800000"/>
            <a:headEnd/>
            <a:tailEnd/>
          </a:ln>
        </p:spPr>
      </p:pic>
      <p:sp>
        <p:nvSpPr>
          <p:cNvPr id="2052" name="标题 1"/>
          <p:cNvSpPr>
            <a:spLocks noGrp="1"/>
          </p:cNvSpPr>
          <p:nvPr>
            <p:ph type="title"/>
          </p:nvPr>
        </p:nvSpPr>
        <p:spPr>
          <a:xfrm>
            <a:off x="250825" y="214630"/>
            <a:ext cx="8693150" cy="1133475"/>
          </a:xfrm>
        </p:spPr>
        <p:txBody>
          <a:bodyPr/>
          <a:lstStyle/>
          <a:p>
            <a:r>
              <a:rPr lang="zh-CN" altLang="en-US"/>
              <a:t>传输损耗</a:t>
            </a:r>
          </a:p>
        </p:txBody>
      </p:sp>
      <p:sp>
        <p:nvSpPr>
          <p:cNvPr id="2053" name="内容占位符 2"/>
          <p:cNvSpPr>
            <a:spLocks noGrp="1"/>
          </p:cNvSpPr>
          <p:nvPr>
            <p:ph idx="1"/>
          </p:nvPr>
        </p:nvSpPr>
        <p:spPr>
          <a:xfrm>
            <a:off x="302895" y="1348105"/>
            <a:ext cx="8704263" cy="4287838"/>
          </a:xfrm>
        </p:spPr>
        <p:txBody>
          <a:bodyPr/>
          <a:lstStyle/>
          <a:p>
            <a:r>
              <a:rPr lang="zh-CN" altLang="en-US" sz="2800"/>
              <a:t>卫星和地面站之间距离遥远，自由空间损耗</a:t>
            </a:r>
            <a:endParaRPr lang="en-US" altLang="zh-CN" sz="2800"/>
          </a:p>
          <a:p>
            <a:endParaRPr lang="en-US" altLang="zh-CN" sz="2800"/>
          </a:p>
          <a:p>
            <a:endParaRPr lang="en-US" altLang="zh-CN" sz="2800"/>
          </a:p>
          <a:p>
            <a:endParaRPr lang="en-US" altLang="zh-CN" sz="2800"/>
          </a:p>
          <a:p>
            <a:pPr lvl="1"/>
            <a:r>
              <a:rPr lang="en-US" altLang="zh-CN" sz="2400" i="1"/>
              <a:t>P</a:t>
            </a:r>
            <a:r>
              <a:rPr lang="en-US" altLang="zh-CN" sz="2400" i="1" baseline="-25000"/>
              <a:t>t</a:t>
            </a:r>
            <a:r>
              <a:rPr lang="zh-CN" altLang="en-US" sz="2400"/>
              <a:t>、</a:t>
            </a:r>
            <a:r>
              <a:rPr lang="en-US" altLang="zh-CN" sz="2400" i="1"/>
              <a:t>P</a:t>
            </a:r>
            <a:r>
              <a:rPr lang="en-US" altLang="zh-CN" sz="2400" i="1" baseline="-25000"/>
              <a:t>r</a:t>
            </a:r>
            <a:r>
              <a:rPr lang="zh-CN" altLang="en-US" sz="2400"/>
              <a:t>，传输和接收信号的功率</a:t>
            </a:r>
            <a:endParaRPr lang="en-US" altLang="zh-CN" sz="2400"/>
          </a:p>
          <a:p>
            <a:pPr lvl="1"/>
            <a:r>
              <a:rPr lang="zh-CN" altLang="en-US" sz="2400"/>
              <a:t>频率（波长越短）越高，损耗越大</a:t>
            </a:r>
            <a:endParaRPr lang="en-US" altLang="zh-CN" sz="2400"/>
          </a:p>
          <a:p>
            <a:pPr lvl="1"/>
            <a:endParaRPr lang="en-US" altLang="zh-CN" sz="2400"/>
          </a:p>
          <a:p>
            <a:endParaRPr lang="en-US" altLang="zh-CN" sz="2800"/>
          </a:p>
          <a:p>
            <a:endParaRPr lang="en-US" altLang="zh-CN" sz="2800"/>
          </a:p>
        </p:txBody>
      </p:sp>
      <p:sp>
        <p:nvSpPr>
          <p:cNvPr id="4" name="灯片编号占位符 3"/>
          <p:cNvSpPr>
            <a:spLocks noGrp="1"/>
          </p:cNvSpPr>
          <p:nvPr>
            <p:ph type="sldNum" sz="quarter" idx="12"/>
          </p:nvPr>
        </p:nvSpPr>
        <p:spPr/>
        <p:txBody>
          <a:bodyPr/>
          <a:lstStyle/>
          <a:p>
            <a:pPr>
              <a:defRPr/>
            </a:pPr>
            <a:fld id="{D493E55F-3C46-4CFC-B53A-BCB7A0105578}" type="slidenum">
              <a:rPr lang="zh-CN" altLang="en-US" smtClean="0"/>
              <a:t>28</a:t>
            </a:fld>
            <a:endParaRPr lang="zh-CN" altLang="en-US"/>
          </a:p>
        </p:txBody>
      </p:sp>
      <p:graphicFrame>
        <p:nvGraphicFramePr>
          <p:cNvPr id="2050" name="Object 2"/>
          <p:cNvGraphicFramePr>
            <a:graphicFrameLocks noChangeAspect="1"/>
          </p:cNvGraphicFramePr>
          <p:nvPr/>
        </p:nvGraphicFramePr>
        <p:xfrm>
          <a:off x="758825" y="1801495"/>
          <a:ext cx="6692900" cy="1557338"/>
        </p:xfrm>
        <a:graphic>
          <a:graphicData uri="http://schemas.openxmlformats.org/presentationml/2006/ole">
            <mc:AlternateContent xmlns:mc="http://schemas.openxmlformats.org/markup-compatibility/2006">
              <mc:Choice xmlns:v="urn:schemas-microsoft-com:vml" Requires="v">
                <p:oleObj spid="_x0000_s2072" name="Equation" r:id="rId4" imgW="61569600" imgH="14325600" progId="Equation.DSMT4">
                  <p:embed/>
                </p:oleObj>
              </mc:Choice>
              <mc:Fallback>
                <p:oleObj name="Equation" r:id="rId4" imgW="61569600" imgH="14325600" progId="Equation.DSMT4">
                  <p:embed/>
                  <p:pic>
                    <p:nvPicPr>
                      <p:cNvPr id="0" name="Object 2"/>
                      <p:cNvPicPr>
                        <a:picLocks noChangeAspect="1"/>
                      </p:cNvPicPr>
                      <p:nvPr/>
                    </p:nvPicPr>
                    <p:blipFill>
                      <a:blip r:embed="rId5"/>
                      <a:stretch>
                        <a:fillRect/>
                      </a:stretch>
                    </p:blipFill>
                    <p:spPr>
                      <a:xfrm>
                        <a:off x="758825" y="1801495"/>
                        <a:ext cx="6692900" cy="1557338"/>
                      </a:xfrm>
                      <a:prstGeom prst="rect">
                        <a:avLst/>
                      </a:prstGeom>
                      <a:noFill/>
                      <a:ln w="9525">
                        <a:noFill/>
                      </a:ln>
                    </p:spPr>
                  </p:pic>
                </p:oleObj>
              </mc:Fallback>
            </mc:AlternateContent>
          </a:graphicData>
        </a:graphic>
      </p:graphicFrame>
      <p:sp>
        <p:nvSpPr>
          <p:cNvPr id="48132" name="文本框 48131"/>
          <p:cNvSpPr txBox="1"/>
          <p:nvPr/>
        </p:nvSpPr>
        <p:spPr>
          <a:xfrm>
            <a:off x="26670" y="4377690"/>
            <a:ext cx="5616575" cy="1322070"/>
          </a:xfrm>
          <a:prstGeom prst="rect">
            <a:avLst/>
          </a:prstGeom>
          <a:noFill/>
          <a:ln w="9525" cap="flat" cmpd="sng">
            <a:solidFill>
              <a:schemeClr val="accent2"/>
            </a:solidFill>
            <a:prstDash val="solid"/>
            <a:miter/>
            <a:headEnd type="none" w="med" len="med"/>
            <a:tailEnd type="none" w="med" len="med"/>
          </a:ln>
        </p:spPr>
        <p:txBody>
          <a:bodyPr wrap="square">
            <a:spAutoFit/>
          </a:bodyPr>
          <a:lstStyle/>
          <a:p>
            <a:r>
              <a:rPr lang="zh-CN" altLang="en-US" sz="2000" b="1" dirty="0">
                <a:solidFill>
                  <a:schemeClr val="tx2"/>
                </a:solidFill>
                <a:effectLst>
                  <a:outerShdw blurRad="38100" dist="38100" dir="2700000">
                    <a:srgbClr val="C0C0C0"/>
                  </a:outerShdw>
                </a:effectLst>
                <a:latin typeface="黑体" panose="02010609060101010101" pitchFamily="2" charset="-122"/>
                <a:ea typeface="黑体" panose="02010609060101010101" pitchFamily="2" charset="-122"/>
              </a:rPr>
              <a:t>卫星通信的自由空间传输损耗</a:t>
            </a:r>
          </a:p>
          <a:p>
            <a:r>
              <a:rPr lang="zh-CN" altLang="en-US" sz="2000" b="1" dirty="0">
                <a:effectLst>
                  <a:outerShdw blurRad="38100" dist="38100" dir="2700000">
                    <a:srgbClr val="C0C0C0"/>
                  </a:outerShdw>
                </a:effectLst>
                <a:latin typeface="黑体" panose="02010609060101010101" pitchFamily="2" charset="-122"/>
                <a:ea typeface="黑体" panose="02010609060101010101" pitchFamily="2" charset="-122"/>
              </a:rPr>
              <a:t>    其计算公式与微波通信相同，只是损耗值要大得多。</a:t>
            </a:r>
          </a:p>
          <a:p>
            <a:r>
              <a:rPr lang="zh-CN" altLang="en-US" sz="2000" i="1">
                <a:effectLst>
                  <a:outerShdw blurRad="38100" dist="38100" dir="2700000">
                    <a:srgbClr val="C0C0C0"/>
                  </a:outerShdw>
                </a:effectLst>
                <a:latin typeface="Times New Roman" panose="02020603050405020304" charset="0"/>
                <a:ea typeface="楷体_GB2312" pitchFamily="49" charset="-122"/>
              </a:rPr>
              <a:t>  </a:t>
            </a:r>
            <a:r>
              <a:rPr lang="en-US" altLang="zh-CN" sz="2000" b="1" dirty="0">
                <a:solidFill>
                  <a:schemeClr val="hlink"/>
                </a:solidFill>
                <a:effectLst>
                  <a:outerShdw blurRad="38100" dist="38100" dir="2700000">
                    <a:srgbClr val="C0C0C0"/>
                  </a:outerShdw>
                </a:effectLst>
                <a:latin typeface="Times New Roman" panose="02020603050405020304" charset="0"/>
                <a:ea typeface="楷体_GB2312" pitchFamily="49" charset="-122"/>
              </a:rPr>
              <a:t>Ls</a:t>
            </a:r>
            <a:r>
              <a:rPr lang="zh-CN" altLang="en-US" sz="2000" b="1" dirty="0">
                <a:solidFill>
                  <a:schemeClr val="hlink"/>
                </a:solidFill>
                <a:effectLst>
                  <a:outerShdw blurRad="38100" dist="38100" dir="2700000">
                    <a:srgbClr val="C0C0C0"/>
                  </a:outerShdw>
                </a:effectLst>
                <a:latin typeface="Times New Roman" panose="02020603050405020304" charset="0"/>
                <a:ea typeface="楷体_GB2312" pitchFamily="49" charset="-122"/>
              </a:rPr>
              <a:t>＝</a:t>
            </a:r>
            <a:r>
              <a:rPr lang="en-US" altLang="zh-CN" sz="2000" b="1" dirty="0">
                <a:solidFill>
                  <a:schemeClr val="hlink"/>
                </a:solidFill>
                <a:effectLst>
                  <a:outerShdw blurRad="38100" dist="38100" dir="2700000">
                    <a:srgbClr val="C0C0C0"/>
                  </a:outerShdw>
                </a:effectLst>
                <a:latin typeface="Times New Roman" panose="02020603050405020304" charset="0"/>
                <a:ea typeface="楷体_GB2312" pitchFamily="49" charset="-122"/>
              </a:rPr>
              <a:t>92.4</a:t>
            </a:r>
            <a:r>
              <a:rPr lang="zh-CN" altLang="en-US" sz="2000" b="1" dirty="0">
                <a:solidFill>
                  <a:schemeClr val="hlink"/>
                </a:solidFill>
                <a:effectLst>
                  <a:outerShdw blurRad="38100" dist="38100" dir="2700000">
                    <a:srgbClr val="C0C0C0"/>
                  </a:outerShdw>
                </a:effectLst>
                <a:latin typeface="Times New Roman" panose="02020603050405020304" charset="0"/>
                <a:ea typeface="楷体_GB2312" pitchFamily="49" charset="-122"/>
              </a:rPr>
              <a:t>＋</a:t>
            </a:r>
            <a:r>
              <a:rPr lang="en-US" altLang="zh-CN" sz="2000" b="1" dirty="0">
                <a:solidFill>
                  <a:schemeClr val="hlink"/>
                </a:solidFill>
                <a:effectLst>
                  <a:outerShdw blurRad="38100" dist="38100" dir="2700000">
                    <a:srgbClr val="C0C0C0"/>
                  </a:outerShdw>
                </a:effectLst>
                <a:latin typeface="Times New Roman" panose="02020603050405020304" charset="0"/>
                <a:ea typeface="楷体_GB2312" pitchFamily="49" charset="-122"/>
              </a:rPr>
              <a:t>20lgd</a:t>
            </a:r>
            <a:r>
              <a:rPr lang="zh-CN" altLang="en-US" sz="2000" b="1" dirty="0">
                <a:solidFill>
                  <a:schemeClr val="hlink"/>
                </a:solidFill>
                <a:effectLst>
                  <a:outerShdw blurRad="38100" dist="38100" dir="2700000">
                    <a:srgbClr val="C0C0C0"/>
                  </a:outerShdw>
                </a:effectLst>
                <a:latin typeface="Times New Roman" panose="02020603050405020304" charset="0"/>
                <a:ea typeface="楷体_GB2312" pitchFamily="49" charset="-122"/>
              </a:rPr>
              <a:t>（</a:t>
            </a:r>
            <a:r>
              <a:rPr lang="en-US" altLang="zh-CN" sz="2000" b="1" dirty="0">
                <a:solidFill>
                  <a:schemeClr val="hlink"/>
                </a:solidFill>
                <a:effectLst>
                  <a:outerShdw blurRad="38100" dist="38100" dir="2700000">
                    <a:srgbClr val="C0C0C0"/>
                  </a:outerShdw>
                </a:effectLst>
                <a:latin typeface="Times New Roman" panose="02020603050405020304" charset="0"/>
                <a:ea typeface="楷体_GB2312" pitchFamily="49" charset="-122"/>
              </a:rPr>
              <a:t>km</a:t>
            </a:r>
            <a:r>
              <a:rPr lang="zh-CN" altLang="en-US" sz="2000" b="1" dirty="0">
                <a:solidFill>
                  <a:schemeClr val="hlink"/>
                </a:solidFill>
                <a:effectLst>
                  <a:outerShdw blurRad="38100" dist="38100" dir="2700000">
                    <a:srgbClr val="C0C0C0"/>
                  </a:outerShdw>
                </a:effectLst>
                <a:latin typeface="Times New Roman" panose="02020603050405020304" charset="0"/>
                <a:ea typeface="楷体_GB2312" pitchFamily="49" charset="-122"/>
              </a:rPr>
              <a:t>）</a:t>
            </a:r>
            <a:r>
              <a:rPr lang="en-US" altLang="zh-CN" sz="2000" b="1" dirty="0">
                <a:solidFill>
                  <a:schemeClr val="hlink"/>
                </a:solidFill>
                <a:effectLst>
                  <a:outerShdw blurRad="38100" dist="38100" dir="2700000">
                    <a:srgbClr val="C0C0C0"/>
                  </a:outerShdw>
                </a:effectLst>
                <a:latin typeface="Times New Roman" panose="02020603050405020304" charset="0"/>
                <a:ea typeface="楷体_GB2312" pitchFamily="49" charset="-122"/>
              </a:rPr>
              <a:t>+20lgf</a:t>
            </a:r>
            <a:r>
              <a:rPr lang="zh-CN" altLang="en-US" sz="2000" b="1" dirty="0">
                <a:solidFill>
                  <a:schemeClr val="hlink"/>
                </a:solidFill>
                <a:effectLst>
                  <a:outerShdw blurRad="38100" dist="38100" dir="2700000">
                    <a:srgbClr val="C0C0C0"/>
                  </a:outerShdw>
                </a:effectLst>
                <a:latin typeface="Times New Roman" panose="02020603050405020304" charset="0"/>
                <a:ea typeface="楷体_GB2312" pitchFamily="49" charset="-122"/>
              </a:rPr>
              <a:t>（</a:t>
            </a:r>
            <a:r>
              <a:rPr lang="en-US" altLang="zh-CN" sz="2000" b="1" dirty="0">
                <a:solidFill>
                  <a:schemeClr val="hlink"/>
                </a:solidFill>
                <a:effectLst>
                  <a:outerShdw blurRad="38100" dist="38100" dir="2700000">
                    <a:srgbClr val="C0C0C0"/>
                  </a:outerShdw>
                </a:effectLst>
                <a:latin typeface="Times New Roman" panose="02020603050405020304" charset="0"/>
                <a:ea typeface="楷体_GB2312" pitchFamily="49" charset="-122"/>
              </a:rPr>
              <a:t>GHz</a:t>
            </a:r>
            <a:r>
              <a:rPr lang="zh-CN" altLang="en-US" sz="2000" b="1" dirty="0">
                <a:solidFill>
                  <a:schemeClr val="hlink"/>
                </a:solidFill>
                <a:effectLst>
                  <a:outerShdw blurRad="38100" dist="38100" dir="2700000">
                    <a:srgbClr val="C0C0C0"/>
                  </a:outerShdw>
                </a:effectLst>
                <a:latin typeface="Times New Roman" panose="02020603050405020304" charset="0"/>
                <a:ea typeface="楷体_GB2312" pitchFamily="49" charset="-122"/>
              </a:rPr>
              <a:t>）  （</a:t>
            </a:r>
            <a:r>
              <a:rPr lang="en-US" altLang="zh-CN" sz="2000" b="1" dirty="0">
                <a:solidFill>
                  <a:schemeClr val="hlink"/>
                </a:solidFill>
                <a:effectLst>
                  <a:outerShdw blurRad="38100" dist="38100" dir="2700000">
                    <a:srgbClr val="C0C0C0"/>
                  </a:outerShdw>
                </a:effectLst>
                <a:latin typeface="Times New Roman" panose="02020603050405020304" charset="0"/>
                <a:ea typeface="楷体_GB2312" pitchFamily="49" charset="-122"/>
              </a:rPr>
              <a:t>dB</a:t>
            </a:r>
            <a:r>
              <a:rPr lang="zh-CN" altLang="en-US" sz="2000" b="1" dirty="0">
                <a:solidFill>
                  <a:schemeClr val="hlink"/>
                </a:solidFill>
                <a:effectLst>
                  <a:outerShdw blurRad="38100" dist="38100" dir="2700000">
                    <a:srgbClr val="C0C0C0"/>
                  </a:outerShdw>
                </a:effectLst>
                <a:latin typeface="Times New Roman" panose="02020603050405020304" charset="0"/>
                <a:ea typeface="楷体_GB2312" pitchFamily="49" charset="-122"/>
              </a:rPr>
              <a:t>）</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50177"/>
          <p:cNvSpPr>
            <a:spLocks noGrp="1"/>
          </p:cNvSpPr>
          <p:nvPr>
            <p:ph type="title"/>
          </p:nvPr>
        </p:nvSpPr>
        <p:spPr>
          <a:xfrm>
            <a:off x="179388" y="260350"/>
            <a:ext cx="8229600" cy="1143000"/>
          </a:xfrm>
        </p:spPr>
        <p:txBody>
          <a:bodyPr anchor="ctr"/>
          <a:lstStyle/>
          <a:p>
            <a:endParaRPr dirty="0"/>
          </a:p>
        </p:txBody>
      </p:sp>
      <p:pic>
        <p:nvPicPr>
          <p:cNvPr id="50179" name="图片 50178"/>
          <p:cNvPicPr>
            <a:picLocks noChangeAspect="1"/>
          </p:cNvPicPr>
          <p:nvPr/>
        </p:nvPicPr>
        <p:blipFill>
          <a:blip r:embed="rId2">
            <a:lum contrast="-18000"/>
          </a:blip>
          <a:stretch>
            <a:fillRect/>
          </a:stretch>
        </p:blipFill>
        <p:spPr>
          <a:xfrm>
            <a:off x="107950" y="188913"/>
            <a:ext cx="8270875" cy="5562600"/>
          </a:xfrm>
          <a:prstGeom prst="rect">
            <a:avLst/>
          </a:prstGeom>
          <a:solidFill>
            <a:schemeClr val="bg1"/>
          </a:solidFill>
          <a:ln w="9525">
            <a:noFill/>
          </a:ln>
        </p:spPr>
      </p:pic>
      <p:sp>
        <p:nvSpPr>
          <p:cNvPr id="50180" name="文本框 50179"/>
          <p:cNvSpPr txBox="1"/>
          <p:nvPr/>
        </p:nvSpPr>
        <p:spPr>
          <a:xfrm>
            <a:off x="3060700" y="549275"/>
            <a:ext cx="2303463" cy="396875"/>
          </a:xfrm>
          <a:prstGeom prst="rect">
            <a:avLst/>
          </a:prstGeom>
          <a:noFill/>
          <a:ln w="9525">
            <a:noFill/>
          </a:ln>
        </p:spPr>
        <p:txBody>
          <a:bodyPr>
            <a:spAutoFit/>
          </a:bodyPr>
          <a:lstStyle/>
          <a:p>
            <a:pPr>
              <a:spcBef>
                <a:spcPct val="50000"/>
              </a:spcBef>
            </a:pPr>
            <a:r>
              <a:rPr lang="zh-CN" altLang="en-US" sz="2000" b="1" dirty="0">
                <a:solidFill>
                  <a:schemeClr val="bg2"/>
                </a:solidFill>
                <a:latin typeface="Times New Roman" panose="02020603050405020304" charset="0"/>
                <a:ea typeface="楷体_GB2312" pitchFamily="49" charset="-122"/>
              </a:rPr>
              <a:t>增益</a:t>
            </a:r>
            <a:r>
              <a:rPr lang="en-US" altLang="zh-CN" sz="2000" b="1">
                <a:solidFill>
                  <a:schemeClr val="bg2"/>
                </a:solidFill>
                <a:latin typeface="Times New Roman" panose="02020603050405020304" charset="0"/>
                <a:ea typeface="楷体_GB2312" pitchFamily="49" charset="-122"/>
              </a:rPr>
              <a:t>88dB</a:t>
            </a:r>
          </a:p>
        </p:txBody>
      </p:sp>
      <p:sp>
        <p:nvSpPr>
          <p:cNvPr id="50181" name="文本框 50180"/>
          <p:cNvSpPr txBox="1"/>
          <p:nvPr/>
        </p:nvSpPr>
        <p:spPr>
          <a:xfrm>
            <a:off x="396875" y="2492375"/>
            <a:ext cx="1095375" cy="396875"/>
          </a:xfrm>
          <a:prstGeom prst="rect">
            <a:avLst/>
          </a:prstGeom>
          <a:noFill/>
          <a:ln w="9525">
            <a:noFill/>
          </a:ln>
        </p:spPr>
        <p:txBody>
          <a:bodyPr wrap="none" anchor="t">
            <a:spAutoFit/>
          </a:bodyPr>
          <a:lstStyle/>
          <a:p>
            <a:r>
              <a:rPr lang="en-US" altLang="zh-CN" sz="2000" i="1">
                <a:solidFill>
                  <a:schemeClr val="bg2"/>
                </a:solidFill>
                <a:latin typeface="Times New Roman" panose="02020603050405020304" charset="0"/>
                <a:ea typeface="楷体_GB2312" pitchFamily="49" charset="-122"/>
              </a:rPr>
              <a:t>f </a:t>
            </a:r>
            <a:r>
              <a:rPr lang="en-US" altLang="zh-CN" sz="2000" b="1">
                <a:solidFill>
                  <a:schemeClr val="bg2"/>
                </a:solidFill>
                <a:latin typeface="Times New Roman" panose="02020603050405020304" charset="0"/>
                <a:ea typeface="楷体_GB2312" pitchFamily="49" charset="-122"/>
              </a:rPr>
              <a:t>=6GHz</a:t>
            </a:r>
          </a:p>
        </p:txBody>
      </p:sp>
      <p:sp>
        <p:nvSpPr>
          <p:cNvPr id="50182" name="文本框 50181"/>
          <p:cNvSpPr txBox="1"/>
          <p:nvPr/>
        </p:nvSpPr>
        <p:spPr>
          <a:xfrm>
            <a:off x="7092950" y="2492375"/>
            <a:ext cx="1095375" cy="396875"/>
          </a:xfrm>
          <a:prstGeom prst="rect">
            <a:avLst/>
          </a:prstGeom>
          <a:noFill/>
          <a:ln w="9525">
            <a:noFill/>
          </a:ln>
        </p:spPr>
        <p:txBody>
          <a:bodyPr wrap="none" anchor="t">
            <a:spAutoFit/>
          </a:bodyPr>
          <a:lstStyle/>
          <a:p>
            <a:r>
              <a:rPr lang="en-US" altLang="zh-CN" sz="2000" i="1">
                <a:solidFill>
                  <a:schemeClr val="bg2"/>
                </a:solidFill>
                <a:latin typeface="Times New Roman" panose="02020603050405020304" charset="0"/>
                <a:ea typeface="楷体_GB2312" pitchFamily="49" charset="-122"/>
              </a:rPr>
              <a:t>f </a:t>
            </a:r>
            <a:r>
              <a:rPr lang="en-US" altLang="zh-CN" sz="2000" b="1">
                <a:solidFill>
                  <a:schemeClr val="bg2"/>
                </a:solidFill>
                <a:latin typeface="Times New Roman" panose="02020603050405020304" charset="0"/>
                <a:ea typeface="楷体_GB2312" pitchFamily="49" charset="-122"/>
              </a:rPr>
              <a:t>=4GHz</a:t>
            </a:r>
          </a:p>
        </p:txBody>
      </p:sp>
      <p:sp>
        <p:nvSpPr>
          <p:cNvPr id="50183" name="文本框 50182"/>
          <p:cNvSpPr txBox="1"/>
          <p:nvPr/>
        </p:nvSpPr>
        <p:spPr>
          <a:xfrm>
            <a:off x="684213" y="1052513"/>
            <a:ext cx="1717675" cy="701675"/>
          </a:xfrm>
          <a:prstGeom prst="rect">
            <a:avLst/>
          </a:prstGeom>
          <a:noFill/>
          <a:ln w="9525">
            <a:noFill/>
          </a:ln>
        </p:spPr>
        <p:txBody>
          <a:bodyPr wrap="none" anchor="t">
            <a:spAutoFit/>
          </a:bodyPr>
          <a:lstStyle/>
          <a:p>
            <a:r>
              <a:rPr lang="zh-CN" altLang="en-US" sz="2000" b="1" dirty="0">
                <a:solidFill>
                  <a:schemeClr val="bg2"/>
                </a:solidFill>
                <a:latin typeface="Times New Roman" panose="02020603050405020304" charset="0"/>
                <a:ea typeface="楷体_GB2312" pitchFamily="49" charset="-122"/>
              </a:rPr>
              <a:t>接收信号电平</a:t>
            </a:r>
          </a:p>
          <a:p>
            <a:r>
              <a:rPr lang="en-US" altLang="zh-CN" sz="2000" b="1">
                <a:solidFill>
                  <a:schemeClr val="bg2"/>
                </a:solidFill>
                <a:latin typeface="Times New Roman" panose="02020603050405020304" charset="0"/>
                <a:ea typeface="楷体_GB2312" pitchFamily="49" charset="-122"/>
              </a:rPr>
              <a:t>-97.6dBW</a:t>
            </a:r>
          </a:p>
        </p:txBody>
      </p:sp>
      <p:sp>
        <p:nvSpPr>
          <p:cNvPr id="50184" name="文本框 50183"/>
          <p:cNvSpPr txBox="1"/>
          <p:nvPr/>
        </p:nvSpPr>
        <p:spPr>
          <a:xfrm>
            <a:off x="5292725" y="871538"/>
            <a:ext cx="923925" cy="396875"/>
          </a:xfrm>
          <a:prstGeom prst="rect">
            <a:avLst/>
          </a:prstGeom>
          <a:noFill/>
          <a:ln w="9525">
            <a:noFill/>
          </a:ln>
        </p:spPr>
        <p:txBody>
          <a:bodyPr wrap="none" anchor="t">
            <a:spAutoFit/>
          </a:bodyPr>
          <a:lstStyle/>
          <a:p>
            <a:r>
              <a:rPr lang="en-US" altLang="zh-CN" sz="2000" b="1">
                <a:solidFill>
                  <a:schemeClr val="bg2"/>
                </a:solidFill>
                <a:latin typeface="Times New Roman" panose="02020603050405020304" charset="0"/>
                <a:ea typeface="楷体_GB2312" pitchFamily="49" charset="-122"/>
              </a:rPr>
              <a:t>(6.5W)</a:t>
            </a:r>
          </a:p>
        </p:txBody>
      </p:sp>
      <p:sp>
        <p:nvSpPr>
          <p:cNvPr id="50185" name="文本框 50184"/>
          <p:cNvSpPr txBox="1"/>
          <p:nvPr/>
        </p:nvSpPr>
        <p:spPr>
          <a:xfrm>
            <a:off x="179388" y="5876925"/>
            <a:ext cx="6264275" cy="457200"/>
          </a:xfrm>
          <a:prstGeom prst="rect">
            <a:avLst/>
          </a:prstGeom>
          <a:noFill/>
          <a:ln w="9525">
            <a:noFill/>
          </a:ln>
        </p:spPr>
        <p:txBody>
          <a:bodyPr>
            <a:spAutoFit/>
          </a:bodyPr>
          <a:lstStyle/>
          <a:p>
            <a:r>
              <a:rPr lang="zh-CN" altLang="en-US" sz="2400" b="1" dirty="0">
                <a:solidFill>
                  <a:schemeClr val="hlink"/>
                </a:solidFill>
                <a:latin typeface="Times New Roman" panose="02020603050405020304" charset="0"/>
                <a:ea typeface="楷体_GB2312" pitchFamily="49" charset="-122"/>
              </a:rPr>
              <a:t>发射机有效全向辐射功率：</a:t>
            </a:r>
            <a:r>
              <a:rPr lang="en-US" altLang="zh-CN" sz="2400" b="1" dirty="0" err="1">
                <a:solidFill>
                  <a:schemeClr val="hlink"/>
                </a:solidFill>
                <a:latin typeface="Times New Roman" panose="02020603050405020304" charset="0"/>
                <a:ea typeface="楷体_GB2312" pitchFamily="49" charset="-122"/>
              </a:rPr>
              <a:t>EIRP=P</a:t>
            </a:r>
            <a:r>
              <a:rPr lang="en-US" altLang="zh-CN" sz="2400" b="1" baseline="-25000" dirty="0" err="1">
                <a:solidFill>
                  <a:schemeClr val="hlink"/>
                </a:solidFill>
                <a:latin typeface="Times New Roman" panose="02020603050405020304" charset="0"/>
                <a:ea typeface="楷体_GB2312" pitchFamily="49" charset="-122"/>
              </a:rPr>
              <a:t>t</a:t>
            </a:r>
            <a:r>
              <a:rPr lang="en-US" altLang="zh-CN" sz="2400" b="1" dirty="0" err="1">
                <a:solidFill>
                  <a:schemeClr val="hlink"/>
                </a:solidFill>
                <a:latin typeface="Times New Roman" panose="02020603050405020304" charset="0"/>
                <a:ea typeface="楷体_GB2312" pitchFamily="49" charset="-122"/>
              </a:rPr>
              <a:t>+G</a:t>
            </a:r>
            <a:r>
              <a:rPr lang="en-US" altLang="zh-CN" sz="2400" b="1" baseline="-25000" dirty="0" err="1">
                <a:solidFill>
                  <a:schemeClr val="hlink"/>
                </a:solidFill>
                <a:latin typeface="Times New Roman" panose="02020603050405020304" charset="0"/>
                <a:ea typeface="楷体_GB2312" pitchFamily="49" charset="-122"/>
              </a:rPr>
              <a:t>t</a:t>
            </a:r>
            <a:r>
              <a:rPr lang="en-US" altLang="zh-CN" sz="2400" b="1" dirty="0" err="1">
                <a:solidFill>
                  <a:schemeClr val="hlink"/>
                </a:solidFill>
                <a:latin typeface="Times New Roman" panose="02020603050405020304" charset="0"/>
                <a:ea typeface="楷体_GB2312" pitchFamily="49" charset="-122"/>
              </a:rPr>
              <a:t>-L</a:t>
            </a:r>
            <a:r>
              <a:rPr lang="en-US" altLang="zh-CN" sz="2400" b="1" baseline="-25000" dirty="0" err="1">
                <a:solidFill>
                  <a:schemeClr val="hlink"/>
                </a:solidFill>
                <a:latin typeface="Times New Roman" panose="02020603050405020304" charset="0"/>
                <a:ea typeface="楷体_GB2312" pitchFamily="49" charset="-122"/>
              </a:rPr>
              <a:t>r</a:t>
            </a:r>
            <a:endParaRPr lang="en-US" altLang="zh-CN" sz="2400" b="1">
              <a:solidFill>
                <a:schemeClr val="hlink"/>
              </a:solidFill>
              <a:latin typeface="Times New Roman" panose="02020603050405020304" charset="0"/>
              <a:ea typeface="楷体_GB2312" pitchFamily="49" charset="-122"/>
            </a:endParaRPr>
          </a:p>
        </p:txBody>
      </p:sp>
      <p:sp>
        <p:nvSpPr>
          <p:cNvPr id="50186" name="文本框 50185"/>
          <p:cNvSpPr txBox="1"/>
          <p:nvPr/>
        </p:nvSpPr>
        <p:spPr>
          <a:xfrm>
            <a:off x="3400425" y="5154613"/>
            <a:ext cx="1001713" cy="396875"/>
          </a:xfrm>
          <a:prstGeom prst="rect">
            <a:avLst/>
          </a:prstGeom>
          <a:noFill/>
          <a:ln w="9525">
            <a:noFill/>
          </a:ln>
        </p:spPr>
        <p:txBody>
          <a:bodyPr wrap="none" anchor="t">
            <a:spAutoFit/>
          </a:bodyPr>
          <a:lstStyle/>
          <a:p>
            <a:r>
              <a:rPr lang="en-US" altLang="zh-CN" sz="2000" b="1">
                <a:solidFill>
                  <a:schemeClr val="bg2"/>
                </a:solidFill>
                <a:latin typeface="Times New Roman" panose="02020603050405020304" charset="0"/>
                <a:ea typeface="楷体_GB2312" pitchFamily="49" charset="-122"/>
              </a:rPr>
              <a:t>(20kW)</a:t>
            </a:r>
          </a:p>
        </p:txBody>
      </p:sp>
      <p:sp>
        <p:nvSpPr>
          <p:cNvPr id="50187" name="文本框 50186"/>
          <p:cNvSpPr txBox="1"/>
          <p:nvPr/>
        </p:nvSpPr>
        <p:spPr>
          <a:xfrm>
            <a:off x="5292725" y="5048250"/>
            <a:ext cx="1404938" cy="396875"/>
          </a:xfrm>
          <a:prstGeom prst="rect">
            <a:avLst/>
          </a:prstGeom>
          <a:solidFill>
            <a:schemeClr val="bg1"/>
          </a:solidFill>
          <a:ln w="9525">
            <a:noFill/>
          </a:ln>
        </p:spPr>
        <p:txBody>
          <a:bodyPr wrap="none" anchor="t">
            <a:spAutoFit/>
          </a:bodyPr>
          <a:lstStyle/>
          <a:p>
            <a:r>
              <a:rPr lang="en-US" altLang="zh-CN" sz="2000" b="1">
                <a:solidFill>
                  <a:schemeClr val="bg2"/>
                </a:solidFill>
                <a:latin typeface="Times New Roman" panose="02020603050405020304" charset="0"/>
                <a:ea typeface="楷体_GB2312" pitchFamily="49" charset="-122"/>
              </a:rPr>
              <a:t>-114.6dBW</a:t>
            </a:r>
          </a:p>
        </p:txBody>
      </p:sp>
      <p:sp>
        <p:nvSpPr>
          <p:cNvPr id="50188" name="文本框 50187"/>
          <p:cNvSpPr txBox="1"/>
          <p:nvPr/>
        </p:nvSpPr>
        <p:spPr>
          <a:xfrm>
            <a:off x="7380288" y="4724400"/>
            <a:ext cx="1847850" cy="1311275"/>
          </a:xfrm>
          <a:prstGeom prst="rect">
            <a:avLst/>
          </a:prstGeom>
          <a:solidFill>
            <a:schemeClr val="bg1"/>
          </a:solidFill>
          <a:ln w="9525">
            <a:noFill/>
          </a:ln>
        </p:spPr>
        <p:txBody>
          <a:bodyPr wrap="none" anchor="t">
            <a:spAutoFit/>
          </a:bodyPr>
          <a:lstStyle/>
          <a:p>
            <a:r>
              <a:rPr lang="zh-CN" altLang="en-US" sz="2000" b="1" dirty="0">
                <a:solidFill>
                  <a:schemeClr val="bg2"/>
                </a:solidFill>
                <a:latin typeface="Times New Roman" panose="02020603050405020304" charset="0"/>
                <a:ea typeface="楷体_GB2312" pitchFamily="49" charset="-122"/>
              </a:rPr>
              <a:t>低噪放</a:t>
            </a:r>
            <a:r>
              <a:rPr lang="en-US" altLang="zh-CN" sz="2000" b="1">
                <a:solidFill>
                  <a:schemeClr val="bg2"/>
                </a:solidFill>
                <a:latin typeface="Times New Roman" panose="02020603050405020304" charset="0"/>
                <a:ea typeface="楷体_GB2312" pitchFamily="49" charset="-122"/>
              </a:rPr>
              <a:t>40dB</a:t>
            </a:r>
          </a:p>
          <a:p>
            <a:r>
              <a:rPr lang="zh-CN" altLang="en-US" sz="2000" b="1" dirty="0">
                <a:solidFill>
                  <a:schemeClr val="bg2"/>
                </a:solidFill>
                <a:latin typeface="Times New Roman" panose="02020603050405020304" charset="0"/>
                <a:ea typeface="楷体_GB2312" pitchFamily="49" charset="-122"/>
              </a:rPr>
              <a:t>中放</a:t>
            </a:r>
            <a:r>
              <a:rPr lang="en-US" altLang="zh-CN" sz="2000" b="1">
                <a:solidFill>
                  <a:schemeClr val="bg2"/>
                </a:solidFill>
                <a:latin typeface="Times New Roman" panose="02020603050405020304" charset="0"/>
                <a:ea typeface="楷体_GB2312" pitchFamily="49" charset="-122"/>
              </a:rPr>
              <a:t>44.6dB</a:t>
            </a:r>
          </a:p>
          <a:p>
            <a:r>
              <a:rPr lang="zh-CN" altLang="en-US" sz="2000" b="1" dirty="0">
                <a:solidFill>
                  <a:schemeClr val="bg2"/>
                </a:solidFill>
                <a:latin typeface="Times New Roman" panose="02020603050405020304" charset="0"/>
                <a:ea typeface="楷体_GB2312" pitchFamily="49" charset="-122"/>
              </a:rPr>
              <a:t>输出信号电平</a:t>
            </a:r>
          </a:p>
          <a:p>
            <a:r>
              <a:rPr lang="en-US" altLang="zh-CN" sz="2000" b="1">
                <a:solidFill>
                  <a:schemeClr val="bg2"/>
                </a:solidFill>
                <a:latin typeface="Times New Roman" panose="02020603050405020304" charset="0"/>
                <a:ea typeface="楷体_GB2312" pitchFamily="49" charset="-122"/>
              </a:rPr>
              <a:t>-30dBW(1mW)</a:t>
            </a:r>
          </a:p>
        </p:txBody>
      </p:sp>
      <p:sp>
        <p:nvSpPr>
          <p:cNvPr id="50189" name="文本框 50188"/>
          <p:cNvSpPr txBox="1"/>
          <p:nvPr/>
        </p:nvSpPr>
        <p:spPr>
          <a:xfrm>
            <a:off x="3852863" y="6381750"/>
            <a:ext cx="5040312" cy="457200"/>
          </a:xfrm>
          <a:prstGeom prst="rect">
            <a:avLst/>
          </a:prstGeom>
          <a:noFill/>
          <a:ln w="9525">
            <a:noFill/>
          </a:ln>
        </p:spPr>
        <p:txBody>
          <a:bodyPr>
            <a:spAutoFit/>
          </a:bodyPr>
          <a:lstStyle/>
          <a:p>
            <a:pPr>
              <a:spcBef>
                <a:spcPct val="50000"/>
              </a:spcBef>
            </a:pPr>
            <a:r>
              <a:rPr lang="en-US" altLang="zh-CN" sz="2400" b="1" dirty="0" err="1">
                <a:solidFill>
                  <a:schemeClr val="hlink"/>
                </a:solidFill>
                <a:latin typeface="Times New Roman" panose="02020603050405020304" charset="0"/>
                <a:ea typeface="楷体_GB2312" pitchFamily="49" charset="-122"/>
              </a:rPr>
              <a:t>Lr</a:t>
            </a:r>
            <a:r>
              <a:rPr lang="zh-CN" altLang="en-US" sz="2400" b="1" dirty="0">
                <a:solidFill>
                  <a:schemeClr val="hlink"/>
                </a:solidFill>
                <a:latin typeface="Times New Roman" panose="02020603050405020304" charset="0"/>
                <a:ea typeface="楷体_GB2312" pitchFamily="49" charset="-122"/>
              </a:rPr>
              <a:t>发射机到天线之间的馈线损耗</a:t>
            </a:r>
          </a:p>
        </p:txBody>
      </p:sp>
      <p:sp>
        <p:nvSpPr>
          <p:cNvPr id="50190" name="文本框 50189"/>
          <p:cNvSpPr txBox="1"/>
          <p:nvPr/>
        </p:nvSpPr>
        <p:spPr>
          <a:xfrm>
            <a:off x="8532813" y="692150"/>
            <a:ext cx="611187" cy="3313113"/>
          </a:xfrm>
          <a:prstGeom prst="rect">
            <a:avLst/>
          </a:prstGeom>
          <a:noFill/>
          <a:ln w="9525">
            <a:noFill/>
          </a:ln>
        </p:spPr>
        <p:txBody>
          <a:bodyPr vert="eaVert">
            <a:spAutoFit/>
          </a:bodyPr>
          <a:lstStyle/>
          <a:p>
            <a:pPr>
              <a:spcBef>
                <a:spcPct val="50000"/>
              </a:spcBef>
            </a:pPr>
            <a:r>
              <a:rPr lang="zh-CN" altLang="en-US" sz="2800" b="1" dirty="0">
                <a:solidFill>
                  <a:schemeClr val="hlink"/>
                </a:solidFill>
                <a:latin typeface="Times New Roman" panose="02020603050405020304" charset="0"/>
                <a:ea typeface="楷体_GB2312" pitchFamily="49" charset="-122"/>
              </a:rPr>
              <a:t>卫星通信链路</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14630"/>
            <a:ext cx="8693150" cy="969010"/>
          </a:xfrm>
        </p:spPr>
        <p:txBody>
          <a:bodyPr/>
          <a:lstStyle/>
          <a:p>
            <a:r>
              <a:rPr lang="zh-CN" altLang="en-US"/>
              <a:t>本章内容</a:t>
            </a:r>
          </a:p>
        </p:txBody>
      </p:sp>
      <p:sp>
        <p:nvSpPr>
          <p:cNvPr id="3" name="内容占位符 2"/>
          <p:cNvSpPr>
            <a:spLocks noGrp="1"/>
          </p:cNvSpPr>
          <p:nvPr>
            <p:ph idx="1"/>
          </p:nvPr>
        </p:nvSpPr>
        <p:spPr>
          <a:xfrm>
            <a:off x="250825" y="1183005"/>
            <a:ext cx="8704580" cy="4949825"/>
          </a:xfrm>
        </p:spPr>
        <p:txBody>
          <a:bodyPr/>
          <a:lstStyle/>
          <a:p>
            <a:r>
              <a:rPr lang="zh-CN" altLang="en-US"/>
              <a:t>卫星通信基本概念</a:t>
            </a:r>
          </a:p>
          <a:p>
            <a:r>
              <a:rPr lang="zh-CN" altLang="en-US"/>
              <a:t>卫星轨道</a:t>
            </a:r>
          </a:p>
          <a:p>
            <a:pPr lvl="1"/>
            <a:r>
              <a:rPr lang="en-US" altLang="zh-CN"/>
              <a:t>GEO LEO MEO</a:t>
            </a:r>
          </a:p>
          <a:p>
            <a:r>
              <a:rPr lang="zh-CN" altLang="en-US"/>
              <a:t>卫星频段</a:t>
            </a:r>
          </a:p>
          <a:p>
            <a:pPr lvl="1"/>
            <a:r>
              <a:rPr lang="zh-CN" altLang="en-US"/>
              <a:t>传输损耗</a:t>
            </a:r>
          </a:p>
          <a:p>
            <a:r>
              <a:rPr lang="zh-CN" altLang="en-US"/>
              <a:t>卫星通信系统的配置</a:t>
            </a:r>
          </a:p>
          <a:p>
            <a:pPr lvl="1"/>
            <a:r>
              <a:rPr lang="zh-CN" altLang="en-US"/>
              <a:t>容量分配</a:t>
            </a:r>
          </a:p>
          <a:p>
            <a:pPr lvl="1"/>
            <a:r>
              <a:rPr lang="en-US" altLang="zh-CN">
                <a:sym typeface="+mn-ea"/>
              </a:rPr>
              <a:t>FDM  FDMA  TDM  TDMA</a:t>
            </a:r>
            <a:endParaRPr lang="en-US" altLang="zh-CN"/>
          </a:p>
          <a:p>
            <a:pPr lvl="1"/>
            <a:r>
              <a:rPr lang="zh-CN" altLang="en-US"/>
              <a:t>卫星交换通信</a:t>
            </a:r>
          </a:p>
          <a:p>
            <a:endParaRPr lang="zh-CN" altLang="en-US"/>
          </a:p>
          <a:p>
            <a:endParaRPr lang="zh-CN" altLang="en-US"/>
          </a:p>
        </p:txBody>
      </p:sp>
      <p:sp>
        <p:nvSpPr>
          <p:cNvPr id="4" name="灯片编号占位符 3"/>
          <p:cNvSpPr>
            <a:spLocks noGrp="1"/>
          </p:cNvSpPr>
          <p:nvPr>
            <p:ph type="sldNum" sz="quarter" idx="12"/>
          </p:nvPr>
        </p:nvSpPr>
        <p:spPr/>
        <p:txBody>
          <a:bodyPr/>
          <a:lstStyle/>
          <a:p>
            <a:pPr>
              <a:defRPr/>
            </a:pPr>
            <a:fld id="{AD821745-605E-4E4A-96BF-9ED6B3B2CBC3}" type="slidenum">
              <a:rPr lang="zh-CN" altLang="en-US"/>
              <a:t>3</a:t>
            </a:fld>
            <a:endParaRPr lang="zh-CN" altLang="en-US"/>
          </a:p>
        </p:txBody>
      </p:sp>
      <p:graphicFrame>
        <p:nvGraphicFramePr>
          <p:cNvPr id="90114" name="对象 90113"/>
          <p:cNvGraphicFramePr/>
          <p:nvPr/>
        </p:nvGraphicFramePr>
        <p:xfrm>
          <a:off x="8144510" y="2406015"/>
          <a:ext cx="668338" cy="333375"/>
        </p:xfrm>
        <a:graphic>
          <a:graphicData uri="http://schemas.openxmlformats.org/presentationml/2006/ole">
            <mc:AlternateContent xmlns:mc="http://schemas.openxmlformats.org/markup-compatibility/2006">
              <mc:Choice xmlns:v="urn:schemas-microsoft-com:vml" Requires="v">
                <p:oleObj spid="_x0000_s3186" r:id="rId3" imgW="600075" imgH="238125" progId="Paint.Picture">
                  <p:embed/>
                </p:oleObj>
              </mc:Choice>
              <mc:Fallback>
                <p:oleObj r:id="rId3" imgW="600075" imgH="238125" progId="Paint.Picture">
                  <p:embed/>
                  <p:pic>
                    <p:nvPicPr>
                      <p:cNvPr id="0" name="图片 3079"/>
                      <p:cNvPicPr/>
                      <p:nvPr/>
                    </p:nvPicPr>
                    <p:blipFill>
                      <a:blip r:embed="rId4"/>
                      <a:stretch>
                        <a:fillRect/>
                      </a:stretch>
                    </p:blipFill>
                    <p:spPr>
                      <a:xfrm>
                        <a:off x="8144510" y="2406015"/>
                        <a:ext cx="668338" cy="333375"/>
                      </a:xfrm>
                      <a:prstGeom prst="rect">
                        <a:avLst/>
                      </a:prstGeom>
                      <a:noFill/>
                      <a:ln w="38100">
                        <a:noFill/>
                        <a:miter/>
                      </a:ln>
                    </p:spPr>
                  </p:pic>
                </p:oleObj>
              </mc:Fallback>
            </mc:AlternateContent>
          </a:graphicData>
        </a:graphic>
      </p:graphicFrame>
      <p:graphicFrame>
        <p:nvGraphicFramePr>
          <p:cNvPr id="90115" name="对象 90114"/>
          <p:cNvGraphicFramePr/>
          <p:nvPr/>
        </p:nvGraphicFramePr>
        <p:xfrm>
          <a:off x="6997065" y="2406015"/>
          <a:ext cx="604838" cy="571500"/>
        </p:xfrm>
        <a:graphic>
          <a:graphicData uri="http://schemas.openxmlformats.org/presentationml/2006/ole">
            <mc:AlternateContent xmlns:mc="http://schemas.openxmlformats.org/markup-compatibility/2006">
              <mc:Choice xmlns:v="urn:schemas-microsoft-com:vml" Requires="v">
                <p:oleObj spid="_x0000_s3187" r:id="rId5" imgW="542925" imgH="409575" progId="Paint.Picture">
                  <p:embed/>
                </p:oleObj>
              </mc:Choice>
              <mc:Fallback>
                <p:oleObj r:id="rId5" imgW="542925" imgH="409575" progId="Paint.Picture">
                  <p:embed/>
                  <p:pic>
                    <p:nvPicPr>
                      <p:cNvPr id="0" name="图片 3081"/>
                      <p:cNvPicPr/>
                      <p:nvPr/>
                    </p:nvPicPr>
                    <p:blipFill>
                      <a:blip r:embed="rId6"/>
                      <a:stretch>
                        <a:fillRect/>
                      </a:stretch>
                    </p:blipFill>
                    <p:spPr>
                      <a:xfrm>
                        <a:off x="6997065" y="2406015"/>
                        <a:ext cx="604838" cy="571500"/>
                      </a:xfrm>
                      <a:prstGeom prst="rect">
                        <a:avLst/>
                      </a:prstGeom>
                      <a:noFill/>
                      <a:ln w="38100">
                        <a:noFill/>
                        <a:miter/>
                      </a:ln>
                    </p:spPr>
                  </p:pic>
                </p:oleObj>
              </mc:Fallback>
            </mc:AlternateContent>
          </a:graphicData>
        </a:graphic>
      </p:graphicFrame>
      <p:graphicFrame>
        <p:nvGraphicFramePr>
          <p:cNvPr id="90116" name="对象 90115"/>
          <p:cNvGraphicFramePr/>
          <p:nvPr/>
        </p:nvGraphicFramePr>
        <p:xfrm>
          <a:off x="3694430" y="2710815"/>
          <a:ext cx="411163" cy="641350"/>
        </p:xfrm>
        <a:graphic>
          <a:graphicData uri="http://schemas.openxmlformats.org/presentationml/2006/ole">
            <mc:AlternateContent xmlns:mc="http://schemas.openxmlformats.org/markup-compatibility/2006">
              <mc:Choice xmlns:v="urn:schemas-microsoft-com:vml" Requires="v">
                <p:oleObj spid="_x0000_s3188" r:id="rId7" imgW="1152525" imgH="1438275" progId="Paint.Picture">
                  <p:embed/>
                </p:oleObj>
              </mc:Choice>
              <mc:Fallback>
                <p:oleObj r:id="rId7" imgW="1152525" imgH="1438275" progId="Paint.Picture">
                  <p:embed/>
                  <p:pic>
                    <p:nvPicPr>
                      <p:cNvPr id="0" name="图片 3078"/>
                      <p:cNvPicPr/>
                      <p:nvPr/>
                    </p:nvPicPr>
                    <p:blipFill>
                      <a:blip r:embed="rId8"/>
                      <a:stretch>
                        <a:fillRect/>
                      </a:stretch>
                    </p:blipFill>
                    <p:spPr>
                      <a:xfrm>
                        <a:off x="3694430" y="2710815"/>
                        <a:ext cx="411163" cy="641350"/>
                      </a:xfrm>
                      <a:prstGeom prst="rect">
                        <a:avLst/>
                      </a:prstGeom>
                      <a:noFill/>
                      <a:ln w="38100">
                        <a:noFill/>
                        <a:miter/>
                      </a:ln>
                    </p:spPr>
                  </p:pic>
                </p:oleObj>
              </mc:Fallback>
            </mc:AlternateContent>
          </a:graphicData>
        </a:graphic>
      </p:graphicFrame>
      <p:graphicFrame>
        <p:nvGraphicFramePr>
          <p:cNvPr id="90117" name="对象 90116"/>
          <p:cNvGraphicFramePr/>
          <p:nvPr/>
        </p:nvGraphicFramePr>
        <p:xfrm>
          <a:off x="8144510" y="3625215"/>
          <a:ext cx="996950" cy="531813"/>
        </p:xfrm>
        <a:graphic>
          <a:graphicData uri="http://schemas.openxmlformats.org/presentationml/2006/ole">
            <mc:AlternateContent xmlns:mc="http://schemas.openxmlformats.org/markup-compatibility/2006">
              <mc:Choice xmlns:v="urn:schemas-microsoft-com:vml" Requires="v">
                <p:oleObj spid="_x0000_s3189" r:id="rId9" imgW="895350" imgH="381000" progId="Paint.Picture">
                  <p:embed/>
                </p:oleObj>
              </mc:Choice>
              <mc:Fallback>
                <p:oleObj r:id="rId9" imgW="895350" imgH="381000" progId="Paint.Picture">
                  <p:embed/>
                  <p:pic>
                    <p:nvPicPr>
                      <p:cNvPr id="0" name="图片 3080"/>
                      <p:cNvPicPr/>
                      <p:nvPr/>
                    </p:nvPicPr>
                    <p:blipFill>
                      <a:blip r:embed="rId10"/>
                      <a:stretch>
                        <a:fillRect/>
                      </a:stretch>
                    </p:blipFill>
                    <p:spPr>
                      <a:xfrm>
                        <a:off x="8144510" y="3625215"/>
                        <a:ext cx="996950" cy="531813"/>
                      </a:xfrm>
                      <a:prstGeom prst="rect">
                        <a:avLst/>
                      </a:prstGeom>
                      <a:noFill/>
                      <a:ln w="38100">
                        <a:noFill/>
                        <a:miter/>
                      </a:ln>
                    </p:spPr>
                  </p:pic>
                </p:oleObj>
              </mc:Fallback>
            </mc:AlternateContent>
          </a:graphicData>
        </a:graphic>
      </p:graphicFrame>
      <p:sp>
        <p:nvSpPr>
          <p:cNvPr id="90119" name="任意多边形 90118"/>
          <p:cNvSpPr/>
          <p:nvPr/>
        </p:nvSpPr>
        <p:spPr>
          <a:xfrm>
            <a:off x="6490970" y="2177415"/>
            <a:ext cx="1644650" cy="1219200"/>
          </a:xfrm>
          <a:custGeom>
            <a:avLst/>
            <a:gdLst/>
            <a:ahLst/>
            <a:cxnLst/>
            <a:rect l="0" t="0" r="0" b="0"/>
            <a:pathLst>
              <a:path w="141" h="146">
                <a:moveTo>
                  <a:pt x="77" y="35"/>
                </a:moveTo>
                <a:cubicBezTo>
                  <a:pt x="56" y="39"/>
                  <a:pt x="33" y="36"/>
                  <a:pt x="15" y="46"/>
                </a:cubicBezTo>
                <a:cubicBezTo>
                  <a:pt x="6" y="51"/>
                  <a:pt x="0" y="67"/>
                  <a:pt x="5" y="76"/>
                </a:cubicBezTo>
                <a:cubicBezTo>
                  <a:pt x="10" y="86"/>
                  <a:pt x="26" y="83"/>
                  <a:pt x="36" y="87"/>
                </a:cubicBezTo>
                <a:cubicBezTo>
                  <a:pt x="40" y="100"/>
                  <a:pt x="48" y="146"/>
                  <a:pt x="77" y="138"/>
                </a:cubicBezTo>
                <a:cubicBezTo>
                  <a:pt x="87" y="135"/>
                  <a:pt x="80" y="115"/>
                  <a:pt x="87" y="107"/>
                </a:cubicBezTo>
                <a:cubicBezTo>
                  <a:pt x="95" y="97"/>
                  <a:pt x="108" y="94"/>
                  <a:pt x="118" y="87"/>
                </a:cubicBezTo>
                <a:cubicBezTo>
                  <a:pt x="125" y="77"/>
                  <a:pt x="141" y="68"/>
                  <a:pt x="139" y="56"/>
                </a:cubicBezTo>
                <a:cubicBezTo>
                  <a:pt x="139" y="56"/>
                  <a:pt x="77" y="0"/>
                  <a:pt x="77" y="35"/>
                </a:cubicBezTo>
                <a:close/>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90120" name="任意多边形 90119"/>
          <p:cNvSpPr/>
          <p:nvPr/>
        </p:nvSpPr>
        <p:spPr>
          <a:xfrm>
            <a:off x="3747453" y="2191703"/>
            <a:ext cx="3238500" cy="228600"/>
          </a:xfrm>
          <a:custGeom>
            <a:avLst/>
            <a:gdLst/>
            <a:ahLst/>
            <a:cxnLst/>
            <a:rect l="0" t="0" r="0" b="0"/>
            <a:pathLst>
              <a:path w="1831" h="103">
                <a:moveTo>
                  <a:pt x="0" y="92"/>
                </a:moveTo>
                <a:cubicBezTo>
                  <a:pt x="34" y="81"/>
                  <a:pt x="60" y="63"/>
                  <a:pt x="93" y="51"/>
                </a:cubicBezTo>
                <a:cubicBezTo>
                  <a:pt x="168" y="57"/>
                  <a:pt x="283" y="73"/>
                  <a:pt x="360" y="51"/>
                </a:cubicBezTo>
                <a:cubicBezTo>
                  <a:pt x="372" y="48"/>
                  <a:pt x="370" y="27"/>
                  <a:pt x="381" y="20"/>
                </a:cubicBezTo>
                <a:cubicBezTo>
                  <a:pt x="400" y="9"/>
                  <a:pt x="443" y="0"/>
                  <a:pt x="443" y="0"/>
                </a:cubicBezTo>
                <a:cubicBezTo>
                  <a:pt x="495" y="17"/>
                  <a:pt x="542" y="24"/>
                  <a:pt x="597" y="31"/>
                </a:cubicBezTo>
                <a:cubicBezTo>
                  <a:pt x="660" y="51"/>
                  <a:pt x="676" y="18"/>
                  <a:pt x="731" y="0"/>
                </a:cubicBezTo>
                <a:cubicBezTo>
                  <a:pt x="796" y="21"/>
                  <a:pt x="852" y="51"/>
                  <a:pt x="916" y="72"/>
                </a:cubicBezTo>
                <a:cubicBezTo>
                  <a:pt x="956" y="85"/>
                  <a:pt x="938" y="79"/>
                  <a:pt x="977" y="92"/>
                </a:cubicBezTo>
                <a:cubicBezTo>
                  <a:pt x="987" y="96"/>
                  <a:pt x="1008" y="103"/>
                  <a:pt x="1008" y="103"/>
                </a:cubicBezTo>
                <a:cubicBezTo>
                  <a:pt x="1113" y="89"/>
                  <a:pt x="1064" y="101"/>
                  <a:pt x="1152" y="72"/>
                </a:cubicBezTo>
                <a:cubicBezTo>
                  <a:pt x="1162" y="69"/>
                  <a:pt x="1183" y="62"/>
                  <a:pt x="1183" y="62"/>
                </a:cubicBezTo>
                <a:cubicBezTo>
                  <a:pt x="1204" y="69"/>
                  <a:pt x="1224" y="75"/>
                  <a:pt x="1245" y="82"/>
                </a:cubicBezTo>
                <a:cubicBezTo>
                  <a:pt x="1255" y="85"/>
                  <a:pt x="1276" y="92"/>
                  <a:pt x="1276" y="92"/>
                </a:cubicBezTo>
                <a:cubicBezTo>
                  <a:pt x="1404" y="85"/>
                  <a:pt x="1724" y="39"/>
                  <a:pt x="1831" y="92"/>
                </a:cubicBezTo>
              </a:path>
            </a:pathLst>
          </a:custGeom>
          <a:noFill/>
          <a:ln w="9525" cap="flat" cmpd="sng">
            <a:solidFill>
              <a:schemeClr val="tx1"/>
            </a:solidFill>
            <a:prstDash val="solid"/>
            <a:headEnd type="none" w="med" len="med"/>
            <a:tailEnd type="none" w="med" len="med"/>
          </a:ln>
        </p:spPr>
        <p:txBody>
          <a:bodyPr/>
          <a:lstStyle/>
          <a:p>
            <a:endParaRPr lang="zh-CN" altLang="en-US"/>
          </a:p>
        </p:txBody>
      </p:sp>
      <p:graphicFrame>
        <p:nvGraphicFramePr>
          <p:cNvPr id="90121" name="对象 90120"/>
          <p:cNvGraphicFramePr/>
          <p:nvPr/>
        </p:nvGraphicFramePr>
        <p:xfrm>
          <a:off x="5220335" y="51753"/>
          <a:ext cx="819150" cy="681037"/>
        </p:xfrm>
        <a:graphic>
          <a:graphicData uri="http://schemas.openxmlformats.org/presentationml/2006/ole">
            <mc:AlternateContent xmlns:mc="http://schemas.openxmlformats.org/markup-compatibility/2006">
              <mc:Choice xmlns:v="urn:schemas-microsoft-com:vml" Requires="v">
                <p:oleObj spid="_x0000_s3190" r:id="rId11" imgW="1419225" imgH="1609725" progId="Paint.Picture">
                  <p:embed/>
                </p:oleObj>
              </mc:Choice>
              <mc:Fallback>
                <p:oleObj r:id="rId11" imgW="1419225" imgH="1609725" progId="Paint.Picture">
                  <p:embed/>
                  <p:pic>
                    <p:nvPicPr>
                      <p:cNvPr id="0" name="图片 3082"/>
                      <p:cNvPicPr/>
                      <p:nvPr/>
                    </p:nvPicPr>
                    <p:blipFill>
                      <a:blip r:embed="rId12"/>
                      <a:stretch>
                        <a:fillRect/>
                      </a:stretch>
                    </p:blipFill>
                    <p:spPr>
                      <a:xfrm>
                        <a:off x="5220335" y="51753"/>
                        <a:ext cx="819150" cy="681037"/>
                      </a:xfrm>
                      <a:prstGeom prst="rect">
                        <a:avLst/>
                      </a:prstGeom>
                      <a:noFill/>
                      <a:ln w="38100">
                        <a:noFill/>
                        <a:miter/>
                      </a:ln>
                    </p:spPr>
                  </p:pic>
                </p:oleObj>
              </mc:Fallback>
            </mc:AlternateContent>
          </a:graphicData>
        </a:graphic>
      </p:graphicFrame>
      <p:sp>
        <p:nvSpPr>
          <p:cNvPr id="90122" name="直接连接符 90121"/>
          <p:cNvSpPr/>
          <p:nvPr/>
        </p:nvSpPr>
        <p:spPr>
          <a:xfrm flipH="1">
            <a:off x="3975100" y="483870"/>
            <a:ext cx="1604010" cy="2344420"/>
          </a:xfrm>
          <a:prstGeom prst="line">
            <a:avLst/>
          </a:prstGeom>
          <a:ln w="25400" cap="flat" cmpd="sng">
            <a:solidFill>
              <a:schemeClr val="tx1"/>
            </a:solidFill>
            <a:prstDash val="solid"/>
            <a:headEnd type="triangle" w="med" len="med"/>
            <a:tailEnd type="triangle" w="med" len="med"/>
          </a:ln>
        </p:spPr>
      </p:sp>
      <p:sp>
        <p:nvSpPr>
          <p:cNvPr id="90123" name="直接连接符 90122"/>
          <p:cNvSpPr/>
          <p:nvPr/>
        </p:nvSpPr>
        <p:spPr>
          <a:xfrm>
            <a:off x="5723573" y="483553"/>
            <a:ext cx="1512887" cy="2016125"/>
          </a:xfrm>
          <a:prstGeom prst="line">
            <a:avLst/>
          </a:prstGeom>
          <a:ln w="25400" cap="flat" cmpd="sng">
            <a:solidFill>
              <a:schemeClr val="tx1"/>
            </a:solidFill>
            <a:prstDash val="solid"/>
            <a:headEnd type="triangle" w="med" len="med"/>
            <a:tailEnd type="triangle" w="med" len="med"/>
          </a:ln>
        </p:spPr>
      </p:sp>
      <p:sp>
        <p:nvSpPr>
          <p:cNvPr id="90124" name="直接连接符 90123"/>
          <p:cNvSpPr/>
          <p:nvPr/>
        </p:nvSpPr>
        <p:spPr>
          <a:xfrm>
            <a:off x="5795010" y="554990"/>
            <a:ext cx="2806700" cy="3146425"/>
          </a:xfrm>
          <a:prstGeom prst="line">
            <a:avLst/>
          </a:prstGeom>
          <a:ln w="25400" cap="flat" cmpd="sng">
            <a:solidFill>
              <a:schemeClr val="tx1"/>
            </a:solidFill>
            <a:prstDash val="solid"/>
            <a:headEnd type="triangle" w="med" len="med"/>
            <a:tailEnd type="triangle" w="med" len="med"/>
          </a:ln>
        </p:spPr>
      </p:sp>
      <p:sp>
        <p:nvSpPr>
          <p:cNvPr id="90125" name="任意多边形 90124"/>
          <p:cNvSpPr/>
          <p:nvPr/>
        </p:nvSpPr>
        <p:spPr>
          <a:xfrm>
            <a:off x="3181985" y="1837690"/>
            <a:ext cx="5648325" cy="1482725"/>
          </a:xfrm>
          <a:custGeom>
            <a:avLst/>
            <a:gdLst/>
            <a:ahLst/>
            <a:cxnLst/>
            <a:rect l="0" t="0" r="0" b="0"/>
            <a:pathLst>
              <a:path w="3513" h="934">
                <a:moveTo>
                  <a:pt x="0" y="934"/>
                </a:moveTo>
                <a:lnTo>
                  <a:pt x="200" y="685"/>
                </a:lnTo>
                <a:lnTo>
                  <a:pt x="425" y="460"/>
                </a:lnTo>
                <a:lnTo>
                  <a:pt x="688" y="286"/>
                </a:lnTo>
                <a:lnTo>
                  <a:pt x="975" y="149"/>
                </a:lnTo>
                <a:lnTo>
                  <a:pt x="1288" y="49"/>
                </a:lnTo>
                <a:lnTo>
                  <a:pt x="1600" y="0"/>
                </a:lnTo>
                <a:lnTo>
                  <a:pt x="1925" y="0"/>
                </a:lnTo>
                <a:lnTo>
                  <a:pt x="2238" y="49"/>
                </a:lnTo>
                <a:lnTo>
                  <a:pt x="2538" y="149"/>
                </a:lnTo>
                <a:lnTo>
                  <a:pt x="2825" y="286"/>
                </a:lnTo>
                <a:lnTo>
                  <a:pt x="3088" y="460"/>
                </a:lnTo>
                <a:lnTo>
                  <a:pt x="3325" y="685"/>
                </a:lnTo>
                <a:lnTo>
                  <a:pt x="3513" y="934"/>
                </a:lnTo>
              </a:path>
            </a:pathLst>
          </a:custGeom>
          <a:noFill/>
          <a:ln w="38100" cap="flat" cmpd="sng">
            <a:solidFill>
              <a:srgbClr val="000000"/>
            </a:solidFill>
            <a:prstDash val="solid"/>
            <a:headEnd type="none" w="med" len="med"/>
            <a:tailEnd type="none" w="med" len="med"/>
          </a:ln>
        </p:spPr>
        <p:txBody>
          <a:bodyPr/>
          <a:lstStyle/>
          <a:p>
            <a:endParaRPr lang="zh-CN" altLang="en-US"/>
          </a:p>
        </p:txBody>
      </p:sp>
      <p:sp>
        <p:nvSpPr>
          <p:cNvPr id="90127" name="直接连接符 90126"/>
          <p:cNvSpPr/>
          <p:nvPr/>
        </p:nvSpPr>
        <p:spPr>
          <a:xfrm>
            <a:off x="5795010" y="554990"/>
            <a:ext cx="2578100" cy="1851025"/>
          </a:xfrm>
          <a:prstGeom prst="line">
            <a:avLst/>
          </a:prstGeom>
          <a:ln w="25400" cap="flat" cmpd="sng">
            <a:solidFill>
              <a:schemeClr val="tx1"/>
            </a:solidFill>
            <a:prstDash val="solid"/>
            <a:headEnd type="triangle" w="med" len="med"/>
            <a:tailEnd type="triangle" w="med" len="med"/>
          </a:ln>
        </p:spPr>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内容占位符 2"/>
          <p:cNvSpPr>
            <a:spLocks noGrp="1"/>
          </p:cNvSpPr>
          <p:nvPr>
            <p:ph idx="1"/>
          </p:nvPr>
        </p:nvSpPr>
        <p:spPr>
          <a:xfrm>
            <a:off x="250825" y="692150"/>
            <a:ext cx="4176713" cy="5440363"/>
          </a:xfrm>
        </p:spPr>
        <p:txBody>
          <a:bodyPr/>
          <a:lstStyle/>
          <a:p>
            <a:r>
              <a:rPr lang="zh-CN" altLang="en-US" sz="2800" dirty="0"/>
              <a:t>对</a:t>
            </a:r>
            <a:r>
              <a:rPr lang="en-US" altLang="zh-CN" sz="2800" dirty="0"/>
              <a:t>downlink</a:t>
            </a:r>
            <a:r>
              <a:rPr lang="zh-CN" altLang="en-US" sz="2800" dirty="0"/>
              <a:t>来说，地面站与卫星波束“瞄准”的地面位置之间的距离造成一定损耗</a:t>
            </a:r>
            <a:endParaRPr lang="en-US" altLang="zh-CN" sz="2800" dirty="0"/>
          </a:p>
          <a:p>
            <a:pPr lvl="1"/>
            <a:r>
              <a:rPr lang="zh-CN" altLang="en-US" sz="2400" dirty="0"/>
              <a:t>卫星波束仅在地面某一位置功率最大，这一位置被称为卫星的“脚印”</a:t>
            </a:r>
            <a:endParaRPr lang="en-US" altLang="zh-CN" sz="2400" dirty="0"/>
          </a:p>
          <a:p>
            <a:r>
              <a:rPr lang="zh-CN" altLang="en-US" sz="2800" dirty="0"/>
              <a:t>大气层衰减</a:t>
            </a:r>
            <a:endParaRPr lang="en-US" altLang="zh-CN" sz="2800" dirty="0"/>
          </a:p>
          <a:p>
            <a:pPr lvl="1"/>
            <a:r>
              <a:rPr lang="zh-CN" altLang="en-US" sz="2400" dirty="0"/>
              <a:t>氧气、水蒸汽、仰角（越小衰减越多）、频率（越高衰减越多）</a:t>
            </a:r>
          </a:p>
          <a:p>
            <a:endParaRPr lang="zh-CN" altLang="en-US" dirty="0"/>
          </a:p>
        </p:txBody>
      </p:sp>
      <p:sp>
        <p:nvSpPr>
          <p:cNvPr id="4" name="灯片编号占位符 3"/>
          <p:cNvSpPr>
            <a:spLocks noGrp="1"/>
          </p:cNvSpPr>
          <p:nvPr>
            <p:ph type="sldNum" sz="quarter" idx="12"/>
          </p:nvPr>
        </p:nvSpPr>
        <p:spPr/>
        <p:txBody>
          <a:bodyPr/>
          <a:lstStyle/>
          <a:p>
            <a:pPr>
              <a:defRPr/>
            </a:pPr>
            <a:fld id="{3A7A934E-C41B-4FDC-9C69-5966C4436335}" type="slidenum">
              <a:rPr lang="zh-CN" altLang="en-US" smtClean="0"/>
              <a:t>30</a:t>
            </a:fld>
            <a:endParaRPr lang="zh-CN" altLang="en-US"/>
          </a:p>
        </p:txBody>
      </p:sp>
      <p:pic>
        <p:nvPicPr>
          <p:cNvPr id="33795" name="Picture 1"/>
          <p:cNvPicPr>
            <a:picLocks noChangeAspect="1" noChangeArrowheads="1"/>
          </p:cNvPicPr>
          <p:nvPr/>
        </p:nvPicPr>
        <p:blipFill>
          <a:blip r:embed="rId2"/>
          <a:srcRect/>
          <a:stretch>
            <a:fillRect/>
          </a:stretch>
        </p:blipFill>
        <p:spPr bwMode="auto">
          <a:xfrm>
            <a:off x="4572000" y="1700213"/>
            <a:ext cx="4403725" cy="4900612"/>
          </a:xfrm>
          <a:prstGeom prst="rect">
            <a:avLst/>
          </a:prstGeom>
          <a:noFill/>
          <a:ln w="9525">
            <a:noFill/>
            <a:miter lim="800000"/>
            <a:headEnd/>
            <a:tailEnd/>
          </a:ln>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A98FA3EA-AE69-422A-85D1-D318E6579A8E}" type="slidenum">
              <a:rPr lang="zh-CN" altLang="en-US" smtClean="0"/>
              <a:t>31</a:t>
            </a:fld>
            <a:endParaRPr lang="zh-CN" altLang="en-US"/>
          </a:p>
        </p:txBody>
      </p:sp>
      <p:pic>
        <p:nvPicPr>
          <p:cNvPr id="34819" name="Picture 2"/>
          <p:cNvPicPr>
            <a:picLocks noChangeAspect="1" noChangeArrowheads="1"/>
          </p:cNvPicPr>
          <p:nvPr/>
        </p:nvPicPr>
        <p:blipFill>
          <a:blip r:embed="rId2"/>
          <a:srcRect/>
          <a:stretch>
            <a:fillRect/>
          </a:stretch>
        </p:blipFill>
        <p:spPr bwMode="auto">
          <a:xfrm>
            <a:off x="395288" y="908050"/>
            <a:ext cx="8477250" cy="4465638"/>
          </a:xfrm>
          <a:prstGeom prst="rect">
            <a:avLst/>
          </a:prstGeom>
          <a:noFill/>
          <a:ln w="9525">
            <a:noFill/>
            <a:miter lim="800000"/>
            <a:headEnd/>
            <a:tailEnd/>
          </a:ln>
        </p:spPr>
      </p:pic>
      <p:sp>
        <p:nvSpPr>
          <p:cNvPr id="34820" name="TextBox 4"/>
          <p:cNvSpPr txBox="1">
            <a:spLocks noChangeArrowheads="1"/>
          </p:cNvSpPr>
          <p:nvPr/>
        </p:nvSpPr>
        <p:spPr bwMode="auto">
          <a:xfrm>
            <a:off x="2268538" y="5373688"/>
            <a:ext cx="5111750" cy="461962"/>
          </a:xfrm>
          <a:prstGeom prst="rect">
            <a:avLst/>
          </a:prstGeom>
          <a:noFill/>
          <a:ln w="9525">
            <a:noFill/>
            <a:miter lim="800000"/>
          </a:ln>
        </p:spPr>
        <p:txBody>
          <a:bodyPr>
            <a:spAutoFit/>
          </a:bodyPr>
          <a:lstStyle/>
          <a:p>
            <a:r>
              <a:rPr lang="zh-CN" altLang="en-US" sz="2400"/>
              <a:t>卫星“脚印”</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14630"/>
            <a:ext cx="8693150" cy="969010"/>
          </a:xfrm>
        </p:spPr>
        <p:txBody>
          <a:bodyPr/>
          <a:lstStyle/>
          <a:p>
            <a:r>
              <a:rPr lang="zh-CN" altLang="en-US"/>
              <a:t>本章内容</a:t>
            </a:r>
          </a:p>
        </p:txBody>
      </p:sp>
      <p:sp>
        <p:nvSpPr>
          <p:cNvPr id="3" name="内容占位符 2"/>
          <p:cNvSpPr>
            <a:spLocks noGrp="1"/>
          </p:cNvSpPr>
          <p:nvPr>
            <p:ph idx="1"/>
          </p:nvPr>
        </p:nvSpPr>
        <p:spPr>
          <a:xfrm>
            <a:off x="250825" y="1183005"/>
            <a:ext cx="8704580" cy="4949825"/>
          </a:xfrm>
        </p:spPr>
        <p:txBody>
          <a:bodyPr/>
          <a:lstStyle/>
          <a:p>
            <a:r>
              <a:rPr lang="zh-CN" altLang="en-US">
                <a:solidFill>
                  <a:schemeClr val="bg1">
                    <a:lumMod val="75000"/>
                  </a:schemeClr>
                </a:solidFill>
              </a:rPr>
              <a:t>卫星通信基本概念</a:t>
            </a:r>
          </a:p>
          <a:p>
            <a:r>
              <a:rPr lang="zh-CN" altLang="en-US">
                <a:solidFill>
                  <a:schemeClr val="bg1">
                    <a:lumMod val="75000"/>
                  </a:schemeClr>
                </a:solidFill>
              </a:rPr>
              <a:t>卫星轨道</a:t>
            </a:r>
          </a:p>
          <a:p>
            <a:pPr lvl="1"/>
            <a:r>
              <a:rPr lang="en-US" altLang="zh-CN">
                <a:solidFill>
                  <a:schemeClr val="bg1">
                    <a:lumMod val="75000"/>
                  </a:schemeClr>
                </a:solidFill>
              </a:rPr>
              <a:t>GEO   LEO  MEO</a:t>
            </a:r>
          </a:p>
          <a:p>
            <a:r>
              <a:rPr lang="zh-CN" altLang="en-US">
                <a:solidFill>
                  <a:schemeClr val="bg1">
                    <a:lumMod val="75000"/>
                  </a:schemeClr>
                </a:solidFill>
              </a:rPr>
              <a:t>卫星频段</a:t>
            </a:r>
          </a:p>
          <a:p>
            <a:pPr lvl="1"/>
            <a:r>
              <a:rPr lang="zh-CN" altLang="en-US">
                <a:solidFill>
                  <a:schemeClr val="bg1">
                    <a:lumMod val="75000"/>
                  </a:schemeClr>
                </a:solidFill>
              </a:rPr>
              <a:t>传输损耗</a:t>
            </a:r>
          </a:p>
          <a:p>
            <a:r>
              <a:rPr lang="zh-CN" altLang="en-US"/>
              <a:t>卫星通信系统的配置</a:t>
            </a:r>
          </a:p>
          <a:p>
            <a:pPr lvl="1"/>
            <a:r>
              <a:rPr lang="zh-CN" altLang="en-US"/>
              <a:t>容量分配</a:t>
            </a:r>
          </a:p>
          <a:p>
            <a:pPr lvl="1"/>
            <a:r>
              <a:rPr lang="en-US" altLang="zh-CN"/>
              <a:t>FDM  FDMA  TDM  TDMA</a:t>
            </a:r>
          </a:p>
          <a:p>
            <a:pPr lvl="1"/>
            <a:r>
              <a:rPr lang="zh-CN" altLang="en-US"/>
              <a:t>卫星交换通信</a:t>
            </a:r>
          </a:p>
          <a:p>
            <a:endParaRPr lang="zh-CN" altLang="en-US"/>
          </a:p>
          <a:p>
            <a:endParaRPr lang="zh-CN" altLang="en-US"/>
          </a:p>
        </p:txBody>
      </p:sp>
      <p:sp>
        <p:nvSpPr>
          <p:cNvPr id="4" name="灯片编号占位符 3"/>
          <p:cNvSpPr>
            <a:spLocks noGrp="1"/>
          </p:cNvSpPr>
          <p:nvPr>
            <p:ph type="sldNum" sz="quarter" idx="12"/>
          </p:nvPr>
        </p:nvSpPr>
        <p:spPr/>
        <p:txBody>
          <a:bodyPr/>
          <a:lstStyle/>
          <a:p>
            <a:pPr>
              <a:defRPr/>
            </a:pPr>
            <a:fld id="{AD821745-605E-4E4A-96BF-9ED6B3B2CBC3}" type="slidenum">
              <a:rPr lang="zh-CN" altLang="en-US"/>
              <a:t>32</a:t>
            </a:fld>
            <a:endParaRPr lang="zh-CN" altLang="en-US"/>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a:lstStyle/>
          <a:p>
            <a:r>
              <a:rPr lang="zh-CN" altLang="en-US"/>
              <a:t>卫星通信系统的配置</a:t>
            </a:r>
          </a:p>
        </p:txBody>
      </p:sp>
      <p:sp>
        <p:nvSpPr>
          <p:cNvPr id="35842" name="内容占位符 2"/>
          <p:cNvSpPr>
            <a:spLocks noGrp="1"/>
          </p:cNvSpPr>
          <p:nvPr>
            <p:ph idx="1"/>
          </p:nvPr>
        </p:nvSpPr>
        <p:spPr/>
        <p:txBody>
          <a:bodyPr/>
          <a:lstStyle/>
          <a:p>
            <a:r>
              <a:rPr lang="zh-CN" altLang="en-US"/>
              <a:t>两种基本配置</a:t>
            </a:r>
            <a:endParaRPr lang="en-US" altLang="zh-CN"/>
          </a:p>
          <a:p>
            <a:pPr lvl="1"/>
            <a:r>
              <a:rPr lang="zh-CN" altLang="en-US"/>
              <a:t>点对点：两个地面站之间通过卫星通信</a:t>
            </a:r>
            <a:endParaRPr lang="en-US" altLang="zh-CN"/>
          </a:p>
          <a:p>
            <a:pPr lvl="1"/>
            <a:r>
              <a:rPr lang="zh-CN" altLang="en-US"/>
              <a:t>广播：一个地面站向卫星发射信号，多个地面站从卫星接收信号</a:t>
            </a:r>
            <a:endParaRPr lang="en-US" altLang="zh-CN"/>
          </a:p>
          <a:p>
            <a:pPr lvl="2"/>
            <a:r>
              <a:rPr lang="zh-CN" altLang="en-US"/>
              <a:t>接收端常采用低成本的小型卫星地面站（</a:t>
            </a:r>
            <a:r>
              <a:rPr lang="en-US" altLang="zh-CN"/>
              <a:t>VSAT</a:t>
            </a:r>
            <a:r>
              <a:rPr lang="zh-CN" altLang="en-US"/>
              <a:t>）</a:t>
            </a:r>
            <a:endParaRPr lang="en-US" altLang="zh-CN"/>
          </a:p>
          <a:p>
            <a:pPr lvl="2"/>
            <a:r>
              <a:rPr lang="zh-CN" altLang="en-US"/>
              <a:t>多个装备</a:t>
            </a:r>
            <a:r>
              <a:rPr lang="en-US" altLang="zh-CN"/>
              <a:t>VSAT</a:t>
            </a:r>
            <a:r>
              <a:rPr lang="zh-CN" altLang="en-US"/>
              <a:t>的接收端通过卫星和一个</a:t>
            </a:r>
            <a:r>
              <a:rPr lang="en-US" altLang="zh-CN"/>
              <a:t>hub station</a:t>
            </a:r>
            <a:r>
              <a:rPr lang="zh-CN" altLang="en-US"/>
              <a:t>通信</a:t>
            </a:r>
          </a:p>
        </p:txBody>
      </p:sp>
      <p:sp>
        <p:nvSpPr>
          <p:cNvPr id="4" name="灯片编号占位符 3"/>
          <p:cNvSpPr>
            <a:spLocks noGrp="1"/>
          </p:cNvSpPr>
          <p:nvPr>
            <p:ph type="sldNum" sz="quarter" idx="12"/>
          </p:nvPr>
        </p:nvSpPr>
        <p:spPr/>
        <p:txBody>
          <a:bodyPr/>
          <a:lstStyle/>
          <a:p>
            <a:pPr>
              <a:defRPr/>
            </a:pPr>
            <a:fld id="{31F1598A-4539-4E05-88A4-0A11C3FE8D42}" type="slidenum">
              <a:rPr lang="zh-CN" altLang="en-US" smtClean="0"/>
              <a:t>33</a:t>
            </a:fld>
            <a:endParaRPr lang="zh-CN" altLang="en-US"/>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2E3B1EB8-1474-4D3B-B84B-46B96BBA7E0D}" type="slidenum">
              <a:rPr lang="zh-CN" altLang="en-US" smtClean="0"/>
              <a:t>34</a:t>
            </a:fld>
            <a:endParaRPr lang="zh-CN" altLang="en-US"/>
          </a:p>
        </p:txBody>
      </p:sp>
      <p:pic>
        <p:nvPicPr>
          <p:cNvPr id="37891" name="Picture 2"/>
          <p:cNvPicPr>
            <a:picLocks noChangeAspect="1" noChangeArrowheads="1"/>
          </p:cNvPicPr>
          <p:nvPr/>
        </p:nvPicPr>
        <p:blipFill>
          <a:blip r:embed="rId2"/>
          <a:srcRect/>
          <a:stretch>
            <a:fillRect/>
          </a:stretch>
        </p:blipFill>
        <p:spPr bwMode="auto">
          <a:xfrm>
            <a:off x="0" y="0"/>
            <a:ext cx="5508625" cy="3282950"/>
          </a:xfrm>
          <a:prstGeom prst="rect">
            <a:avLst/>
          </a:prstGeom>
          <a:noFill/>
          <a:ln w="9525">
            <a:noFill/>
            <a:miter lim="800000"/>
            <a:headEnd/>
            <a:tailEnd/>
          </a:ln>
        </p:spPr>
      </p:pic>
      <p:pic>
        <p:nvPicPr>
          <p:cNvPr id="37892" name="Picture 2"/>
          <p:cNvPicPr>
            <a:picLocks noChangeAspect="1" noChangeArrowheads="1"/>
          </p:cNvPicPr>
          <p:nvPr/>
        </p:nvPicPr>
        <p:blipFill>
          <a:blip r:embed="rId3"/>
          <a:srcRect/>
          <a:stretch>
            <a:fillRect/>
          </a:stretch>
        </p:blipFill>
        <p:spPr bwMode="auto">
          <a:xfrm>
            <a:off x="3384550" y="3598863"/>
            <a:ext cx="5759450" cy="3259137"/>
          </a:xfrm>
          <a:prstGeom prst="rect">
            <a:avLst/>
          </a:prstGeom>
          <a:noFill/>
          <a:ln w="9525">
            <a:noFill/>
            <a:miter lim="800000"/>
            <a:headEnd/>
            <a:tailEnd/>
          </a:ln>
        </p:spPr>
      </p:pic>
      <p:sp>
        <p:nvSpPr>
          <p:cNvPr id="37893" name="TextBox 5"/>
          <p:cNvSpPr txBox="1">
            <a:spLocks noChangeArrowheads="1"/>
          </p:cNvSpPr>
          <p:nvPr/>
        </p:nvSpPr>
        <p:spPr bwMode="auto">
          <a:xfrm>
            <a:off x="5435600" y="1268413"/>
            <a:ext cx="2449513" cy="461962"/>
          </a:xfrm>
          <a:prstGeom prst="rect">
            <a:avLst/>
          </a:prstGeom>
          <a:noFill/>
          <a:ln w="9525">
            <a:noFill/>
            <a:miter lim="800000"/>
          </a:ln>
        </p:spPr>
        <p:txBody>
          <a:bodyPr>
            <a:spAutoFit/>
          </a:bodyPr>
          <a:lstStyle/>
          <a:p>
            <a:r>
              <a:rPr lang="zh-CN" altLang="en-US" sz="2400"/>
              <a:t>点对点</a:t>
            </a:r>
          </a:p>
        </p:txBody>
      </p:sp>
      <p:sp>
        <p:nvSpPr>
          <p:cNvPr id="37894" name="TextBox 6"/>
          <p:cNvSpPr txBox="1">
            <a:spLocks noChangeArrowheads="1"/>
          </p:cNvSpPr>
          <p:nvPr/>
        </p:nvSpPr>
        <p:spPr bwMode="auto">
          <a:xfrm>
            <a:off x="2051050" y="5013325"/>
            <a:ext cx="865188" cy="461963"/>
          </a:xfrm>
          <a:prstGeom prst="rect">
            <a:avLst/>
          </a:prstGeom>
          <a:noFill/>
          <a:ln w="9525">
            <a:noFill/>
            <a:miter lim="800000"/>
          </a:ln>
        </p:spPr>
        <p:txBody>
          <a:bodyPr>
            <a:spAutoFit/>
          </a:bodyPr>
          <a:lstStyle/>
          <a:p>
            <a:r>
              <a:rPr lang="zh-CN" altLang="en-US" sz="2400"/>
              <a:t>广播</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lstStyle/>
          <a:p>
            <a:endParaRPr lang="zh-CN" altLang="en-US"/>
          </a:p>
        </p:txBody>
      </p:sp>
      <p:sp>
        <p:nvSpPr>
          <p:cNvPr id="36866"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A59C5384-4A3D-4EB3-A546-CE8203FEADFF}" type="slidenum">
              <a:rPr lang="zh-CN" altLang="en-US" smtClean="0"/>
              <a:t>35</a:t>
            </a:fld>
            <a:endParaRPr lang="zh-CN" altLang="en-US"/>
          </a:p>
        </p:txBody>
      </p:sp>
      <p:pic>
        <p:nvPicPr>
          <p:cNvPr id="36868" name="Picture 2"/>
          <p:cNvPicPr>
            <a:picLocks noChangeAspect="1" noChangeArrowheads="1"/>
          </p:cNvPicPr>
          <p:nvPr/>
        </p:nvPicPr>
        <p:blipFill>
          <a:blip r:embed="rId2"/>
          <a:srcRect/>
          <a:stretch>
            <a:fillRect/>
          </a:stretch>
        </p:blipFill>
        <p:spPr bwMode="auto">
          <a:xfrm>
            <a:off x="323850" y="1052513"/>
            <a:ext cx="4286250" cy="4238625"/>
          </a:xfrm>
          <a:prstGeom prst="rect">
            <a:avLst/>
          </a:prstGeom>
          <a:noFill/>
          <a:ln w="9525">
            <a:noFill/>
            <a:miter lim="800000"/>
            <a:headEnd/>
            <a:tailEnd/>
          </a:ln>
        </p:spPr>
      </p:pic>
      <p:sp>
        <p:nvSpPr>
          <p:cNvPr id="36869" name="TextBox 5"/>
          <p:cNvSpPr txBox="1">
            <a:spLocks noChangeArrowheads="1"/>
          </p:cNvSpPr>
          <p:nvPr/>
        </p:nvSpPr>
        <p:spPr bwMode="auto">
          <a:xfrm>
            <a:off x="755650" y="5589588"/>
            <a:ext cx="4537075" cy="522287"/>
          </a:xfrm>
          <a:prstGeom prst="rect">
            <a:avLst/>
          </a:prstGeom>
          <a:noFill/>
          <a:ln w="9525">
            <a:noFill/>
            <a:miter lim="800000"/>
          </a:ln>
        </p:spPr>
        <p:txBody>
          <a:bodyPr>
            <a:spAutoFit/>
          </a:bodyPr>
          <a:lstStyle/>
          <a:p>
            <a:r>
              <a:rPr lang="en-US" altLang="zh-CN" sz="2800"/>
              <a:t>VSAT</a:t>
            </a:r>
            <a:endParaRPr lang="zh-CN" altLang="en-US" sz="2800"/>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r>
              <a:rPr lang="zh-CN" altLang="en-US"/>
              <a:t>传输容量分配</a:t>
            </a:r>
          </a:p>
        </p:txBody>
      </p:sp>
      <p:sp>
        <p:nvSpPr>
          <p:cNvPr id="38914" name="内容占位符 2"/>
          <p:cNvSpPr>
            <a:spLocks noGrp="1"/>
          </p:cNvSpPr>
          <p:nvPr>
            <p:ph idx="1"/>
          </p:nvPr>
        </p:nvSpPr>
        <p:spPr/>
        <p:txBody>
          <a:bodyPr/>
          <a:lstStyle/>
          <a:p>
            <a:r>
              <a:rPr lang="zh-CN" altLang="en-US"/>
              <a:t>一个</a:t>
            </a:r>
            <a:r>
              <a:rPr lang="en-US" altLang="zh-CN"/>
              <a:t>GEO</a:t>
            </a:r>
            <a:r>
              <a:rPr lang="zh-CN" altLang="en-US"/>
              <a:t>卫星通常使用很大的带宽（例如，</a:t>
            </a:r>
            <a:r>
              <a:rPr lang="en-US" altLang="zh-CN"/>
              <a:t>500MHz</a:t>
            </a:r>
            <a:r>
              <a:rPr lang="zh-CN" altLang="en-US"/>
              <a:t>），并分为很多信道（大约</a:t>
            </a:r>
            <a:r>
              <a:rPr lang="en-US" altLang="zh-CN"/>
              <a:t>40MHz</a:t>
            </a:r>
            <a:r>
              <a:rPr lang="zh-CN" altLang="en-US"/>
              <a:t>）</a:t>
            </a:r>
            <a:endParaRPr lang="en-US" altLang="zh-CN"/>
          </a:p>
          <a:p>
            <a:r>
              <a:rPr lang="zh-CN" altLang="en-US"/>
              <a:t>设备昂贵、占用很大带宽，多用户复用势在必行</a:t>
            </a:r>
            <a:endParaRPr lang="en-US" altLang="zh-CN"/>
          </a:p>
          <a:p>
            <a:pPr lvl="1"/>
            <a:r>
              <a:rPr lang="zh-CN" altLang="en-US"/>
              <a:t>频分复用（</a:t>
            </a:r>
            <a:r>
              <a:rPr lang="en-US" altLang="zh-CN"/>
              <a:t>FDMA</a:t>
            </a:r>
            <a:r>
              <a:rPr lang="zh-CN" altLang="en-US"/>
              <a:t>）</a:t>
            </a:r>
            <a:endParaRPr lang="en-US" altLang="zh-CN"/>
          </a:p>
          <a:p>
            <a:pPr lvl="1"/>
            <a:r>
              <a:rPr lang="zh-CN" altLang="en-US"/>
              <a:t>时分复用（</a:t>
            </a:r>
            <a:r>
              <a:rPr lang="en-US" altLang="zh-CN"/>
              <a:t>TDMA</a:t>
            </a:r>
            <a:r>
              <a:rPr lang="zh-CN" altLang="en-US"/>
              <a:t>）</a:t>
            </a:r>
            <a:endParaRPr lang="en-US" altLang="zh-CN"/>
          </a:p>
          <a:p>
            <a:pPr lvl="1"/>
            <a:r>
              <a:rPr lang="zh-CN" altLang="en-US"/>
              <a:t>码分复用（</a:t>
            </a:r>
            <a:r>
              <a:rPr lang="en-US" altLang="zh-CN"/>
              <a:t>CDMA</a:t>
            </a:r>
            <a:r>
              <a:rPr lang="zh-CN" altLang="en-US"/>
              <a:t>）</a:t>
            </a:r>
            <a:endParaRPr lang="en-US" altLang="zh-CN"/>
          </a:p>
          <a:p>
            <a:pPr lvl="1"/>
            <a:endParaRPr lang="zh-CN" altLang="en-US"/>
          </a:p>
        </p:txBody>
      </p:sp>
      <p:sp>
        <p:nvSpPr>
          <p:cNvPr id="4" name="灯片编号占位符 3"/>
          <p:cNvSpPr>
            <a:spLocks noGrp="1"/>
          </p:cNvSpPr>
          <p:nvPr>
            <p:ph type="sldNum" sz="quarter" idx="12"/>
          </p:nvPr>
        </p:nvSpPr>
        <p:spPr/>
        <p:txBody>
          <a:bodyPr/>
          <a:lstStyle/>
          <a:p>
            <a:pPr>
              <a:defRPr/>
            </a:pPr>
            <a:fld id="{97B33197-1402-4173-A4BE-AB3F20ACA6CB}" type="slidenum">
              <a:rPr lang="zh-CN" altLang="en-US" smtClean="0"/>
              <a:t>36</a:t>
            </a:fld>
            <a:endParaRPr lang="zh-CN" altLang="en-US"/>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a:xfrm>
            <a:off x="250825" y="214630"/>
            <a:ext cx="8693150" cy="1184910"/>
          </a:xfrm>
        </p:spPr>
        <p:txBody>
          <a:bodyPr/>
          <a:lstStyle/>
          <a:p>
            <a:r>
              <a:rPr lang="zh-CN" altLang="en-US"/>
              <a:t>频分复用</a:t>
            </a:r>
          </a:p>
        </p:txBody>
      </p:sp>
      <p:sp>
        <p:nvSpPr>
          <p:cNvPr id="39938" name="内容占位符 2"/>
          <p:cNvSpPr>
            <a:spLocks noGrp="1"/>
          </p:cNvSpPr>
          <p:nvPr>
            <p:ph idx="1"/>
          </p:nvPr>
        </p:nvSpPr>
        <p:spPr>
          <a:xfrm>
            <a:off x="250825" y="1414145"/>
            <a:ext cx="8704263" cy="4287838"/>
          </a:xfrm>
        </p:spPr>
        <p:txBody>
          <a:bodyPr/>
          <a:lstStyle/>
          <a:p>
            <a:r>
              <a:rPr lang="en-US" altLang="zh-CN"/>
              <a:t>GEO</a:t>
            </a:r>
            <a:r>
              <a:rPr lang="zh-CN" altLang="en-US"/>
              <a:t>上</a:t>
            </a:r>
            <a:r>
              <a:rPr lang="en-US" altLang="zh-CN"/>
              <a:t>FDM</a:t>
            </a:r>
            <a:r>
              <a:rPr lang="zh-CN" altLang="en-US"/>
              <a:t>，</a:t>
            </a:r>
            <a:r>
              <a:rPr lang="en-US" altLang="zh-CN" sz="2800"/>
              <a:t>500MHz</a:t>
            </a:r>
            <a:r>
              <a:rPr lang="zh-CN" altLang="en-US" sz="2800"/>
              <a:t>带宽分为</a:t>
            </a:r>
            <a:r>
              <a:rPr lang="en-US" altLang="zh-CN" sz="2800"/>
              <a:t>24</a:t>
            </a:r>
            <a:r>
              <a:rPr lang="zh-CN" altLang="en-US" sz="2800"/>
              <a:t>个</a:t>
            </a:r>
            <a:r>
              <a:rPr lang="en-US" altLang="zh-CN" sz="2800"/>
              <a:t>40MHz</a:t>
            </a:r>
            <a:r>
              <a:rPr lang="zh-CN" altLang="en-US" sz="2800"/>
              <a:t>的信道（采用频率重用方式），每个信道可以支持</a:t>
            </a:r>
            <a:endParaRPr lang="en-US" altLang="zh-CN" sz="2800"/>
          </a:p>
          <a:p>
            <a:pPr lvl="1"/>
            <a:r>
              <a:rPr lang="en-US" altLang="zh-CN" sz="2400"/>
              <a:t>1200</a:t>
            </a:r>
            <a:r>
              <a:rPr lang="zh-CN" altLang="en-US" sz="2400"/>
              <a:t>路语音频率（</a:t>
            </a:r>
            <a:r>
              <a:rPr lang="en-US" altLang="zh-CN" sz="2400"/>
              <a:t>voice frequency</a:t>
            </a:r>
            <a:r>
              <a:rPr lang="zh-CN" altLang="en-US" sz="2400"/>
              <a:t>，</a:t>
            </a:r>
            <a:r>
              <a:rPr lang="en-US" altLang="zh-CN" sz="2400"/>
              <a:t>VF</a:t>
            </a:r>
            <a:r>
              <a:rPr lang="zh-CN" altLang="en-US" sz="2400"/>
              <a:t>），或</a:t>
            </a:r>
            <a:endParaRPr lang="en-US" altLang="zh-CN" sz="2400"/>
          </a:p>
          <a:p>
            <a:pPr lvl="1"/>
            <a:r>
              <a:rPr lang="zh-CN" altLang="en-US" sz="2400"/>
              <a:t>一个</a:t>
            </a:r>
            <a:r>
              <a:rPr lang="en-US" altLang="zh-CN" sz="2400"/>
              <a:t>50Mbps</a:t>
            </a:r>
            <a:r>
              <a:rPr lang="zh-CN" altLang="en-US" sz="2400"/>
              <a:t>的数据流，或</a:t>
            </a:r>
            <a:endParaRPr lang="en-US" altLang="zh-CN" sz="2400"/>
          </a:p>
          <a:p>
            <a:pPr lvl="1"/>
            <a:r>
              <a:rPr lang="en-US" altLang="zh-CN" sz="2400"/>
              <a:t>16</a:t>
            </a:r>
            <a:r>
              <a:rPr lang="zh-CN" altLang="en-US" sz="2400"/>
              <a:t>路</a:t>
            </a:r>
            <a:r>
              <a:rPr lang="en-US" altLang="zh-CN" sz="2400"/>
              <a:t>1.544Mbps</a:t>
            </a:r>
            <a:r>
              <a:rPr lang="zh-CN" altLang="en-US" sz="2400"/>
              <a:t>数据流，或</a:t>
            </a:r>
            <a:endParaRPr lang="en-US" altLang="zh-CN" sz="2400"/>
          </a:p>
          <a:p>
            <a:pPr lvl="1"/>
            <a:r>
              <a:rPr lang="en-US" altLang="zh-CN" sz="2400"/>
              <a:t>400</a:t>
            </a:r>
            <a:r>
              <a:rPr lang="zh-CN" altLang="en-US" sz="2400"/>
              <a:t>个</a:t>
            </a:r>
            <a:r>
              <a:rPr lang="en-US" altLang="zh-CN" sz="2400"/>
              <a:t>64kbps</a:t>
            </a:r>
            <a:r>
              <a:rPr lang="zh-CN" altLang="en-US" sz="2400"/>
              <a:t>的频道，或</a:t>
            </a:r>
            <a:endParaRPr lang="en-US" altLang="zh-CN" sz="2400"/>
          </a:p>
          <a:p>
            <a:pPr lvl="1"/>
            <a:r>
              <a:rPr lang="en-US" altLang="zh-CN" sz="2400"/>
              <a:t>600</a:t>
            </a:r>
            <a:r>
              <a:rPr lang="zh-CN" altLang="en-US" sz="2400"/>
              <a:t>个</a:t>
            </a:r>
            <a:r>
              <a:rPr lang="en-US" altLang="zh-CN" sz="2400"/>
              <a:t>40kbps</a:t>
            </a:r>
            <a:r>
              <a:rPr lang="zh-CN" altLang="en-US" sz="2400"/>
              <a:t>的频道，或</a:t>
            </a:r>
            <a:endParaRPr lang="en-US" altLang="zh-CN" sz="2400"/>
          </a:p>
          <a:p>
            <a:pPr lvl="1"/>
            <a:r>
              <a:rPr lang="zh-CN" altLang="en-US" sz="2400"/>
              <a:t>一路模拟视频信号，或</a:t>
            </a:r>
            <a:endParaRPr lang="en-US" altLang="zh-CN" sz="2400"/>
          </a:p>
          <a:p>
            <a:pPr lvl="1"/>
            <a:r>
              <a:rPr lang="en-US" altLang="zh-CN" sz="2400"/>
              <a:t>6-9</a:t>
            </a:r>
            <a:r>
              <a:rPr lang="zh-CN" altLang="en-US" sz="2400"/>
              <a:t>路数字视频信号</a:t>
            </a:r>
            <a:endParaRPr lang="en-US" altLang="zh-CN" sz="2400"/>
          </a:p>
          <a:p>
            <a:pPr lvl="1"/>
            <a:endParaRPr lang="zh-CN" altLang="en-US"/>
          </a:p>
        </p:txBody>
      </p:sp>
      <p:sp>
        <p:nvSpPr>
          <p:cNvPr id="4" name="灯片编号占位符 3"/>
          <p:cNvSpPr>
            <a:spLocks noGrp="1"/>
          </p:cNvSpPr>
          <p:nvPr>
            <p:ph type="sldNum" sz="quarter" idx="12"/>
          </p:nvPr>
        </p:nvSpPr>
        <p:spPr/>
        <p:txBody>
          <a:bodyPr/>
          <a:lstStyle/>
          <a:p>
            <a:pPr>
              <a:defRPr/>
            </a:pPr>
            <a:fld id="{8A0E12EE-A2D5-4757-AC25-5F7E2D415916}" type="slidenum">
              <a:rPr lang="zh-CN" altLang="en-US" smtClean="0"/>
              <a:t>37</a:t>
            </a:fld>
            <a:endParaRPr lang="zh-CN" altLang="en-US"/>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3C743E34-1768-41CF-9837-0B6557C8CD83}" type="slidenum">
              <a:rPr lang="zh-CN" altLang="en-US" smtClean="0"/>
              <a:t>38</a:t>
            </a:fld>
            <a:endParaRPr lang="zh-CN" altLang="en-US"/>
          </a:p>
        </p:txBody>
      </p:sp>
      <p:pic>
        <p:nvPicPr>
          <p:cNvPr id="40963" name="Picture 2"/>
          <p:cNvPicPr>
            <a:picLocks noChangeAspect="1" noChangeArrowheads="1"/>
          </p:cNvPicPr>
          <p:nvPr/>
        </p:nvPicPr>
        <p:blipFill>
          <a:blip r:embed="rId2"/>
          <a:srcRect/>
          <a:stretch>
            <a:fillRect/>
          </a:stretch>
        </p:blipFill>
        <p:spPr bwMode="auto">
          <a:xfrm>
            <a:off x="0" y="836613"/>
            <a:ext cx="9144000" cy="5270500"/>
          </a:xfrm>
          <a:prstGeom prst="rect">
            <a:avLst/>
          </a:prstGeom>
          <a:noFill/>
          <a:ln w="9525">
            <a:noFill/>
            <a:miter lim="800000"/>
            <a:headEnd/>
            <a:tailEnd/>
          </a:ln>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内容占位符 2"/>
          <p:cNvSpPr>
            <a:spLocks noGrp="1"/>
          </p:cNvSpPr>
          <p:nvPr>
            <p:ph idx="1"/>
          </p:nvPr>
        </p:nvSpPr>
        <p:spPr>
          <a:xfrm>
            <a:off x="250825" y="765175"/>
            <a:ext cx="8704263" cy="5367338"/>
          </a:xfrm>
        </p:spPr>
        <p:txBody>
          <a:bodyPr/>
          <a:lstStyle/>
          <a:p>
            <a:r>
              <a:rPr lang="zh-CN" altLang="en-US"/>
              <a:t>每个信道实际使用</a:t>
            </a:r>
            <a:r>
              <a:rPr lang="en-US" altLang="zh-CN"/>
              <a:t>36MHz</a:t>
            </a:r>
            <a:r>
              <a:rPr lang="zh-CN" altLang="en-US"/>
              <a:t>，保留</a:t>
            </a:r>
            <a:r>
              <a:rPr lang="en-US" altLang="zh-CN"/>
              <a:t>4MHz</a:t>
            </a:r>
            <a:r>
              <a:rPr lang="zh-CN" altLang="en-US"/>
              <a:t>的边界带宽（</a:t>
            </a:r>
            <a:r>
              <a:rPr lang="en-US" altLang="zh-CN"/>
              <a:t>guard band</a:t>
            </a:r>
            <a:r>
              <a:rPr lang="zh-CN" altLang="en-US"/>
              <a:t>）</a:t>
            </a:r>
            <a:endParaRPr lang="en-US" altLang="zh-CN"/>
          </a:p>
          <a:p>
            <a:r>
              <a:rPr lang="zh-CN" altLang="en-US"/>
              <a:t>一路模拟视频</a:t>
            </a:r>
            <a:r>
              <a:rPr lang="en-US" altLang="zh-CN"/>
              <a:t>+</a:t>
            </a:r>
            <a:r>
              <a:rPr lang="zh-CN" altLang="en-US"/>
              <a:t>音频信号占用大约</a:t>
            </a:r>
            <a:r>
              <a:rPr lang="en-US" altLang="zh-CN" i="1"/>
              <a:t>B</a:t>
            </a:r>
            <a:r>
              <a:rPr lang="en-US" altLang="zh-CN"/>
              <a:t>=6.8MHz</a:t>
            </a:r>
            <a:r>
              <a:rPr lang="zh-CN" altLang="en-US"/>
              <a:t>，使用</a:t>
            </a:r>
            <a:r>
              <a:rPr lang="en-US" altLang="zh-CN"/>
              <a:t>FM</a:t>
            </a:r>
            <a:r>
              <a:rPr lang="zh-CN" altLang="en-US"/>
              <a:t>调制，在</a:t>
            </a:r>
            <a:r>
              <a:rPr lang="en-US" altLang="zh-CN"/>
              <a:t>6GHz</a:t>
            </a:r>
            <a:r>
              <a:rPr lang="zh-CN" altLang="en-US"/>
              <a:t>上传输，频移大约</a:t>
            </a:r>
            <a:r>
              <a:rPr lang="el-GR" altLang="zh-CN"/>
              <a:t>Δ</a:t>
            </a:r>
            <a:r>
              <a:rPr lang="en-US" altLang="zh-CN" i="1"/>
              <a:t>F</a:t>
            </a:r>
            <a:r>
              <a:rPr lang="en-US" altLang="zh-CN"/>
              <a:t>=12.5MHz</a:t>
            </a:r>
            <a:r>
              <a:rPr lang="zh-CN" altLang="en-US"/>
              <a:t>，传输所需带宽是</a:t>
            </a:r>
            <a:br>
              <a:rPr lang="en-US" altLang="zh-CN"/>
            </a:br>
            <a:r>
              <a:rPr lang="en-US" altLang="zh-CN" i="1"/>
              <a:t>B</a:t>
            </a:r>
            <a:r>
              <a:rPr lang="en-US" altLang="zh-CN" i="1" baseline="-25000"/>
              <a:t>T</a:t>
            </a:r>
            <a:r>
              <a:rPr lang="en-US" altLang="zh-CN"/>
              <a:t>=2</a:t>
            </a:r>
            <a:r>
              <a:rPr lang="el-GR" altLang="zh-CN"/>
              <a:t>Δ</a:t>
            </a:r>
            <a:r>
              <a:rPr lang="en-US" altLang="zh-CN" i="1"/>
              <a:t>F</a:t>
            </a:r>
            <a:r>
              <a:rPr lang="en-US" altLang="zh-CN"/>
              <a:t>+2</a:t>
            </a:r>
            <a:r>
              <a:rPr lang="en-US" altLang="zh-CN" i="1"/>
              <a:t>B</a:t>
            </a:r>
            <a:r>
              <a:rPr lang="en-US" altLang="zh-CN"/>
              <a:t>=38.6MHz</a:t>
            </a:r>
            <a:br>
              <a:rPr lang="en-US" altLang="zh-CN"/>
            </a:br>
            <a:r>
              <a:rPr lang="zh-CN" altLang="en-US"/>
              <a:t>可以使用一个</a:t>
            </a:r>
            <a:r>
              <a:rPr lang="en-US" altLang="zh-CN"/>
              <a:t>36MHz</a:t>
            </a:r>
            <a:r>
              <a:rPr lang="zh-CN" altLang="en-US"/>
              <a:t>的信道传输</a:t>
            </a:r>
          </a:p>
        </p:txBody>
      </p:sp>
      <p:sp>
        <p:nvSpPr>
          <p:cNvPr id="4" name="灯片编号占位符 3"/>
          <p:cNvSpPr>
            <a:spLocks noGrp="1"/>
          </p:cNvSpPr>
          <p:nvPr>
            <p:ph type="sldNum" sz="quarter" idx="12"/>
          </p:nvPr>
        </p:nvSpPr>
        <p:spPr/>
        <p:txBody>
          <a:bodyPr/>
          <a:lstStyle/>
          <a:p>
            <a:pPr>
              <a:defRPr/>
            </a:pPr>
            <a:fld id="{828358DF-E9C5-4DD9-A7CE-4E0798F2E8F1}" type="slidenum">
              <a:rPr lang="zh-CN" altLang="en-US" smtClean="0"/>
              <a:t>39</a:t>
            </a:fld>
            <a:endParaRPr lang="zh-CN" alt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lstStyle/>
          <a:p>
            <a:r>
              <a:rPr lang="zh-CN" altLang="en-US"/>
              <a:t>卫星通信系统的参数和配置</a:t>
            </a:r>
          </a:p>
        </p:txBody>
      </p:sp>
      <p:sp>
        <p:nvSpPr>
          <p:cNvPr id="15362" name="内容占位符 2"/>
          <p:cNvSpPr>
            <a:spLocks noGrp="1"/>
          </p:cNvSpPr>
          <p:nvPr>
            <p:ph idx="1"/>
          </p:nvPr>
        </p:nvSpPr>
        <p:spPr/>
        <p:txBody>
          <a:bodyPr/>
          <a:lstStyle/>
          <a:p>
            <a:r>
              <a:rPr lang="zh-CN" altLang="en-US" sz="2800"/>
              <a:t>卫星通信系统</a:t>
            </a:r>
            <a:endParaRPr lang="en-US" altLang="zh-CN" sz="2800"/>
          </a:p>
          <a:p>
            <a:pPr lvl="1"/>
            <a:r>
              <a:rPr lang="zh-CN" altLang="en-US" sz="2400"/>
              <a:t>两个或者多个</a:t>
            </a:r>
            <a:r>
              <a:rPr lang="zh-CN" altLang="en-US" sz="2400" b="1"/>
              <a:t>地面站</a:t>
            </a:r>
            <a:r>
              <a:rPr lang="zh-CN" altLang="en-US" sz="2400"/>
              <a:t>通过卫星进行通信</a:t>
            </a:r>
            <a:endParaRPr lang="en-US" altLang="zh-CN" sz="2400"/>
          </a:p>
          <a:p>
            <a:pPr lvl="1"/>
            <a:r>
              <a:rPr lang="zh-CN" altLang="en-US" sz="2400"/>
              <a:t>地面站到卫星的传输为称为</a:t>
            </a:r>
            <a:r>
              <a:rPr lang="en-US" altLang="zh-CN" sz="2400"/>
              <a:t>uplink</a:t>
            </a:r>
            <a:r>
              <a:rPr lang="zh-CN" altLang="en-US" sz="2400"/>
              <a:t>，卫星到地面站的传输被称为</a:t>
            </a:r>
            <a:r>
              <a:rPr lang="en-US" altLang="zh-CN" sz="2400"/>
              <a:t>downlink</a:t>
            </a:r>
          </a:p>
          <a:p>
            <a:pPr lvl="1"/>
            <a:r>
              <a:rPr lang="zh-CN" altLang="en-US" sz="2400"/>
              <a:t>卫星仅仅中转信号，是转发器（</a:t>
            </a:r>
            <a:r>
              <a:rPr lang="en-US" altLang="zh-CN" sz="2400"/>
              <a:t>transponder</a:t>
            </a:r>
            <a:r>
              <a:rPr lang="zh-CN" altLang="en-US" sz="2400"/>
              <a:t>）</a:t>
            </a:r>
            <a:endParaRPr lang="en-US" altLang="zh-CN" sz="2400"/>
          </a:p>
          <a:p>
            <a:r>
              <a:rPr lang="zh-CN" altLang="en-US" sz="2800"/>
              <a:t>卫星通信的分类</a:t>
            </a:r>
            <a:endParaRPr lang="en-US" altLang="zh-CN" sz="2800"/>
          </a:p>
          <a:p>
            <a:pPr lvl="1"/>
            <a:r>
              <a:rPr lang="zh-CN" altLang="en-US" sz="2400"/>
              <a:t>按覆盖区域分：全球、区域、国家</a:t>
            </a:r>
            <a:endParaRPr lang="en-US" altLang="zh-CN" sz="2400"/>
          </a:p>
          <a:p>
            <a:pPr lvl="1"/>
            <a:r>
              <a:rPr lang="zh-CN" altLang="en-US" sz="2400"/>
              <a:t>按服务类型分：固接式</a:t>
            </a:r>
            <a:r>
              <a:rPr lang="en-US" altLang="zh-CN" sz="2400"/>
              <a:t>(</a:t>
            </a:r>
            <a:r>
              <a:rPr lang="zh-CN" altLang="en-US" sz="2400"/>
              <a:t>专用</a:t>
            </a:r>
            <a:r>
              <a:rPr lang="en-US" altLang="zh-CN" sz="2400"/>
              <a:t>)</a:t>
            </a:r>
            <a:r>
              <a:rPr lang="zh-CN" altLang="en-US" sz="2400"/>
              <a:t>服务（</a:t>
            </a:r>
            <a:r>
              <a:rPr lang="en-US" altLang="zh-CN" sz="2400"/>
              <a:t>FSS</a:t>
            </a:r>
            <a:r>
              <a:rPr lang="zh-CN" altLang="en-US" sz="2400"/>
              <a:t>），广播服务（</a:t>
            </a:r>
            <a:r>
              <a:rPr lang="en-US" altLang="zh-CN" sz="2400"/>
              <a:t>BSS</a:t>
            </a:r>
            <a:r>
              <a:rPr lang="zh-CN" altLang="en-US" sz="2400"/>
              <a:t>），移动服务（</a:t>
            </a:r>
            <a:r>
              <a:rPr lang="en-US" altLang="zh-CN" sz="2400"/>
              <a:t>MSS</a:t>
            </a:r>
            <a:r>
              <a:rPr lang="zh-CN" altLang="en-US" sz="2400"/>
              <a:t>）</a:t>
            </a:r>
            <a:endParaRPr lang="en-US" altLang="zh-CN" sz="2400"/>
          </a:p>
          <a:p>
            <a:pPr lvl="1"/>
            <a:r>
              <a:rPr lang="zh-CN" altLang="en-US" sz="2400"/>
              <a:t>按基本用途分：商业、军事、科学实验</a:t>
            </a:r>
          </a:p>
        </p:txBody>
      </p:sp>
      <p:sp>
        <p:nvSpPr>
          <p:cNvPr id="4" name="灯片编号占位符 3"/>
          <p:cNvSpPr>
            <a:spLocks noGrp="1"/>
          </p:cNvSpPr>
          <p:nvPr>
            <p:ph type="sldNum" sz="quarter" idx="12"/>
          </p:nvPr>
        </p:nvSpPr>
        <p:spPr/>
        <p:txBody>
          <a:bodyPr/>
          <a:lstStyle/>
          <a:p>
            <a:pPr>
              <a:defRPr/>
            </a:pPr>
            <a:fld id="{583ED92C-9ECA-4B70-8D2B-861EC8DC070C}" type="slidenum">
              <a:rPr lang="zh-CN" altLang="en-US" smtClean="0"/>
              <a:t>4</a:t>
            </a:fld>
            <a:endParaRPr lang="zh-CN" altLang="en-US"/>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a:lstStyle/>
          <a:p>
            <a:r>
              <a:rPr lang="zh-CN" altLang="en-US"/>
              <a:t>频分多址</a:t>
            </a:r>
          </a:p>
        </p:txBody>
      </p:sp>
      <p:sp>
        <p:nvSpPr>
          <p:cNvPr id="43010" name="内容占位符 2"/>
          <p:cNvSpPr>
            <a:spLocks noGrp="1"/>
          </p:cNvSpPr>
          <p:nvPr>
            <p:ph idx="1"/>
          </p:nvPr>
        </p:nvSpPr>
        <p:spPr/>
        <p:txBody>
          <a:bodyPr/>
          <a:lstStyle/>
          <a:p>
            <a:r>
              <a:rPr lang="zh-CN" altLang="en-US"/>
              <a:t>一个卫星信道使用</a:t>
            </a:r>
            <a:r>
              <a:rPr lang="en-US" altLang="zh-CN"/>
              <a:t>FDM</a:t>
            </a:r>
            <a:r>
              <a:rPr lang="zh-CN" altLang="en-US"/>
              <a:t>被分为多个子信道（例如，每个子信道传输一路</a:t>
            </a:r>
            <a:r>
              <a:rPr lang="en-US" altLang="zh-CN"/>
              <a:t>voice frequency</a:t>
            </a:r>
            <a:r>
              <a:rPr lang="zh-CN" altLang="en-US"/>
              <a:t>， </a:t>
            </a:r>
            <a:r>
              <a:rPr lang="en-US" altLang="zh-CN"/>
              <a:t>VF</a:t>
            </a:r>
            <a:r>
              <a:rPr lang="zh-CN" altLang="en-US"/>
              <a:t>），每个子信道再使用</a:t>
            </a:r>
            <a:r>
              <a:rPr lang="en-US" altLang="zh-CN"/>
              <a:t>FM</a:t>
            </a:r>
            <a:r>
              <a:rPr lang="zh-CN" altLang="en-US"/>
              <a:t>调制技术</a:t>
            </a:r>
            <a:endParaRPr lang="en-US" altLang="zh-CN"/>
          </a:p>
          <a:p>
            <a:r>
              <a:rPr lang="zh-CN" altLang="en-US"/>
              <a:t>能够分出多少个子信道取决于</a:t>
            </a:r>
            <a:endParaRPr lang="en-US" altLang="zh-CN"/>
          </a:p>
          <a:p>
            <a:pPr lvl="1"/>
            <a:r>
              <a:rPr lang="zh-CN" altLang="en-US"/>
              <a:t>温度</a:t>
            </a:r>
            <a:endParaRPr lang="en-US" altLang="zh-CN"/>
          </a:p>
          <a:p>
            <a:pPr lvl="1"/>
            <a:r>
              <a:rPr lang="zh-CN" altLang="en-US"/>
              <a:t>交调噪声（</a:t>
            </a:r>
            <a:r>
              <a:rPr lang="en-US" altLang="zh-CN"/>
              <a:t>intermodulation noise</a:t>
            </a:r>
            <a:r>
              <a:rPr lang="zh-CN" altLang="en-US"/>
              <a:t>）</a:t>
            </a:r>
            <a:endParaRPr lang="en-US" altLang="zh-CN"/>
          </a:p>
          <a:p>
            <a:pPr lvl="1"/>
            <a:r>
              <a:rPr lang="zh-CN" altLang="en-US"/>
              <a:t>串扰噪声（</a:t>
            </a:r>
            <a:r>
              <a:rPr lang="en-US" altLang="zh-CN"/>
              <a:t>crosstalk</a:t>
            </a:r>
            <a:r>
              <a:rPr lang="zh-CN" altLang="en-US"/>
              <a:t>）</a:t>
            </a:r>
            <a:endParaRPr lang="en-US" altLang="zh-CN"/>
          </a:p>
        </p:txBody>
      </p:sp>
      <p:sp>
        <p:nvSpPr>
          <p:cNvPr id="4" name="灯片编号占位符 3"/>
          <p:cNvSpPr>
            <a:spLocks noGrp="1"/>
          </p:cNvSpPr>
          <p:nvPr>
            <p:ph type="sldNum" sz="quarter" idx="12"/>
          </p:nvPr>
        </p:nvSpPr>
        <p:spPr/>
        <p:txBody>
          <a:bodyPr/>
          <a:lstStyle/>
          <a:p>
            <a:pPr>
              <a:defRPr/>
            </a:pPr>
            <a:fld id="{3CFC00C9-A5F3-4CBD-A8F2-9A72BD111B0F}" type="slidenum">
              <a:rPr lang="zh-CN" altLang="en-US" smtClean="0"/>
              <a:t>40</a:t>
            </a:fld>
            <a:endParaRPr lang="zh-CN" altLang="en-US"/>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内容占位符 2"/>
          <p:cNvSpPr>
            <a:spLocks noGrp="1"/>
          </p:cNvSpPr>
          <p:nvPr>
            <p:ph idx="1"/>
          </p:nvPr>
        </p:nvSpPr>
        <p:spPr>
          <a:xfrm>
            <a:off x="250825" y="620713"/>
            <a:ext cx="8704263" cy="5511800"/>
          </a:xfrm>
        </p:spPr>
        <p:txBody>
          <a:bodyPr/>
          <a:lstStyle/>
          <a:p>
            <a:r>
              <a:rPr lang="zh-CN" altLang="en-US"/>
              <a:t>两种</a:t>
            </a:r>
            <a:r>
              <a:rPr lang="en-US" altLang="zh-CN"/>
              <a:t>FDMA</a:t>
            </a:r>
          </a:p>
          <a:p>
            <a:pPr lvl="1"/>
            <a:r>
              <a:rPr lang="zh-CN" altLang="en-US"/>
              <a:t>固定分配多址（</a:t>
            </a:r>
            <a:r>
              <a:rPr lang="en-US" altLang="zh-CN"/>
              <a:t>FAMA</a:t>
            </a:r>
            <a:r>
              <a:rPr lang="zh-CN" altLang="en-US"/>
              <a:t>）：信道的通信容量被固定分配到多个地面站；由于通信需求会不时变化，导致信道的容量未能被有效利用</a:t>
            </a:r>
            <a:endParaRPr lang="en-US" altLang="zh-CN"/>
          </a:p>
          <a:p>
            <a:pPr lvl="1"/>
            <a:r>
              <a:rPr lang="zh-CN" altLang="en-US"/>
              <a:t>按需多址（</a:t>
            </a:r>
            <a:r>
              <a:rPr lang="en-US" altLang="zh-CN"/>
              <a:t>DAMA</a:t>
            </a:r>
            <a:r>
              <a:rPr lang="zh-CN" altLang="en-US"/>
              <a:t>）：信道的容量动态地在多个地面站之间分配</a:t>
            </a:r>
          </a:p>
          <a:p>
            <a:endParaRPr lang="zh-CN" altLang="en-US"/>
          </a:p>
        </p:txBody>
      </p:sp>
      <p:sp>
        <p:nvSpPr>
          <p:cNvPr id="4" name="灯片编号占位符 3"/>
          <p:cNvSpPr>
            <a:spLocks noGrp="1"/>
          </p:cNvSpPr>
          <p:nvPr>
            <p:ph type="sldNum" sz="quarter" idx="12"/>
          </p:nvPr>
        </p:nvSpPr>
        <p:spPr/>
        <p:txBody>
          <a:bodyPr/>
          <a:lstStyle/>
          <a:p>
            <a:pPr>
              <a:defRPr/>
            </a:pPr>
            <a:fld id="{DEBC85B1-5392-4613-8CA5-B66AF51D0A75}" type="slidenum">
              <a:rPr lang="zh-CN" altLang="en-US" smtClean="0"/>
              <a:t>41</a:t>
            </a:fld>
            <a:endParaRPr lang="zh-CN" altLang="en-US"/>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a:lstStyle/>
          <a:p>
            <a:r>
              <a:rPr lang="en-US" altLang="zh-CN"/>
              <a:t>FAMA-FDMA</a:t>
            </a:r>
            <a:endParaRPr lang="zh-CN" altLang="en-US"/>
          </a:p>
        </p:txBody>
      </p:sp>
      <p:sp>
        <p:nvSpPr>
          <p:cNvPr id="45058"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8E5BEA1E-55B3-4C2F-BEDC-2B27FC7BF386}" type="slidenum">
              <a:rPr lang="zh-CN" altLang="en-US" smtClean="0"/>
              <a:t>42</a:t>
            </a:fld>
            <a:endParaRPr lang="zh-CN" altLang="en-US"/>
          </a:p>
        </p:txBody>
      </p:sp>
      <p:pic>
        <p:nvPicPr>
          <p:cNvPr id="45060" name="Picture 3"/>
          <p:cNvPicPr>
            <a:picLocks noChangeAspect="1" noChangeArrowheads="1"/>
          </p:cNvPicPr>
          <p:nvPr/>
        </p:nvPicPr>
        <p:blipFill>
          <a:blip r:embed="rId3"/>
          <a:srcRect/>
          <a:stretch>
            <a:fillRect/>
          </a:stretch>
        </p:blipFill>
        <p:spPr bwMode="auto">
          <a:xfrm>
            <a:off x="34925" y="1844675"/>
            <a:ext cx="8791575" cy="3240088"/>
          </a:xfrm>
          <a:prstGeom prst="rect">
            <a:avLst/>
          </a:prstGeom>
          <a:noFill/>
          <a:ln w="9525">
            <a:noFill/>
            <a:miter lim="800000"/>
            <a:headEnd/>
            <a:tailEnd/>
          </a:ln>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内容占位符 2"/>
          <p:cNvSpPr>
            <a:spLocks noGrp="1"/>
          </p:cNvSpPr>
          <p:nvPr>
            <p:ph idx="1"/>
          </p:nvPr>
        </p:nvSpPr>
        <p:spPr>
          <a:xfrm>
            <a:off x="250825" y="765175"/>
            <a:ext cx="8704263" cy="5367338"/>
          </a:xfrm>
        </p:spPr>
        <p:txBody>
          <a:bodyPr/>
          <a:lstStyle/>
          <a:p>
            <a:r>
              <a:rPr lang="en-US" altLang="zh-CN" sz="2800" dirty="0"/>
              <a:t>FAMA-FDMA</a:t>
            </a:r>
            <a:r>
              <a:rPr lang="zh-CN" altLang="en-US" sz="2800" dirty="0"/>
              <a:t>（固定多址与按需多址相结合）</a:t>
            </a:r>
          </a:p>
          <a:p>
            <a:pPr lvl="1"/>
            <a:r>
              <a:rPr lang="zh-CN" altLang="en-US" sz="2400" dirty="0"/>
              <a:t>地面站之间固定分配：</a:t>
            </a:r>
            <a:r>
              <a:rPr lang="en-US" altLang="zh-CN" sz="2400" dirty="0"/>
              <a:t>A</a:t>
            </a:r>
            <a:r>
              <a:rPr lang="zh-CN" altLang="en-US" sz="2400" dirty="0"/>
              <a:t>的</a:t>
            </a:r>
            <a:r>
              <a:rPr lang="en-US" altLang="zh-CN" sz="2400" dirty="0"/>
              <a:t>60</a:t>
            </a:r>
            <a:r>
              <a:rPr lang="zh-CN" altLang="en-US" sz="2400" dirty="0"/>
              <a:t>路</a:t>
            </a:r>
            <a:r>
              <a:rPr lang="en-US" altLang="zh-CN" sz="2400" dirty="0"/>
              <a:t>VF</a:t>
            </a:r>
            <a:r>
              <a:rPr lang="zh-CN" altLang="en-US" sz="2400" dirty="0"/>
              <a:t>中，</a:t>
            </a:r>
            <a:r>
              <a:rPr lang="en-US" altLang="zh-CN" sz="2400" dirty="0"/>
              <a:t>24</a:t>
            </a:r>
            <a:r>
              <a:rPr lang="zh-CN" altLang="en-US" sz="2400" dirty="0"/>
              <a:t>路</a:t>
            </a:r>
            <a:r>
              <a:rPr lang="en-US" altLang="zh-CN" sz="2400" dirty="0"/>
              <a:t>VF</a:t>
            </a:r>
            <a:r>
              <a:rPr lang="zh-CN" altLang="en-US" sz="2400" dirty="0"/>
              <a:t>分配到</a:t>
            </a:r>
            <a:r>
              <a:rPr lang="en-US" altLang="zh-CN" sz="2400" dirty="0"/>
              <a:t>B</a:t>
            </a:r>
            <a:r>
              <a:rPr lang="zh-CN" altLang="en-US" sz="2400" dirty="0"/>
              <a:t>，</a:t>
            </a:r>
            <a:r>
              <a:rPr lang="en-US" altLang="zh-CN" sz="2400" dirty="0"/>
              <a:t>24</a:t>
            </a:r>
            <a:r>
              <a:rPr lang="zh-CN" altLang="en-US" sz="2400" dirty="0"/>
              <a:t>路</a:t>
            </a:r>
            <a:r>
              <a:rPr lang="en-US" altLang="zh-CN" sz="2400" dirty="0"/>
              <a:t>VF</a:t>
            </a:r>
            <a:r>
              <a:rPr lang="zh-CN" altLang="en-US" sz="2400" dirty="0"/>
              <a:t>分配到</a:t>
            </a:r>
            <a:r>
              <a:rPr lang="en-US" altLang="zh-CN" sz="2400" dirty="0"/>
              <a:t>D</a:t>
            </a:r>
            <a:r>
              <a:rPr lang="zh-CN" altLang="en-US" sz="2400" dirty="0"/>
              <a:t>，</a:t>
            </a:r>
            <a:r>
              <a:rPr lang="en-US" altLang="zh-CN" sz="2400" dirty="0"/>
              <a:t>12</a:t>
            </a:r>
            <a:r>
              <a:rPr lang="zh-CN" altLang="en-US" sz="2400" dirty="0"/>
              <a:t>路</a:t>
            </a:r>
            <a:r>
              <a:rPr lang="en-US" altLang="zh-CN" sz="2400" dirty="0"/>
              <a:t>VF</a:t>
            </a:r>
            <a:r>
              <a:rPr lang="zh-CN" altLang="en-US" sz="2400" dirty="0"/>
              <a:t>分配到</a:t>
            </a:r>
            <a:r>
              <a:rPr lang="en-US" altLang="zh-CN" sz="2400" dirty="0"/>
              <a:t>E</a:t>
            </a:r>
            <a:r>
              <a:rPr lang="zh-CN" altLang="en-US" sz="2400" dirty="0"/>
              <a:t>（</a:t>
            </a:r>
            <a:r>
              <a:rPr lang="en-US" altLang="zh-CN" sz="2400" dirty="0"/>
              <a:t>A</a:t>
            </a:r>
            <a:r>
              <a:rPr lang="zh-CN" altLang="en-US" sz="2400" dirty="0"/>
              <a:t>和</a:t>
            </a:r>
            <a:r>
              <a:rPr lang="en-US" altLang="zh-CN" sz="2400" dirty="0"/>
              <a:t>B</a:t>
            </a:r>
            <a:r>
              <a:rPr lang="zh-CN" altLang="en-US" sz="2400" dirty="0"/>
              <a:t>、</a:t>
            </a:r>
            <a:r>
              <a:rPr lang="en-US" altLang="zh-CN" sz="2400" dirty="0"/>
              <a:t>D</a:t>
            </a:r>
            <a:r>
              <a:rPr lang="zh-CN" altLang="en-US" sz="2400" dirty="0"/>
              <a:t>、</a:t>
            </a:r>
            <a:r>
              <a:rPr lang="en-US" altLang="zh-CN" sz="2400" dirty="0"/>
              <a:t>E</a:t>
            </a:r>
            <a:r>
              <a:rPr lang="zh-CN" altLang="en-US" sz="2400" dirty="0"/>
              <a:t>之间建立点对点连接）</a:t>
            </a:r>
            <a:endParaRPr lang="en-US" altLang="zh-CN" sz="2400" dirty="0"/>
          </a:p>
          <a:p>
            <a:pPr lvl="1"/>
            <a:r>
              <a:rPr lang="zh-CN" altLang="en-US" sz="2400" dirty="0"/>
              <a:t>不同的地面站使用不同的载波频率与卫星通信</a:t>
            </a:r>
            <a:endParaRPr lang="en-US" altLang="zh-CN" sz="2400" dirty="0"/>
          </a:p>
          <a:p>
            <a:pPr lvl="1"/>
            <a:r>
              <a:rPr lang="zh-CN" altLang="en-US" sz="2400" dirty="0"/>
              <a:t>多个</a:t>
            </a:r>
            <a:r>
              <a:rPr lang="en-US" altLang="zh-CN" sz="2400" dirty="0"/>
              <a:t>VF</a:t>
            </a:r>
            <a:r>
              <a:rPr lang="zh-CN" altLang="en-US" sz="2400" dirty="0"/>
              <a:t>被</a:t>
            </a:r>
            <a:r>
              <a:rPr lang="en-US" altLang="zh-CN" sz="2400" dirty="0"/>
              <a:t>FDM</a:t>
            </a:r>
            <a:r>
              <a:rPr lang="zh-CN" altLang="en-US" sz="2400" dirty="0"/>
              <a:t>后，在一个地面站通过一个载波频率调频后发射（例如</a:t>
            </a:r>
            <a:r>
              <a:rPr lang="en-US" altLang="zh-CN" sz="2400" dirty="0"/>
              <a:t>A</a:t>
            </a:r>
            <a:r>
              <a:rPr lang="zh-CN" altLang="en-US" sz="2400" dirty="0"/>
              <a:t>使用</a:t>
            </a:r>
            <a:r>
              <a:rPr lang="en-US" altLang="zh-CN" sz="2400" dirty="0"/>
              <a:t>6.24GHz</a:t>
            </a:r>
            <a:r>
              <a:rPr lang="zh-CN" altLang="en-US" sz="2400" dirty="0"/>
              <a:t>载波频率，</a:t>
            </a:r>
            <a:r>
              <a:rPr lang="en-US" altLang="zh-CN" sz="2400" dirty="0"/>
              <a:t>5MHz</a:t>
            </a:r>
            <a:r>
              <a:rPr lang="zh-CN" altLang="en-US" sz="2400" dirty="0"/>
              <a:t>带宽）</a:t>
            </a:r>
            <a:endParaRPr lang="en-US" altLang="zh-CN" sz="2400" dirty="0"/>
          </a:p>
          <a:p>
            <a:pPr lvl="1"/>
            <a:r>
              <a:rPr lang="zh-CN" altLang="en-US" sz="2400" dirty="0"/>
              <a:t>一个地面站使用一个载波频率向卫星发送信号，但是它必须能够接收多个载波频率的信号，例如</a:t>
            </a:r>
            <a:r>
              <a:rPr lang="en-US" altLang="zh-CN" sz="2400" dirty="0"/>
              <a:t>B</a:t>
            </a:r>
            <a:r>
              <a:rPr lang="zh-CN" altLang="en-US" sz="2400" dirty="0"/>
              <a:t>必须能够接收</a:t>
            </a:r>
            <a:r>
              <a:rPr lang="en-US" altLang="zh-CN" sz="2400" dirty="0"/>
              <a:t>A</a:t>
            </a:r>
            <a:r>
              <a:rPr lang="zh-CN" altLang="en-US" sz="2400" dirty="0"/>
              <a:t>和</a:t>
            </a:r>
            <a:r>
              <a:rPr lang="en-US" altLang="zh-CN" sz="2400" dirty="0"/>
              <a:t>C</a:t>
            </a:r>
            <a:r>
              <a:rPr lang="zh-CN" altLang="en-US" sz="2400" dirty="0"/>
              <a:t>的信号</a:t>
            </a:r>
            <a:endParaRPr lang="en-US" altLang="zh-CN" sz="2400" dirty="0"/>
          </a:p>
          <a:p>
            <a:pPr lvl="1"/>
            <a:r>
              <a:rPr lang="zh-CN" altLang="en-US" sz="2400" dirty="0"/>
              <a:t>卫星不做任何信号交换工作，仅仅接收整个</a:t>
            </a:r>
            <a:r>
              <a:rPr lang="en-US" altLang="zh-CN" sz="2400" dirty="0"/>
              <a:t>uplink</a:t>
            </a:r>
            <a:r>
              <a:rPr lang="zh-CN" altLang="en-US" sz="2400" dirty="0"/>
              <a:t>频带上的信号，转移到</a:t>
            </a:r>
            <a:r>
              <a:rPr lang="en-US" altLang="zh-CN" sz="2400" dirty="0"/>
              <a:t>downlink</a:t>
            </a:r>
            <a:r>
              <a:rPr lang="zh-CN" altLang="en-US" sz="2400" dirty="0"/>
              <a:t>的频带上，再发射出去</a:t>
            </a:r>
            <a:endParaRPr lang="en-US" altLang="zh-CN" sz="2400" dirty="0"/>
          </a:p>
          <a:p>
            <a:pPr lvl="1"/>
            <a:r>
              <a:rPr lang="en-US" altLang="zh-CN" sz="2400" dirty="0"/>
              <a:t>A</a:t>
            </a:r>
            <a:r>
              <a:rPr lang="zh-CN" altLang="en-US" sz="2400" dirty="0"/>
              <a:t>的</a:t>
            </a:r>
            <a:r>
              <a:rPr lang="en-US" altLang="zh-CN" sz="2400" dirty="0"/>
              <a:t>60</a:t>
            </a:r>
            <a:r>
              <a:rPr lang="zh-CN" altLang="en-US" sz="2400" dirty="0"/>
              <a:t>个</a:t>
            </a:r>
            <a:r>
              <a:rPr lang="en-US" altLang="zh-CN" sz="2400" dirty="0"/>
              <a:t>VF</a:t>
            </a:r>
            <a:r>
              <a:rPr lang="zh-CN" altLang="en-US" sz="2400" dirty="0"/>
              <a:t>子信道带宽，</a:t>
            </a:r>
            <a:r>
              <a:rPr lang="en-US" altLang="zh-CN" sz="2400" dirty="0"/>
              <a:t>4k×60=240kHz</a:t>
            </a:r>
            <a:r>
              <a:rPr lang="zh-CN" altLang="en-US" sz="2400" dirty="0"/>
              <a:t>，实际分配</a:t>
            </a:r>
            <a:r>
              <a:rPr lang="en-US" altLang="zh-CN" sz="2400" dirty="0"/>
              <a:t>5MHz</a:t>
            </a:r>
            <a:r>
              <a:rPr lang="zh-CN" altLang="en-US" sz="2400" dirty="0"/>
              <a:t>，这是因为</a:t>
            </a:r>
            <a:r>
              <a:rPr lang="en-US" altLang="zh-CN" sz="2400" dirty="0"/>
              <a:t>FM</a:t>
            </a:r>
            <a:r>
              <a:rPr lang="zh-CN" altLang="en-US" sz="2400" dirty="0"/>
              <a:t>调制需要更多的带宽。</a:t>
            </a:r>
          </a:p>
        </p:txBody>
      </p:sp>
      <p:sp>
        <p:nvSpPr>
          <p:cNvPr id="4" name="灯片编号占位符 3"/>
          <p:cNvSpPr>
            <a:spLocks noGrp="1"/>
          </p:cNvSpPr>
          <p:nvPr>
            <p:ph type="sldNum" sz="quarter" idx="12"/>
          </p:nvPr>
        </p:nvSpPr>
        <p:spPr/>
        <p:txBody>
          <a:bodyPr/>
          <a:lstStyle/>
          <a:p>
            <a:pPr>
              <a:defRPr/>
            </a:pPr>
            <a:fld id="{5FA1286E-7876-4A8A-9B4A-6D26FA1333BA}" type="slidenum">
              <a:rPr lang="zh-CN" altLang="en-US" smtClean="0"/>
              <a:t>43</a:t>
            </a:fld>
            <a:endParaRPr lang="zh-CN" altLang="en-US"/>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a:lstStyle/>
          <a:p>
            <a:endParaRPr lang="zh-CN" altLang="en-US"/>
          </a:p>
        </p:txBody>
      </p:sp>
      <p:sp>
        <p:nvSpPr>
          <p:cNvPr id="47106"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1DFD9BFA-DAF1-4A8E-81E5-4BA90C39BA32}" type="slidenum">
              <a:rPr lang="zh-CN" altLang="en-US" smtClean="0"/>
              <a:t>44</a:t>
            </a:fld>
            <a:endParaRPr lang="zh-CN" altLang="en-US"/>
          </a:p>
        </p:txBody>
      </p:sp>
      <p:pic>
        <p:nvPicPr>
          <p:cNvPr id="47108" name="Picture 4"/>
          <p:cNvPicPr>
            <a:picLocks noChangeAspect="1" noChangeArrowheads="1"/>
          </p:cNvPicPr>
          <p:nvPr/>
        </p:nvPicPr>
        <p:blipFill>
          <a:blip r:embed="rId2"/>
          <a:srcRect/>
          <a:stretch>
            <a:fillRect/>
          </a:stretch>
        </p:blipFill>
        <p:spPr bwMode="auto">
          <a:xfrm>
            <a:off x="0" y="1844675"/>
            <a:ext cx="9144000" cy="3135313"/>
          </a:xfrm>
          <a:prstGeom prst="rect">
            <a:avLst/>
          </a:prstGeom>
          <a:noFill/>
          <a:ln w="9525">
            <a:noFill/>
            <a:miter lim="800000"/>
            <a:headEnd/>
            <a:tailEnd/>
          </a:ln>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内容占位符 2"/>
          <p:cNvSpPr>
            <a:spLocks noGrp="1"/>
          </p:cNvSpPr>
          <p:nvPr>
            <p:ph idx="1"/>
          </p:nvPr>
        </p:nvSpPr>
        <p:spPr>
          <a:xfrm>
            <a:off x="250825" y="692150"/>
            <a:ext cx="8704263" cy="5440363"/>
          </a:xfrm>
        </p:spPr>
        <p:txBody>
          <a:bodyPr/>
          <a:lstStyle/>
          <a:p>
            <a:r>
              <a:rPr lang="en-US" altLang="zh-CN" sz="2800"/>
              <a:t>SCPC</a:t>
            </a:r>
            <a:r>
              <a:rPr lang="zh-CN" altLang="en-US" sz="2800"/>
              <a:t>（</a:t>
            </a:r>
            <a:r>
              <a:rPr lang="en-US" altLang="zh-CN" sz="2800"/>
              <a:t>single channel per carrier</a:t>
            </a:r>
            <a:r>
              <a:rPr lang="zh-CN" altLang="en-US" sz="2800"/>
              <a:t>）</a:t>
            </a:r>
            <a:endParaRPr lang="en-US" altLang="zh-CN" sz="2800"/>
          </a:p>
          <a:p>
            <a:pPr lvl="1"/>
            <a:r>
              <a:rPr lang="zh-CN" altLang="en-US" sz="2400"/>
              <a:t>每个</a:t>
            </a:r>
            <a:r>
              <a:rPr lang="en-US" altLang="zh-CN" sz="2400"/>
              <a:t>VF</a:t>
            </a:r>
            <a:r>
              <a:rPr lang="zh-CN" altLang="en-US" sz="2400"/>
              <a:t>使用单独的载波频率发射</a:t>
            </a:r>
            <a:endParaRPr lang="en-US" altLang="zh-CN" sz="2400"/>
          </a:p>
          <a:p>
            <a:pPr lvl="1"/>
            <a:r>
              <a:rPr lang="zh-CN" altLang="en-US" sz="2400"/>
              <a:t>一个</a:t>
            </a:r>
            <a:r>
              <a:rPr lang="en-US" altLang="zh-CN" sz="2400"/>
              <a:t>36MHz</a:t>
            </a:r>
            <a:r>
              <a:rPr lang="zh-CN" altLang="en-US" sz="2400"/>
              <a:t>信道被分为</a:t>
            </a:r>
            <a:r>
              <a:rPr lang="en-US" altLang="zh-CN" sz="2400"/>
              <a:t>800</a:t>
            </a:r>
            <a:r>
              <a:rPr lang="zh-CN" altLang="en-US" sz="2400"/>
              <a:t>个</a:t>
            </a:r>
            <a:r>
              <a:rPr lang="en-US" altLang="zh-CN" sz="2400"/>
              <a:t>45kHz</a:t>
            </a:r>
            <a:r>
              <a:rPr lang="zh-CN" altLang="en-US" sz="2400"/>
              <a:t>的子信道</a:t>
            </a:r>
            <a:endParaRPr lang="en-US" altLang="zh-CN" sz="2400"/>
          </a:p>
          <a:p>
            <a:pPr lvl="1"/>
            <a:r>
              <a:rPr lang="zh-CN" altLang="en-US" sz="2400"/>
              <a:t>任何两个需要通信的地面站被分配一对信道，实现全双工通信</a:t>
            </a:r>
            <a:endParaRPr lang="en-US" altLang="zh-CN" sz="2400"/>
          </a:p>
          <a:p>
            <a:pPr lvl="1"/>
            <a:r>
              <a:rPr lang="zh-CN" altLang="en-US" sz="2400"/>
              <a:t>适用于偏远地区，地面站附近用户较少的情况</a:t>
            </a:r>
            <a:endParaRPr lang="en-US" altLang="zh-CN" sz="2400"/>
          </a:p>
          <a:p>
            <a:r>
              <a:rPr lang="en-US" altLang="zh-CN" sz="2800"/>
              <a:t>DAMA-SCPC(</a:t>
            </a:r>
            <a:r>
              <a:rPr lang="zh-CN" altLang="en-US" sz="2800"/>
              <a:t>动态多址与固定信道</a:t>
            </a:r>
            <a:r>
              <a:rPr lang="en-US" altLang="zh-CN" sz="2800"/>
              <a:t>)</a:t>
            </a:r>
          </a:p>
          <a:p>
            <a:pPr lvl="1"/>
            <a:r>
              <a:rPr lang="zh-CN" altLang="en-US" sz="2400"/>
              <a:t>将一个信道内的子信道视为一个资源池</a:t>
            </a:r>
            <a:endParaRPr lang="en-US" altLang="zh-CN" sz="2400"/>
          </a:p>
          <a:p>
            <a:pPr lvl="1"/>
            <a:r>
              <a:rPr lang="zh-CN" altLang="en-US" sz="2400"/>
              <a:t>对两个全双工通信的地面站，动态地分配一对子信道</a:t>
            </a:r>
            <a:endParaRPr lang="en-US" altLang="zh-CN" sz="2400"/>
          </a:p>
          <a:p>
            <a:endParaRPr lang="en-US" altLang="zh-CN"/>
          </a:p>
        </p:txBody>
      </p:sp>
      <p:sp>
        <p:nvSpPr>
          <p:cNvPr id="4" name="灯片编号占位符 3"/>
          <p:cNvSpPr>
            <a:spLocks noGrp="1"/>
          </p:cNvSpPr>
          <p:nvPr>
            <p:ph type="sldNum" sz="quarter" idx="12"/>
          </p:nvPr>
        </p:nvSpPr>
        <p:spPr/>
        <p:txBody>
          <a:bodyPr/>
          <a:lstStyle/>
          <a:p>
            <a:pPr>
              <a:defRPr/>
            </a:pPr>
            <a:fld id="{84896CE0-DA7C-4046-88A6-E4BDA1BD4AF0}" type="slidenum">
              <a:rPr lang="zh-CN" altLang="en-US" smtClean="0"/>
              <a:t>45</a:t>
            </a:fld>
            <a:endParaRPr lang="zh-CN" altLang="en-US"/>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内容占位符 2"/>
          <p:cNvSpPr>
            <a:spLocks noGrp="1"/>
          </p:cNvSpPr>
          <p:nvPr>
            <p:ph idx="1"/>
          </p:nvPr>
        </p:nvSpPr>
        <p:spPr>
          <a:xfrm>
            <a:off x="250825" y="692150"/>
            <a:ext cx="8704263" cy="5440363"/>
          </a:xfrm>
        </p:spPr>
        <p:txBody>
          <a:bodyPr/>
          <a:lstStyle/>
          <a:p>
            <a:r>
              <a:rPr lang="zh-CN" altLang="en-US"/>
              <a:t>典型的</a:t>
            </a:r>
            <a:r>
              <a:rPr lang="en-US" altLang="zh-CN"/>
              <a:t>DAMA-SCPC</a:t>
            </a:r>
            <a:r>
              <a:rPr lang="zh-CN" altLang="en-US"/>
              <a:t>，</a:t>
            </a:r>
            <a:r>
              <a:rPr lang="en-US" altLang="zh-CN"/>
              <a:t>SPADE</a:t>
            </a:r>
            <a:r>
              <a:rPr lang="zh-CN" altLang="en-US"/>
              <a:t>系统</a:t>
            </a:r>
            <a:endParaRPr lang="en-US" altLang="zh-CN"/>
          </a:p>
          <a:p>
            <a:pPr lvl="1"/>
            <a:r>
              <a:rPr lang="zh-CN" altLang="en-US"/>
              <a:t>每个子信道传输</a:t>
            </a:r>
            <a:r>
              <a:rPr lang="en-US" altLang="zh-CN"/>
              <a:t>64-kbps</a:t>
            </a:r>
            <a:r>
              <a:rPr lang="zh-CN" altLang="en-US"/>
              <a:t>的</a:t>
            </a:r>
            <a:r>
              <a:rPr lang="en-US" altLang="zh-CN"/>
              <a:t>QPSK</a:t>
            </a:r>
            <a:r>
              <a:rPr lang="zh-CN" altLang="en-US"/>
              <a:t>信号（</a:t>
            </a:r>
            <a:r>
              <a:rPr lang="en-US" altLang="zh-CN"/>
              <a:t>PCM</a:t>
            </a:r>
            <a:r>
              <a:rPr lang="zh-CN" altLang="en-US"/>
              <a:t>语音），占用</a:t>
            </a:r>
            <a:r>
              <a:rPr lang="en-US" altLang="zh-CN"/>
              <a:t>38kHz</a:t>
            </a:r>
            <a:r>
              <a:rPr lang="zh-CN" altLang="en-US"/>
              <a:t>带宽，边界带宽</a:t>
            </a:r>
            <a:r>
              <a:rPr lang="en-US" altLang="zh-CN"/>
              <a:t>7kHz</a:t>
            </a:r>
          </a:p>
          <a:p>
            <a:pPr lvl="1"/>
            <a:r>
              <a:rPr lang="zh-CN" altLang="en-US"/>
              <a:t>共有</a:t>
            </a:r>
            <a:r>
              <a:rPr lang="en-US" altLang="zh-CN"/>
              <a:t>794</a:t>
            </a:r>
            <a:r>
              <a:rPr lang="zh-CN" altLang="en-US"/>
              <a:t>个子信道，相隔</a:t>
            </a:r>
            <a:r>
              <a:rPr lang="en-US" altLang="zh-CN"/>
              <a:t>18.045MHz</a:t>
            </a:r>
            <a:r>
              <a:rPr lang="zh-CN" altLang="en-US"/>
              <a:t>的两个子信道形成一个全双工回路</a:t>
            </a:r>
            <a:endParaRPr lang="en-US" altLang="zh-CN"/>
          </a:p>
          <a:p>
            <a:pPr lvl="2"/>
            <a:r>
              <a:rPr lang="en-US" altLang="zh-CN"/>
              <a:t>3</a:t>
            </a:r>
            <a:r>
              <a:rPr lang="zh-CN" altLang="en-US"/>
              <a:t>和</a:t>
            </a:r>
            <a:r>
              <a:rPr lang="en-US" altLang="zh-CN"/>
              <a:t>404</a:t>
            </a:r>
            <a:r>
              <a:rPr lang="zh-CN" altLang="en-US"/>
              <a:t>，</a:t>
            </a:r>
            <a:r>
              <a:rPr lang="en-US" altLang="zh-CN"/>
              <a:t>4</a:t>
            </a:r>
            <a:r>
              <a:rPr lang="zh-CN" altLang="en-US"/>
              <a:t>和</a:t>
            </a:r>
            <a:r>
              <a:rPr lang="en-US" altLang="zh-CN"/>
              <a:t>405</a:t>
            </a:r>
            <a:r>
              <a:rPr lang="zh-CN" altLang="en-US"/>
              <a:t>，</a:t>
            </a:r>
            <a:r>
              <a:rPr lang="en-US" altLang="zh-CN"/>
              <a:t>399</a:t>
            </a:r>
            <a:r>
              <a:rPr lang="zh-CN" altLang="en-US"/>
              <a:t>和</a:t>
            </a:r>
            <a:r>
              <a:rPr lang="en-US" altLang="zh-CN"/>
              <a:t>800…</a:t>
            </a:r>
          </a:p>
          <a:p>
            <a:pPr lvl="1"/>
            <a:r>
              <a:rPr lang="zh-CN" altLang="en-US"/>
              <a:t>有一个</a:t>
            </a:r>
            <a:r>
              <a:rPr lang="en-US" altLang="zh-CN"/>
              <a:t>160kHz</a:t>
            </a:r>
            <a:r>
              <a:rPr lang="zh-CN" altLang="en-US"/>
              <a:t>的公共信号信道（</a:t>
            </a:r>
            <a:r>
              <a:rPr lang="en-US" altLang="zh-CN"/>
              <a:t>CSC</a:t>
            </a:r>
            <a:r>
              <a:rPr lang="zh-CN" altLang="en-US"/>
              <a:t>），传输</a:t>
            </a:r>
            <a:r>
              <a:rPr lang="en-US" altLang="zh-CN"/>
              <a:t>128-kbps</a:t>
            </a:r>
            <a:r>
              <a:rPr lang="zh-CN" altLang="en-US"/>
              <a:t>的</a:t>
            </a:r>
            <a:r>
              <a:rPr lang="en-US" altLang="zh-CN"/>
              <a:t>PSK</a:t>
            </a:r>
            <a:r>
              <a:rPr lang="zh-CN" altLang="en-US"/>
              <a:t>信号，用于动态管理分配子信道</a:t>
            </a:r>
          </a:p>
        </p:txBody>
      </p:sp>
      <p:sp>
        <p:nvSpPr>
          <p:cNvPr id="4" name="灯片编号占位符 3"/>
          <p:cNvSpPr>
            <a:spLocks noGrp="1"/>
          </p:cNvSpPr>
          <p:nvPr>
            <p:ph type="sldNum" sz="quarter" idx="12"/>
          </p:nvPr>
        </p:nvSpPr>
        <p:spPr/>
        <p:txBody>
          <a:bodyPr/>
          <a:lstStyle/>
          <a:p>
            <a:pPr>
              <a:defRPr/>
            </a:pPr>
            <a:fld id="{D71A9B00-2CB5-4651-8D03-713C582E42E9}" type="slidenum">
              <a:rPr lang="zh-CN" altLang="en-US" smtClean="0"/>
              <a:t>46</a:t>
            </a:fld>
            <a:endParaRPr lang="zh-CN" altLang="en-US"/>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p:txBody>
          <a:bodyPr/>
          <a:lstStyle/>
          <a:p>
            <a:endParaRPr lang="zh-CN" altLang="en-US"/>
          </a:p>
        </p:txBody>
      </p:sp>
      <p:sp>
        <p:nvSpPr>
          <p:cNvPr id="50178"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47DE731-88DB-44C6-8C39-E8D4C3D5D6EE}" type="slidenum">
              <a:rPr lang="zh-CN" altLang="en-US" smtClean="0"/>
              <a:t>47</a:t>
            </a:fld>
            <a:endParaRPr lang="zh-CN" altLang="en-US"/>
          </a:p>
        </p:txBody>
      </p:sp>
      <p:pic>
        <p:nvPicPr>
          <p:cNvPr id="50180" name="Picture 2"/>
          <p:cNvPicPr>
            <a:picLocks noChangeAspect="1" noChangeArrowheads="1"/>
          </p:cNvPicPr>
          <p:nvPr/>
        </p:nvPicPr>
        <p:blipFill>
          <a:blip r:embed="rId2"/>
          <a:srcRect/>
          <a:stretch>
            <a:fillRect/>
          </a:stretch>
        </p:blipFill>
        <p:spPr bwMode="auto">
          <a:xfrm>
            <a:off x="468313" y="4010025"/>
            <a:ext cx="7477125" cy="2847975"/>
          </a:xfrm>
          <a:prstGeom prst="rect">
            <a:avLst/>
          </a:prstGeom>
          <a:noFill/>
          <a:ln w="9525">
            <a:noFill/>
            <a:miter lim="800000"/>
            <a:headEnd/>
            <a:tailEnd/>
          </a:ln>
        </p:spPr>
      </p:pic>
      <p:pic>
        <p:nvPicPr>
          <p:cNvPr id="50181" name="Picture 5"/>
          <p:cNvPicPr>
            <a:picLocks noChangeAspect="1" noChangeArrowheads="1"/>
          </p:cNvPicPr>
          <p:nvPr/>
        </p:nvPicPr>
        <p:blipFill>
          <a:blip r:embed="rId3"/>
          <a:srcRect/>
          <a:stretch>
            <a:fillRect/>
          </a:stretch>
        </p:blipFill>
        <p:spPr bwMode="auto">
          <a:xfrm>
            <a:off x="0" y="765175"/>
            <a:ext cx="8501063" cy="2347913"/>
          </a:xfrm>
          <a:prstGeom prst="rect">
            <a:avLst/>
          </a:prstGeom>
          <a:noFill/>
          <a:ln w="9525">
            <a:noFill/>
            <a:miter lim="800000"/>
            <a:headEnd/>
            <a:tailEnd/>
          </a:ln>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内容占位符 2"/>
          <p:cNvSpPr>
            <a:spLocks noGrp="1"/>
          </p:cNvSpPr>
          <p:nvPr>
            <p:ph idx="1"/>
          </p:nvPr>
        </p:nvSpPr>
        <p:spPr>
          <a:xfrm>
            <a:off x="250825" y="692150"/>
            <a:ext cx="8704263" cy="5440363"/>
          </a:xfrm>
        </p:spPr>
        <p:txBody>
          <a:bodyPr/>
          <a:lstStyle/>
          <a:p>
            <a:pPr lvl="1"/>
            <a:r>
              <a:rPr lang="zh-CN" altLang="en-US"/>
              <a:t>使用</a:t>
            </a:r>
            <a:r>
              <a:rPr lang="en-US" altLang="zh-CN"/>
              <a:t>CSC</a:t>
            </a:r>
            <a:r>
              <a:rPr lang="zh-CN" altLang="en-US"/>
              <a:t>（</a:t>
            </a:r>
            <a:r>
              <a:rPr lang="en-US" altLang="zh-CN"/>
              <a:t>Common signal channel</a:t>
            </a:r>
            <a:r>
              <a:rPr lang="zh-CN" altLang="en-US"/>
              <a:t>）分布式地建立全双工信道</a:t>
            </a:r>
            <a:endParaRPr lang="en-US" altLang="zh-CN"/>
          </a:p>
          <a:p>
            <a:pPr lvl="2"/>
            <a:r>
              <a:rPr lang="zh-CN" altLang="en-US"/>
              <a:t>在一个特定信道（</a:t>
            </a:r>
            <a:r>
              <a:rPr lang="en-US" altLang="zh-CN"/>
              <a:t>CSC</a:t>
            </a:r>
            <a:r>
              <a:rPr lang="zh-CN" altLang="en-US"/>
              <a:t>信道）不断传输一个时分复用的</a:t>
            </a:r>
            <a:r>
              <a:rPr lang="en-US" altLang="zh-CN"/>
              <a:t>CSC</a:t>
            </a:r>
            <a:r>
              <a:rPr lang="zh-CN" altLang="en-US"/>
              <a:t>帧，包含</a:t>
            </a:r>
            <a:r>
              <a:rPr lang="en-US" altLang="zh-CN"/>
              <a:t>50</a:t>
            </a:r>
            <a:r>
              <a:rPr lang="zh-CN" altLang="en-US"/>
              <a:t>个时间片，分配给</a:t>
            </a:r>
            <a:r>
              <a:rPr lang="en-US" altLang="zh-CN"/>
              <a:t>49</a:t>
            </a:r>
            <a:r>
              <a:rPr lang="zh-CN" altLang="en-US"/>
              <a:t>个地面站</a:t>
            </a:r>
            <a:endParaRPr lang="en-US" altLang="zh-CN"/>
          </a:p>
          <a:p>
            <a:pPr lvl="3"/>
            <a:r>
              <a:rPr lang="zh-CN" altLang="en-US"/>
              <a:t>第一个时间片用于同步</a:t>
            </a:r>
            <a:endParaRPr lang="en-US" altLang="zh-CN"/>
          </a:p>
          <a:p>
            <a:pPr lvl="2"/>
            <a:r>
              <a:rPr lang="zh-CN" altLang="en-US"/>
              <a:t>卫星将</a:t>
            </a:r>
            <a:r>
              <a:rPr lang="en-US" altLang="zh-CN"/>
              <a:t>CSC</a:t>
            </a:r>
            <a:r>
              <a:rPr lang="zh-CN" altLang="en-US"/>
              <a:t>帧广播到每个地面站，</a:t>
            </a:r>
            <a:r>
              <a:rPr lang="en-US" altLang="zh-CN"/>
              <a:t>CSC</a:t>
            </a:r>
            <a:r>
              <a:rPr lang="zh-CN" altLang="en-US"/>
              <a:t>帧每个时间片对应一个地面站</a:t>
            </a:r>
            <a:endParaRPr lang="en-US" altLang="zh-CN"/>
          </a:p>
          <a:p>
            <a:pPr lvl="2"/>
            <a:r>
              <a:rPr lang="en-US" altLang="zh-CN" i="1"/>
              <a:t>S</a:t>
            </a:r>
            <a:r>
              <a:rPr lang="en-US" altLang="zh-CN" i="1" baseline="-25000"/>
              <a:t>i</a:t>
            </a:r>
            <a:r>
              <a:rPr lang="zh-CN" altLang="en-US"/>
              <a:t>在其时间片中指定欲使用的子信道</a:t>
            </a:r>
            <a:r>
              <a:rPr lang="en-US" altLang="zh-CN"/>
              <a:t>ID</a:t>
            </a:r>
            <a:r>
              <a:rPr lang="zh-CN" altLang="en-US"/>
              <a:t>和</a:t>
            </a:r>
            <a:r>
              <a:rPr lang="en-US" altLang="zh-CN" i="1"/>
              <a:t>S</a:t>
            </a:r>
            <a:r>
              <a:rPr lang="en-US" altLang="zh-CN" i="1" baseline="-25000"/>
              <a:t>j</a:t>
            </a:r>
            <a:r>
              <a:rPr lang="zh-CN" altLang="en-US"/>
              <a:t>的地址</a:t>
            </a:r>
            <a:endParaRPr lang="en-US" altLang="zh-CN"/>
          </a:p>
          <a:p>
            <a:pPr lvl="2"/>
            <a:r>
              <a:rPr lang="en-US" altLang="zh-CN" i="1"/>
              <a:t>S</a:t>
            </a:r>
            <a:r>
              <a:rPr lang="en-US" altLang="zh-CN" i="1" baseline="-25000"/>
              <a:t>j</a:t>
            </a:r>
            <a:r>
              <a:rPr lang="zh-CN" altLang="en-US"/>
              <a:t>在其时间片回应</a:t>
            </a:r>
            <a:r>
              <a:rPr lang="en-US" altLang="zh-CN"/>
              <a:t>ACK</a:t>
            </a:r>
            <a:r>
              <a:rPr lang="zh-CN" altLang="en-US"/>
              <a:t>，</a:t>
            </a:r>
            <a:r>
              <a:rPr lang="en-US" altLang="zh-CN" i="1"/>
              <a:t>S</a:t>
            </a:r>
            <a:r>
              <a:rPr lang="en-US" altLang="zh-CN" i="1" baseline="-25000"/>
              <a:t>i</a:t>
            </a:r>
            <a:r>
              <a:rPr lang="zh-CN" altLang="en-US"/>
              <a:t>和</a:t>
            </a:r>
            <a:r>
              <a:rPr lang="en-US" altLang="zh-CN" i="1"/>
              <a:t>S</a:t>
            </a:r>
            <a:r>
              <a:rPr lang="en-US" altLang="zh-CN" i="1" baseline="-25000"/>
              <a:t>j</a:t>
            </a:r>
            <a:r>
              <a:rPr lang="zh-CN" altLang="en-US"/>
              <a:t>之间建立全双工通道</a:t>
            </a:r>
          </a:p>
          <a:p>
            <a:endParaRPr lang="zh-CN" altLang="en-US" sz="3600"/>
          </a:p>
        </p:txBody>
      </p:sp>
      <p:sp>
        <p:nvSpPr>
          <p:cNvPr id="4" name="灯片编号占位符 3"/>
          <p:cNvSpPr>
            <a:spLocks noGrp="1"/>
          </p:cNvSpPr>
          <p:nvPr>
            <p:ph type="sldNum" sz="quarter" idx="12"/>
          </p:nvPr>
        </p:nvSpPr>
        <p:spPr/>
        <p:txBody>
          <a:bodyPr/>
          <a:lstStyle/>
          <a:p>
            <a:pPr>
              <a:defRPr/>
            </a:pPr>
            <a:fld id="{185BC598-8002-471B-9AFE-1C6BB696E6F0}" type="slidenum">
              <a:rPr lang="zh-CN" altLang="en-US" smtClean="0"/>
              <a:t>48</a:t>
            </a:fld>
            <a:endParaRPr lang="zh-CN" altLang="en-US"/>
          </a:p>
        </p:txBody>
      </p:sp>
      <p:pic>
        <p:nvPicPr>
          <p:cNvPr id="51203" name="Picture 2"/>
          <p:cNvPicPr>
            <a:picLocks noChangeAspect="1" noChangeArrowheads="1"/>
          </p:cNvPicPr>
          <p:nvPr/>
        </p:nvPicPr>
        <p:blipFill>
          <a:blip r:embed="rId2"/>
          <a:srcRect/>
          <a:stretch>
            <a:fillRect/>
          </a:stretch>
        </p:blipFill>
        <p:spPr bwMode="auto">
          <a:xfrm>
            <a:off x="0" y="4508500"/>
            <a:ext cx="8888413" cy="2349500"/>
          </a:xfrm>
          <a:prstGeom prst="rect">
            <a:avLst/>
          </a:prstGeom>
          <a:noFill/>
          <a:ln w="9525">
            <a:noFill/>
            <a:miter lim="800000"/>
            <a:headEnd/>
            <a:tailEnd/>
          </a:ln>
        </p:spPr>
      </p:pic>
      <p:sp>
        <p:nvSpPr>
          <p:cNvPr id="51204" name="TextBox 4"/>
          <p:cNvSpPr txBox="1">
            <a:spLocks noChangeArrowheads="1"/>
          </p:cNvSpPr>
          <p:nvPr/>
        </p:nvSpPr>
        <p:spPr bwMode="auto">
          <a:xfrm>
            <a:off x="6156325" y="5661025"/>
            <a:ext cx="2592388" cy="369888"/>
          </a:xfrm>
          <a:prstGeom prst="rect">
            <a:avLst/>
          </a:prstGeom>
          <a:noFill/>
          <a:ln w="9525">
            <a:noFill/>
            <a:miter lim="800000"/>
          </a:ln>
        </p:spPr>
        <p:txBody>
          <a:bodyPr>
            <a:spAutoFit/>
          </a:bodyPr>
          <a:lstStyle/>
          <a:p>
            <a:r>
              <a:rPr lang="en-US" altLang="zh-CN"/>
              <a:t>PA</a:t>
            </a:r>
            <a:r>
              <a:rPr lang="zh-CN" altLang="en-US"/>
              <a:t>：</a:t>
            </a:r>
            <a:r>
              <a:rPr lang="en-US" altLang="zh-CN"/>
              <a:t>preamble pattern</a:t>
            </a:r>
            <a:endParaRPr lang="zh-CN" altLang="en-US"/>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a:xfrm>
            <a:off x="250825" y="214630"/>
            <a:ext cx="8693150" cy="1280160"/>
          </a:xfrm>
        </p:spPr>
        <p:txBody>
          <a:bodyPr/>
          <a:lstStyle/>
          <a:p>
            <a:r>
              <a:rPr lang="zh-CN" altLang="en-US"/>
              <a:t>时分复用</a:t>
            </a:r>
            <a:r>
              <a:rPr lang="en-US" altLang="zh-CN"/>
              <a:t>TDM</a:t>
            </a:r>
            <a:endParaRPr lang="zh-CN" altLang="en-US"/>
          </a:p>
        </p:txBody>
      </p:sp>
      <p:sp>
        <p:nvSpPr>
          <p:cNvPr id="52226" name="内容占位符 2"/>
          <p:cNvSpPr>
            <a:spLocks noGrp="1"/>
          </p:cNvSpPr>
          <p:nvPr>
            <p:ph idx="1"/>
          </p:nvPr>
        </p:nvSpPr>
        <p:spPr>
          <a:xfrm>
            <a:off x="250825" y="1414145"/>
            <a:ext cx="8704263" cy="4287838"/>
          </a:xfrm>
        </p:spPr>
        <p:txBody>
          <a:bodyPr/>
          <a:lstStyle/>
          <a:p>
            <a:r>
              <a:rPr lang="en-US" altLang="zh-CN"/>
              <a:t>TDM</a:t>
            </a:r>
            <a:r>
              <a:rPr lang="zh-CN" altLang="en-US"/>
              <a:t>广泛使用</a:t>
            </a:r>
            <a:endParaRPr lang="en-US" altLang="zh-CN"/>
          </a:p>
          <a:p>
            <a:pPr lvl="1"/>
            <a:r>
              <a:rPr lang="zh-CN" altLang="en-US"/>
              <a:t>数字技术成本持续降低</a:t>
            </a:r>
            <a:endParaRPr lang="en-US" altLang="zh-CN"/>
          </a:p>
          <a:p>
            <a:pPr lvl="1"/>
            <a:r>
              <a:rPr lang="zh-CN" altLang="en-US"/>
              <a:t>数字检错纠错技术成熟</a:t>
            </a:r>
            <a:endParaRPr lang="en-US" altLang="zh-CN"/>
          </a:p>
          <a:p>
            <a:pPr lvl="1"/>
            <a:r>
              <a:rPr lang="en-US" altLang="zh-CN"/>
              <a:t>TDM</a:t>
            </a:r>
            <a:r>
              <a:rPr lang="zh-CN" altLang="en-US"/>
              <a:t>不会引入交调噪声</a:t>
            </a:r>
            <a:endParaRPr lang="en-US" altLang="zh-CN"/>
          </a:p>
          <a:p>
            <a:r>
              <a:rPr lang="zh-CN" altLang="en-US"/>
              <a:t>类似于</a:t>
            </a:r>
            <a:r>
              <a:rPr lang="en-US" altLang="zh-CN"/>
              <a:t>FDMA</a:t>
            </a:r>
            <a:r>
              <a:rPr lang="zh-CN" altLang="en-US"/>
              <a:t>，</a:t>
            </a:r>
            <a:r>
              <a:rPr lang="en-US" altLang="zh-CN"/>
              <a:t>TDMA</a:t>
            </a:r>
            <a:r>
              <a:rPr lang="zh-CN" altLang="en-US"/>
              <a:t>分为</a:t>
            </a:r>
            <a:r>
              <a:rPr lang="en-US" altLang="zh-CN"/>
              <a:t>FAMA-TDMA</a:t>
            </a:r>
            <a:r>
              <a:rPr lang="zh-CN" altLang="en-US"/>
              <a:t>和</a:t>
            </a:r>
            <a:r>
              <a:rPr lang="en-US" altLang="zh-CN"/>
              <a:t>DAMA-TDMA</a:t>
            </a:r>
          </a:p>
          <a:p>
            <a:pPr lvl="1"/>
            <a:r>
              <a:rPr lang="en-US" altLang="zh-CN"/>
              <a:t>FAMA-TDMA</a:t>
            </a:r>
            <a:r>
              <a:rPr lang="zh-CN" altLang="en-US"/>
              <a:t>本质上就是同步</a:t>
            </a:r>
            <a:r>
              <a:rPr lang="en-US" altLang="zh-CN"/>
              <a:t>TDMA</a:t>
            </a:r>
          </a:p>
          <a:p>
            <a:pPr lvl="1"/>
            <a:r>
              <a:rPr lang="zh-CN" altLang="en-US"/>
              <a:t>帧周期</a:t>
            </a:r>
            <a:r>
              <a:rPr lang="en-US" altLang="zh-CN"/>
              <a:t>100</a:t>
            </a:r>
            <a:r>
              <a:rPr lang="el-GR" altLang="zh-CN"/>
              <a:t>μ</a:t>
            </a:r>
            <a:r>
              <a:rPr lang="en-US" altLang="zh-CN"/>
              <a:t>s~2ms</a:t>
            </a:r>
            <a:r>
              <a:rPr lang="zh-CN" altLang="en-US"/>
              <a:t>，包含</a:t>
            </a:r>
            <a:r>
              <a:rPr lang="en-US" altLang="zh-CN"/>
              <a:t>3~100</a:t>
            </a:r>
            <a:r>
              <a:rPr lang="zh-CN" altLang="en-US"/>
              <a:t>个片，数据速率</a:t>
            </a:r>
            <a:r>
              <a:rPr lang="en-US" altLang="zh-CN"/>
              <a:t>10~100Mbps</a:t>
            </a:r>
            <a:endParaRPr lang="zh-CN" altLang="en-US"/>
          </a:p>
        </p:txBody>
      </p:sp>
      <p:sp>
        <p:nvSpPr>
          <p:cNvPr id="4" name="灯片编号占位符 3"/>
          <p:cNvSpPr>
            <a:spLocks noGrp="1"/>
          </p:cNvSpPr>
          <p:nvPr>
            <p:ph type="sldNum" sz="quarter" idx="12"/>
          </p:nvPr>
        </p:nvSpPr>
        <p:spPr/>
        <p:txBody>
          <a:bodyPr/>
          <a:lstStyle/>
          <a:p>
            <a:pPr>
              <a:defRPr/>
            </a:pPr>
            <a:fld id="{24C04CD5-3D50-41C5-9D5D-C429D3E3C65F}" type="slidenum">
              <a:rPr lang="zh-CN" altLang="en-US" smtClean="0"/>
              <a:t>49</a:t>
            </a:fld>
            <a:endParaRPr lang="zh-CN" alt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lstStyle/>
          <a:p>
            <a:r>
              <a:rPr lang="zh-CN" altLang="en-US"/>
              <a:t>特点</a:t>
            </a:r>
          </a:p>
        </p:txBody>
      </p:sp>
      <p:sp>
        <p:nvSpPr>
          <p:cNvPr id="16386" name="内容占位符 2"/>
          <p:cNvSpPr>
            <a:spLocks noGrp="1"/>
          </p:cNvSpPr>
          <p:nvPr>
            <p:ph idx="1"/>
          </p:nvPr>
        </p:nvSpPr>
        <p:spPr/>
        <p:txBody>
          <a:bodyPr/>
          <a:lstStyle/>
          <a:p>
            <a:r>
              <a:rPr lang="zh-CN" altLang="en-US" sz="2800"/>
              <a:t>和地面通信相比，卫星通信有以下一些特点</a:t>
            </a:r>
            <a:endParaRPr lang="en-US" altLang="zh-CN" sz="2800"/>
          </a:p>
          <a:p>
            <a:pPr lvl="1"/>
            <a:r>
              <a:rPr lang="zh-CN" altLang="en-US" sz="2400"/>
              <a:t>覆盖区域广大</a:t>
            </a:r>
            <a:endParaRPr lang="en-US" altLang="zh-CN" sz="2400"/>
          </a:p>
          <a:p>
            <a:pPr lvl="1"/>
            <a:r>
              <a:rPr lang="zh-CN" altLang="en-US" sz="2400"/>
              <a:t>能量和所用的带宽必须合理协调（占用带宽越大，能量消耗越高）</a:t>
            </a:r>
            <a:endParaRPr lang="en-US" altLang="zh-CN" sz="2400"/>
          </a:p>
          <a:p>
            <a:pPr lvl="1"/>
            <a:r>
              <a:rPr lang="zh-CN" altLang="en-US" sz="2400"/>
              <a:t>在覆盖传输区域内传输的代价</a:t>
            </a:r>
            <a:r>
              <a:rPr lang="en-US" altLang="zh-CN" sz="2400"/>
              <a:t>(cost)</a:t>
            </a:r>
            <a:r>
              <a:rPr lang="zh-CN" altLang="en-US" sz="2400"/>
              <a:t>和距离无关</a:t>
            </a:r>
            <a:endParaRPr lang="en-US" altLang="zh-CN" sz="2400"/>
          </a:p>
          <a:p>
            <a:pPr lvl="1"/>
            <a:r>
              <a:rPr lang="zh-CN" altLang="en-US" sz="2400"/>
              <a:t>支持广播、多播、点对点通信</a:t>
            </a:r>
            <a:endParaRPr lang="en-US" altLang="zh-CN" sz="2400"/>
          </a:p>
          <a:p>
            <a:pPr lvl="1"/>
            <a:r>
              <a:rPr lang="zh-CN" altLang="en-US" sz="2400"/>
              <a:t>带宽和速率都很高</a:t>
            </a:r>
            <a:endParaRPr lang="en-US" altLang="zh-CN" sz="2400"/>
          </a:p>
          <a:p>
            <a:pPr lvl="1"/>
            <a:r>
              <a:rPr lang="zh-CN" altLang="en-US" sz="2400"/>
              <a:t>一些卫星和地面站之间的通信链路随时间变化很快</a:t>
            </a:r>
            <a:endParaRPr lang="en-US" altLang="zh-CN" sz="2400"/>
          </a:p>
          <a:p>
            <a:pPr lvl="1"/>
            <a:r>
              <a:rPr lang="zh-CN" altLang="en-US" sz="2400"/>
              <a:t>对于对地静止卫星，“地面</a:t>
            </a:r>
            <a:r>
              <a:rPr lang="en-US" altLang="zh-CN" sz="2400"/>
              <a:t>-</a:t>
            </a:r>
            <a:r>
              <a:rPr lang="zh-CN" altLang="en-US" sz="2400"/>
              <a:t>卫星</a:t>
            </a:r>
            <a:r>
              <a:rPr lang="en-US" altLang="zh-CN" sz="2400"/>
              <a:t>-</a:t>
            </a:r>
            <a:r>
              <a:rPr lang="zh-CN" altLang="en-US" sz="2400"/>
              <a:t>地面”的延迟高达四分之一秒</a:t>
            </a:r>
          </a:p>
        </p:txBody>
      </p:sp>
      <p:sp>
        <p:nvSpPr>
          <p:cNvPr id="4" name="灯片编号占位符 3"/>
          <p:cNvSpPr>
            <a:spLocks noGrp="1"/>
          </p:cNvSpPr>
          <p:nvPr>
            <p:ph type="sldNum" sz="quarter" idx="12"/>
          </p:nvPr>
        </p:nvSpPr>
        <p:spPr/>
        <p:txBody>
          <a:bodyPr/>
          <a:lstStyle/>
          <a:p>
            <a:pPr>
              <a:defRPr/>
            </a:pPr>
            <a:fld id="{E5212BEE-0C45-442A-822B-9EEFF4D34E2A}" type="slidenum">
              <a:rPr lang="zh-CN" altLang="en-US" smtClean="0"/>
              <a:t>5</a:t>
            </a:fld>
            <a:endParaRPr lang="zh-CN" altLang="en-US"/>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a:xfrm>
            <a:off x="250825" y="692150"/>
            <a:ext cx="8704263" cy="5440363"/>
          </a:xfrm>
        </p:spPr>
        <p:txBody>
          <a:bodyPr/>
          <a:lstStyle/>
          <a:p>
            <a:r>
              <a:rPr lang="zh-CN" altLang="en-US"/>
              <a:t>工作原理</a:t>
            </a:r>
            <a:endParaRPr lang="en-US" altLang="zh-CN"/>
          </a:p>
          <a:p>
            <a:pPr lvl="1"/>
            <a:r>
              <a:rPr lang="zh-CN" altLang="en-US"/>
              <a:t>信号传输由一系列帧组成，每个帧由若干时间片组成，每个时间片对应一个发送端</a:t>
            </a:r>
            <a:endParaRPr lang="en-US" altLang="zh-CN"/>
          </a:p>
          <a:p>
            <a:pPr lvl="2"/>
            <a:r>
              <a:rPr lang="zh-CN" altLang="en-US"/>
              <a:t>注意，时间片不一定等长</a:t>
            </a:r>
            <a:endParaRPr lang="en-US" altLang="zh-CN"/>
          </a:p>
          <a:p>
            <a:pPr lvl="1"/>
            <a:r>
              <a:rPr lang="zh-CN" altLang="en-US"/>
              <a:t>地面站轮流使用</a:t>
            </a:r>
            <a:r>
              <a:rPr lang="en-US" altLang="zh-CN"/>
              <a:t>uplink</a:t>
            </a:r>
            <a:r>
              <a:rPr lang="zh-CN" altLang="en-US"/>
              <a:t>信道，在其对应的时间片发射信号</a:t>
            </a:r>
            <a:endParaRPr lang="en-US" altLang="zh-CN"/>
          </a:p>
          <a:p>
            <a:pPr lvl="1"/>
            <a:r>
              <a:rPr lang="zh-CN" altLang="en-US"/>
              <a:t>卫星将广播接收到的信号</a:t>
            </a:r>
            <a:endParaRPr lang="en-US" altLang="zh-CN"/>
          </a:p>
          <a:p>
            <a:pPr lvl="1"/>
            <a:r>
              <a:rPr lang="zh-CN" altLang="en-US"/>
              <a:t>地面站必须知道其它地面站对应的时间片，以便正确接收数据</a:t>
            </a:r>
          </a:p>
        </p:txBody>
      </p:sp>
      <p:sp>
        <p:nvSpPr>
          <p:cNvPr id="4" name="灯片编号占位符 3"/>
          <p:cNvSpPr>
            <a:spLocks noGrp="1"/>
          </p:cNvSpPr>
          <p:nvPr>
            <p:ph type="sldNum" sz="quarter" idx="12"/>
          </p:nvPr>
        </p:nvSpPr>
        <p:spPr/>
        <p:txBody>
          <a:bodyPr/>
          <a:lstStyle/>
          <a:p>
            <a:pPr>
              <a:defRPr/>
            </a:pPr>
            <a:fld id="{F25EED80-E763-4647-A358-3AB2526F2E12}" type="slidenum">
              <a:rPr lang="zh-CN" altLang="en-US" smtClean="0"/>
              <a:t>50</a:t>
            </a:fld>
            <a:endParaRPr lang="zh-CN" altLang="en-US"/>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endParaRPr lang="zh-CN" altLang="en-US"/>
          </a:p>
        </p:txBody>
      </p:sp>
      <p:sp>
        <p:nvSpPr>
          <p:cNvPr id="54274"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46550AA-C489-4028-81A7-2128A53D3A4F}" type="slidenum">
              <a:rPr lang="zh-CN" altLang="en-US" smtClean="0"/>
              <a:t>51</a:t>
            </a:fld>
            <a:endParaRPr lang="zh-CN" altLang="en-US"/>
          </a:p>
        </p:txBody>
      </p:sp>
      <p:pic>
        <p:nvPicPr>
          <p:cNvPr id="54276" name="Picture 2"/>
          <p:cNvPicPr>
            <a:picLocks noChangeAspect="1" noChangeArrowheads="1"/>
          </p:cNvPicPr>
          <p:nvPr/>
        </p:nvPicPr>
        <p:blipFill>
          <a:blip r:embed="rId2"/>
          <a:srcRect/>
          <a:stretch>
            <a:fillRect/>
          </a:stretch>
        </p:blipFill>
        <p:spPr bwMode="auto">
          <a:xfrm>
            <a:off x="0" y="549275"/>
            <a:ext cx="8820150" cy="5611813"/>
          </a:xfrm>
          <a:prstGeom prst="rect">
            <a:avLst/>
          </a:prstGeom>
          <a:noFill/>
          <a:ln w="9525">
            <a:noFill/>
            <a:miter lim="800000"/>
            <a:headEnd/>
            <a:tailEnd/>
          </a:ln>
        </p:spPr>
      </p:pic>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内容占位符 2"/>
          <p:cNvSpPr>
            <a:spLocks noGrp="1"/>
          </p:cNvSpPr>
          <p:nvPr>
            <p:ph idx="1"/>
          </p:nvPr>
        </p:nvSpPr>
        <p:spPr>
          <a:xfrm>
            <a:off x="250825" y="765175"/>
            <a:ext cx="8704263" cy="5367338"/>
          </a:xfrm>
        </p:spPr>
        <p:txBody>
          <a:bodyPr/>
          <a:lstStyle/>
          <a:p>
            <a:r>
              <a:rPr lang="en-US" altLang="zh-CN"/>
              <a:t>TDMA</a:t>
            </a:r>
            <a:r>
              <a:rPr lang="zh-CN" altLang="en-US"/>
              <a:t>帧格式</a:t>
            </a:r>
            <a:endParaRPr lang="en-US" altLang="zh-CN"/>
          </a:p>
          <a:p>
            <a:pPr lvl="1"/>
            <a:r>
              <a:rPr lang="zh-CN" altLang="en-US"/>
              <a:t>两个</a:t>
            </a:r>
            <a:r>
              <a:rPr lang="en-US" altLang="zh-CN"/>
              <a:t>reference burst</a:t>
            </a:r>
            <a:r>
              <a:rPr lang="zh-CN" altLang="en-US"/>
              <a:t>，由两个</a:t>
            </a:r>
            <a:r>
              <a:rPr lang="en-US" altLang="zh-CN"/>
              <a:t>reference station</a:t>
            </a:r>
            <a:r>
              <a:rPr lang="zh-CN" altLang="en-US"/>
              <a:t>发出，用于所有地面站校准时间</a:t>
            </a:r>
            <a:endParaRPr lang="en-US" altLang="zh-CN"/>
          </a:p>
          <a:p>
            <a:pPr lvl="2"/>
            <a:r>
              <a:rPr lang="zh-CN" altLang="en-US"/>
              <a:t>如果其中一个故障，另一个仍然能可以保证系统正常工作</a:t>
            </a:r>
            <a:endParaRPr lang="en-US" altLang="zh-CN"/>
          </a:p>
          <a:p>
            <a:pPr lvl="1"/>
            <a:r>
              <a:rPr lang="zh-CN" altLang="en-US"/>
              <a:t>每个传输数据的地面站被分配一个或者多个时间片</a:t>
            </a:r>
            <a:endParaRPr lang="en-US" altLang="zh-CN"/>
          </a:p>
          <a:p>
            <a:pPr lvl="1"/>
            <a:r>
              <a:rPr lang="zh-CN" altLang="en-US"/>
              <a:t>每个时间片包含控制和时间信息、以及目的地面站的地址（</a:t>
            </a:r>
            <a:r>
              <a:rPr lang="en-US" altLang="zh-CN"/>
              <a:t>Premeable</a:t>
            </a:r>
            <a:r>
              <a:rPr lang="zh-CN" altLang="en-US"/>
              <a:t>）</a:t>
            </a:r>
            <a:endParaRPr lang="en-US" altLang="zh-CN"/>
          </a:p>
          <a:p>
            <a:pPr lvl="1"/>
            <a:r>
              <a:rPr lang="zh-CN" altLang="en-US"/>
              <a:t>两个时间片指间留出</a:t>
            </a:r>
            <a:r>
              <a:rPr lang="en-US" altLang="zh-CN"/>
              <a:t>guard time</a:t>
            </a:r>
            <a:r>
              <a:rPr lang="zh-CN" altLang="en-US"/>
              <a:t>以避免干扰</a:t>
            </a:r>
          </a:p>
        </p:txBody>
      </p:sp>
      <p:sp>
        <p:nvSpPr>
          <p:cNvPr id="4" name="灯片编号占位符 3"/>
          <p:cNvSpPr>
            <a:spLocks noGrp="1"/>
          </p:cNvSpPr>
          <p:nvPr>
            <p:ph type="sldNum" sz="quarter" idx="12"/>
          </p:nvPr>
        </p:nvSpPr>
        <p:spPr/>
        <p:txBody>
          <a:bodyPr/>
          <a:lstStyle/>
          <a:p>
            <a:pPr>
              <a:defRPr/>
            </a:pPr>
            <a:fld id="{0B0E06BF-477F-4E1B-844C-7B10F28B7D67}" type="slidenum">
              <a:rPr lang="zh-CN" altLang="en-US" smtClean="0"/>
              <a:t>52</a:t>
            </a:fld>
            <a:endParaRPr lang="zh-CN" altLang="en-US"/>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44F3AAC-CCA0-41E9-A4D5-88DA7D7FB22C}" type="slidenum">
              <a:rPr lang="zh-CN" altLang="en-US" smtClean="0"/>
              <a:t>53</a:t>
            </a:fld>
            <a:endParaRPr lang="zh-CN" altLang="en-US"/>
          </a:p>
        </p:txBody>
      </p:sp>
      <p:pic>
        <p:nvPicPr>
          <p:cNvPr id="56324" name="Picture 6"/>
          <p:cNvPicPr>
            <a:picLocks noChangeAspect="1" noChangeArrowheads="1"/>
          </p:cNvPicPr>
          <p:nvPr/>
        </p:nvPicPr>
        <p:blipFill>
          <a:blip r:embed="rId2"/>
          <a:srcRect/>
          <a:stretch>
            <a:fillRect/>
          </a:stretch>
        </p:blipFill>
        <p:spPr bwMode="auto">
          <a:xfrm>
            <a:off x="0" y="912813"/>
            <a:ext cx="4706938" cy="4868862"/>
          </a:xfrm>
          <a:prstGeom prst="rect">
            <a:avLst/>
          </a:prstGeom>
          <a:noFill/>
          <a:ln w="9525">
            <a:noFill/>
            <a:miter lim="800000"/>
            <a:headEnd/>
            <a:tailEnd/>
          </a:ln>
        </p:spPr>
      </p:pic>
      <p:pic>
        <p:nvPicPr>
          <p:cNvPr id="56325" name="Picture 5"/>
          <p:cNvPicPr>
            <a:picLocks noChangeAspect="1" noChangeArrowheads="1"/>
          </p:cNvPicPr>
          <p:nvPr/>
        </p:nvPicPr>
        <p:blipFill>
          <a:blip r:embed="rId3"/>
          <a:srcRect/>
          <a:stretch>
            <a:fillRect/>
          </a:stretch>
        </p:blipFill>
        <p:spPr bwMode="auto">
          <a:xfrm>
            <a:off x="4545013" y="912813"/>
            <a:ext cx="4598987" cy="4868862"/>
          </a:xfrm>
          <a:prstGeom prst="rect">
            <a:avLst/>
          </a:prstGeom>
          <a:noFill/>
          <a:ln w="9525">
            <a:noFill/>
            <a:miter lim="800000"/>
            <a:headEnd/>
            <a:tailEnd/>
          </a:ln>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内容占位符 2"/>
          <p:cNvSpPr>
            <a:spLocks noGrp="1"/>
          </p:cNvSpPr>
          <p:nvPr>
            <p:ph idx="1"/>
          </p:nvPr>
        </p:nvSpPr>
        <p:spPr>
          <a:xfrm>
            <a:off x="250825" y="765175"/>
            <a:ext cx="8704263" cy="5367338"/>
          </a:xfrm>
        </p:spPr>
        <p:txBody>
          <a:bodyPr/>
          <a:lstStyle/>
          <a:p>
            <a:r>
              <a:rPr lang="zh-CN" altLang="en-US"/>
              <a:t>典型工作方式</a:t>
            </a:r>
            <a:endParaRPr lang="en-US" altLang="zh-CN"/>
          </a:p>
          <a:p>
            <a:pPr lvl="1"/>
            <a:r>
              <a:rPr lang="zh-CN" altLang="en-US"/>
              <a:t>卫星转发所有的接收信号到所有地面站</a:t>
            </a:r>
            <a:endParaRPr lang="en-US" altLang="zh-CN"/>
          </a:p>
          <a:p>
            <a:pPr lvl="1"/>
            <a:r>
              <a:rPr lang="zh-CN" altLang="en-US"/>
              <a:t>所有地面站必须知道分配给它的时间片（发送和接收）</a:t>
            </a:r>
            <a:endParaRPr lang="en-US" altLang="zh-CN"/>
          </a:p>
          <a:p>
            <a:pPr lvl="2"/>
            <a:r>
              <a:rPr lang="zh-CN" altLang="en-US"/>
              <a:t>在每个时间片中包含目的地面站的地址</a:t>
            </a:r>
            <a:endParaRPr lang="en-US" altLang="zh-CN"/>
          </a:p>
          <a:p>
            <a:r>
              <a:rPr lang="en-US" altLang="zh-CN"/>
              <a:t>TDMA</a:t>
            </a:r>
            <a:r>
              <a:rPr lang="zh-CN" altLang="en-US"/>
              <a:t>比</a:t>
            </a:r>
            <a:r>
              <a:rPr lang="en-US" altLang="zh-CN"/>
              <a:t>FDMA</a:t>
            </a:r>
            <a:r>
              <a:rPr lang="zh-CN" altLang="en-US"/>
              <a:t>更高效</a:t>
            </a:r>
            <a:endParaRPr lang="en-US" altLang="zh-CN"/>
          </a:p>
          <a:p>
            <a:pPr lvl="1"/>
            <a:r>
              <a:rPr lang="en-US" altLang="zh-CN"/>
              <a:t>Guard time</a:t>
            </a:r>
            <a:r>
              <a:rPr lang="zh-CN" altLang="en-US"/>
              <a:t>和控制</a:t>
            </a:r>
            <a:r>
              <a:rPr lang="en-US" altLang="zh-CN"/>
              <a:t>bit</a:t>
            </a:r>
            <a:r>
              <a:rPr lang="zh-CN" altLang="en-US"/>
              <a:t>比</a:t>
            </a:r>
            <a:r>
              <a:rPr lang="en-US" altLang="zh-CN"/>
              <a:t>guard band</a:t>
            </a:r>
            <a:r>
              <a:rPr lang="zh-CN" altLang="en-US"/>
              <a:t>消耗更少的带宽</a:t>
            </a:r>
            <a:endParaRPr lang="en-US" altLang="zh-CN"/>
          </a:p>
        </p:txBody>
      </p:sp>
      <p:sp>
        <p:nvSpPr>
          <p:cNvPr id="4" name="灯片编号占位符 3"/>
          <p:cNvSpPr>
            <a:spLocks noGrp="1"/>
          </p:cNvSpPr>
          <p:nvPr>
            <p:ph type="sldNum" sz="quarter" idx="12"/>
          </p:nvPr>
        </p:nvSpPr>
        <p:spPr/>
        <p:txBody>
          <a:bodyPr/>
          <a:lstStyle/>
          <a:p>
            <a:pPr>
              <a:defRPr/>
            </a:pPr>
            <a:fld id="{D6F93919-E9FD-4DF9-9961-A164F8F97E6A}" type="slidenum">
              <a:rPr lang="zh-CN" altLang="en-US" smtClean="0"/>
              <a:t>54</a:t>
            </a:fld>
            <a:endParaRPr lang="zh-CN" altLang="en-US"/>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p:txBody>
          <a:bodyPr/>
          <a:lstStyle/>
          <a:p>
            <a:endParaRPr lang="zh-CN" altLang="en-US"/>
          </a:p>
        </p:txBody>
      </p:sp>
      <p:sp>
        <p:nvSpPr>
          <p:cNvPr id="58370"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5A507914-3F07-49B9-88C1-A0FA0447792C}" type="slidenum">
              <a:rPr lang="zh-CN" altLang="en-US" smtClean="0"/>
              <a:t>55</a:t>
            </a:fld>
            <a:endParaRPr lang="zh-CN" altLang="en-US"/>
          </a:p>
        </p:txBody>
      </p:sp>
      <p:pic>
        <p:nvPicPr>
          <p:cNvPr id="58372" name="Picture 2"/>
          <p:cNvPicPr>
            <a:picLocks noChangeAspect="1" noChangeArrowheads="1"/>
          </p:cNvPicPr>
          <p:nvPr/>
        </p:nvPicPr>
        <p:blipFill>
          <a:blip r:embed="rId2"/>
          <a:srcRect/>
          <a:stretch>
            <a:fillRect/>
          </a:stretch>
        </p:blipFill>
        <p:spPr bwMode="auto">
          <a:xfrm>
            <a:off x="0" y="873125"/>
            <a:ext cx="6804025" cy="5984875"/>
          </a:xfrm>
          <a:prstGeom prst="rect">
            <a:avLst/>
          </a:prstGeom>
          <a:noFill/>
          <a:ln w="9525">
            <a:noFill/>
            <a:miter lim="800000"/>
            <a:headEnd/>
            <a:tailEnd/>
          </a:ln>
        </p:spPr>
      </p:pic>
      <p:sp>
        <p:nvSpPr>
          <p:cNvPr id="58373" name="矩形 5"/>
          <p:cNvSpPr>
            <a:spLocks noChangeArrowheads="1"/>
          </p:cNvSpPr>
          <p:nvPr/>
        </p:nvSpPr>
        <p:spPr bwMode="auto">
          <a:xfrm>
            <a:off x="6659563" y="1341438"/>
            <a:ext cx="2070100" cy="1568450"/>
          </a:xfrm>
          <a:prstGeom prst="rect">
            <a:avLst/>
          </a:prstGeom>
          <a:noFill/>
          <a:ln w="9525">
            <a:noFill/>
            <a:miter lim="800000"/>
          </a:ln>
        </p:spPr>
        <p:txBody>
          <a:bodyPr>
            <a:spAutoFit/>
          </a:bodyPr>
          <a:lstStyle/>
          <a:p>
            <a:pPr lvl="1"/>
            <a:r>
              <a:rPr lang="zh-CN" altLang="en-US" sz="2400" b="1"/>
              <a:t>比较：</a:t>
            </a:r>
            <a:endParaRPr lang="en-US" altLang="zh-CN" sz="2400" b="1"/>
          </a:p>
          <a:p>
            <a:pPr lvl="1"/>
            <a:r>
              <a:rPr lang="en-US" altLang="zh-CN" sz="2400" b="1"/>
              <a:t>FDMA</a:t>
            </a:r>
          </a:p>
          <a:p>
            <a:pPr lvl="1"/>
            <a:r>
              <a:rPr lang="en-US" altLang="zh-CN" sz="2400" b="1"/>
              <a:t>TDMA</a:t>
            </a:r>
          </a:p>
          <a:p>
            <a:pPr lvl="1"/>
            <a:r>
              <a:rPr lang="en-US" altLang="zh-CN" sz="2400" b="1"/>
              <a:t>SCPC</a:t>
            </a:r>
            <a:endParaRPr lang="zh-CN" altLang="en-US" sz="2400" b="1"/>
          </a:p>
        </p:txBody>
      </p:sp>
      <p:sp>
        <p:nvSpPr>
          <p:cNvPr id="58374" name="矩形 6"/>
          <p:cNvSpPr>
            <a:spLocks noChangeArrowheads="1"/>
          </p:cNvSpPr>
          <p:nvPr/>
        </p:nvSpPr>
        <p:spPr bwMode="auto">
          <a:xfrm>
            <a:off x="6372225" y="3357563"/>
            <a:ext cx="2573338" cy="922337"/>
          </a:xfrm>
          <a:prstGeom prst="rect">
            <a:avLst/>
          </a:prstGeom>
          <a:noFill/>
          <a:ln w="9525">
            <a:noFill/>
            <a:miter lim="800000"/>
          </a:ln>
        </p:spPr>
        <p:txBody>
          <a:bodyPr>
            <a:spAutoFit/>
          </a:bodyPr>
          <a:lstStyle/>
          <a:p>
            <a:pPr lvl="1"/>
            <a:r>
              <a:rPr lang="en-US" altLang="zh-CN"/>
              <a:t>SCPC</a:t>
            </a:r>
            <a:r>
              <a:rPr lang="zh-CN" altLang="en-US"/>
              <a:t>提供恒定的信道容量，信道个数固定为</a:t>
            </a:r>
            <a:r>
              <a:rPr lang="en-US" altLang="zh-CN"/>
              <a:t>800</a:t>
            </a:r>
            <a:r>
              <a:rPr lang="zh-CN" altLang="en-US"/>
              <a:t>个</a:t>
            </a:r>
            <a:endParaRPr lang="en-US" altLang="zh-CN"/>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内容占位符 2"/>
          <p:cNvSpPr>
            <a:spLocks noGrp="1"/>
          </p:cNvSpPr>
          <p:nvPr>
            <p:ph idx="1"/>
          </p:nvPr>
        </p:nvSpPr>
        <p:spPr>
          <a:xfrm>
            <a:off x="250825" y="765175"/>
            <a:ext cx="8704263" cy="5367338"/>
          </a:xfrm>
        </p:spPr>
        <p:txBody>
          <a:bodyPr/>
          <a:lstStyle/>
          <a:p>
            <a:r>
              <a:rPr lang="zh-CN" altLang="en-US"/>
              <a:t>卫星交换通信，</a:t>
            </a:r>
            <a:r>
              <a:rPr lang="en-US" altLang="zh-CN"/>
              <a:t>SS/TDMA</a:t>
            </a:r>
          </a:p>
          <a:p>
            <a:pPr lvl="1"/>
            <a:r>
              <a:rPr lang="zh-CN" altLang="en-US"/>
              <a:t>在高频（</a:t>
            </a:r>
            <a:r>
              <a:rPr lang="en-US" altLang="zh-CN"/>
              <a:t>Ku</a:t>
            </a:r>
            <a:r>
              <a:rPr lang="zh-CN" altLang="en-US"/>
              <a:t>或者</a:t>
            </a:r>
            <a:r>
              <a:rPr lang="en-US" altLang="zh-CN"/>
              <a:t>K</a:t>
            </a:r>
            <a:r>
              <a:rPr lang="zh-CN" altLang="en-US"/>
              <a:t>频段）上，微波的波束更为集中，一个卫星可以使用多个波束服务多个地区（每个地区有若干地面站）。</a:t>
            </a:r>
            <a:endParaRPr lang="en-US" altLang="zh-CN"/>
          </a:p>
          <a:p>
            <a:pPr lvl="1"/>
            <a:r>
              <a:rPr lang="zh-CN" altLang="en-US"/>
              <a:t>每个地区的卫星通信是普通的</a:t>
            </a:r>
            <a:r>
              <a:rPr lang="en-US" altLang="zh-CN"/>
              <a:t>FAMA-TDMA</a:t>
            </a:r>
          </a:p>
          <a:p>
            <a:pPr lvl="1"/>
            <a:r>
              <a:rPr lang="zh-CN" altLang="en-US"/>
              <a:t>卫星可以同时向多个地区传输数据</a:t>
            </a:r>
            <a:endParaRPr lang="en-US" altLang="zh-CN"/>
          </a:p>
          <a:p>
            <a:pPr lvl="1"/>
            <a:r>
              <a:rPr lang="zh-CN" altLang="en-US"/>
              <a:t>可以在多个地区之间</a:t>
            </a:r>
            <a:r>
              <a:rPr lang="en-US" altLang="zh-CN"/>
              <a:t>switch</a:t>
            </a:r>
            <a:r>
              <a:rPr lang="zh-CN" altLang="en-US"/>
              <a:t>（例如将来自地区</a:t>
            </a:r>
            <a:r>
              <a:rPr lang="en-US" altLang="zh-CN"/>
              <a:t>1</a:t>
            </a:r>
            <a:r>
              <a:rPr lang="zh-CN" altLang="en-US"/>
              <a:t>地面站的数据发送到地区</a:t>
            </a:r>
            <a:r>
              <a:rPr lang="en-US" altLang="zh-CN"/>
              <a:t>2</a:t>
            </a:r>
            <a:r>
              <a:rPr lang="zh-CN" altLang="en-US"/>
              <a:t>的地面站）</a:t>
            </a:r>
            <a:endParaRPr lang="en-US" altLang="zh-CN"/>
          </a:p>
          <a:p>
            <a:pPr lvl="1"/>
            <a:r>
              <a:rPr lang="zh-CN" altLang="en-US"/>
              <a:t>下图中</a:t>
            </a:r>
            <a:endParaRPr lang="en-US" altLang="zh-CN"/>
          </a:p>
          <a:p>
            <a:pPr lvl="2"/>
            <a:r>
              <a:rPr lang="zh-CN" altLang="en-US"/>
              <a:t>每个时间每个地区只有一个地面站可以发射信号</a:t>
            </a:r>
            <a:endParaRPr lang="en-US" altLang="zh-CN"/>
          </a:p>
          <a:p>
            <a:pPr lvl="2"/>
            <a:r>
              <a:rPr lang="zh-CN" altLang="en-US"/>
              <a:t>卫星使用两个</a:t>
            </a:r>
            <a:r>
              <a:rPr lang="en-US" altLang="zh-CN"/>
              <a:t>downlink</a:t>
            </a:r>
            <a:r>
              <a:rPr lang="zh-CN" altLang="en-US"/>
              <a:t>向两个地区发射目的为本地区地面站的信号。</a:t>
            </a:r>
          </a:p>
        </p:txBody>
      </p:sp>
      <p:sp>
        <p:nvSpPr>
          <p:cNvPr id="4" name="灯片编号占位符 3"/>
          <p:cNvSpPr>
            <a:spLocks noGrp="1"/>
          </p:cNvSpPr>
          <p:nvPr>
            <p:ph type="sldNum" sz="quarter" idx="12"/>
          </p:nvPr>
        </p:nvSpPr>
        <p:spPr/>
        <p:txBody>
          <a:bodyPr/>
          <a:lstStyle/>
          <a:p>
            <a:pPr>
              <a:defRPr/>
            </a:pPr>
            <a:fld id="{EDDBAEF8-B5D7-4DBC-912A-5A9AD0A0FBF4}" type="slidenum">
              <a:rPr lang="zh-CN" altLang="en-US" smtClean="0"/>
              <a:t>56</a:t>
            </a:fld>
            <a:endParaRPr lang="zh-CN" altLang="en-US"/>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p:txBody>
          <a:bodyPr/>
          <a:lstStyle/>
          <a:p>
            <a:endParaRPr lang="zh-CN" altLang="en-US"/>
          </a:p>
        </p:txBody>
      </p:sp>
      <p:sp>
        <p:nvSpPr>
          <p:cNvPr id="60418"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C2683225-2B14-4EAE-A56A-912C357FC4DC}" type="slidenum">
              <a:rPr lang="zh-CN" altLang="en-US" smtClean="0"/>
              <a:t>57</a:t>
            </a:fld>
            <a:endParaRPr lang="zh-CN" altLang="en-US"/>
          </a:p>
        </p:txBody>
      </p:sp>
      <p:pic>
        <p:nvPicPr>
          <p:cNvPr id="60420" name="Picture 2"/>
          <p:cNvPicPr>
            <a:picLocks noChangeAspect="1" noChangeArrowheads="1"/>
          </p:cNvPicPr>
          <p:nvPr/>
        </p:nvPicPr>
        <p:blipFill>
          <a:blip r:embed="rId2"/>
          <a:srcRect/>
          <a:stretch>
            <a:fillRect/>
          </a:stretch>
        </p:blipFill>
        <p:spPr bwMode="auto">
          <a:xfrm>
            <a:off x="0" y="908050"/>
            <a:ext cx="9144000" cy="5762625"/>
          </a:xfrm>
          <a:prstGeom prst="rect">
            <a:avLst/>
          </a:prstGeom>
          <a:noFill/>
          <a:ln w="9525">
            <a:noFill/>
            <a:miter lim="800000"/>
            <a:headEnd/>
            <a:tailEnd/>
          </a:ln>
        </p:spPr>
      </p:pic>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30721" descr="01d28"/>
          <p:cNvPicPr>
            <a:picLocks noChangeAspect="1"/>
          </p:cNvPicPr>
          <p:nvPr/>
        </p:nvPicPr>
        <p:blipFill>
          <a:blip r:embed="rId2"/>
          <a:stretch>
            <a:fillRect/>
          </a:stretch>
        </p:blipFill>
        <p:spPr>
          <a:xfrm>
            <a:off x="1274763" y="404813"/>
            <a:ext cx="5961062" cy="6021387"/>
          </a:xfrm>
          <a:prstGeom prst="rect">
            <a:avLst/>
          </a:prstGeom>
          <a:noFill/>
          <a:ln w="9525">
            <a:noFill/>
          </a:ln>
        </p:spPr>
      </p:pic>
      <p:sp>
        <p:nvSpPr>
          <p:cNvPr id="30723" name="文本框 30722"/>
          <p:cNvSpPr txBox="1"/>
          <p:nvPr/>
        </p:nvSpPr>
        <p:spPr>
          <a:xfrm>
            <a:off x="7956550" y="1989138"/>
            <a:ext cx="611188" cy="3600450"/>
          </a:xfrm>
          <a:prstGeom prst="rect">
            <a:avLst/>
          </a:prstGeom>
          <a:noFill/>
          <a:ln w="9525">
            <a:noFill/>
          </a:ln>
        </p:spPr>
        <p:txBody>
          <a:bodyPr vert="eaVert">
            <a:spAutoFit/>
          </a:bodyPr>
          <a:lstStyle/>
          <a:p>
            <a:pPr>
              <a:buClrTx/>
            </a:pPr>
            <a:r>
              <a:rPr lang="zh-CN" altLang="en-US" sz="2800" dirty="0">
                <a:latin typeface="Times New Roman" panose="02020603050405020304" charset="0"/>
                <a:ea typeface="黑体" panose="02010609060101010101" pitchFamily="2" charset="-122"/>
              </a:rPr>
              <a:t>各种波束覆盖示意图</a:t>
            </a:r>
            <a:endParaRPr lang="zh-CN" altLang="en-US" sz="2800" b="1" dirty="0">
              <a:solidFill>
                <a:srgbClr val="FFFFCD"/>
              </a:solidFill>
              <a:latin typeface="Times New Roman" panose="02020603050405020304" charset="0"/>
              <a:ea typeface="黑体" panose="02010609060101010101" pitchFamily="2" charset="-122"/>
            </a:endParaRP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内容占位符 2"/>
          <p:cNvSpPr>
            <a:spLocks noGrp="1"/>
          </p:cNvSpPr>
          <p:nvPr>
            <p:ph idx="1"/>
          </p:nvPr>
        </p:nvSpPr>
        <p:spPr>
          <a:xfrm>
            <a:off x="250825" y="692150"/>
            <a:ext cx="8704263" cy="5440363"/>
          </a:xfrm>
        </p:spPr>
        <p:txBody>
          <a:bodyPr/>
          <a:lstStyle/>
          <a:p>
            <a:r>
              <a:rPr lang="zh-CN" altLang="en-US" sz="2800"/>
              <a:t>对于一个服务</a:t>
            </a:r>
            <a:r>
              <a:rPr lang="en-US" altLang="zh-CN" sz="2800" i="1"/>
              <a:t>N</a:t>
            </a:r>
            <a:r>
              <a:rPr lang="zh-CN" altLang="en-US" sz="2800"/>
              <a:t>个地区的卫星，共有</a:t>
            </a:r>
            <a:r>
              <a:rPr lang="en-US" altLang="zh-CN" sz="2800" i="1"/>
              <a:t>N</a:t>
            </a:r>
            <a:r>
              <a:rPr lang="en-US" altLang="zh-CN" sz="2800"/>
              <a:t>!</a:t>
            </a:r>
            <a:r>
              <a:rPr lang="zh-CN" altLang="en-US" sz="2800"/>
              <a:t>种地区间的交换通信模式，每种模式被称为一种</a:t>
            </a:r>
            <a:r>
              <a:rPr lang="en-US" altLang="zh-CN" sz="2800"/>
              <a:t>mode</a:t>
            </a:r>
          </a:p>
          <a:p>
            <a:endParaRPr lang="en-US" altLang="zh-CN" sz="2800"/>
          </a:p>
          <a:p>
            <a:endParaRPr lang="en-US" altLang="zh-CN" sz="2800"/>
          </a:p>
          <a:p>
            <a:endParaRPr lang="en-US" altLang="zh-CN" sz="2800"/>
          </a:p>
          <a:p>
            <a:endParaRPr lang="en-US" altLang="zh-CN" sz="2800"/>
          </a:p>
          <a:p>
            <a:endParaRPr lang="en-US" altLang="zh-CN" sz="2800"/>
          </a:p>
          <a:p>
            <a:r>
              <a:rPr lang="zh-CN" altLang="en-US" sz="2800"/>
              <a:t>例：一个服务</a:t>
            </a:r>
            <a:r>
              <a:rPr lang="en-US" altLang="zh-CN" sz="2800"/>
              <a:t>3</a:t>
            </a:r>
            <a:r>
              <a:rPr lang="zh-CN" altLang="en-US" sz="2800"/>
              <a:t>个地区卫星的</a:t>
            </a:r>
            <a:r>
              <a:rPr lang="en-US" altLang="zh-CN" sz="2800"/>
              <a:t>6</a:t>
            </a:r>
            <a:r>
              <a:rPr lang="zh-CN" altLang="en-US" sz="2800"/>
              <a:t>种模式</a:t>
            </a:r>
            <a:endParaRPr lang="en-US" altLang="zh-CN" sz="2800"/>
          </a:p>
          <a:p>
            <a:endParaRPr lang="zh-CN" altLang="en-US" sz="2800"/>
          </a:p>
        </p:txBody>
      </p:sp>
      <p:sp>
        <p:nvSpPr>
          <p:cNvPr id="4" name="灯片编号占位符 3"/>
          <p:cNvSpPr>
            <a:spLocks noGrp="1"/>
          </p:cNvSpPr>
          <p:nvPr>
            <p:ph type="sldNum" sz="quarter" idx="12"/>
          </p:nvPr>
        </p:nvSpPr>
        <p:spPr/>
        <p:txBody>
          <a:bodyPr/>
          <a:lstStyle/>
          <a:p>
            <a:pPr>
              <a:defRPr/>
            </a:pPr>
            <a:fld id="{562485DD-69D9-48F3-8185-0D71A15AC5A1}" type="slidenum">
              <a:rPr lang="zh-CN" altLang="en-US" smtClean="0"/>
              <a:t>59</a:t>
            </a:fld>
            <a:endParaRPr lang="zh-CN" altLang="en-US"/>
          </a:p>
        </p:txBody>
      </p:sp>
      <p:pic>
        <p:nvPicPr>
          <p:cNvPr id="61443" name="Picture 2"/>
          <p:cNvPicPr>
            <a:picLocks noChangeAspect="1" noChangeArrowheads="1"/>
          </p:cNvPicPr>
          <p:nvPr/>
        </p:nvPicPr>
        <p:blipFill>
          <a:blip r:embed="rId2">
            <a:lum contrast="40000"/>
          </a:blip>
          <a:srcRect/>
          <a:stretch>
            <a:fillRect/>
          </a:stretch>
        </p:blipFill>
        <p:spPr bwMode="auto">
          <a:xfrm>
            <a:off x="0" y="1773238"/>
            <a:ext cx="9144000" cy="2159000"/>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14630"/>
            <a:ext cx="8693150" cy="969010"/>
          </a:xfrm>
        </p:spPr>
        <p:txBody>
          <a:bodyPr/>
          <a:lstStyle/>
          <a:p>
            <a:r>
              <a:rPr lang="zh-CN" altLang="en-US"/>
              <a:t>本章内容</a:t>
            </a:r>
          </a:p>
        </p:txBody>
      </p:sp>
      <p:sp>
        <p:nvSpPr>
          <p:cNvPr id="3" name="内容占位符 2"/>
          <p:cNvSpPr>
            <a:spLocks noGrp="1"/>
          </p:cNvSpPr>
          <p:nvPr>
            <p:ph idx="1"/>
          </p:nvPr>
        </p:nvSpPr>
        <p:spPr>
          <a:xfrm>
            <a:off x="250825" y="1183005"/>
            <a:ext cx="8704580" cy="4949825"/>
          </a:xfrm>
        </p:spPr>
        <p:txBody>
          <a:bodyPr/>
          <a:lstStyle/>
          <a:p>
            <a:r>
              <a:rPr lang="zh-CN" altLang="en-US">
                <a:solidFill>
                  <a:schemeClr val="bg1">
                    <a:lumMod val="75000"/>
                  </a:schemeClr>
                </a:solidFill>
              </a:rPr>
              <a:t>卫星通信基本概念</a:t>
            </a:r>
          </a:p>
          <a:p>
            <a:r>
              <a:rPr lang="zh-CN" altLang="en-US"/>
              <a:t>卫星轨道</a:t>
            </a:r>
          </a:p>
          <a:p>
            <a:pPr lvl="1"/>
            <a:r>
              <a:rPr lang="en-US" altLang="zh-CN"/>
              <a:t>GEO   LEO  MEO</a:t>
            </a:r>
          </a:p>
          <a:p>
            <a:r>
              <a:rPr lang="zh-CN" altLang="en-US"/>
              <a:t>卫星频段</a:t>
            </a:r>
          </a:p>
          <a:p>
            <a:pPr lvl="1"/>
            <a:r>
              <a:rPr lang="zh-CN" altLang="en-US"/>
              <a:t>传输损耗</a:t>
            </a:r>
          </a:p>
          <a:p>
            <a:r>
              <a:rPr lang="zh-CN" altLang="en-US"/>
              <a:t>卫星通信系统的配置</a:t>
            </a:r>
          </a:p>
          <a:p>
            <a:pPr lvl="1"/>
            <a:r>
              <a:rPr lang="zh-CN" altLang="en-US"/>
              <a:t>容量分配</a:t>
            </a:r>
          </a:p>
          <a:p>
            <a:pPr lvl="1"/>
            <a:r>
              <a:rPr lang="en-US" altLang="zh-CN">
                <a:sym typeface="+mn-ea"/>
              </a:rPr>
              <a:t>FDM  FDMA  TDM  TDMA</a:t>
            </a:r>
            <a:endParaRPr lang="en-US" altLang="zh-CN"/>
          </a:p>
          <a:p>
            <a:pPr lvl="1"/>
            <a:r>
              <a:rPr lang="zh-CN" altLang="en-US"/>
              <a:t>卫星交换通信</a:t>
            </a:r>
          </a:p>
          <a:p>
            <a:endParaRPr lang="zh-CN" altLang="en-US"/>
          </a:p>
          <a:p>
            <a:endParaRPr lang="zh-CN" altLang="en-US"/>
          </a:p>
        </p:txBody>
      </p:sp>
      <p:sp>
        <p:nvSpPr>
          <p:cNvPr id="4" name="灯片编号占位符 3"/>
          <p:cNvSpPr>
            <a:spLocks noGrp="1"/>
          </p:cNvSpPr>
          <p:nvPr>
            <p:ph type="sldNum" sz="quarter" idx="12"/>
          </p:nvPr>
        </p:nvSpPr>
        <p:spPr/>
        <p:txBody>
          <a:bodyPr/>
          <a:lstStyle/>
          <a:p>
            <a:pPr>
              <a:defRPr/>
            </a:pPr>
            <a:fld id="{AD821745-605E-4E4A-96BF-9ED6B3B2CBC3}" type="slidenum">
              <a:rPr lang="zh-CN" altLang="en-US"/>
              <a:t>6</a:t>
            </a:fld>
            <a:endParaRPr lang="zh-CN" altLang="en-US"/>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内容占位符 2"/>
          <p:cNvSpPr>
            <a:spLocks noGrp="1"/>
          </p:cNvSpPr>
          <p:nvPr>
            <p:ph idx="1"/>
          </p:nvPr>
        </p:nvSpPr>
        <p:spPr>
          <a:xfrm>
            <a:off x="250825" y="692150"/>
            <a:ext cx="8704263" cy="5440363"/>
          </a:xfrm>
        </p:spPr>
        <p:txBody>
          <a:bodyPr/>
          <a:lstStyle/>
          <a:p>
            <a:r>
              <a:rPr lang="zh-CN" altLang="en-US" sz="2400"/>
              <a:t>例，一个占用</a:t>
            </a:r>
            <a:r>
              <a:rPr lang="en-US" altLang="zh-CN" sz="2400"/>
              <a:t>36MHz</a:t>
            </a:r>
            <a:r>
              <a:rPr lang="zh-CN" altLang="en-US" sz="2400"/>
              <a:t>带宽的卫星与</a:t>
            </a:r>
            <a:r>
              <a:rPr lang="en-US" altLang="zh-CN" sz="2400"/>
              <a:t>3</a:t>
            </a:r>
            <a:r>
              <a:rPr lang="zh-CN" altLang="en-US" sz="2400"/>
              <a:t>个地面站</a:t>
            </a:r>
            <a:r>
              <a:rPr lang="en-US" altLang="zh-CN" sz="2400"/>
              <a:t>TDMA</a:t>
            </a:r>
            <a:r>
              <a:rPr lang="zh-CN" altLang="en-US" sz="2400"/>
              <a:t>通信。</a:t>
            </a:r>
            <a:r>
              <a:rPr lang="en-US" altLang="zh-CN" sz="2400"/>
              <a:t>TDMA</a:t>
            </a:r>
            <a:r>
              <a:rPr lang="zh-CN" altLang="en-US" sz="2400"/>
              <a:t>每帧</a:t>
            </a:r>
            <a:r>
              <a:rPr lang="en-US" altLang="zh-CN" sz="2400"/>
              <a:t>1ms</a:t>
            </a:r>
            <a:r>
              <a:rPr lang="zh-CN" altLang="en-US" sz="2400"/>
              <a:t>，其中每个</a:t>
            </a:r>
            <a:r>
              <a:rPr lang="en-US" altLang="zh-CN" sz="2400"/>
              <a:t>preamble 10</a:t>
            </a:r>
            <a:r>
              <a:rPr lang="el-GR" altLang="zh-CN" sz="2400"/>
              <a:t>μ</a:t>
            </a:r>
            <a:r>
              <a:rPr lang="en-US" altLang="zh-CN" sz="2400"/>
              <a:t>s</a:t>
            </a:r>
            <a:r>
              <a:rPr lang="zh-CN" altLang="en-US" sz="2400"/>
              <a:t>，</a:t>
            </a:r>
            <a:r>
              <a:rPr lang="en-US" altLang="zh-CN" sz="2400"/>
              <a:t>guard time</a:t>
            </a:r>
            <a:r>
              <a:rPr lang="zh-CN" altLang="en-US" sz="2400"/>
              <a:t>有</a:t>
            </a:r>
            <a:r>
              <a:rPr lang="en-US" altLang="zh-CN" sz="2400"/>
              <a:t>2</a:t>
            </a:r>
            <a:r>
              <a:rPr lang="el-GR" altLang="zh-CN" sz="2400"/>
              <a:t>μ</a:t>
            </a:r>
            <a:r>
              <a:rPr lang="en-US" altLang="zh-CN" sz="2400"/>
              <a:t>s</a:t>
            </a:r>
            <a:r>
              <a:rPr lang="zh-CN" altLang="en-US" sz="2400"/>
              <a:t>。帧没有</a:t>
            </a:r>
            <a:r>
              <a:rPr lang="en-US" altLang="zh-CN" sz="2400"/>
              <a:t>reference burst</a:t>
            </a:r>
            <a:r>
              <a:rPr lang="zh-CN" altLang="en-US" sz="2400"/>
              <a:t>。地面站采用</a:t>
            </a:r>
            <a:r>
              <a:rPr lang="en-US" altLang="zh-CN" sz="2400"/>
              <a:t>QPSK</a:t>
            </a:r>
            <a:r>
              <a:rPr lang="zh-CN" altLang="en-US" sz="2400"/>
              <a:t>键控。每个地面站欲达到的传输速率为</a:t>
            </a:r>
            <a:br>
              <a:rPr lang="en-US" altLang="zh-CN" sz="2400"/>
            </a:br>
            <a:r>
              <a:rPr lang="zh-CN" altLang="en-US" sz="2400"/>
              <a:t>地面站</a:t>
            </a:r>
            <a:r>
              <a:rPr lang="en-US" altLang="zh-CN" sz="2400"/>
              <a:t>A</a:t>
            </a:r>
            <a:r>
              <a:rPr lang="zh-CN" altLang="en-US" sz="2400"/>
              <a:t>，</a:t>
            </a:r>
            <a:r>
              <a:rPr lang="en-US" altLang="zh-CN" sz="2400" i="1"/>
              <a:t>R</a:t>
            </a:r>
            <a:r>
              <a:rPr lang="en-US" altLang="zh-CN" sz="2400"/>
              <a:t>=15Mbps</a:t>
            </a:r>
            <a:br>
              <a:rPr lang="en-US" altLang="zh-CN" sz="2400"/>
            </a:br>
            <a:r>
              <a:rPr lang="zh-CN" altLang="en-US" sz="2400"/>
              <a:t>地面站</a:t>
            </a:r>
            <a:r>
              <a:rPr lang="en-US" altLang="zh-CN" sz="2400"/>
              <a:t>B</a:t>
            </a:r>
            <a:r>
              <a:rPr lang="zh-CN" altLang="en-US" sz="2400"/>
              <a:t>，</a:t>
            </a:r>
            <a:r>
              <a:rPr lang="en-US" altLang="zh-CN" sz="2400" i="1"/>
              <a:t>R</a:t>
            </a:r>
            <a:r>
              <a:rPr lang="en-US" altLang="zh-CN" sz="2400"/>
              <a:t>=10Mbps</a:t>
            </a:r>
            <a:br>
              <a:rPr lang="en-US" altLang="zh-CN" sz="2400"/>
            </a:br>
            <a:r>
              <a:rPr lang="zh-CN" altLang="en-US" sz="2400"/>
              <a:t>地面站</a:t>
            </a:r>
            <a:r>
              <a:rPr lang="en-US" altLang="zh-CN" sz="2400"/>
              <a:t>C</a:t>
            </a:r>
            <a:r>
              <a:rPr lang="zh-CN" altLang="en-US" sz="2400"/>
              <a:t>，</a:t>
            </a:r>
            <a:r>
              <a:rPr lang="en-US" altLang="zh-CN" sz="2400" i="1"/>
              <a:t>R</a:t>
            </a:r>
            <a:r>
              <a:rPr lang="en-US" altLang="zh-CN" sz="2400"/>
              <a:t>=5Mbps</a:t>
            </a:r>
            <a:br>
              <a:rPr lang="en-US" altLang="zh-CN" sz="2400"/>
            </a:br>
            <a:r>
              <a:rPr lang="zh-CN" altLang="en-US" sz="2400"/>
              <a:t>问每个地面站传输数据所用</a:t>
            </a:r>
            <a:r>
              <a:rPr lang="en-US" altLang="zh-CN" sz="2400"/>
              <a:t>burst</a:t>
            </a:r>
            <a:r>
              <a:rPr lang="zh-CN" altLang="en-US" sz="2400"/>
              <a:t>的时长，以及它们的信号速率</a:t>
            </a:r>
            <a:endParaRPr lang="en-US" altLang="zh-CN" sz="2400"/>
          </a:p>
          <a:p>
            <a:r>
              <a:rPr lang="zh-CN" altLang="en-US" sz="2400"/>
              <a:t>解答：总传输速率</a:t>
            </a:r>
            <a:r>
              <a:rPr lang="en-US" altLang="zh-CN" sz="2400"/>
              <a:t>30Mbps</a:t>
            </a:r>
            <a:r>
              <a:rPr lang="zh-CN" altLang="en-US" sz="2400"/>
              <a:t>，每个帧需要传输</a:t>
            </a:r>
            <a:r>
              <a:rPr lang="en-US" altLang="zh-CN" sz="2400"/>
              <a:t>30Kb</a:t>
            </a:r>
            <a:r>
              <a:rPr lang="zh-CN" altLang="en-US" sz="2400"/>
              <a:t>的数据。</a:t>
            </a:r>
            <a:br>
              <a:rPr lang="en-US" altLang="zh-CN" sz="2400"/>
            </a:br>
            <a:r>
              <a:rPr lang="zh-CN" altLang="en-US" sz="2400"/>
              <a:t>三个</a:t>
            </a:r>
            <a:r>
              <a:rPr lang="en-US" altLang="zh-CN" sz="2400"/>
              <a:t>preamble + guard time </a:t>
            </a:r>
            <a:r>
              <a:rPr lang="zh-CN" altLang="en-US" sz="2400"/>
              <a:t>占用</a:t>
            </a:r>
            <a:r>
              <a:rPr lang="en-US" altLang="zh-CN" sz="2400"/>
              <a:t>36</a:t>
            </a:r>
            <a:r>
              <a:rPr lang="el-GR" altLang="zh-CN" sz="2400"/>
              <a:t> μ</a:t>
            </a:r>
            <a:r>
              <a:rPr lang="en-US" altLang="zh-CN" sz="2400"/>
              <a:t>s </a:t>
            </a:r>
            <a:r>
              <a:rPr lang="zh-CN" altLang="en-US" sz="2400"/>
              <a:t>，剩余</a:t>
            </a:r>
            <a:r>
              <a:rPr lang="en-US" altLang="zh-CN" sz="2400"/>
              <a:t>1000-36=964</a:t>
            </a:r>
            <a:r>
              <a:rPr lang="el-GR" altLang="zh-CN" sz="2400"/>
              <a:t> μ</a:t>
            </a:r>
            <a:r>
              <a:rPr lang="en-US" altLang="zh-CN" sz="2400"/>
              <a:t>s</a:t>
            </a:r>
            <a:r>
              <a:rPr lang="zh-CN" altLang="en-US" sz="2400"/>
              <a:t>用于传输数据</a:t>
            </a:r>
            <a:br>
              <a:rPr lang="en-US" altLang="zh-CN" sz="2400"/>
            </a:br>
            <a:r>
              <a:rPr lang="zh-CN" altLang="en-US" sz="2400"/>
              <a:t>每个地面站</a:t>
            </a:r>
            <a:r>
              <a:rPr lang="en-US" altLang="zh-CN" sz="2400"/>
              <a:t>burst</a:t>
            </a:r>
            <a:r>
              <a:rPr lang="zh-CN" altLang="en-US" sz="2400"/>
              <a:t>的数据速率</a:t>
            </a:r>
            <a:r>
              <a:rPr lang="en-US" altLang="zh-CN" sz="2400"/>
              <a:t>30kb/964</a:t>
            </a:r>
            <a:r>
              <a:rPr lang="el-GR" altLang="zh-CN" sz="2400"/>
              <a:t>μ</a:t>
            </a:r>
            <a:r>
              <a:rPr lang="en-US" altLang="zh-CN" sz="2400"/>
              <a:t>s = 31.12Mbps</a:t>
            </a:r>
            <a:br>
              <a:rPr lang="en-US" altLang="zh-CN" sz="2400"/>
            </a:br>
            <a:r>
              <a:rPr lang="zh-CN" altLang="en-US" sz="2400"/>
              <a:t>采用</a:t>
            </a:r>
            <a:r>
              <a:rPr lang="en-US" altLang="zh-CN" sz="2400"/>
              <a:t>QPSK</a:t>
            </a:r>
            <a:r>
              <a:rPr lang="zh-CN" altLang="en-US" sz="2400"/>
              <a:t>，信号速率</a:t>
            </a:r>
            <a:r>
              <a:rPr lang="en-US" altLang="zh-CN" sz="2400"/>
              <a:t>15.56 M</a:t>
            </a:r>
            <a:r>
              <a:rPr lang="zh-CN" altLang="en-US" sz="2400"/>
              <a:t>波特。</a:t>
            </a:r>
            <a:endParaRPr lang="en-US" altLang="zh-CN" sz="2400"/>
          </a:p>
        </p:txBody>
      </p:sp>
      <p:sp>
        <p:nvSpPr>
          <p:cNvPr id="4" name="灯片编号占位符 3"/>
          <p:cNvSpPr>
            <a:spLocks noGrp="1"/>
          </p:cNvSpPr>
          <p:nvPr>
            <p:ph type="sldNum" sz="quarter" idx="12"/>
          </p:nvPr>
        </p:nvSpPr>
        <p:spPr/>
        <p:txBody>
          <a:bodyPr/>
          <a:lstStyle/>
          <a:p>
            <a:pPr>
              <a:defRPr/>
            </a:pPr>
            <a:fld id="{0865764E-5265-4A12-A5D8-BA73DDBFADC2}" type="slidenum">
              <a:rPr lang="zh-CN" altLang="en-US" smtClean="0"/>
              <a:t>60</a:t>
            </a:fld>
            <a:endParaRPr lang="zh-CN" altLang="en-US"/>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14630"/>
            <a:ext cx="8693150" cy="969010"/>
          </a:xfrm>
        </p:spPr>
        <p:txBody>
          <a:bodyPr/>
          <a:lstStyle/>
          <a:p>
            <a:r>
              <a:rPr lang="zh-CN" altLang="en-US"/>
              <a:t>本章内容</a:t>
            </a:r>
          </a:p>
        </p:txBody>
      </p:sp>
      <p:sp>
        <p:nvSpPr>
          <p:cNvPr id="3" name="内容占位符 2"/>
          <p:cNvSpPr>
            <a:spLocks noGrp="1"/>
          </p:cNvSpPr>
          <p:nvPr>
            <p:ph idx="1"/>
          </p:nvPr>
        </p:nvSpPr>
        <p:spPr>
          <a:xfrm>
            <a:off x="250825" y="1183005"/>
            <a:ext cx="8704580" cy="4949825"/>
          </a:xfrm>
        </p:spPr>
        <p:txBody>
          <a:bodyPr/>
          <a:lstStyle/>
          <a:p>
            <a:r>
              <a:rPr lang="zh-CN" altLang="en-US">
                <a:solidFill>
                  <a:schemeClr val="bg1">
                    <a:lumMod val="50000"/>
                  </a:schemeClr>
                </a:solidFill>
              </a:rPr>
              <a:t>卫星通信基本概念</a:t>
            </a:r>
          </a:p>
          <a:p>
            <a:r>
              <a:rPr lang="zh-CN" altLang="en-US">
                <a:solidFill>
                  <a:schemeClr val="bg1">
                    <a:lumMod val="50000"/>
                  </a:schemeClr>
                </a:solidFill>
              </a:rPr>
              <a:t>卫星轨道</a:t>
            </a:r>
          </a:p>
          <a:p>
            <a:pPr lvl="1"/>
            <a:r>
              <a:rPr lang="en-US" altLang="zh-CN">
                <a:solidFill>
                  <a:schemeClr val="bg1">
                    <a:lumMod val="50000"/>
                  </a:schemeClr>
                </a:solidFill>
              </a:rPr>
              <a:t>GEO   LEO  MEO</a:t>
            </a:r>
          </a:p>
          <a:p>
            <a:r>
              <a:rPr lang="zh-CN" altLang="en-US">
                <a:solidFill>
                  <a:schemeClr val="bg1">
                    <a:lumMod val="50000"/>
                  </a:schemeClr>
                </a:solidFill>
              </a:rPr>
              <a:t>卫星频段</a:t>
            </a:r>
          </a:p>
          <a:p>
            <a:pPr lvl="1"/>
            <a:r>
              <a:rPr lang="zh-CN" altLang="en-US">
                <a:solidFill>
                  <a:schemeClr val="bg1">
                    <a:lumMod val="50000"/>
                  </a:schemeClr>
                </a:solidFill>
              </a:rPr>
              <a:t>传输损耗</a:t>
            </a:r>
          </a:p>
          <a:p>
            <a:r>
              <a:rPr lang="zh-CN" altLang="en-US">
                <a:solidFill>
                  <a:schemeClr val="bg1">
                    <a:lumMod val="50000"/>
                  </a:schemeClr>
                </a:solidFill>
              </a:rPr>
              <a:t>卫星通信系统的配置</a:t>
            </a:r>
          </a:p>
          <a:p>
            <a:pPr lvl="1"/>
            <a:r>
              <a:rPr lang="zh-CN" altLang="en-US">
                <a:solidFill>
                  <a:schemeClr val="bg1">
                    <a:lumMod val="50000"/>
                  </a:schemeClr>
                </a:solidFill>
              </a:rPr>
              <a:t>容量分配</a:t>
            </a:r>
          </a:p>
          <a:p>
            <a:pPr lvl="1"/>
            <a:r>
              <a:rPr lang="en-US" altLang="zh-CN">
                <a:solidFill>
                  <a:schemeClr val="bg1">
                    <a:lumMod val="50000"/>
                  </a:schemeClr>
                </a:solidFill>
              </a:rPr>
              <a:t>FDM  FDMA  TDM  TDMA</a:t>
            </a:r>
          </a:p>
          <a:p>
            <a:pPr lvl="1"/>
            <a:r>
              <a:rPr lang="zh-CN" altLang="en-US">
                <a:solidFill>
                  <a:schemeClr val="bg1">
                    <a:lumMod val="50000"/>
                  </a:schemeClr>
                </a:solidFill>
              </a:rPr>
              <a:t>卫星交换通信</a:t>
            </a:r>
          </a:p>
          <a:p>
            <a:endParaRPr lang="zh-CN" altLang="en-US"/>
          </a:p>
          <a:p>
            <a:endParaRPr lang="zh-CN" altLang="en-US"/>
          </a:p>
        </p:txBody>
      </p:sp>
      <p:sp>
        <p:nvSpPr>
          <p:cNvPr id="4" name="灯片编号占位符 3"/>
          <p:cNvSpPr>
            <a:spLocks noGrp="1"/>
          </p:cNvSpPr>
          <p:nvPr>
            <p:ph type="sldNum" sz="quarter" idx="12"/>
          </p:nvPr>
        </p:nvSpPr>
        <p:spPr/>
        <p:txBody>
          <a:bodyPr/>
          <a:lstStyle/>
          <a:p>
            <a:pPr>
              <a:defRPr/>
            </a:pPr>
            <a:fld id="{AD821745-605E-4E4A-96BF-9ED6B3B2CBC3}" type="slidenum">
              <a:rPr lang="zh-CN" altLang="en-US"/>
              <a:t>61</a:t>
            </a:fld>
            <a:endParaRPr lang="zh-CN" altLang="en-US"/>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14630"/>
            <a:ext cx="8693150" cy="1047115"/>
          </a:xfrm>
        </p:spPr>
        <p:txBody>
          <a:bodyPr/>
          <a:lstStyle/>
          <a:p>
            <a:r>
              <a:rPr lang="zh-CN" altLang="en-US"/>
              <a:t>作业</a:t>
            </a:r>
            <a:r>
              <a:rPr lang="en-US" altLang="zh-CN"/>
              <a:t>7</a:t>
            </a:r>
          </a:p>
        </p:txBody>
      </p:sp>
      <p:sp>
        <p:nvSpPr>
          <p:cNvPr id="3" name="内容占位符 2"/>
          <p:cNvSpPr>
            <a:spLocks noGrp="1"/>
          </p:cNvSpPr>
          <p:nvPr>
            <p:ph idx="1"/>
          </p:nvPr>
        </p:nvSpPr>
        <p:spPr/>
        <p:txBody>
          <a:bodyPr/>
          <a:lstStyle/>
          <a:p>
            <a:endParaRPr lang="zh-CN" altLang="en-US"/>
          </a:p>
        </p:txBody>
      </p:sp>
      <p:pic>
        <p:nvPicPr>
          <p:cNvPr id="65540" name="Picture 4"/>
          <p:cNvPicPr>
            <a:picLocks noChangeAspect="1" noChangeArrowheads="1"/>
          </p:cNvPicPr>
          <p:nvPr/>
        </p:nvPicPr>
        <p:blipFill>
          <a:blip r:embed="rId2"/>
          <a:srcRect/>
          <a:stretch>
            <a:fillRect/>
          </a:stretch>
        </p:blipFill>
        <p:spPr bwMode="auto">
          <a:xfrm>
            <a:off x="468313" y="1516698"/>
            <a:ext cx="8280400" cy="2774950"/>
          </a:xfrm>
          <a:prstGeom prst="rect">
            <a:avLst/>
          </a:prstGeom>
          <a:noFill/>
          <a:ln w="9525">
            <a:noFill/>
            <a:miter lim="800000"/>
            <a:headEnd/>
            <a:tailEnd/>
          </a:ln>
          <a:effectLst/>
        </p:spPr>
      </p:pic>
      <p:pic>
        <p:nvPicPr>
          <p:cNvPr id="65541" name="Picture 5"/>
          <p:cNvPicPr>
            <a:picLocks noChangeAspect="1" noChangeArrowheads="1"/>
          </p:cNvPicPr>
          <p:nvPr/>
        </p:nvPicPr>
        <p:blipFill>
          <a:blip r:embed="rId3"/>
          <a:srcRect/>
          <a:stretch>
            <a:fillRect/>
          </a:stretch>
        </p:blipFill>
        <p:spPr bwMode="auto">
          <a:xfrm>
            <a:off x="539750" y="4370388"/>
            <a:ext cx="8064500" cy="642937"/>
          </a:xfrm>
          <a:prstGeom prst="rect">
            <a:avLst/>
          </a:prstGeom>
          <a:noFill/>
          <a:ln w="9525">
            <a:noFill/>
            <a:miter lim="800000"/>
            <a:headEnd/>
            <a:tailEnd/>
          </a:ln>
          <a:effectLst/>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a:xfrm>
            <a:off x="250825" y="214630"/>
            <a:ext cx="8693150" cy="1123950"/>
          </a:xfrm>
        </p:spPr>
        <p:txBody>
          <a:bodyPr/>
          <a:lstStyle/>
          <a:p>
            <a:r>
              <a:rPr lang="zh-CN" altLang="en-US"/>
              <a:t>卫星轨道</a:t>
            </a:r>
          </a:p>
        </p:txBody>
      </p:sp>
      <p:sp>
        <p:nvSpPr>
          <p:cNvPr id="17410" name="内容占位符 2"/>
          <p:cNvSpPr>
            <a:spLocks noGrp="1"/>
          </p:cNvSpPr>
          <p:nvPr>
            <p:ph idx="1"/>
          </p:nvPr>
        </p:nvSpPr>
        <p:spPr>
          <a:xfrm>
            <a:off x="250825" y="1270635"/>
            <a:ext cx="4433570" cy="4288155"/>
          </a:xfrm>
        </p:spPr>
        <p:txBody>
          <a:bodyPr/>
          <a:lstStyle/>
          <a:p>
            <a:r>
              <a:rPr lang="zh-CN" altLang="en-US" sz="2800"/>
              <a:t>分类</a:t>
            </a:r>
            <a:endParaRPr lang="en-US" altLang="zh-CN" sz="2800"/>
          </a:p>
          <a:p>
            <a:pPr lvl="1"/>
            <a:r>
              <a:rPr lang="zh-CN" altLang="en-US" sz="2400"/>
              <a:t>以地心为圆心的圆形轨道，或者以地心为一个焦点的椭圆形轨道</a:t>
            </a:r>
            <a:endParaRPr lang="en-US" altLang="zh-CN" sz="2400"/>
          </a:p>
          <a:p>
            <a:pPr lvl="1"/>
            <a:r>
              <a:rPr lang="zh-CN" altLang="en-US" sz="2400"/>
              <a:t>按照轨道平面与赤道平面的夹角有</a:t>
            </a:r>
          </a:p>
          <a:p>
            <a:pPr marL="914400" lvl="2" indent="0">
              <a:buNone/>
            </a:pPr>
            <a:r>
              <a:rPr lang="zh-CN" altLang="en-US" sz="2055">
                <a:solidFill>
                  <a:srgbClr val="C00000"/>
                </a:solidFill>
              </a:rPr>
              <a:t>赤道轨道</a:t>
            </a:r>
            <a:r>
              <a:rPr lang="zh-CN" altLang="en-US" sz="2055"/>
              <a:t>：在赤道上方；</a:t>
            </a:r>
          </a:p>
          <a:p>
            <a:pPr marL="914400" lvl="2" indent="0">
              <a:buNone/>
            </a:pPr>
            <a:r>
              <a:rPr lang="zh-CN" altLang="en-US" sz="2055">
                <a:solidFill>
                  <a:srgbClr val="C00000"/>
                </a:solidFill>
              </a:rPr>
              <a:t>极地轨道</a:t>
            </a:r>
            <a:r>
              <a:rPr lang="zh-CN" altLang="en-US" sz="2055"/>
              <a:t>：经过地球两极；其它轨道属于</a:t>
            </a:r>
            <a:r>
              <a:rPr lang="zh-CN" altLang="en-US" sz="2055">
                <a:solidFill>
                  <a:srgbClr val="C00000"/>
                </a:solidFill>
              </a:rPr>
              <a:t>倾斜轨道</a:t>
            </a:r>
          </a:p>
          <a:p>
            <a:pPr lvl="1"/>
            <a:endParaRPr lang="zh-CN" altLang="en-US" sz="2400"/>
          </a:p>
        </p:txBody>
      </p:sp>
      <p:sp>
        <p:nvSpPr>
          <p:cNvPr id="4" name="灯片编号占位符 3"/>
          <p:cNvSpPr>
            <a:spLocks noGrp="1"/>
          </p:cNvSpPr>
          <p:nvPr>
            <p:ph type="sldNum" sz="quarter" idx="12"/>
          </p:nvPr>
        </p:nvSpPr>
        <p:spPr/>
        <p:txBody>
          <a:bodyPr/>
          <a:lstStyle/>
          <a:p>
            <a:pPr>
              <a:defRPr/>
            </a:pPr>
            <a:fld id="{4156CDE1-8A35-433B-A2C5-CC92C66A31CD}" type="slidenum">
              <a:rPr lang="zh-CN" altLang="en-US" smtClean="0"/>
              <a:t>7</a:t>
            </a:fld>
            <a:endParaRPr lang="zh-CN" altLang="en-US"/>
          </a:p>
        </p:txBody>
      </p:sp>
      <p:pic>
        <p:nvPicPr>
          <p:cNvPr id="2" name="图片 1"/>
          <p:cNvPicPr>
            <a:picLocks noChangeAspect="1"/>
          </p:cNvPicPr>
          <p:nvPr/>
        </p:nvPicPr>
        <p:blipFill>
          <a:blip r:embed="rId2">
            <a:lum contrast="30000"/>
          </a:blip>
          <a:stretch>
            <a:fillRect/>
          </a:stretch>
        </p:blipFill>
        <p:spPr>
          <a:xfrm>
            <a:off x="4684395" y="1812925"/>
            <a:ext cx="4345940" cy="3745865"/>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a:xfrm>
            <a:off x="250825" y="214630"/>
            <a:ext cx="8693150" cy="1056640"/>
          </a:xfrm>
        </p:spPr>
        <p:txBody>
          <a:bodyPr/>
          <a:lstStyle/>
          <a:p>
            <a:r>
              <a:rPr lang="zh-CN" altLang="en-US"/>
              <a:t>卫星轨道</a:t>
            </a:r>
          </a:p>
        </p:txBody>
      </p:sp>
      <p:sp>
        <p:nvSpPr>
          <p:cNvPr id="17410" name="内容占位符 2"/>
          <p:cNvSpPr>
            <a:spLocks noGrp="1"/>
          </p:cNvSpPr>
          <p:nvPr>
            <p:ph idx="1"/>
          </p:nvPr>
        </p:nvSpPr>
        <p:spPr>
          <a:xfrm>
            <a:off x="250825" y="1055370"/>
            <a:ext cx="8704580" cy="5438775"/>
          </a:xfrm>
        </p:spPr>
        <p:txBody>
          <a:bodyPr/>
          <a:lstStyle/>
          <a:p>
            <a:r>
              <a:rPr lang="zh-CN" altLang="en-US" sz="2800"/>
              <a:t>分类</a:t>
            </a:r>
            <a:endParaRPr lang="en-US" altLang="zh-CN" sz="2800"/>
          </a:p>
          <a:p>
            <a:pPr lvl="1"/>
            <a:r>
              <a:rPr lang="zh-CN" altLang="en-US" sz="2400"/>
              <a:t>按照高度从大到小：</a:t>
            </a:r>
            <a:r>
              <a:rPr lang="en-US" altLang="zh-CN" sz="2400"/>
              <a:t>GEO-</a:t>
            </a:r>
            <a:r>
              <a:rPr lang="zh-CN" altLang="en-US" sz="2400"/>
              <a:t>对地静止轨道；</a:t>
            </a:r>
            <a:r>
              <a:rPr lang="en-US" altLang="zh-CN" sz="2400"/>
              <a:t>MEO-</a:t>
            </a:r>
            <a:r>
              <a:rPr lang="zh-CN" altLang="en-US" sz="2400"/>
              <a:t>中轨道；</a:t>
            </a:r>
            <a:r>
              <a:rPr lang="en-US" altLang="zh-CN" sz="2400"/>
              <a:t>LEO-</a:t>
            </a:r>
            <a:r>
              <a:rPr lang="zh-CN" altLang="en-US" sz="2400"/>
              <a:t>近地轨道</a:t>
            </a:r>
            <a:endParaRPr lang="en-US" altLang="zh-CN" sz="2400"/>
          </a:p>
          <a:p>
            <a:endParaRPr lang="zh-CN" altLang="en-US" sz="2800"/>
          </a:p>
          <a:p>
            <a:endParaRPr lang="zh-CN" altLang="en-US" sz="2800"/>
          </a:p>
          <a:p>
            <a:endParaRPr lang="zh-CN" altLang="en-US" sz="2800"/>
          </a:p>
          <a:p>
            <a:endParaRPr lang="zh-CN" altLang="en-US" sz="2800"/>
          </a:p>
          <a:p>
            <a:endParaRPr lang="zh-CN" altLang="en-US" sz="2800"/>
          </a:p>
          <a:p>
            <a:pPr lvl="1"/>
            <a:endParaRPr lang="zh-CN" altLang="en-US" sz="2400"/>
          </a:p>
        </p:txBody>
      </p:sp>
      <p:sp>
        <p:nvSpPr>
          <p:cNvPr id="4" name="灯片编号占位符 3"/>
          <p:cNvSpPr>
            <a:spLocks noGrp="1"/>
          </p:cNvSpPr>
          <p:nvPr>
            <p:ph type="sldNum" sz="quarter" idx="12"/>
          </p:nvPr>
        </p:nvSpPr>
        <p:spPr/>
        <p:txBody>
          <a:bodyPr/>
          <a:lstStyle/>
          <a:p>
            <a:pPr>
              <a:defRPr/>
            </a:pPr>
            <a:fld id="{4156CDE1-8A35-433B-A2C5-CC92C66A31CD}" type="slidenum">
              <a:rPr lang="zh-CN" altLang="en-US" smtClean="0"/>
              <a:t>8</a:t>
            </a:fld>
            <a:endParaRPr lang="zh-CN" altLang="en-US"/>
          </a:p>
        </p:txBody>
      </p:sp>
      <p:grpSp>
        <p:nvGrpSpPr>
          <p:cNvPr id="89090" name="组合 89089"/>
          <p:cNvGrpSpPr/>
          <p:nvPr/>
        </p:nvGrpSpPr>
        <p:grpSpPr>
          <a:xfrm>
            <a:off x="698183" y="763588"/>
            <a:ext cx="8194675" cy="4611687"/>
            <a:chOff x="485" y="659"/>
            <a:chExt cx="5162" cy="2905"/>
          </a:xfrm>
        </p:grpSpPr>
        <p:graphicFrame>
          <p:nvGraphicFramePr>
            <p:cNvPr id="89091" name="对象 89090"/>
            <p:cNvGraphicFramePr/>
            <p:nvPr/>
          </p:nvGraphicFramePr>
          <p:xfrm>
            <a:off x="2357" y="2268"/>
            <a:ext cx="864" cy="863"/>
          </p:xfrm>
          <a:graphic>
            <a:graphicData uri="http://schemas.openxmlformats.org/presentationml/2006/ole">
              <mc:AlternateContent xmlns:mc="http://schemas.openxmlformats.org/markup-compatibility/2006">
                <mc:Choice xmlns:v="urn:schemas-microsoft-com:vml" Requires="v">
                  <p:oleObj spid="_x0000_s4118" r:id="rId3" imgW="1433830" imgH="1432560" progId="MS_ClipArt_Gallery.2">
                    <p:embed/>
                  </p:oleObj>
                </mc:Choice>
                <mc:Fallback>
                  <p:oleObj r:id="rId3" imgW="1433830" imgH="1432560" progId="MS_ClipArt_Gallery.2">
                    <p:embed/>
                    <p:pic>
                      <p:nvPicPr>
                        <p:cNvPr id="0" name="图片 3083"/>
                        <p:cNvPicPr/>
                        <p:nvPr/>
                      </p:nvPicPr>
                      <p:blipFill>
                        <a:blip r:embed="rId4"/>
                        <a:stretch>
                          <a:fillRect/>
                        </a:stretch>
                      </p:blipFill>
                      <p:spPr>
                        <a:xfrm>
                          <a:off x="2357" y="2268"/>
                          <a:ext cx="864" cy="863"/>
                        </a:xfrm>
                        <a:prstGeom prst="rect">
                          <a:avLst/>
                        </a:prstGeom>
                        <a:noFill/>
                        <a:ln w="38100">
                          <a:noFill/>
                          <a:miter/>
                        </a:ln>
                      </p:spPr>
                    </p:pic>
                  </p:oleObj>
                </mc:Fallback>
              </mc:AlternateContent>
            </a:graphicData>
          </a:graphic>
        </p:graphicFrame>
        <p:sp>
          <p:nvSpPr>
            <p:cNvPr id="89092" name="椭圆 89091"/>
            <p:cNvSpPr/>
            <p:nvPr/>
          </p:nvSpPr>
          <p:spPr>
            <a:xfrm>
              <a:off x="485" y="1836"/>
              <a:ext cx="4608" cy="1728"/>
            </a:xfrm>
            <a:prstGeom prst="ellipse">
              <a:avLst/>
            </a:prstGeom>
            <a:noFill/>
            <a:ln w="12700" cap="flat" cmpd="sng">
              <a:solidFill>
                <a:schemeClr val="tx1"/>
              </a:solidFill>
              <a:prstDash val="solid"/>
              <a:headEnd type="none" w="sm" len="sm"/>
              <a:tailEnd type="none" w="sm" len="sm"/>
            </a:ln>
          </p:spPr>
          <p:txBody>
            <a:bodyPr/>
            <a:lstStyle/>
            <a:p>
              <a:endParaRPr lang="zh-CN" altLang="en-US"/>
            </a:p>
          </p:txBody>
        </p:sp>
        <p:sp>
          <p:nvSpPr>
            <p:cNvPr id="89093" name="椭圆 89092"/>
            <p:cNvSpPr/>
            <p:nvPr/>
          </p:nvSpPr>
          <p:spPr>
            <a:xfrm rot="-2450673">
              <a:off x="1781" y="2220"/>
              <a:ext cx="2016" cy="960"/>
            </a:xfrm>
            <a:prstGeom prst="ellipse">
              <a:avLst/>
            </a:prstGeom>
            <a:noFill/>
            <a:ln w="12700" cap="flat" cmpd="sng">
              <a:solidFill>
                <a:schemeClr val="tx1"/>
              </a:solidFill>
              <a:prstDash val="solid"/>
              <a:headEnd type="none" w="sm" len="sm"/>
              <a:tailEnd type="none" w="sm" len="sm"/>
            </a:ln>
          </p:spPr>
          <p:txBody>
            <a:bodyPr/>
            <a:lstStyle/>
            <a:p>
              <a:endParaRPr lang="zh-CN" altLang="en-US"/>
            </a:p>
          </p:txBody>
        </p:sp>
        <p:sp>
          <p:nvSpPr>
            <p:cNvPr id="89094" name="任意多边形 89093"/>
            <p:cNvSpPr/>
            <p:nvPr/>
          </p:nvSpPr>
          <p:spPr>
            <a:xfrm rot="1016167" flipH="1">
              <a:off x="2503" y="2118"/>
              <a:ext cx="513" cy="1152"/>
            </a:xfrm>
            <a:custGeom>
              <a:avLst/>
              <a:gdLst>
                <a:gd name="txL" fmla="*/ 0 w 38428"/>
                <a:gd name="txT" fmla="*/ 0 h 43200"/>
                <a:gd name="txR" fmla="*/ 38428 w 38428"/>
                <a:gd name="txB" fmla="*/ 43200 h 43200"/>
              </a:gdLst>
              <a:ahLst/>
              <a:cxnLst>
                <a:cxn ang="180">
                  <a:pos x="147" y="7877"/>
                </a:cxn>
                <a:cxn ang="90">
                  <a:pos x="0" y="35141"/>
                </a:cxn>
                <a:cxn ang="90">
                  <a:pos x="16828" y="21600"/>
                </a:cxn>
              </a:cxnLst>
              <a:rect l="txL" t="txT" r="txR" b="txB"/>
              <a:pathLst>
                <a:path w="38428" h="43200" fill="none">
                  <a:moveTo>
                    <a:pt x="147" y="7877"/>
                  </a:moveTo>
                  <a:arcTo wR="21600" hR="21600" stAng="-8433409" swAng="16904051"/>
                </a:path>
                <a:path w="38428" h="43200" stroke="0">
                  <a:moveTo>
                    <a:pt x="147" y="7877"/>
                  </a:moveTo>
                  <a:arcTo wR="21600" hR="21600" stAng="-8433409" swAng="16904051"/>
                  <a:lnTo>
                    <a:pt x="16828" y="21600"/>
                  </a:lnTo>
                  <a:close/>
                </a:path>
              </a:pathLst>
            </a:custGeom>
            <a:noFill/>
            <a:ln w="12700" cap="flat" cmpd="sng">
              <a:solidFill>
                <a:schemeClr val="tx1"/>
              </a:solidFill>
              <a:prstDash val="solid"/>
              <a:headEnd type="none" w="sm" len="sm"/>
              <a:tailEnd type="none" w="sm" len="sm"/>
            </a:ln>
          </p:spPr>
          <p:txBody>
            <a:bodyPr/>
            <a:lstStyle/>
            <a:p>
              <a:endParaRPr lang="zh-CN" altLang="en-US"/>
            </a:p>
          </p:txBody>
        </p:sp>
        <p:sp>
          <p:nvSpPr>
            <p:cNvPr id="89095" name="文本框 89094"/>
            <p:cNvSpPr txBox="1"/>
            <p:nvPr/>
          </p:nvSpPr>
          <p:spPr>
            <a:xfrm>
              <a:off x="3077" y="2172"/>
              <a:ext cx="396" cy="231"/>
            </a:xfrm>
            <a:prstGeom prst="rect">
              <a:avLst/>
            </a:prstGeom>
            <a:noFill/>
            <a:ln w="12700">
              <a:noFill/>
            </a:ln>
          </p:spPr>
          <p:txBody>
            <a:bodyPr wrap="none" anchor="t">
              <a:spAutoFit/>
            </a:bodyPr>
            <a:lstStyle/>
            <a:p>
              <a:pPr eaLnBrk="0" hangingPunct="0">
                <a:buClrTx/>
              </a:pPr>
              <a:r>
                <a:rPr lang="en-GB" altLang="x-none">
                  <a:effectLst>
                    <a:outerShdw blurRad="38100" dist="38100" dir="2700000">
                      <a:srgbClr val="C0C0C0"/>
                    </a:outerShdw>
                  </a:effectLst>
                  <a:latin typeface="Times New Roman" panose="02020603050405020304" charset="0"/>
                  <a:ea typeface="宋体" panose="02010600030101010101" pitchFamily="2" charset="-122"/>
                </a:rPr>
                <a:t>LEO</a:t>
              </a:r>
            </a:p>
          </p:txBody>
        </p:sp>
        <p:sp>
          <p:nvSpPr>
            <p:cNvPr id="89096" name="文本框 89095"/>
            <p:cNvSpPr txBox="1"/>
            <p:nvPr/>
          </p:nvSpPr>
          <p:spPr>
            <a:xfrm>
              <a:off x="3221" y="2791"/>
              <a:ext cx="436" cy="231"/>
            </a:xfrm>
            <a:prstGeom prst="rect">
              <a:avLst/>
            </a:prstGeom>
            <a:noFill/>
            <a:ln w="12700">
              <a:noFill/>
            </a:ln>
          </p:spPr>
          <p:txBody>
            <a:bodyPr wrap="none" anchor="t">
              <a:spAutoFit/>
            </a:bodyPr>
            <a:lstStyle/>
            <a:p>
              <a:pPr eaLnBrk="0" hangingPunct="0">
                <a:buClrTx/>
              </a:pPr>
              <a:r>
                <a:rPr lang="en-GB" altLang="x-none">
                  <a:effectLst>
                    <a:outerShdw blurRad="38100" dist="38100" dir="2700000">
                      <a:srgbClr val="C0C0C0"/>
                    </a:outerShdw>
                  </a:effectLst>
                  <a:latin typeface="Times New Roman" panose="02020603050405020304" charset="0"/>
                  <a:ea typeface="宋体" panose="02010600030101010101" pitchFamily="2" charset="-122"/>
                </a:rPr>
                <a:t>MEO</a:t>
              </a:r>
            </a:p>
          </p:txBody>
        </p:sp>
        <p:sp>
          <p:nvSpPr>
            <p:cNvPr id="89097" name="文本框 89096"/>
            <p:cNvSpPr txBox="1"/>
            <p:nvPr/>
          </p:nvSpPr>
          <p:spPr>
            <a:xfrm>
              <a:off x="5093" y="2469"/>
              <a:ext cx="412" cy="231"/>
            </a:xfrm>
            <a:prstGeom prst="rect">
              <a:avLst/>
            </a:prstGeom>
            <a:noFill/>
            <a:ln w="12700">
              <a:noFill/>
            </a:ln>
          </p:spPr>
          <p:txBody>
            <a:bodyPr wrap="none" anchor="t">
              <a:spAutoFit/>
            </a:bodyPr>
            <a:lstStyle/>
            <a:p>
              <a:pPr eaLnBrk="0" hangingPunct="0">
                <a:buClrTx/>
              </a:pPr>
              <a:r>
                <a:rPr lang="en-GB" altLang="x-none">
                  <a:effectLst>
                    <a:outerShdw blurRad="38100" dist="38100" dir="2700000">
                      <a:srgbClr val="C0C0C0"/>
                    </a:outerShdw>
                  </a:effectLst>
                  <a:latin typeface="Times New Roman" panose="02020603050405020304" charset="0"/>
                  <a:ea typeface="宋体" panose="02010600030101010101" pitchFamily="2" charset="-122"/>
                </a:rPr>
                <a:t>GEO</a:t>
              </a:r>
            </a:p>
          </p:txBody>
        </p:sp>
        <p:sp>
          <p:nvSpPr>
            <p:cNvPr id="89098" name="椭圆 89097"/>
            <p:cNvSpPr/>
            <p:nvPr/>
          </p:nvSpPr>
          <p:spPr>
            <a:xfrm>
              <a:off x="4853" y="2940"/>
              <a:ext cx="144" cy="144"/>
            </a:xfrm>
            <a:prstGeom prst="ellipse">
              <a:avLst/>
            </a:prstGeom>
            <a:gradFill rotWithShape="0">
              <a:gsLst>
                <a:gs pos="0">
                  <a:srgbClr val="FFCC00"/>
                </a:gs>
                <a:gs pos="100000">
                  <a:srgbClr val="FFCC00">
                    <a:gamma/>
                    <a:shade val="46275"/>
                    <a:invGamma/>
                  </a:srgbClr>
                </a:gs>
              </a:gsLst>
              <a:path path="shape">
                <a:fillToRect l="50000" t="50000" r="50000" b="50000"/>
              </a:path>
              <a:tileRect/>
            </a:gradFill>
            <a:ln w="12700">
              <a:noFill/>
            </a:ln>
          </p:spPr>
          <p:txBody>
            <a:bodyPr/>
            <a:lstStyle/>
            <a:p>
              <a:endParaRPr lang="zh-CN" altLang="en-US"/>
            </a:p>
          </p:txBody>
        </p:sp>
        <p:sp>
          <p:nvSpPr>
            <p:cNvPr id="89099" name="椭圆 89098"/>
            <p:cNvSpPr/>
            <p:nvPr/>
          </p:nvSpPr>
          <p:spPr>
            <a:xfrm>
              <a:off x="3461" y="2412"/>
              <a:ext cx="144" cy="144"/>
            </a:xfrm>
            <a:prstGeom prst="ellipse">
              <a:avLst/>
            </a:prstGeom>
            <a:gradFill rotWithShape="0">
              <a:gsLst>
                <a:gs pos="0">
                  <a:srgbClr val="FFCC00"/>
                </a:gs>
                <a:gs pos="100000">
                  <a:srgbClr val="FFCC00">
                    <a:gamma/>
                    <a:shade val="46275"/>
                    <a:invGamma/>
                  </a:srgbClr>
                </a:gs>
              </a:gsLst>
              <a:path path="shape">
                <a:fillToRect l="50000" t="50000" r="50000" b="50000"/>
              </a:path>
              <a:tileRect/>
            </a:gradFill>
            <a:ln w="12700">
              <a:noFill/>
            </a:ln>
          </p:spPr>
          <p:txBody>
            <a:bodyPr/>
            <a:lstStyle/>
            <a:p>
              <a:endParaRPr lang="zh-CN" altLang="en-US"/>
            </a:p>
          </p:txBody>
        </p:sp>
        <p:sp>
          <p:nvSpPr>
            <p:cNvPr id="89100" name="椭圆 89099"/>
            <p:cNvSpPr/>
            <p:nvPr/>
          </p:nvSpPr>
          <p:spPr>
            <a:xfrm>
              <a:off x="2933" y="2124"/>
              <a:ext cx="144" cy="144"/>
            </a:xfrm>
            <a:prstGeom prst="ellipse">
              <a:avLst/>
            </a:prstGeom>
            <a:gradFill rotWithShape="0">
              <a:gsLst>
                <a:gs pos="0">
                  <a:srgbClr val="FFCC00"/>
                </a:gs>
                <a:gs pos="100000">
                  <a:srgbClr val="FFCC00">
                    <a:gamma/>
                    <a:shade val="46275"/>
                    <a:invGamma/>
                  </a:srgbClr>
                </a:gs>
              </a:gsLst>
              <a:path path="shape">
                <a:fillToRect l="50000" t="50000" r="50000" b="50000"/>
              </a:path>
              <a:tileRect/>
            </a:gradFill>
            <a:ln w="12700">
              <a:noFill/>
            </a:ln>
          </p:spPr>
          <p:txBody>
            <a:bodyPr/>
            <a:lstStyle/>
            <a:p>
              <a:endParaRPr lang="zh-CN" altLang="en-US"/>
            </a:p>
          </p:txBody>
        </p:sp>
        <p:sp>
          <p:nvSpPr>
            <p:cNvPr id="89101" name="文本框 89100"/>
            <p:cNvSpPr txBox="1"/>
            <p:nvPr/>
          </p:nvSpPr>
          <p:spPr>
            <a:xfrm>
              <a:off x="5144" y="1385"/>
              <a:ext cx="412" cy="231"/>
            </a:xfrm>
            <a:prstGeom prst="rect">
              <a:avLst/>
            </a:prstGeom>
            <a:noFill/>
            <a:ln w="12700">
              <a:noFill/>
            </a:ln>
          </p:spPr>
          <p:txBody>
            <a:bodyPr wrap="none" anchor="t">
              <a:spAutoFit/>
            </a:bodyPr>
            <a:lstStyle/>
            <a:p>
              <a:pPr eaLnBrk="0" hangingPunct="0">
                <a:buClrTx/>
              </a:pPr>
              <a:r>
                <a:rPr lang="en-GB" altLang="zh-CN">
                  <a:effectLst>
                    <a:outerShdw blurRad="38100" dist="38100" dir="2700000">
                      <a:srgbClr val="C0C0C0"/>
                    </a:outerShdw>
                  </a:effectLst>
                  <a:latin typeface="Times New Roman" panose="02020603050405020304" charset="0"/>
                  <a:ea typeface="宋体" panose="02010600030101010101" pitchFamily="2" charset="-122"/>
                </a:rPr>
                <a:t>HE</a:t>
              </a:r>
              <a:r>
                <a:rPr lang="en-GB" altLang="x-none">
                  <a:effectLst>
                    <a:outerShdw blurRad="38100" dist="38100" dir="2700000">
                      <a:srgbClr val="C0C0C0"/>
                    </a:outerShdw>
                  </a:effectLst>
                  <a:latin typeface="Times New Roman" panose="02020603050405020304" charset="0"/>
                  <a:ea typeface="宋体" panose="02010600030101010101" pitchFamily="2" charset="-122"/>
                </a:rPr>
                <a:t>O</a:t>
              </a:r>
            </a:p>
          </p:txBody>
        </p:sp>
        <p:sp>
          <p:nvSpPr>
            <p:cNvPr id="89102" name="椭圆 89101"/>
            <p:cNvSpPr/>
            <p:nvPr/>
          </p:nvSpPr>
          <p:spPr>
            <a:xfrm rot="-2371378">
              <a:off x="1946" y="1162"/>
              <a:ext cx="3701" cy="1497"/>
            </a:xfrm>
            <a:prstGeom prst="ellipse">
              <a:avLst/>
            </a:prstGeom>
            <a:noFill/>
            <a:ln w="12700" cap="flat" cmpd="sng">
              <a:solidFill>
                <a:schemeClr val="tx1"/>
              </a:solidFill>
              <a:prstDash val="solid"/>
              <a:headEnd type="none" w="sm" len="sm"/>
              <a:tailEnd type="none" w="sm" len="sm"/>
            </a:ln>
          </p:spPr>
          <p:txBody>
            <a:bodyPr/>
            <a:lstStyle/>
            <a:p>
              <a:endParaRPr lang="zh-CN" altLang="en-US"/>
            </a:p>
          </p:txBody>
        </p:sp>
        <p:sp>
          <p:nvSpPr>
            <p:cNvPr id="89103" name="椭圆 89102"/>
            <p:cNvSpPr/>
            <p:nvPr/>
          </p:nvSpPr>
          <p:spPr>
            <a:xfrm>
              <a:off x="5148" y="659"/>
              <a:ext cx="144" cy="144"/>
            </a:xfrm>
            <a:prstGeom prst="ellipse">
              <a:avLst/>
            </a:prstGeom>
            <a:gradFill rotWithShape="0">
              <a:gsLst>
                <a:gs pos="0">
                  <a:srgbClr val="FFCC00"/>
                </a:gs>
                <a:gs pos="100000">
                  <a:srgbClr val="FFCC00">
                    <a:gamma/>
                    <a:shade val="46275"/>
                    <a:invGamma/>
                  </a:srgbClr>
                </a:gs>
              </a:gsLst>
              <a:path path="shape">
                <a:fillToRect l="50000" t="50000" r="50000" b="50000"/>
              </a:path>
              <a:tileRect/>
            </a:gradFill>
            <a:ln w="12700">
              <a:noFill/>
            </a:ln>
          </p:spPr>
          <p:txBody>
            <a:bodyPr/>
            <a:lstStyle/>
            <a:p>
              <a:endParaRPr lang="zh-CN" altLang="en-US"/>
            </a:p>
          </p:txBody>
        </p:sp>
      </p:grpSp>
      <p:sp>
        <p:nvSpPr>
          <p:cNvPr id="89105" name="矩形 89104"/>
          <p:cNvSpPr/>
          <p:nvPr/>
        </p:nvSpPr>
        <p:spPr>
          <a:xfrm>
            <a:off x="323850" y="5408295"/>
            <a:ext cx="8583613" cy="1187450"/>
          </a:xfrm>
          <a:prstGeom prst="rect">
            <a:avLst/>
          </a:prstGeom>
          <a:noFill/>
          <a:ln w="9525">
            <a:noFill/>
          </a:ln>
        </p:spPr>
        <p:txBody>
          <a:bodyPr wrap="none" anchor="ctr">
            <a:spAutoFit/>
          </a:bodyPr>
          <a:lstStyle/>
          <a:p>
            <a:pPr>
              <a:buClrTx/>
            </a:pPr>
            <a:r>
              <a:rPr lang="en-US" altLang="zh-CN" sz="2400" dirty="0">
                <a:latin typeface="Times New Roman" panose="02020603050405020304" charset="0"/>
                <a:ea typeface="宋体" panose="02010600030101010101" pitchFamily="2" charset="-122"/>
              </a:rPr>
              <a:t>LEO</a:t>
            </a:r>
            <a:r>
              <a:rPr lang="zh-CN" altLang="en-US" sz="2400" dirty="0">
                <a:latin typeface="Times New Roman" panose="02020603050405020304" charset="0"/>
                <a:ea typeface="宋体" panose="02010600030101010101" pitchFamily="2" charset="-122"/>
              </a:rPr>
              <a:t>高度在</a:t>
            </a:r>
            <a:r>
              <a:rPr lang="en-US" altLang="zh-CN" sz="2400" dirty="0">
                <a:latin typeface="Times New Roman" panose="02020603050405020304" charset="0"/>
                <a:ea typeface="宋体" panose="02010600030101010101" pitchFamily="2" charset="-122"/>
              </a:rPr>
              <a:t>500</a:t>
            </a:r>
            <a:r>
              <a:rPr lang="zh-CN" altLang="en-US" sz="2400" dirty="0">
                <a:latin typeface="Times New Roman" panose="02020603050405020304" charset="0"/>
                <a:ea typeface="宋体" panose="02010600030101010101" pitchFamily="2" charset="-122"/>
              </a:rPr>
              <a:t>－</a:t>
            </a:r>
            <a:r>
              <a:rPr lang="en-US" altLang="zh-CN" sz="2400" dirty="0">
                <a:latin typeface="Times New Roman" panose="02020603050405020304" charset="0"/>
                <a:ea typeface="宋体" panose="02010600030101010101" pitchFamily="2" charset="-122"/>
              </a:rPr>
              <a:t>1500Km</a:t>
            </a:r>
            <a:r>
              <a:rPr lang="zh-CN" altLang="en-US" sz="2400" dirty="0">
                <a:latin typeface="Times New Roman" panose="02020603050405020304" charset="0"/>
                <a:ea typeface="宋体" panose="02010600030101010101" pitchFamily="2" charset="-122"/>
              </a:rPr>
              <a:t>，</a:t>
            </a:r>
            <a:r>
              <a:rPr lang="en-US" altLang="zh-CN" sz="2400" dirty="0">
                <a:latin typeface="Times New Roman" panose="02020603050405020304" charset="0"/>
                <a:ea typeface="宋体" panose="02010600030101010101" pitchFamily="2" charset="-122"/>
              </a:rPr>
              <a:t>MEO</a:t>
            </a:r>
            <a:r>
              <a:rPr lang="zh-CN" altLang="en-US" sz="2400" dirty="0">
                <a:latin typeface="Times New Roman" panose="02020603050405020304" charset="0"/>
                <a:ea typeface="宋体" panose="02010600030101010101" pitchFamily="2" charset="-122"/>
              </a:rPr>
              <a:t>高度在</a:t>
            </a:r>
            <a:r>
              <a:rPr lang="en-US" altLang="zh-CN" sz="2400" dirty="0">
                <a:latin typeface="Times New Roman" panose="02020603050405020304" charset="0"/>
                <a:ea typeface="宋体" panose="02010600030101010101" pitchFamily="2" charset="-122"/>
              </a:rPr>
              <a:t>10000</a:t>
            </a:r>
            <a:r>
              <a:rPr lang="zh-CN" altLang="en-US" sz="2400" dirty="0">
                <a:latin typeface="Times New Roman" panose="02020603050405020304" charset="0"/>
                <a:ea typeface="宋体" panose="02010600030101010101" pitchFamily="2" charset="-122"/>
              </a:rPr>
              <a:t>－</a:t>
            </a:r>
            <a:r>
              <a:rPr lang="en-US" altLang="zh-CN" sz="2400" dirty="0">
                <a:latin typeface="Times New Roman" panose="02020603050405020304" charset="0"/>
                <a:ea typeface="宋体" panose="02010600030101010101" pitchFamily="2" charset="-122"/>
              </a:rPr>
              <a:t>2000Km</a:t>
            </a:r>
            <a:r>
              <a:rPr lang="zh-CN" altLang="en-US" sz="2400" dirty="0">
                <a:latin typeface="Times New Roman" panose="02020603050405020304" charset="0"/>
                <a:ea typeface="宋体" panose="02010600030101010101" pitchFamily="2" charset="-122"/>
              </a:rPr>
              <a:t>，</a:t>
            </a:r>
          </a:p>
          <a:p>
            <a:pPr>
              <a:buClrTx/>
            </a:pPr>
            <a:r>
              <a:rPr lang="en-US" altLang="zh-CN" sz="2400" dirty="0">
                <a:latin typeface="Times New Roman" panose="02020603050405020304" charset="0"/>
                <a:ea typeface="宋体" panose="02010600030101010101" pitchFamily="2" charset="-122"/>
              </a:rPr>
              <a:t>HEO</a:t>
            </a:r>
            <a:r>
              <a:rPr lang="zh-CN" altLang="en-US" sz="2400" dirty="0">
                <a:latin typeface="Times New Roman" panose="02020603050405020304" charset="0"/>
                <a:ea typeface="宋体" panose="02010600030101010101" pitchFamily="2" charset="-122"/>
              </a:rPr>
              <a:t>距地最近点为</a:t>
            </a:r>
            <a:r>
              <a:rPr lang="en-US" altLang="zh-CN" sz="2400" dirty="0">
                <a:latin typeface="Times New Roman" panose="02020603050405020304" charset="0"/>
                <a:ea typeface="宋体" panose="02010600030101010101" pitchFamily="2" charset="-122"/>
              </a:rPr>
              <a:t>1000</a:t>
            </a:r>
            <a:r>
              <a:rPr lang="zh-CN" altLang="en-US" sz="2400" dirty="0">
                <a:latin typeface="Times New Roman" panose="02020603050405020304" charset="0"/>
                <a:ea typeface="宋体" panose="02010600030101010101" pitchFamily="2" charset="-122"/>
              </a:rPr>
              <a:t>－</a:t>
            </a:r>
            <a:r>
              <a:rPr lang="en-US" altLang="zh-CN" sz="2400" dirty="0">
                <a:latin typeface="Times New Roman" panose="02020603050405020304" charset="0"/>
                <a:ea typeface="宋体" panose="02010600030101010101" pitchFamily="2" charset="-122"/>
              </a:rPr>
              <a:t>2100Km</a:t>
            </a:r>
            <a:r>
              <a:rPr lang="zh-CN" altLang="en-US" sz="2400" dirty="0">
                <a:latin typeface="Times New Roman" panose="02020603050405020304" charset="0"/>
                <a:ea typeface="宋体" panose="02010600030101010101" pitchFamily="2" charset="-122"/>
              </a:rPr>
              <a:t>，最远点为</a:t>
            </a:r>
            <a:r>
              <a:rPr lang="en-US" altLang="zh-CN" sz="2400" dirty="0">
                <a:latin typeface="Times New Roman" panose="02020603050405020304" charset="0"/>
                <a:ea typeface="宋体" panose="02010600030101010101" pitchFamily="2" charset="-122"/>
              </a:rPr>
              <a:t>3950</a:t>
            </a:r>
            <a:r>
              <a:rPr lang="zh-CN" altLang="en-US" sz="2400" dirty="0">
                <a:latin typeface="Times New Roman" panose="02020603050405020304" charset="0"/>
                <a:ea typeface="宋体" panose="02010600030101010101" pitchFamily="2" charset="-122"/>
              </a:rPr>
              <a:t>－</a:t>
            </a:r>
            <a:r>
              <a:rPr lang="en-US" altLang="zh-CN" sz="2400" dirty="0">
                <a:latin typeface="Times New Roman" panose="02020603050405020304" charset="0"/>
                <a:ea typeface="宋体" panose="02010600030101010101" pitchFamily="2" charset="-122"/>
              </a:rPr>
              <a:t>50600Km</a:t>
            </a:r>
            <a:r>
              <a:rPr lang="zh-CN" altLang="en-US" sz="2400" dirty="0">
                <a:latin typeface="Times New Roman" panose="02020603050405020304" charset="0"/>
                <a:ea typeface="宋体" panose="02010600030101010101" pitchFamily="2" charset="-122"/>
              </a:rPr>
              <a:t>，</a:t>
            </a:r>
          </a:p>
          <a:p>
            <a:pPr>
              <a:buClrTx/>
            </a:pPr>
            <a:r>
              <a:rPr lang="zh-CN" altLang="en-US" sz="2400" dirty="0">
                <a:latin typeface="Times New Roman" panose="02020603050405020304" charset="0"/>
                <a:ea typeface="宋体" panose="02010600030101010101" pitchFamily="2" charset="-122"/>
              </a:rPr>
              <a:t>静止轨道卫星高度约为</a:t>
            </a:r>
            <a:r>
              <a:rPr lang="en-US" altLang="zh-CN" sz="2400" dirty="0">
                <a:latin typeface="Times New Roman" panose="02020603050405020304" charset="0"/>
                <a:ea typeface="宋体" panose="02010600030101010101" pitchFamily="2" charset="-122"/>
              </a:rPr>
              <a:t>35785.5Km</a:t>
            </a:r>
            <a:r>
              <a:rPr lang="zh-CN" altLang="en-US" sz="2400" dirty="0">
                <a:latin typeface="Times New Roman" panose="02020603050405020304" charset="0"/>
                <a:ea typeface="宋体" panose="02010600030101010101" pitchFamily="2" charset="-122"/>
              </a:rPr>
              <a:t>（通常近似为</a:t>
            </a:r>
            <a:r>
              <a:rPr lang="en-US" altLang="zh-CN" sz="2400" dirty="0">
                <a:latin typeface="Times New Roman" panose="02020603050405020304" charset="0"/>
                <a:ea typeface="宋体" panose="02010600030101010101" pitchFamily="2" charset="-122"/>
              </a:rPr>
              <a:t>36000Km</a:t>
            </a:r>
            <a:r>
              <a:rPr lang="zh-CN" altLang="en-US" sz="2400" dirty="0">
                <a:latin typeface="Times New Roman" panose="02020603050405020304" charset="0"/>
                <a:ea typeface="宋体" panose="02010600030101010101" pitchFamily="2" charset="-122"/>
              </a:rPr>
              <a:t>）， </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2"/>
          <p:cNvSpPr>
            <a:spLocks noGrp="1"/>
          </p:cNvSpPr>
          <p:nvPr>
            <p:ph idx="1"/>
          </p:nvPr>
        </p:nvSpPr>
        <p:spPr>
          <a:xfrm>
            <a:off x="250825" y="549910"/>
            <a:ext cx="8704263" cy="5367338"/>
          </a:xfrm>
        </p:spPr>
        <p:txBody>
          <a:bodyPr/>
          <a:lstStyle/>
          <a:p>
            <a:pPr lvl="1"/>
            <a:r>
              <a:rPr lang="zh-CN" altLang="en-US" sz="2395" dirty="0">
                <a:sym typeface="+mn-ea"/>
              </a:rPr>
              <a:t>地面站的</a:t>
            </a:r>
            <a:r>
              <a:rPr lang="zh-CN" altLang="en-US" sz="2395" b="1" dirty="0">
                <a:sym typeface="+mn-ea"/>
              </a:rPr>
              <a:t>仰角</a:t>
            </a:r>
            <a:r>
              <a:rPr lang="el-GR" altLang="zh-CN" sz="2395" i="1" dirty="0">
                <a:sym typeface="+mn-ea"/>
              </a:rPr>
              <a:t>θ</a:t>
            </a:r>
            <a:r>
              <a:rPr lang="zh-CN" altLang="en-US" sz="2395" dirty="0">
                <a:sym typeface="+mn-ea"/>
              </a:rPr>
              <a:t>：地面站所在位置地面和地面站天线（对准卫星）所呈的角度</a:t>
            </a:r>
            <a:endParaRPr lang="en-US" altLang="zh-CN" sz="2395" dirty="0"/>
          </a:p>
          <a:p>
            <a:pPr lvl="2" algn="l"/>
            <a:r>
              <a:rPr lang="zh-CN" altLang="en-US" sz="2000" dirty="0">
                <a:sym typeface="+mn-ea"/>
              </a:rPr>
              <a:t>地面站能够和卫星通信的最小仰角（理论上是</a:t>
            </a:r>
            <a:r>
              <a:rPr lang="en-US" altLang="zh-CN" sz="2000" dirty="0">
                <a:sym typeface="+mn-ea"/>
              </a:rPr>
              <a:t>0</a:t>
            </a:r>
            <a:r>
              <a:rPr lang="zh-CN" altLang="en-US" sz="2000" dirty="0">
                <a:sym typeface="+mn-ea"/>
              </a:rPr>
              <a:t>）</a:t>
            </a:r>
            <a:endParaRPr lang="en-US" altLang="zh-CN" sz="2000" dirty="0"/>
          </a:p>
          <a:p>
            <a:pPr lvl="2"/>
            <a:r>
              <a:rPr lang="zh-CN" altLang="en-US" sz="2000" dirty="0"/>
              <a:t>实际的最小仰角往往大于0度（实际5~20度，和频率相关），原因</a:t>
            </a:r>
          </a:p>
          <a:p>
            <a:pPr lvl="3"/>
            <a:r>
              <a:rPr lang="zh-CN" altLang="en-US" sz="1600" dirty="0"/>
              <a:t>建筑、树木等障碍物阻碍视距通信</a:t>
            </a:r>
          </a:p>
          <a:p>
            <a:pPr lvl="3"/>
            <a:r>
              <a:rPr lang="zh-CN" altLang="en-US" sz="1600" dirty="0"/>
              <a:t>仰角较小时大气层衰减较严重</a:t>
            </a:r>
          </a:p>
          <a:p>
            <a:pPr lvl="3"/>
            <a:r>
              <a:rPr lang="zh-CN" altLang="en-US" sz="1600" dirty="0"/>
              <a:t>地表温度较高，噪声严重</a:t>
            </a:r>
          </a:p>
          <a:p>
            <a:pPr lvl="1"/>
            <a:r>
              <a:rPr lang="zh-CN" altLang="en-US" dirty="0"/>
              <a:t>卫星的</a:t>
            </a:r>
            <a:r>
              <a:rPr lang="zh-CN" altLang="en-US" b="1" dirty="0"/>
              <a:t>覆盖角</a:t>
            </a:r>
            <a:r>
              <a:rPr lang="el-GR" altLang="zh-CN" i="1" dirty="0"/>
              <a:t>β</a:t>
            </a:r>
            <a:r>
              <a:rPr lang="zh-CN" altLang="en-US" dirty="0"/>
              <a:t>：考虑到最小仰角，卫星能够“看到”的地球表面最大角度</a:t>
            </a: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pPr>
              <a:defRPr/>
            </a:pPr>
            <a:fld id="{8901BA0A-47C8-443F-81FB-2D7F3CFE765E}" type="slidenum">
              <a:rPr lang="zh-CN" altLang="en-US" smtClean="0"/>
              <a:t>9</a:t>
            </a:fld>
            <a:endParaRPr lang="zh-CN" altLang="en-US"/>
          </a:p>
        </p:txBody>
      </p:sp>
      <p:pic>
        <p:nvPicPr>
          <p:cNvPr id="186373" name="图片 186372" descr="未标题-6"/>
          <p:cNvPicPr>
            <a:picLocks noChangeAspect="1"/>
          </p:cNvPicPr>
          <p:nvPr/>
        </p:nvPicPr>
        <p:blipFill>
          <a:blip r:embed="rId2"/>
          <a:stretch>
            <a:fillRect/>
          </a:stretch>
        </p:blipFill>
        <p:spPr>
          <a:xfrm>
            <a:off x="2660015" y="4070985"/>
            <a:ext cx="3823335" cy="2400300"/>
          </a:xfrm>
          <a:prstGeom prst="rect">
            <a:avLst/>
          </a:prstGeom>
          <a:noFill/>
          <a:ln w="9525">
            <a:noFill/>
          </a:ln>
        </p:spPr>
      </p:pic>
    </p:spTree>
  </p:cSld>
  <p:clrMapOvr>
    <a:masterClrMapping/>
  </p:clrMapOvr>
  <p:transition>
    <p:fade/>
  </p:transition>
</p:sld>
</file>

<file path=ppt/theme/theme1.xml><?xml version="1.0" encoding="utf-8"?>
<a:theme xmlns:a="http://schemas.openxmlformats.org/drawingml/2006/main" name="Lec0">
  <a:themeElements>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STC">
      <a:majorFont>
        <a:latin typeface="Tahoma"/>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STC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STC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STC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USTC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STC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Lec1</Template>
  <TotalTime>116</TotalTime>
  <Words>3435</Words>
  <Application>Microsoft Office PowerPoint</Application>
  <PresentationFormat>全屏显示(4:3)</PresentationFormat>
  <Paragraphs>417</Paragraphs>
  <Slides>62</Slides>
  <Notes>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62</vt:i4>
      </vt:variant>
    </vt:vector>
  </HeadingPairs>
  <TitlesOfParts>
    <vt:vector size="76" baseType="lpstr">
      <vt:lpstr>黑体</vt:lpstr>
      <vt:lpstr>楷体_GB2312</vt:lpstr>
      <vt:lpstr>宋体</vt:lpstr>
      <vt:lpstr>Arial</vt:lpstr>
      <vt:lpstr>Arial Narrow</vt:lpstr>
      <vt:lpstr>Calibri</vt:lpstr>
      <vt:lpstr>Symbol</vt:lpstr>
      <vt:lpstr>Tahoma</vt:lpstr>
      <vt:lpstr>Times New Roman</vt:lpstr>
      <vt:lpstr>Wingdings</vt:lpstr>
      <vt:lpstr>Lec0</vt:lpstr>
      <vt:lpstr>Bitmap Image</vt:lpstr>
      <vt:lpstr>MS_ClipArt_Gallery.2</vt:lpstr>
      <vt:lpstr>Equation</vt:lpstr>
      <vt:lpstr>第九讲  卫星通信</vt:lpstr>
      <vt:lpstr>课程信息</vt:lpstr>
      <vt:lpstr>本章内容</vt:lpstr>
      <vt:lpstr>卫星通信系统的参数和配置</vt:lpstr>
      <vt:lpstr>特点</vt:lpstr>
      <vt:lpstr>本章内容</vt:lpstr>
      <vt:lpstr>卫星轨道</vt:lpstr>
      <vt:lpstr>卫星轨道</vt:lpstr>
      <vt:lpstr>PowerPoint 演示文稿</vt:lpstr>
      <vt:lpstr>PowerPoint 演示文稿</vt:lpstr>
      <vt:lpstr>PowerPoint 演示文稿</vt:lpstr>
      <vt:lpstr>PowerPoint 演示文稿</vt:lpstr>
      <vt:lpstr>GEO卫星系统（同步卫星）</vt:lpstr>
      <vt:lpstr>GEO卫星系统（同步卫星）</vt:lpstr>
      <vt:lpstr>GEO卫星系统（同步卫星）</vt:lpstr>
      <vt:lpstr>PowerPoint 演示文稿</vt:lpstr>
      <vt:lpstr>PowerPoint 演示文稿</vt:lpstr>
      <vt:lpstr>LEO卫星系统</vt:lpstr>
      <vt:lpstr>PowerPoint 演示文稿</vt:lpstr>
      <vt:lpstr>PowerPoint 演示文稿</vt:lpstr>
      <vt:lpstr>PowerPoint 演示文稿</vt:lpstr>
      <vt:lpstr>PowerPoint 演示文稿</vt:lpstr>
      <vt:lpstr>MEO卫星系统</vt:lpstr>
      <vt:lpstr>中轨道Odyssey通信系统</vt:lpstr>
      <vt:lpstr>本章内容</vt:lpstr>
      <vt:lpstr>PowerPoint 演示文稿</vt:lpstr>
      <vt:lpstr>PowerPoint 演示文稿</vt:lpstr>
      <vt:lpstr>传输损耗</vt:lpstr>
      <vt:lpstr>PowerPoint 演示文稿</vt:lpstr>
      <vt:lpstr>PowerPoint 演示文稿</vt:lpstr>
      <vt:lpstr>PowerPoint 演示文稿</vt:lpstr>
      <vt:lpstr>本章内容</vt:lpstr>
      <vt:lpstr>卫星通信系统的配置</vt:lpstr>
      <vt:lpstr>PowerPoint 演示文稿</vt:lpstr>
      <vt:lpstr>PowerPoint 演示文稿</vt:lpstr>
      <vt:lpstr>传输容量分配</vt:lpstr>
      <vt:lpstr>频分复用</vt:lpstr>
      <vt:lpstr>PowerPoint 演示文稿</vt:lpstr>
      <vt:lpstr>PowerPoint 演示文稿</vt:lpstr>
      <vt:lpstr>频分多址</vt:lpstr>
      <vt:lpstr>PowerPoint 演示文稿</vt:lpstr>
      <vt:lpstr>FAMA-FDMA</vt:lpstr>
      <vt:lpstr>PowerPoint 演示文稿</vt:lpstr>
      <vt:lpstr>PowerPoint 演示文稿</vt:lpstr>
      <vt:lpstr>PowerPoint 演示文稿</vt:lpstr>
      <vt:lpstr>PowerPoint 演示文稿</vt:lpstr>
      <vt:lpstr>PowerPoint 演示文稿</vt:lpstr>
      <vt:lpstr>PowerPoint 演示文稿</vt:lpstr>
      <vt:lpstr>时分复用TDM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本章内容</vt:lpstr>
      <vt:lpstr>作业7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第一讲  无线通信简介</dc:title>
  <dc:creator>TianYe</dc:creator>
  <cp:lastModifiedBy>Zhengang Zhao</cp:lastModifiedBy>
  <cp:revision>258</cp:revision>
  <dcterms:created xsi:type="dcterms:W3CDTF">2017-06-01T02:26:00Z</dcterms:created>
  <dcterms:modified xsi:type="dcterms:W3CDTF">2018-04-23T16:23:45Z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