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636" r:id="rId2"/>
    <p:sldId id="3238" r:id="rId3"/>
    <p:sldId id="3250" r:id="rId4"/>
    <p:sldId id="3260" r:id="rId5"/>
    <p:sldId id="3261" r:id="rId6"/>
    <p:sldId id="3251" r:id="rId7"/>
    <p:sldId id="3258" r:id="rId8"/>
    <p:sldId id="3259" r:id="rId9"/>
    <p:sldId id="3262" r:id="rId10"/>
    <p:sldId id="3254" r:id="rId11"/>
    <p:sldId id="3255" r:id="rId12"/>
    <p:sldId id="3252" r:id="rId13"/>
    <p:sldId id="3263" r:id="rId14"/>
    <p:sldId id="3257" r:id="rId15"/>
    <p:sldId id="3264" r:id="rId16"/>
    <p:sldId id="3256" r:id="rId17"/>
    <p:sldId id="3267" r:id="rId18"/>
    <p:sldId id="3265" r:id="rId19"/>
    <p:sldId id="3266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艺霖 王" initials="艺王" lastIdx="1" clrIdx="0">
    <p:extLst>
      <p:ext uri="{19B8F6BF-5375-455C-9EA6-DF929625EA0E}">
        <p15:presenceInfo xmlns:p15="http://schemas.microsoft.com/office/powerpoint/2012/main" userId="94abcb0a589b921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12" autoAdjust="0"/>
    <p:restoredTop sz="83719" autoAdjust="0"/>
  </p:normalViewPr>
  <p:slideViewPr>
    <p:cSldViewPr snapToGrid="0">
      <p:cViewPr varScale="1">
        <p:scale>
          <a:sx n="95" d="100"/>
          <a:sy n="95" d="100"/>
        </p:scale>
        <p:origin x="5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43101-678E-44A3-A2F4-0899093EB440}" type="datetimeFigureOut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3A42BA-6EFD-4774-85EC-DDFF3C1B23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421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3A42BA-6EFD-4774-85EC-DDFF3C1B232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9525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65D370-C10C-0454-77FA-0D3D856EDE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F9D6593-441D-1361-5E2A-69F5F2703D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8BB8EAF-2A9A-7B1B-5FE3-C5EABCB2BE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599FF8-9CDE-EE12-0363-4431DAD56F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3A42BA-6EFD-4774-85EC-DDFF3C1B2325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4791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9D5A2-D146-64D9-BC1B-9222D4311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07A34A8-2E6C-CD65-DD47-477DB9D579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1A94467-B4BF-AAE7-BB33-784B1ED741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5CDCBFE-711C-4158-D1E7-E5469948D5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3A42BA-6EFD-4774-85EC-DDFF3C1B232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36739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C303C-A297-FCE3-DC71-CC2BE0A5A1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E39E9C2-F9E9-1B4E-A510-072CC35519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013EBEC-B3DA-80BB-E5CA-89CE0F5A9C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018498-896D-F8D0-EBF7-45EE4C444B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3A42BA-6EFD-4774-85EC-DDFF3C1B232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1199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C5E727-6808-677D-976C-F0B97ADEC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04107DF-C671-39ED-0E1E-92BF5DE155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DC27620-6145-BF8F-2F4F-229D766B01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475EB0-608C-ED14-94D0-86BACA41D4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3A42BA-6EFD-4774-85EC-DDFF3C1B232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0000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B07DC-FF2B-65A5-CF00-D31F945F20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DE50A52-9E18-1F08-B4F0-DEA656B301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6709DF9-5983-2CA2-341A-15AA76FDD2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6204E4-0309-E534-6DFE-85849CC8C7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3A42BA-6EFD-4774-85EC-DDFF3C1B2325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6187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C99098-991C-D621-8BA3-7117CDA128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B7F1B01-EADA-B674-230E-CFCE1D298E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7BC846D-3AE7-A0A8-1E08-C06C98AF3B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02A749-8E93-DA44-3F90-8C0A125AB1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3A42BA-6EFD-4774-85EC-DDFF3C1B232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09096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3ED85D-7C01-FE88-1A42-438F643C8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C2ADD02-AD80-7E13-9720-80E964CD18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EEF7187-A116-0FF9-23A1-F15BACE1FE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21A7CF-41C7-6490-C21E-42EDF12201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3A42BA-6EFD-4774-85EC-DDFF3C1B2325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2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3A42BA-6EFD-4774-85EC-DDFF3C1B232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2982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3A42BA-6EFD-4774-85EC-DDFF3C1B232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7452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974F1-7423-F818-8F54-65586C72E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7F56211-1C15-D1FD-3490-1619E266BC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0E3A9FA-6CAD-E804-E8BD-B7EB8ED0CE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662C3D-39C3-898E-55AF-F5E9421CBF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3A42BA-6EFD-4774-85EC-DDFF3C1B232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303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EA8601-9530-66B1-2538-260A206A6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8FA32AF-D662-5860-D02A-F91AAB3805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9A2796D-186F-26CB-8CA6-89D258BC40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B1195A0-1FF7-729B-9A4C-E8DD8E611D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3A42BA-6EFD-4774-85EC-DDFF3C1B232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02151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04A817-F0D5-D398-5200-C4B988252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059E2BF-FAC1-4774-B300-CD71EEF954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44A6D43-8C1E-B1D5-0ECB-24C77A4364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0FDD41-483A-DABC-FC06-FA30935FF0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3A42BA-6EFD-4774-85EC-DDFF3C1B232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971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0A6A25-38FF-2B5B-3666-F77EE7FBFC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20F169D-42A5-DAC1-AC75-580E6F7FE2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C048A66-693E-576A-BC60-EB23702C30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57B046A-3598-7DBC-9F32-600400DE59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3A42BA-6EFD-4774-85EC-DDFF3C1B232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7095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234CD2-D688-BC96-2DF9-10E1CC0B0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B42E4C1-28C0-AE3F-72C3-20E4E589ED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740AA53-E288-1E35-5B1C-C29D9BCC7E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442F6A-84F7-43D2-824D-09028BB5F0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3A42BA-6EFD-4774-85EC-DDFF3C1B232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8626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8417EA-A44F-1A9E-FE90-468E336A32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5191FA2-4784-F990-3E17-9DE2481EFB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F68B367-BA15-2FC9-C5A4-734DBA5E3A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3B01AF-A0AA-FCA2-B9CE-782B80A2D8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3A42BA-6EFD-4774-85EC-DDFF3C1B232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926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0A5FB8-F647-05C1-B94F-4FAC873367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5EFACF-7FCE-147A-6F3F-8E44F76D4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3B4D1B-7AF7-1F99-5D75-ED581107D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FC1B0-AAA2-42A6-B6FD-676BEC986EE3}" type="datetime1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A76C02-A60B-0A56-A5A5-56924B91E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3FF432-7337-3B95-5894-CFC42EC7F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CBB-2614-41AB-884D-C0633239B6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5219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7396A7-CFE6-77A7-F8D3-3B686B9D7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A5DCFA5-F99C-F18F-772D-084C2B4D1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41F420-23D0-4B7F-927B-FF02D6245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E058D-DBE4-45FF-8A56-59BB0C7037FF}" type="datetime1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A87943-3C81-8F0D-E88E-449842447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321E2B-5D8D-2F5C-5DCC-96BB89A0E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CBB-2614-41AB-884D-C0633239B6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674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E0C6DD5-1EEF-0481-E00D-F4F6ECCBAA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E64BA3-FC83-99EC-F078-17E5ACF194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4D61B0-971D-F4C3-5042-CCA9F83E1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1C27B-4A15-48D5-81A6-6179AF3BB4A3}" type="datetime1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28FD50-DAB8-B705-5DE1-8E93A4EA4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56BF31-7B04-C51F-1821-B55A7D282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CBB-2614-41AB-884D-C0633239B6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90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26D7A7-49BC-737C-8B78-CD6157613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FD62F0-CC45-FF6E-53D8-69EED373D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3C4A7D-924A-0BF9-8B8A-EE770D7EA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DE3042-71A2-4631-B0B2-AF8B4AA3EE5A}" type="datetime1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52B048-2EB2-FCE6-4024-34FC6D7CE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4D0AF8-8192-A8A8-F8E7-3E9C6F6EE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CBB-2614-41AB-884D-C0633239B6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1108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8D4FA9-AE0B-67CA-841B-7103BD071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E56970-3D4E-EDF2-C015-A9CA103410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87033F-6650-B1BB-7104-CD37FDEFD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6395C-4BF0-4E4C-8E21-62A0DC546E86}" type="datetime1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C69188-25A7-6060-9762-6FEE164A6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46344E-0CD8-738D-F30A-9B1A1F347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CBB-2614-41AB-884D-C0633239B6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70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B6CE9C-2CC3-20C3-D3BE-DA0DF0C1A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A85CAC-5D08-049A-A13D-7D86035B6E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358F10-24DB-652D-BEDF-C2F5E21C75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516024-8E60-B827-5D37-CA0BE4409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9D908-C953-49DB-8B38-828068F37CCB}" type="datetime1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204CE1-037E-A201-ADDC-2C10B3E3F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F0F891E-2823-7D84-CBD1-58AF59689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CBB-2614-41AB-884D-C0633239B6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465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73B4D7-F34A-8503-C744-7791E6FF6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0FD754-7758-5A54-5ED6-481045F6F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12F47A-A310-49D9-9DF2-F5635C631E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42D0806-6A30-312E-46AF-A766DC28F8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08582EC-43FB-8689-F534-3CBFE710AA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E264F07-0CD6-6264-DDB2-CE4F8F492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27C16-0DC7-4F15-B9E3-10CEB92B3803}" type="datetime1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932B956-9DA7-BA61-0EAE-CFBBC2AD2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7DE6F99-650D-6195-ECCD-26581DA56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CBB-2614-41AB-884D-C0633239B6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115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C0661F-9C71-7759-7A4A-324CF6E44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23B54AC-90BE-AAE2-DBE7-CCC7A0AD8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B88F9-4AFB-4977-A8F7-86048E81AB5E}" type="datetime1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9AAF7ED-6EB4-FF79-9B76-3E5C5F3E9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0B0FFB8-EE61-83CF-BFD3-3A988BE6C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CBB-2614-41AB-884D-C0633239B6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208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CCADCB-DCE5-7284-2F07-DBDB039A3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2C160-A688-4924-AE14-6CDEBBFBE807}" type="datetime1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FDDA135-A52F-8433-5508-4966F778E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353D0F-C1D4-90F6-6B22-8780D6564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CBB-2614-41AB-884D-C0633239B6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887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05EFBF-2F40-4411-052D-29F8F29A2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ABD808-37D9-7023-33D9-076D1CF89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263CF3-990B-8B6C-7DB1-900B15213C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02C2A6-D5F3-FC26-D5A5-7F352E7C3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CAD19-4AF8-4EAD-9662-431904DD7D85}" type="datetime1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FF16DC-38C4-355A-2E8A-DB19C1BE1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254E73E-53A7-06FE-6790-58E678E0A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CBB-2614-41AB-884D-C0633239B6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724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B68756-9FEB-901C-475D-DAA474D80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D058F6B-422A-7153-401B-DB383C5056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23056F-5484-DE04-418F-771C856DAE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016BCC-5A7A-7DF8-9421-595B69821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AB997-B187-4302-9C37-8592B4C1B67F}" type="datetime1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2EEF6D-98DF-0B80-B50B-2E64FD9DD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F414D5-54A0-00DF-84A4-106F74F13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CBB-2614-41AB-884D-C0633239B6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654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1670D3-7C37-74D0-DF2B-ED6370406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7A3136-3098-CA61-A2A3-7103F5409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9B5515-81AC-A69A-AC32-72252EA0B6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60CAF-3A8F-49E2-B6B7-00F15C7D6228}" type="datetime1">
              <a:rPr lang="zh-CN" altLang="en-US" smtClean="0"/>
              <a:t>2024/12/25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93949B-C130-F69A-FCA7-9A43953FB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52993C-C0DD-43C7-891B-1AB3131D0F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A0CBB-2614-41AB-884D-C0633239B6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159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i.org/10.1088/0004-637X/775/2/137" TargetMode="External"/><Relationship Id="rId5" Type="http://schemas.openxmlformats.org/officeDocument/2006/relationships/hyperlink" Target="https://doi.org/10.1088/0004-637X/707/1/24" TargetMode="External"/><Relationship Id="rId4" Type="http://schemas.openxmlformats.org/officeDocument/2006/relationships/hyperlink" Target="https://doi.org/10.1093/mnras/stab1405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1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2.png"/><Relationship Id="rId10" Type="http://schemas.openxmlformats.org/officeDocument/2006/relationships/image" Target="../media/image16.png"/><Relationship Id="rId4" Type="http://schemas.openxmlformats.org/officeDocument/2006/relationships/image" Target="../media/image1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>
            <a:extLst>
              <a:ext uri="{FF2B5EF4-FFF2-40B4-BE49-F238E27FC236}">
                <a16:creationId xmlns:a16="http://schemas.microsoft.com/office/drawing/2014/main" id="{60D80825-8C48-474D-87A6-364ABCC81FF0}"/>
              </a:ext>
            </a:extLst>
          </p:cNvPr>
          <p:cNvSpPr/>
          <p:nvPr/>
        </p:nvSpPr>
        <p:spPr>
          <a:xfrm>
            <a:off x="1" y="2698230"/>
            <a:ext cx="12192000" cy="16422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1" name="TextBox 27">
            <a:extLst>
              <a:ext uri="{FF2B5EF4-FFF2-40B4-BE49-F238E27FC236}">
                <a16:creationId xmlns:a16="http://schemas.microsoft.com/office/drawing/2014/main" id="{5C972379-60DB-4065-AF3A-01BB25C3CC3B}"/>
              </a:ext>
            </a:extLst>
          </p:cNvPr>
          <p:cNvSpPr txBox="1"/>
          <p:nvPr/>
        </p:nvSpPr>
        <p:spPr>
          <a:xfrm>
            <a:off x="5507840" y="5208107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王艺霖</a:t>
            </a:r>
            <a:endParaRPr kumimoji="0" lang="zh-CN" altLang="en-US" sz="2400" i="0" u="none" strike="noStrike" kern="1200" cap="none" spc="0" normalizeH="0" baseline="3000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22" name="TextBox 26">
            <a:extLst>
              <a:ext uri="{FF2B5EF4-FFF2-40B4-BE49-F238E27FC236}">
                <a16:creationId xmlns:a16="http://schemas.microsoft.com/office/drawing/2014/main" id="{D3C7D486-AB09-4175-903D-1BD874F9893B}"/>
              </a:ext>
            </a:extLst>
          </p:cNvPr>
          <p:cNvSpPr txBox="1"/>
          <p:nvPr/>
        </p:nvSpPr>
        <p:spPr>
          <a:xfrm>
            <a:off x="3500460" y="5743935"/>
            <a:ext cx="5191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2024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年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12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月</a:t>
            </a:r>
            <a:r>
              <a:rPr lang="en-US" altLang="zh-CN" dirty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26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  <a:sym typeface="Arial" panose="020B0604020202020204" pitchFamily="34" charset="0"/>
              </a:rPr>
              <a:t>日</a:t>
            </a:r>
          </a:p>
        </p:txBody>
      </p:sp>
      <p:grpSp>
        <p:nvGrpSpPr>
          <p:cNvPr id="119" name="组合 118">
            <a:extLst>
              <a:ext uri="{FF2B5EF4-FFF2-40B4-BE49-F238E27FC236}">
                <a16:creationId xmlns:a16="http://schemas.microsoft.com/office/drawing/2014/main" id="{6112D7F5-0BB5-439E-BE56-6514A6EF151C}"/>
              </a:ext>
            </a:extLst>
          </p:cNvPr>
          <p:cNvGrpSpPr/>
          <p:nvPr/>
        </p:nvGrpSpPr>
        <p:grpSpPr>
          <a:xfrm>
            <a:off x="5049188" y="326210"/>
            <a:ext cx="2093624" cy="2088742"/>
            <a:chOff x="2105799" y="20055838"/>
            <a:chExt cx="6748090" cy="6732363"/>
          </a:xfrm>
          <a:solidFill>
            <a:schemeClr val="accent1"/>
          </a:solidFill>
        </p:grpSpPr>
        <p:sp>
          <p:nvSpPr>
            <p:cNvPr id="120" name="Freeform 8">
              <a:extLst>
                <a:ext uri="{FF2B5EF4-FFF2-40B4-BE49-F238E27FC236}">
                  <a16:creationId xmlns:a16="http://schemas.microsoft.com/office/drawing/2014/main" id="{E2C71814-3CD5-4384-BD75-5B90DC1171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05799" y="20055838"/>
              <a:ext cx="6748090" cy="6732363"/>
            </a:xfrm>
            <a:custGeom>
              <a:avLst/>
              <a:gdLst>
                <a:gd name="T0" fmla="*/ 0 w 965"/>
                <a:gd name="T1" fmla="*/ 465 h 963"/>
                <a:gd name="T2" fmla="*/ 1 w 965"/>
                <a:gd name="T3" fmla="*/ 453 h 963"/>
                <a:gd name="T4" fmla="*/ 10 w 965"/>
                <a:gd name="T5" fmla="*/ 384 h 963"/>
                <a:gd name="T6" fmla="*/ 50 w 965"/>
                <a:gd name="T7" fmla="*/ 269 h 963"/>
                <a:gd name="T8" fmla="*/ 220 w 965"/>
                <a:gd name="T9" fmla="*/ 78 h 963"/>
                <a:gd name="T10" fmla="*/ 368 w 965"/>
                <a:gd name="T11" fmla="*/ 14 h 963"/>
                <a:gd name="T12" fmla="*/ 459 w 965"/>
                <a:gd name="T13" fmla="*/ 1 h 963"/>
                <a:gd name="T14" fmla="*/ 465 w 965"/>
                <a:gd name="T15" fmla="*/ 0 h 963"/>
                <a:gd name="T16" fmla="*/ 498 w 965"/>
                <a:gd name="T17" fmla="*/ 0 h 963"/>
                <a:gd name="T18" fmla="*/ 503 w 965"/>
                <a:gd name="T19" fmla="*/ 1 h 963"/>
                <a:gd name="T20" fmla="*/ 746 w 965"/>
                <a:gd name="T21" fmla="*/ 80 h 963"/>
                <a:gd name="T22" fmla="*/ 941 w 965"/>
                <a:gd name="T23" fmla="*/ 338 h 963"/>
                <a:gd name="T24" fmla="*/ 962 w 965"/>
                <a:gd name="T25" fmla="*/ 447 h 963"/>
                <a:gd name="T26" fmla="*/ 945 w 965"/>
                <a:gd name="T27" fmla="*/ 612 h 963"/>
                <a:gd name="T28" fmla="*/ 857 w 965"/>
                <a:gd name="T29" fmla="*/ 782 h 963"/>
                <a:gd name="T30" fmla="*/ 722 w 965"/>
                <a:gd name="T31" fmla="*/ 897 h 963"/>
                <a:gd name="T32" fmla="*/ 584 w 965"/>
                <a:gd name="T33" fmla="*/ 951 h 963"/>
                <a:gd name="T34" fmla="*/ 502 w 965"/>
                <a:gd name="T35" fmla="*/ 962 h 963"/>
                <a:gd name="T36" fmla="*/ 497 w 965"/>
                <a:gd name="T37" fmla="*/ 963 h 963"/>
                <a:gd name="T38" fmla="*/ 466 w 965"/>
                <a:gd name="T39" fmla="*/ 963 h 963"/>
                <a:gd name="T40" fmla="*/ 449 w 965"/>
                <a:gd name="T41" fmla="*/ 961 h 963"/>
                <a:gd name="T42" fmla="*/ 332 w 965"/>
                <a:gd name="T43" fmla="*/ 938 h 963"/>
                <a:gd name="T44" fmla="*/ 51 w 965"/>
                <a:gd name="T45" fmla="*/ 695 h 963"/>
                <a:gd name="T46" fmla="*/ 8 w 965"/>
                <a:gd name="T47" fmla="*/ 564 h 963"/>
                <a:gd name="T48" fmla="*/ 1 w 965"/>
                <a:gd name="T49" fmla="*/ 510 h 963"/>
                <a:gd name="T50" fmla="*/ 0 w 965"/>
                <a:gd name="T51" fmla="*/ 497 h 963"/>
                <a:gd name="T52" fmla="*/ 0 w 965"/>
                <a:gd name="T53" fmla="*/ 465 h 963"/>
                <a:gd name="T54" fmla="*/ 481 w 965"/>
                <a:gd name="T55" fmla="*/ 946 h 963"/>
                <a:gd name="T56" fmla="*/ 946 w 965"/>
                <a:gd name="T57" fmla="*/ 481 h 963"/>
                <a:gd name="T58" fmla="*/ 482 w 965"/>
                <a:gd name="T59" fmla="*/ 17 h 963"/>
                <a:gd name="T60" fmla="*/ 17 w 965"/>
                <a:gd name="T61" fmla="*/ 480 h 963"/>
                <a:gd name="T62" fmla="*/ 481 w 965"/>
                <a:gd name="T63" fmla="*/ 946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65" h="963">
                  <a:moveTo>
                    <a:pt x="0" y="465"/>
                  </a:moveTo>
                  <a:cubicBezTo>
                    <a:pt x="0" y="461"/>
                    <a:pt x="1" y="457"/>
                    <a:pt x="1" y="453"/>
                  </a:cubicBezTo>
                  <a:cubicBezTo>
                    <a:pt x="3" y="430"/>
                    <a:pt x="6" y="407"/>
                    <a:pt x="10" y="384"/>
                  </a:cubicBezTo>
                  <a:cubicBezTo>
                    <a:pt x="19" y="344"/>
                    <a:pt x="32" y="306"/>
                    <a:pt x="50" y="269"/>
                  </a:cubicBezTo>
                  <a:cubicBezTo>
                    <a:pt x="89" y="190"/>
                    <a:pt x="146" y="127"/>
                    <a:pt x="220" y="78"/>
                  </a:cubicBezTo>
                  <a:cubicBezTo>
                    <a:pt x="265" y="48"/>
                    <a:pt x="315" y="27"/>
                    <a:pt x="368" y="14"/>
                  </a:cubicBezTo>
                  <a:cubicBezTo>
                    <a:pt x="398" y="6"/>
                    <a:pt x="429" y="2"/>
                    <a:pt x="459" y="1"/>
                  </a:cubicBezTo>
                  <a:cubicBezTo>
                    <a:pt x="461" y="1"/>
                    <a:pt x="463" y="0"/>
                    <a:pt x="465" y="0"/>
                  </a:cubicBezTo>
                  <a:cubicBezTo>
                    <a:pt x="476" y="0"/>
                    <a:pt x="487" y="0"/>
                    <a:pt x="498" y="0"/>
                  </a:cubicBezTo>
                  <a:cubicBezTo>
                    <a:pt x="500" y="0"/>
                    <a:pt x="501" y="1"/>
                    <a:pt x="503" y="1"/>
                  </a:cubicBezTo>
                  <a:cubicBezTo>
                    <a:pt x="592" y="5"/>
                    <a:pt x="673" y="31"/>
                    <a:pt x="746" y="80"/>
                  </a:cubicBezTo>
                  <a:cubicBezTo>
                    <a:pt x="841" y="143"/>
                    <a:pt x="906" y="229"/>
                    <a:pt x="941" y="338"/>
                  </a:cubicBezTo>
                  <a:cubicBezTo>
                    <a:pt x="952" y="373"/>
                    <a:pt x="959" y="410"/>
                    <a:pt x="962" y="447"/>
                  </a:cubicBezTo>
                  <a:cubicBezTo>
                    <a:pt x="965" y="503"/>
                    <a:pt x="960" y="558"/>
                    <a:pt x="945" y="612"/>
                  </a:cubicBezTo>
                  <a:cubicBezTo>
                    <a:pt x="927" y="674"/>
                    <a:pt x="897" y="731"/>
                    <a:pt x="857" y="782"/>
                  </a:cubicBezTo>
                  <a:cubicBezTo>
                    <a:pt x="819" y="829"/>
                    <a:pt x="774" y="867"/>
                    <a:pt x="722" y="897"/>
                  </a:cubicBezTo>
                  <a:cubicBezTo>
                    <a:pt x="679" y="923"/>
                    <a:pt x="633" y="940"/>
                    <a:pt x="584" y="951"/>
                  </a:cubicBezTo>
                  <a:cubicBezTo>
                    <a:pt x="557" y="957"/>
                    <a:pt x="530" y="960"/>
                    <a:pt x="502" y="962"/>
                  </a:cubicBezTo>
                  <a:cubicBezTo>
                    <a:pt x="500" y="962"/>
                    <a:pt x="498" y="962"/>
                    <a:pt x="497" y="963"/>
                  </a:cubicBezTo>
                  <a:cubicBezTo>
                    <a:pt x="487" y="963"/>
                    <a:pt x="476" y="963"/>
                    <a:pt x="466" y="963"/>
                  </a:cubicBezTo>
                  <a:cubicBezTo>
                    <a:pt x="460" y="962"/>
                    <a:pt x="455" y="961"/>
                    <a:pt x="449" y="961"/>
                  </a:cubicBezTo>
                  <a:cubicBezTo>
                    <a:pt x="409" y="958"/>
                    <a:pt x="370" y="951"/>
                    <a:pt x="332" y="938"/>
                  </a:cubicBezTo>
                  <a:cubicBezTo>
                    <a:pt x="206" y="895"/>
                    <a:pt x="112" y="814"/>
                    <a:pt x="51" y="695"/>
                  </a:cubicBezTo>
                  <a:cubicBezTo>
                    <a:pt x="30" y="654"/>
                    <a:pt x="16" y="610"/>
                    <a:pt x="8" y="564"/>
                  </a:cubicBezTo>
                  <a:cubicBezTo>
                    <a:pt x="4" y="546"/>
                    <a:pt x="2" y="528"/>
                    <a:pt x="1" y="510"/>
                  </a:cubicBezTo>
                  <a:cubicBezTo>
                    <a:pt x="1" y="506"/>
                    <a:pt x="0" y="501"/>
                    <a:pt x="0" y="497"/>
                  </a:cubicBezTo>
                  <a:cubicBezTo>
                    <a:pt x="0" y="486"/>
                    <a:pt x="0" y="475"/>
                    <a:pt x="0" y="465"/>
                  </a:cubicBezTo>
                  <a:close/>
                  <a:moveTo>
                    <a:pt x="481" y="946"/>
                  </a:moveTo>
                  <a:cubicBezTo>
                    <a:pt x="738" y="946"/>
                    <a:pt x="946" y="736"/>
                    <a:pt x="946" y="481"/>
                  </a:cubicBezTo>
                  <a:cubicBezTo>
                    <a:pt x="947" y="228"/>
                    <a:pt x="740" y="17"/>
                    <a:pt x="482" y="17"/>
                  </a:cubicBezTo>
                  <a:cubicBezTo>
                    <a:pt x="226" y="16"/>
                    <a:pt x="17" y="225"/>
                    <a:pt x="17" y="480"/>
                  </a:cubicBezTo>
                  <a:cubicBezTo>
                    <a:pt x="16" y="736"/>
                    <a:pt x="225" y="945"/>
                    <a:pt x="481" y="94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4" name="Freeform 42">
              <a:extLst>
                <a:ext uri="{FF2B5EF4-FFF2-40B4-BE49-F238E27FC236}">
                  <a16:creationId xmlns:a16="http://schemas.microsoft.com/office/drawing/2014/main" id="{26FE1644-E9DD-4D51-80EE-783310CEF05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86668" y="20928842"/>
              <a:ext cx="4978486" cy="4970622"/>
            </a:xfrm>
            <a:custGeom>
              <a:avLst/>
              <a:gdLst>
                <a:gd name="T0" fmla="*/ 711 w 711"/>
                <a:gd name="T1" fmla="*/ 356 h 711"/>
                <a:gd name="T2" fmla="*/ 355 w 711"/>
                <a:gd name="T3" fmla="*/ 711 h 711"/>
                <a:gd name="T4" fmla="*/ 0 w 711"/>
                <a:gd name="T5" fmla="*/ 357 h 711"/>
                <a:gd name="T6" fmla="*/ 354 w 711"/>
                <a:gd name="T7" fmla="*/ 1 h 711"/>
                <a:gd name="T8" fmla="*/ 711 w 711"/>
                <a:gd name="T9" fmla="*/ 356 h 711"/>
                <a:gd name="T10" fmla="*/ 355 w 711"/>
                <a:gd name="T11" fmla="*/ 700 h 711"/>
                <a:gd name="T12" fmla="*/ 700 w 711"/>
                <a:gd name="T13" fmla="*/ 356 h 711"/>
                <a:gd name="T14" fmla="*/ 355 w 711"/>
                <a:gd name="T15" fmla="*/ 12 h 711"/>
                <a:gd name="T16" fmla="*/ 11 w 711"/>
                <a:gd name="T17" fmla="*/ 356 h 711"/>
                <a:gd name="T18" fmla="*/ 355 w 711"/>
                <a:gd name="T19" fmla="*/ 700 h 7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1" h="711">
                  <a:moveTo>
                    <a:pt x="711" y="356"/>
                  </a:moveTo>
                  <a:cubicBezTo>
                    <a:pt x="711" y="552"/>
                    <a:pt x="551" y="711"/>
                    <a:pt x="355" y="711"/>
                  </a:cubicBezTo>
                  <a:cubicBezTo>
                    <a:pt x="159" y="711"/>
                    <a:pt x="1" y="551"/>
                    <a:pt x="0" y="357"/>
                  </a:cubicBezTo>
                  <a:cubicBezTo>
                    <a:pt x="0" y="162"/>
                    <a:pt x="158" y="2"/>
                    <a:pt x="354" y="1"/>
                  </a:cubicBezTo>
                  <a:cubicBezTo>
                    <a:pt x="551" y="0"/>
                    <a:pt x="711" y="159"/>
                    <a:pt x="711" y="356"/>
                  </a:cubicBezTo>
                  <a:close/>
                  <a:moveTo>
                    <a:pt x="355" y="700"/>
                  </a:moveTo>
                  <a:cubicBezTo>
                    <a:pt x="545" y="701"/>
                    <a:pt x="700" y="546"/>
                    <a:pt x="700" y="356"/>
                  </a:cubicBezTo>
                  <a:cubicBezTo>
                    <a:pt x="700" y="166"/>
                    <a:pt x="545" y="12"/>
                    <a:pt x="355" y="12"/>
                  </a:cubicBezTo>
                  <a:cubicBezTo>
                    <a:pt x="166" y="12"/>
                    <a:pt x="11" y="166"/>
                    <a:pt x="11" y="356"/>
                  </a:cubicBezTo>
                  <a:cubicBezTo>
                    <a:pt x="11" y="545"/>
                    <a:pt x="166" y="700"/>
                    <a:pt x="355" y="70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5" name="Freeform 43">
              <a:extLst>
                <a:ext uri="{FF2B5EF4-FFF2-40B4-BE49-F238E27FC236}">
                  <a16:creationId xmlns:a16="http://schemas.microsoft.com/office/drawing/2014/main" id="{FD497158-79D6-46F7-966F-3425FA2B75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08990" y="21424332"/>
              <a:ext cx="550543" cy="660652"/>
            </a:xfrm>
            <a:custGeom>
              <a:avLst/>
              <a:gdLst>
                <a:gd name="T0" fmla="*/ 37 w 79"/>
                <a:gd name="T1" fmla="*/ 41 h 94"/>
                <a:gd name="T2" fmla="*/ 21 w 79"/>
                <a:gd name="T3" fmla="*/ 55 h 94"/>
                <a:gd name="T4" fmla="*/ 19 w 79"/>
                <a:gd name="T5" fmla="*/ 62 h 94"/>
                <a:gd name="T6" fmla="*/ 20 w 79"/>
                <a:gd name="T7" fmla="*/ 66 h 94"/>
                <a:gd name="T8" fmla="*/ 0 w 79"/>
                <a:gd name="T9" fmla="*/ 40 h 94"/>
                <a:gd name="T10" fmla="*/ 3 w 79"/>
                <a:gd name="T11" fmla="*/ 42 h 94"/>
                <a:gd name="T12" fmla="*/ 12 w 79"/>
                <a:gd name="T13" fmla="*/ 42 h 94"/>
                <a:gd name="T14" fmla="*/ 48 w 79"/>
                <a:gd name="T15" fmla="*/ 12 h 94"/>
                <a:gd name="T16" fmla="*/ 50 w 79"/>
                <a:gd name="T17" fmla="*/ 2 h 94"/>
                <a:gd name="T18" fmla="*/ 50 w 79"/>
                <a:gd name="T19" fmla="*/ 0 h 94"/>
                <a:gd name="T20" fmla="*/ 52 w 79"/>
                <a:gd name="T21" fmla="*/ 2 h 94"/>
                <a:gd name="T22" fmla="*/ 70 w 79"/>
                <a:gd name="T23" fmla="*/ 26 h 94"/>
                <a:gd name="T24" fmla="*/ 77 w 79"/>
                <a:gd name="T25" fmla="*/ 40 h 94"/>
                <a:gd name="T26" fmla="*/ 75 w 79"/>
                <a:gd name="T27" fmla="*/ 54 h 94"/>
                <a:gd name="T28" fmla="*/ 57 w 79"/>
                <a:gd name="T29" fmla="*/ 59 h 94"/>
                <a:gd name="T30" fmla="*/ 50 w 79"/>
                <a:gd name="T31" fmla="*/ 56 h 94"/>
                <a:gd name="T32" fmla="*/ 40 w 79"/>
                <a:gd name="T33" fmla="*/ 94 h 94"/>
                <a:gd name="T34" fmla="*/ 38 w 79"/>
                <a:gd name="T35" fmla="*/ 92 h 94"/>
                <a:gd name="T36" fmla="*/ 31 w 79"/>
                <a:gd name="T37" fmla="*/ 82 h 94"/>
                <a:gd name="T38" fmla="*/ 29 w 79"/>
                <a:gd name="T39" fmla="*/ 75 h 94"/>
                <a:gd name="T40" fmla="*/ 38 w 79"/>
                <a:gd name="T41" fmla="*/ 47 h 94"/>
                <a:gd name="T42" fmla="*/ 37 w 79"/>
                <a:gd name="T43" fmla="*/ 41 h 94"/>
                <a:gd name="T44" fmla="*/ 40 w 79"/>
                <a:gd name="T45" fmla="*/ 39 h 94"/>
                <a:gd name="T46" fmla="*/ 45 w 79"/>
                <a:gd name="T47" fmla="*/ 45 h 94"/>
                <a:gd name="T48" fmla="*/ 61 w 79"/>
                <a:gd name="T49" fmla="*/ 45 h 94"/>
                <a:gd name="T50" fmla="*/ 65 w 79"/>
                <a:gd name="T51" fmla="*/ 43 h 94"/>
                <a:gd name="T52" fmla="*/ 65 w 79"/>
                <a:gd name="T53" fmla="*/ 24 h 94"/>
                <a:gd name="T54" fmla="*/ 59 w 79"/>
                <a:gd name="T55" fmla="*/ 24 h 94"/>
                <a:gd name="T56" fmla="*/ 45 w 79"/>
                <a:gd name="T57" fmla="*/ 35 h 94"/>
                <a:gd name="T58" fmla="*/ 40 w 79"/>
                <a:gd name="T59" fmla="*/ 39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79" h="94">
                  <a:moveTo>
                    <a:pt x="37" y="41"/>
                  </a:moveTo>
                  <a:cubicBezTo>
                    <a:pt x="32" y="46"/>
                    <a:pt x="26" y="50"/>
                    <a:pt x="21" y="55"/>
                  </a:cubicBezTo>
                  <a:cubicBezTo>
                    <a:pt x="18" y="57"/>
                    <a:pt x="18" y="60"/>
                    <a:pt x="19" y="62"/>
                  </a:cubicBezTo>
                  <a:cubicBezTo>
                    <a:pt x="20" y="64"/>
                    <a:pt x="20" y="65"/>
                    <a:pt x="20" y="66"/>
                  </a:cubicBezTo>
                  <a:cubicBezTo>
                    <a:pt x="17" y="65"/>
                    <a:pt x="3" y="47"/>
                    <a:pt x="0" y="40"/>
                  </a:cubicBezTo>
                  <a:cubicBezTo>
                    <a:pt x="2" y="41"/>
                    <a:pt x="2" y="41"/>
                    <a:pt x="3" y="42"/>
                  </a:cubicBezTo>
                  <a:cubicBezTo>
                    <a:pt x="7" y="44"/>
                    <a:pt x="9" y="44"/>
                    <a:pt x="12" y="42"/>
                  </a:cubicBezTo>
                  <a:cubicBezTo>
                    <a:pt x="24" y="32"/>
                    <a:pt x="36" y="22"/>
                    <a:pt x="48" y="12"/>
                  </a:cubicBezTo>
                  <a:cubicBezTo>
                    <a:pt x="52" y="9"/>
                    <a:pt x="52" y="7"/>
                    <a:pt x="50" y="2"/>
                  </a:cubicBezTo>
                  <a:cubicBezTo>
                    <a:pt x="50" y="1"/>
                    <a:pt x="50" y="1"/>
                    <a:pt x="50" y="0"/>
                  </a:cubicBezTo>
                  <a:cubicBezTo>
                    <a:pt x="51" y="1"/>
                    <a:pt x="52" y="1"/>
                    <a:pt x="52" y="2"/>
                  </a:cubicBezTo>
                  <a:cubicBezTo>
                    <a:pt x="58" y="10"/>
                    <a:pt x="64" y="18"/>
                    <a:pt x="70" y="26"/>
                  </a:cubicBezTo>
                  <a:cubicBezTo>
                    <a:pt x="73" y="30"/>
                    <a:pt x="75" y="35"/>
                    <a:pt x="77" y="40"/>
                  </a:cubicBezTo>
                  <a:cubicBezTo>
                    <a:pt x="79" y="45"/>
                    <a:pt x="79" y="50"/>
                    <a:pt x="75" y="54"/>
                  </a:cubicBezTo>
                  <a:cubicBezTo>
                    <a:pt x="71" y="60"/>
                    <a:pt x="64" y="62"/>
                    <a:pt x="57" y="59"/>
                  </a:cubicBezTo>
                  <a:cubicBezTo>
                    <a:pt x="55" y="58"/>
                    <a:pt x="53" y="57"/>
                    <a:pt x="50" y="56"/>
                  </a:cubicBezTo>
                  <a:cubicBezTo>
                    <a:pt x="47" y="69"/>
                    <a:pt x="42" y="81"/>
                    <a:pt x="40" y="94"/>
                  </a:cubicBezTo>
                  <a:cubicBezTo>
                    <a:pt x="40" y="94"/>
                    <a:pt x="39" y="93"/>
                    <a:pt x="38" y="92"/>
                  </a:cubicBezTo>
                  <a:cubicBezTo>
                    <a:pt x="36" y="89"/>
                    <a:pt x="33" y="85"/>
                    <a:pt x="31" y="82"/>
                  </a:cubicBezTo>
                  <a:cubicBezTo>
                    <a:pt x="29" y="80"/>
                    <a:pt x="29" y="78"/>
                    <a:pt x="29" y="75"/>
                  </a:cubicBezTo>
                  <a:cubicBezTo>
                    <a:pt x="33" y="66"/>
                    <a:pt x="36" y="56"/>
                    <a:pt x="38" y="47"/>
                  </a:cubicBezTo>
                  <a:cubicBezTo>
                    <a:pt x="39" y="45"/>
                    <a:pt x="40" y="43"/>
                    <a:pt x="37" y="41"/>
                  </a:cubicBezTo>
                  <a:close/>
                  <a:moveTo>
                    <a:pt x="40" y="39"/>
                  </a:moveTo>
                  <a:cubicBezTo>
                    <a:pt x="42" y="41"/>
                    <a:pt x="43" y="43"/>
                    <a:pt x="45" y="45"/>
                  </a:cubicBezTo>
                  <a:cubicBezTo>
                    <a:pt x="50" y="50"/>
                    <a:pt x="55" y="50"/>
                    <a:pt x="61" y="45"/>
                  </a:cubicBezTo>
                  <a:cubicBezTo>
                    <a:pt x="63" y="45"/>
                    <a:pt x="64" y="44"/>
                    <a:pt x="65" y="43"/>
                  </a:cubicBezTo>
                  <a:cubicBezTo>
                    <a:pt x="71" y="37"/>
                    <a:pt x="71" y="31"/>
                    <a:pt x="65" y="24"/>
                  </a:cubicBezTo>
                  <a:cubicBezTo>
                    <a:pt x="63" y="22"/>
                    <a:pt x="62" y="21"/>
                    <a:pt x="59" y="24"/>
                  </a:cubicBezTo>
                  <a:cubicBezTo>
                    <a:pt x="54" y="27"/>
                    <a:pt x="50" y="31"/>
                    <a:pt x="45" y="35"/>
                  </a:cubicBezTo>
                  <a:cubicBezTo>
                    <a:pt x="44" y="36"/>
                    <a:pt x="42" y="38"/>
                    <a:pt x="40" y="3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6" name="Freeform 44">
              <a:extLst>
                <a:ext uri="{FF2B5EF4-FFF2-40B4-BE49-F238E27FC236}">
                  <a16:creationId xmlns:a16="http://schemas.microsoft.com/office/drawing/2014/main" id="{CFF5618C-E761-44F7-896F-4FE288C508C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206" y="22674853"/>
              <a:ext cx="526949" cy="566274"/>
            </a:xfrm>
            <a:custGeom>
              <a:avLst/>
              <a:gdLst>
                <a:gd name="T0" fmla="*/ 0 w 76"/>
                <a:gd name="T1" fmla="*/ 68 h 80"/>
                <a:gd name="T2" fmla="*/ 5 w 76"/>
                <a:gd name="T3" fmla="*/ 36 h 80"/>
                <a:gd name="T4" fmla="*/ 7 w 76"/>
                <a:gd name="T5" fmla="*/ 36 h 80"/>
                <a:gd name="T6" fmla="*/ 7 w 76"/>
                <a:gd name="T7" fmla="*/ 39 h 80"/>
                <a:gd name="T8" fmla="*/ 13 w 76"/>
                <a:gd name="T9" fmla="*/ 46 h 80"/>
                <a:gd name="T10" fmla="*/ 35 w 76"/>
                <a:gd name="T11" fmla="*/ 50 h 80"/>
                <a:gd name="T12" fmla="*/ 33 w 76"/>
                <a:gd name="T13" fmla="*/ 47 h 80"/>
                <a:gd name="T14" fmla="*/ 18 w 76"/>
                <a:gd name="T15" fmla="*/ 24 h 80"/>
                <a:gd name="T16" fmla="*/ 17 w 76"/>
                <a:gd name="T17" fmla="*/ 22 h 80"/>
                <a:gd name="T18" fmla="*/ 10 w 76"/>
                <a:gd name="T19" fmla="*/ 23 h 80"/>
                <a:gd name="T20" fmla="*/ 8 w 76"/>
                <a:gd name="T21" fmla="*/ 29 h 80"/>
                <a:gd name="T22" fmla="*/ 12 w 76"/>
                <a:gd name="T23" fmla="*/ 0 h 80"/>
                <a:gd name="T24" fmla="*/ 13 w 76"/>
                <a:gd name="T25" fmla="*/ 1 h 80"/>
                <a:gd name="T26" fmla="*/ 19 w 76"/>
                <a:gd name="T27" fmla="*/ 19 h 80"/>
                <a:gd name="T28" fmla="*/ 29 w 76"/>
                <a:gd name="T29" fmla="*/ 35 h 80"/>
                <a:gd name="T30" fmla="*/ 33 w 76"/>
                <a:gd name="T31" fmla="*/ 34 h 80"/>
                <a:gd name="T32" fmla="*/ 69 w 76"/>
                <a:gd name="T33" fmla="*/ 13 h 80"/>
                <a:gd name="T34" fmla="*/ 75 w 76"/>
                <a:gd name="T35" fmla="*/ 8 h 80"/>
                <a:gd name="T36" fmla="*/ 74 w 76"/>
                <a:gd name="T37" fmla="*/ 18 h 80"/>
                <a:gd name="T38" fmla="*/ 72 w 76"/>
                <a:gd name="T39" fmla="*/ 30 h 80"/>
                <a:gd name="T40" fmla="*/ 70 w 76"/>
                <a:gd name="T41" fmla="*/ 40 h 80"/>
                <a:gd name="T42" fmla="*/ 69 w 76"/>
                <a:gd name="T43" fmla="*/ 40 h 80"/>
                <a:gd name="T44" fmla="*/ 68 w 76"/>
                <a:gd name="T45" fmla="*/ 32 h 80"/>
                <a:gd name="T46" fmla="*/ 64 w 76"/>
                <a:gd name="T47" fmla="*/ 33 h 80"/>
                <a:gd name="T48" fmla="*/ 39 w 76"/>
                <a:gd name="T49" fmla="*/ 48 h 80"/>
                <a:gd name="T50" fmla="*/ 42 w 76"/>
                <a:gd name="T51" fmla="*/ 51 h 80"/>
                <a:gd name="T52" fmla="*/ 60 w 76"/>
                <a:gd name="T53" fmla="*/ 55 h 80"/>
                <a:gd name="T54" fmla="*/ 66 w 76"/>
                <a:gd name="T55" fmla="*/ 51 h 80"/>
                <a:gd name="T56" fmla="*/ 68 w 76"/>
                <a:gd name="T57" fmla="*/ 48 h 80"/>
                <a:gd name="T58" fmla="*/ 63 w 76"/>
                <a:gd name="T59" fmla="*/ 80 h 80"/>
                <a:gd name="T60" fmla="*/ 62 w 76"/>
                <a:gd name="T61" fmla="*/ 80 h 80"/>
                <a:gd name="T62" fmla="*/ 62 w 76"/>
                <a:gd name="T63" fmla="*/ 77 h 80"/>
                <a:gd name="T64" fmla="*/ 55 w 76"/>
                <a:gd name="T65" fmla="*/ 70 h 80"/>
                <a:gd name="T66" fmla="*/ 11 w 76"/>
                <a:gd name="T67" fmla="*/ 62 h 80"/>
                <a:gd name="T68" fmla="*/ 3 w 76"/>
                <a:gd name="T69" fmla="*/ 66 h 80"/>
                <a:gd name="T70" fmla="*/ 1 w 76"/>
                <a:gd name="T71" fmla="*/ 68 h 80"/>
                <a:gd name="T72" fmla="*/ 0 w 76"/>
                <a:gd name="T73" fmla="*/ 6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6" h="80">
                  <a:moveTo>
                    <a:pt x="0" y="68"/>
                  </a:moveTo>
                  <a:cubicBezTo>
                    <a:pt x="2" y="57"/>
                    <a:pt x="4" y="47"/>
                    <a:pt x="5" y="36"/>
                  </a:cubicBezTo>
                  <a:cubicBezTo>
                    <a:pt x="6" y="36"/>
                    <a:pt x="6" y="36"/>
                    <a:pt x="7" y="36"/>
                  </a:cubicBezTo>
                  <a:cubicBezTo>
                    <a:pt x="7" y="37"/>
                    <a:pt x="7" y="38"/>
                    <a:pt x="7" y="39"/>
                  </a:cubicBezTo>
                  <a:cubicBezTo>
                    <a:pt x="8" y="43"/>
                    <a:pt x="9" y="45"/>
                    <a:pt x="13" y="46"/>
                  </a:cubicBezTo>
                  <a:cubicBezTo>
                    <a:pt x="20" y="48"/>
                    <a:pt x="27" y="49"/>
                    <a:pt x="35" y="50"/>
                  </a:cubicBezTo>
                  <a:cubicBezTo>
                    <a:pt x="34" y="49"/>
                    <a:pt x="34" y="48"/>
                    <a:pt x="33" y="47"/>
                  </a:cubicBezTo>
                  <a:cubicBezTo>
                    <a:pt x="28" y="39"/>
                    <a:pt x="23" y="32"/>
                    <a:pt x="18" y="24"/>
                  </a:cubicBezTo>
                  <a:cubicBezTo>
                    <a:pt x="18" y="24"/>
                    <a:pt x="17" y="23"/>
                    <a:pt x="17" y="22"/>
                  </a:cubicBezTo>
                  <a:cubicBezTo>
                    <a:pt x="14" y="19"/>
                    <a:pt x="12" y="20"/>
                    <a:pt x="10" y="23"/>
                  </a:cubicBezTo>
                  <a:cubicBezTo>
                    <a:pt x="10" y="25"/>
                    <a:pt x="9" y="26"/>
                    <a:pt x="8" y="29"/>
                  </a:cubicBezTo>
                  <a:cubicBezTo>
                    <a:pt x="7" y="24"/>
                    <a:pt x="10" y="4"/>
                    <a:pt x="12" y="0"/>
                  </a:cubicBezTo>
                  <a:cubicBezTo>
                    <a:pt x="13" y="0"/>
                    <a:pt x="13" y="1"/>
                    <a:pt x="13" y="1"/>
                  </a:cubicBezTo>
                  <a:cubicBezTo>
                    <a:pt x="13" y="8"/>
                    <a:pt x="16" y="14"/>
                    <a:pt x="19" y="19"/>
                  </a:cubicBezTo>
                  <a:cubicBezTo>
                    <a:pt x="22" y="25"/>
                    <a:pt x="26" y="30"/>
                    <a:pt x="29" y="35"/>
                  </a:cubicBezTo>
                  <a:cubicBezTo>
                    <a:pt x="31" y="35"/>
                    <a:pt x="32" y="34"/>
                    <a:pt x="33" y="34"/>
                  </a:cubicBezTo>
                  <a:cubicBezTo>
                    <a:pt x="45" y="27"/>
                    <a:pt x="57" y="20"/>
                    <a:pt x="69" y="13"/>
                  </a:cubicBezTo>
                  <a:cubicBezTo>
                    <a:pt x="71" y="12"/>
                    <a:pt x="73" y="10"/>
                    <a:pt x="75" y="8"/>
                  </a:cubicBezTo>
                  <a:cubicBezTo>
                    <a:pt x="76" y="12"/>
                    <a:pt x="74" y="15"/>
                    <a:pt x="74" y="18"/>
                  </a:cubicBezTo>
                  <a:cubicBezTo>
                    <a:pt x="73" y="22"/>
                    <a:pt x="73" y="26"/>
                    <a:pt x="72" y="30"/>
                  </a:cubicBezTo>
                  <a:cubicBezTo>
                    <a:pt x="71" y="33"/>
                    <a:pt x="71" y="37"/>
                    <a:pt x="70" y="40"/>
                  </a:cubicBezTo>
                  <a:cubicBezTo>
                    <a:pt x="69" y="40"/>
                    <a:pt x="69" y="40"/>
                    <a:pt x="69" y="40"/>
                  </a:cubicBezTo>
                  <a:cubicBezTo>
                    <a:pt x="68" y="38"/>
                    <a:pt x="68" y="35"/>
                    <a:pt x="68" y="32"/>
                  </a:cubicBezTo>
                  <a:cubicBezTo>
                    <a:pt x="66" y="32"/>
                    <a:pt x="65" y="33"/>
                    <a:pt x="64" y="33"/>
                  </a:cubicBezTo>
                  <a:cubicBezTo>
                    <a:pt x="55" y="38"/>
                    <a:pt x="47" y="43"/>
                    <a:pt x="39" y="48"/>
                  </a:cubicBezTo>
                  <a:cubicBezTo>
                    <a:pt x="39" y="50"/>
                    <a:pt x="40" y="51"/>
                    <a:pt x="42" y="51"/>
                  </a:cubicBezTo>
                  <a:cubicBezTo>
                    <a:pt x="48" y="53"/>
                    <a:pt x="54" y="54"/>
                    <a:pt x="60" y="55"/>
                  </a:cubicBezTo>
                  <a:cubicBezTo>
                    <a:pt x="63" y="55"/>
                    <a:pt x="64" y="54"/>
                    <a:pt x="66" y="51"/>
                  </a:cubicBezTo>
                  <a:cubicBezTo>
                    <a:pt x="66" y="50"/>
                    <a:pt x="67" y="49"/>
                    <a:pt x="68" y="48"/>
                  </a:cubicBezTo>
                  <a:cubicBezTo>
                    <a:pt x="67" y="58"/>
                    <a:pt x="65" y="69"/>
                    <a:pt x="63" y="80"/>
                  </a:cubicBezTo>
                  <a:cubicBezTo>
                    <a:pt x="63" y="80"/>
                    <a:pt x="63" y="80"/>
                    <a:pt x="62" y="80"/>
                  </a:cubicBezTo>
                  <a:cubicBezTo>
                    <a:pt x="62" y="79"/>
                    <a:pt x="62" y="78"/>
                    <a:pt x="62" y="77"/>
                  </a:cubicBezTo>
                  <a:cubicBezTo>
                    <a:pt x="61" y="72"/>
                    <a:pt x="60" y="71"/>
                    <a:pt x="55" y="70"/>
                  </a:cubicBezTo>
                  <a:cubicBezTo>
                    <a:pt x="40" y="67"/>
                    <a:pt x="26" y="64"/>
                    <a:pt x="11" y="62"/>
                  </a:cubicBezTo>
                  <a:cubicBezTo>
                    <a:pt x="6" y="61"/>
                    <a:pt x="5" y="62"/>
                    <a:pt x="3" y="66"/>
                  </a:cubicBezTo>
                  <a:cubicBezTo>
                    <a:pt x="2" y="67"/>
                    <a:pt x="2" y="68"/>
                    <a:pt x="1" y="68"/>
                  </a:cubicBezTo>
                  <a:cubicBezTo>
                    <a:pt x="1" y="68"/>
                    <a:pt x="1" y="68"/>
                    <a:pt x="0" y="68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7" name="Freeform 45">
              <a:extLst>
                <a:ext uri="{FF2B5EF4-FFF2-40B4-BE49-F238E27FC236}">
                  <a16:creationId xmlns:a16="http://schemas.microsoft.com/office/drawing/2014/main" id="{D7446E18-F17A-4984-BCC6-B7E1F52DBA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9906" y="20865924"/>
              <a:ext cx="574138" cy="613463"/>
            </a:xfrm>
            <a:custGeom>
              <a:avLst/>
              <a:gdLst>
                <a:gd name="T0" fmla="*/ 61 w 82"/>
                <a:gd name="T1" fmla="*/ 37 h 87"/>
                <a:gd name="T2" fmla="*/ 42 w 82"/>
                <a:gd name="T3" fmla="*/ 65 h 87"/>
                <a:gd name="T4" fmla="*/ 44 w 82"/>
                <a:gd name="T5" fmla="*/ 59 h 87"/>
                <a:gd name="T6" fmla="*/ 37 w 82"/>
                <a:gd name="T7" fmla="*/ 42 h 87"/>
                <a:gd name="T8" fmla="*/ 36 w 82"/>
                <a:gd name="T9" fmla="*/ 44 h 87"/>
                <a:gd name="T10" fmla="*/ 24 w 82"/>
                <a:gd name="T11" fmla="*/ 61 h 87"/>
                <a:gd name="T12" fmla="*/ 25 w 82"/>
                <a:gd name="T13" fmla="*/ 68 h 87"/>
                <a:gd name="T14" fmla="*/ 54 w 82"/>
                <a:gd name="T15" fmla="*/ 74 h 87"/>
                <a:gd name="T16" fmla="*/ 59 w 82"/>
                <a:gd name="T17" fmla="*/ 73 h 87"/>
                <a:gd name="T18" fmla="*/ 45 w 82"/>
                <a:gd name="T19" fmla="*/ 87 h 87"/>
                <a:gd name="T20" fmla="*/ 0 w 82"/>
                <a:gd name="T21" fmla="*/ 52 h 87"/>
                <a:gd name="T22" fmla="*/ 4 w 82"/>
                <a:gd name="T23" fmla="*/ 54 h 87"/>
                <a:gd name="T24" fmla="*/ 12 w 82"/>
                <a:gd name="T25" fmla="*/ 51 h 87"/>
                <a:gd name="T26" fmla="*/ 39 w 82"/>
                <a:gd name="T27" fmla="*/ 12 h 87"/>
                <a:gd name="T28" fmla="*/ 39 w 82"/>
                <a:gd name="T29" fmla="*/ 3 h 87"/>
                <a:gd name="T30" fmla="*/ 37 w 82"/>
                <a:gd name="T31" fmla="*/ 0 h 87"/>
                <a:gd name="T32" fmla="*/ 82 w 82"/>
                <a:gd name="T33" fmla="*/ 33 h 87"/>
                <a:gd name="T34" fmla="*/ 70 w 82"/>
                <a:gd name="T35" fmla="*/ 48 h 87"/>
                <a:gd name="T36" fmla="*/ 70 w 82"/>
                <a:gd name="T37" fmla="*/ 46 h 87"/>
                <a:gd name="T38" fmla="*/ 65 w 82"/>
                <a:gd name="T39" fmla="*/ 24 h 87"/>
                <a:gd name="T40" fmla="*/ 58 w 82"/>
                <a:gd name="T41" fmla="*/ 19 h 87"/>
                <a:gd name="T42" fmla="*/ 53 w 82"/>
                <a:gd name="T43" fmla="*/ 20 h 87"/>
                <a:gd name="T44" fmla="*/ 41 w 82"/>
                <a:gd name="T45" fmla="*/ 36 h 87"/>
                <a:gd name="T46" fmla="*/ 40 w 82"/>
                <a:gd name="T47" fmla="*/ 39 h 87"/>
                <a:gd name="T48" fmla="*/ 51 w 82"/>
                <a:gd name="T49" fmla="*/ 43 h 87"/>
                <a:gd name="T50" fmla="*/ 61 w 82"/>
                <a:gd name="T51" fmla="*/ 37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82" h="87">
                  <a:moveTo>
                    <a:pt x="61" y="37"/>
                  </a:moveTo>
                  <a:cubicBezTo>
                    <a:pt x="60" y="41"/>
                    <a:pt x="46" y="62"/>
                    <a:pt x="42" y="65"/>
                  </a:cubicBezTo>
                  <a:cubicBezTo>
                    <a:pt x="43" y="62"/>
                    <a:pt x="43" y="60"/>
                    <a:pt x="44" y="59"/>
                  </a:cubicBezTo>
                  <a:cubicBezTo>
                    <a:pt x="46" y="52"/>
                    <a:pt x="44" y="46"/>
                    <a:pt x="37" y="42"/>
                  </a:cubicBezTo>
                  <a:cubicBezTo>
                    <a:pt x="37" y="42"/>
                    <a:pt x="36" y="43"/>
                    <a:pt x="36" y="44"/>
                  </a:cubicBezTo>
                  <a:cubicBezTo>
                    <a:pt x="32" y="50"/>
                    <a:pt x="28" y="55"/>
                    <a:pt x="24" y="61"/>
                  </a:cubicBezTo>
                  <a:cubicBezTo>
                    <a:pt x="22" y="64"/>
                    <a:pt x="22" y="66"/>
                    <a:pt x="25" y="68"/>
                  </a:cubicBezTo>
                  <a:cubicBezTo>
                    <a:pt x="33" y="76"/>
                    <a:pt x="42" y="80"/>
                    <a:pt x="54" y="74"/>
                  </a:cubicBezTo>
                  <a:cubicBezTo>
                    <a:pt x="56" y="73"/>
                    <a:pt x="56" y="73"/>
                    <a:pt x="59" y="73"/>
                  </a:cubicBezTo>
                  <a:cubicBezTo>
                    <a:pt x="57" y="76"/>
                    <a:pt x="50" y="84"/>
                    <a:pt x="45" y="87"/>
                  </a:cubicBezTo>
                  <a:cubicBezTo>
                    <a:pt x="36" y="82"/>
                    <a:pt x="2" y="56"/>
                    <a:pt x="0" y="52"/>
                  </a:cubicBezTo>
                  <a:cubicBezTo>
                    <a:pt x="2" y="53"/>
                    <a:pt x="3" y="53"/>
                    <a:pt x="4" y="54"/>
                  </a:cubicBezTo>
                  <a:cubicBezTo>
                    <a:pt x="8" y="55"/>
                    <a:pt x="10" y="54"/>
                    <a:pt x="12" y="51"/>
                  </a:cubicBezTo>
                  <a:cubicBezTo>
                    <a:pt x="21" y="38"/>
                    <a:pt x="30" y="25"/>
                    <a:pt x="39" y="12"/>
                  </a:cubicBezTo>
                  <a:cubicBezTo>
                    <a:pt x="42" y="8"/>
                    <a:pt x="41" y="6"/>
                    <a:pt x="39" y="3"/>
                  </a:cubicBezTo>
                  <a:cubicBezTo>
                    <a:pt x="38" y="2"/>
                    <a:pt x="38" y="1"/>
                    <a:pt x="37" y="0"/>
                  </a:cubicBezTo>
                  <a:cubicBezTo>
                    <a:pt x="40" y="1"/>
                    <a:pt x="76" y="27"/>
                    <a:pt x="82" y="33"/>
                  </a:cubicBezTo>
                  <a:cubicBezTo>
                    <a:pt x="79" y="38"/>
                    <a:pt x="73" y="46"/>
                    <a:pt x="70" y="48"/>
                  </a:cubicBezTo>
                  <a:cubicBezTo>
                    <a:pt x="70" y="47"/>
                    <a:pt x="70" y="46"/>
                    <a:pt x="70" y="46"/>
                  </a:cubicBezTo>
                  <a:cubicBezTo>
                    <a:pt x="74" y="36"/>
                    <a:pt x="72" y="30"/>
                    <a:pt x="65" y="24"/>
                  </a:cubicBezTo>
                  <a:cubicBezTo>
                    <a:pt x="63" y="22"/>
                    <a:pt x="61" y="20"/>
                    <a:pt x="58" y="19"/>
                  </a:cubicBezTo>
                  <a:cubicBezTo>
                    <a:pt x="56" y="17"/>
                    <a:pt x="54" y="18"/>
                    <a:pt x="53" y="20"/>
                  </a:cubicBezTo>
                  <a:cubicBezTo>
                    <a:pt x="49" y="25"/>
                    <a:pt x="45" y="30"/>
                    <a:pt x="41" y="36"/>
                  </a:cubicBezTo>
                  <a:cubicBezTo>
                    <a:pt x="41" y="37"/>
                    <a:pt x="40" y="38"/>
                    <a:pt x="40" y="39"/>
                  </a:cubicBezTo>
                  <a:cubicBezTo>
                    <a:pt x="43" y="42"/>
                    <a:pt x="46" y="44"/>
                    <a:pt x="51" y="43"/>
                  </a:cubicBezTo>
                  <a:cubicBezTo>
                    <a:pt x="54" y="42"/>
                    <a:pt x="58" y="39"/>
                    <a:pt x="61" y="3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8" name="Freeform 46">
              <a:extLst>
                <a:ext uri="{FF2B5EF4-FFF2-40B4-BE49-F238E27FC236}">
                  <a16:creationId xmlns:a16="http://schemas.microsoft.com/office/drawing/2014/main" id="{F6E61D19-7B2C-4497-B399-701EFE5F4B46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3206" y="23555723"/>
              <a:ext cx="495489" cy="471895"/>
            </a:xfrm>
            <a:custGeom>
              <a:avLst/>
              <a:gdLst>
                <a:gd name="T0" fmla="*/ 49 w 71"/>
                <a:gd name="T1" fmla="*/ 20 h 68"/>
                <a:gd name="T2" fmla="*/ 37 w 71"/>
                <a:gd name="T3" fmla="*/ 29 h 68"/>
                <a:gd name="T4" fmla="*/ 38 w 71"/>
                <a:gd name="T5" fmla="*/ 39 h 68"/>
                <a:gd name="T6" fmla="*/ 44 w 71"/>
                <a:gd name="T7" fmla="*/ 38 h 68"/>
                <a:gd name="T8" fmla="*/ 60 w 71"/>
                <a:gd name="T9" fmla="*/ 36 h 68"/>
                <a:gd name="T10" fmla="*/ 65 w 71"/>
                <a:gd name="T11" fmla="*/ 30 h 68"/>
                <a:gd name="T12" fmla="*/ 48 w 71"/>
                <a:gd name="T13" fmla="*/ 4 h 68"/>
                <a:gd name="T14" fmla="*/ 44 w 71"/>
                <a:gd name="T15" fmla="*/ 0 h 68"/>
                <a:gd name="T16" fmla="*/ 63 w 71"/>
                <a:gd name="T17" fmla="*/ 1 h 68"/>
                <a:gd name="T18" fmla="*/ 70 w 71"/>
                <a:gd name="T19" fmla="*/ 59 h 68"/>
                <a:gd name="T20" fmla="*/ 68 w 71"/>
                <a:gd name="T21" fmla="*/ 55 h 68"/>
                <a:gd name="T22" fmla="*/ 62 w 71"/>
                <a:gd name="T23" fmla="*/ 51 h 68"/>
                <a:gd name="T24" fmla="*/ 16 w 71"/>
                <a:gd name="T25" fmla="*/ 58 h 68"/>
                <a:gd name="T26" fmla="*/ 9 w 71"/>
                <a:gd name="T27" fmla="*/ 65 h 68"/>
                <a:gd name="T28" fmla="*/ 9 w 71"/>
                <a:gd name="T29" fmla="*/ 68 h 68"/>
                <a:gd name="T30" fmla="*/ 1 w 71"/>
                <a:gd name="T31" fmla="*/ 11 h 68"/>
                <a:gd name="T32" fmla="*/ 18 w 71"/>
                <a:gd name="T33" fmla="*/ 9 h 68"/>
                <a:gd name="T34" fmla="*/ 19 w 71"/>
                <a:gd name="T35" fmla="*/ 10 h 68"/>
                <a:gd name="T36" fmla="*/ 17 w 71"/>
                <a:gd name="T37" fmla="*/ 11 h 68"/>
                <a:gd name="T38" fmla="*/ 6 w 71"/>
                <a:gd name="T39" fmla="*/ 30 h 68"/>
                <a:gd name="T40" fmla="*/ 7 w 71"/>
                <a:gd name="T41" fmla="*/ 38 h 68"/>
                <a:gd name="T42" fmla="*/ 13 w 71"/>
                <a:gd name="T43" fmla="*/ 42 h 68"/>
                <a:gd name="T44" fmla="*/ 33 w 71"/>
                <a:gd name="T45" fmla="*/ 39 h 68"/>
                <a:gd name="T46" fmla="*/ 29 w 71"/>
                <a:gd name="T47" fmla="*/ 28 h 68"/>
                <a:gd name="T48" fmla="*/ 18 w 71"/>
                <a:gd name="T49" fmla="*/ 24 h 68"/>
                <a:gd name="T50" fmla="*/ 19 w 71"/>
                <a:gd name="T51" fmla="*/ 22 h 68"/>
                <a:gd name="T52" fmla="*/ 49 w 71"/>
                <a:gd name="T53" fmla="*/ 18 h 68"/>
                <a:gd name="T54" fmla="*/ 49 w 71"/>
                <a:gd name="T55" fmla="*/ 2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1" h="68">
                  <a:moveTo>
                    <a:pt x="49" y="20"/>
                  </a:moveTo>
                  <a:cubicBezTo>
                    <a:pt x="44" y="22"/>
                    <a:pt x="39" y="24"/>
                    <a:pt x="37" y="29"/>
                  </a:cubicBezTo>
                  <a:cubicBezTo>
                    <a:pt x="36" y="32"/>
                    <a:pt x="36" y="35"/>
                    <a:pt x="38" y="39"/>
                  </a:cubicBezTo>
                  <a:cubicBezTo>
                    <a:pt x="40" y="38"/>
                    <a:pt x="42" y="38"/>
                    <a:pt x="44" y="38"/>
                  </a:cubicBezTo>
                  <a:cubicBezTo>
                    <a:pt x="49" y="37"/>
                    <a:pt x="54" y="36"/>
                    <a:pt x="60" y="36"/>
                  </a:cubicBezTo>
                  <a:cubicBezTo>
                    <a:pt x="63" y="35"/>
                    <a:pt x="64" y="34"/>
                    <a:pt x="65" y="30"/>
                  </a:cubicBezTo>
                  <a:cubicBezTo>
                    <a:pt x="65" y="18"/>
                    <a:pt x="59" y="8"/>
                    <a:pt x="48" y="4"/>
                  </a:cubicBezTo>
                  <a:cubicBezTo>
                    <a:pt x="47" y="3"/>
                    <a:pt x="45" y="3"/>
                    <a:pt x="44" y="0"/>
                  </a:cubicBezTo>
                  <a:cubicBezTo>
                    <a:pt x="51" y="0"/>
                    <a:pt x="57" y="1"/>
                    <a:pt x="63" y="1"/>
                  </a:cubicBezTo>
                  <a:cubicBezTo>
                    <a:pt x="65" y="5"/>
                    <a:pt x="71" y="54"/>
                    <a:pt x="70" y="59"/>
                  </a:cubicBezTo>
                  <a:cubicBezTo>
                    <a:pt x="69" y="57"/>
                    <a:pt x="69" y="56"/>
                    <a:pt x="68" y="55"/>
                  </a:cubicBezTo>
                  <a:cubicBezTo>
                    <a:pt x="67" y="52"/>
                    <a:pt x="65" y="51"/>
                    <a:pt x="62" y="51"/>
                  </a:cubicBezTo>
                  <a:cubicBezTo>
                    <a:pt x="46" y="53"/>
                    <a:pt x="31" y="55"/>
                    <a:pt x="16" y="58"/>
                  </a:cubicBezTo>
                  <a:cubicBezTo>
                    <a:pt x="12" y="58"/>
                    <a:pt x="10" y="60"/>
                    <a:pt x="9" y="65"/>
                  </a:cubicBezTo>
                  <a:cubicBezTo>
                    <a:pt x="9" y="66"/>
                    <a:pt x="9" y="67"/>
                    <a:pt x="9" y="68"/>
                  </a:cubicBezTo>
                  <a:cubicBezTo>
                    <a:pt x="7" y="65"/>
                    <a:pt x="0" y="17"/>
                    <a:pt x="1" y="11"/>
                  </a:cubicBezTo>
                  <a:cubicBezTo>
                    <a:pt x="7" y="10"/>
                    <a:pt x="12" y="9"/>
                    <a:pt x="18" y="9"/>
                  </a:cubicBezTo>
                  <a:cubicBezTo>
                    <a:pt x="18" y="9"/>
                    <a:pt x="19" y="9"/>
                    <a:pt x="19" y="10"/>
                  </a:cubicBezTo>
                  <a:cubicBezTo>
                    <a:pt x="18" y="10"/>
                    <a:pt x="18" y="11"/>
                    <a:pt x="17" y="11"/>
                  </a:cubicBezTo>
                  <a:cubicBezTo>
                    <a:pt x="8" y="14"/>
                    <a:pt x="5" y="21"/>
                    <a:pt x="6" y="30"/>
                  </a:cubicBezTo>
                  <a:cubicBezTo>
                    <a:pt x="6" y="32"/>
                    <a:pt x="6" y="35"/>
                    <a:pt x="7" y="38"/>
                  </a:cubicBezTo>
                  <a:cubicBezTo>
                    <a:pt x="7" y="42"/>
                    <a:pt x="8" y="43"/>
                    <a:pt x="13" y="42"/>
                  </a:cubicBezTo>
                  <a:cubicBezTo>
                    <a:pt x="20" y="41"/>
                    <a:pt x="26" y="40"/>
                    <a:pt x="33" y="39"/>
                  </a:cubicBezTo>
                  <a:cubicBezTo>
                    <a:pt x="34" y="34"/>
                    <a:pt x="33" y="30"/>
                    <a:pt x="29" y="28"/>
                  </a:cubicBezTo>
                  <a:cubicBezTo>
                    <a:pt x="26" y="26"/>
                    <a:pt x="22" y="25"/>
                    <a:pt x="18" y="24"/>
                  </a:cubicBezTo>
                  <a:cubicBezTo>
                    <a:pt x="18" y="23"/>
                    <a:pt x="19" y="23"/>
                    <a:pt x="19" y="22"/>
                  </a:cubicBezTo>
                  <a:cubicBezTo>
                    <a:pt x="29" y="21"/>
                    <a:pt x="39" y="20"/>
                    <a:pt x="49" y="18"/>
                  </a:cubicBezTo>
                  <a:cubicBezTo>
                    <a:pt x="49" y="19"/>
                    <a:pt x="49" y="19"/>
                    <a:pt x="49" y="2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29" name="Freeform 47">
              <a:extLst>
                <a:ext uri="{FF2B5EF4-FFF2-40B4-BE49-F238E27FC236}">
                  <a16:creationId xmlns:a16="http://schemas.microsoft.com/office/drawing/2014/main" id="{7BAC70CB-898B-4A15-B1F7-C4CE8592591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97841" y="26009575"/>
              <a:ext cx="346056" cy="495489"/>
            </a:xfrm>
            <a:custGeom>
              <a:avLst/>
              <a:gdLst>
                <a:gd name="T0" fmla="*/ 17 w 50"/>
                <a:gd name="T1" fmla="*/ 35 h 70"/>
                <a:gd name="T2" fmla="*/ 10 w 50"/>
                <a:gd name="T3" fmla="*/ 27 h 70"/>
                <a:gd name="T4" fmla="*/ 8 w 50"/>
                <a:gd name="T5" fmla="*/ 11 h 70"/>
                <a:gd name="T6" fmla="*/ 19 w 50"/>
                <a:gd name="T7" fmla="*/ 1 h 70"/>
                <a:gd name="T8" fmla="*/ 39 w 50"/>
                <a:gd name="T9" fmla="*/ 3 h 70"/>
                <a:gd name="T10" fmla="*/ 48 w 50"/>
                <a:gd name="T11" fmla="*/ 12 h 70"/>
                <a:gd name="T12" fmla="*/ 42 w 50"/>
                <a:gd name="T13" fmla="*/ 27 h 70"/>
                <a:gd name="T14" fmla="*/ 34 w 50"/>
                <a:gd name="T15" fmla="*/ 30 h 70"/>
                <a:gd name="T16" fmla="*/ 37 w 50"/>
                <a:gd name="T17" fmla="*/ 33 h 70"/>
                <a:gd name="T18" fmla="*/ 44 w 50"/>
                <a:gd name="T19" fmla="*/ 44 h 70"/>
                <a:gd name="T20" fmla="*/ 30 w 50"/>
                <a:gd name="T21" fmla="*/ 69 h 70"/>
                <a:gd name="T22" fmla="*/ 9 w 50"/>
                <a:gd name="T23" fmla="*/ 65 h 70"/>
                <a:gd name="T24" fmla="*/ 1 w 50"/>
                <a:gd name="T25" fmla="*/ 51 h 70"/>
                <a:gd name="T26" fmla="*/ 11 w 50"/>
                <a:gd name="T27" fmla="*/ 38 h 70"/>
                <a:gd name="T28" fmla="*/ 17 w 50"/>
                <a:gd name="T29" fmla="*/ 35 h 70"/>
                <a:gd name="T30" fmla="*/ 20 w 50"/>
                <a:gd name="T31" fmla="*/ 38 h 70"/>
                <a:gd name="T32" fmla="*/ 14 w 50"/>
                <a:gd name="T33" fmla="*/ 61 h 70"/>
                <a:gd name="T34" fmla="*/ 22 w 50"/>
                <a:gd name="T35" fmla="*/ 67 h 70"/>
                <a:gd name="T36" fmla="*/ 30 w 50"/>
                <a:gd name="T37" fmla="*/ 61 h 70"/>
                <a:gd name="T38" fmla="*/ 20 w 50"/>
                <a:gd name="T39" fmla="*/ 38 h 70"/>
                <a:gd name="T40" fmla="*/ 31 w 50"/>
                <a:gd name="T41" fmla="*/ 27 h 70"/>
                <a:gd name="T42" fmla="*/ 36 w 50"/>
                <a:gd name="T43" fmla="*/ 8 h 70"/>
                <a:gd name="T44" fmla="*/ 28 w 50"/>
                <a:gd name="T45" fmla="*/ 3 h 70"/>
                <a:gd name="T46" fmla="*/ 21 w 50"/>
                <a:gd name="T47" fmla="*/ 8 h 70"/>
                <a:gd name="T48" fmla="*/ 22 w 50"/>
                <a:gd name="T49" fmla="*/ 18 h 70"/>
                <a:gd name="T50" fmla="*/ 31 w 50"/>
                <a:gd name="T51" fmla="*/ 2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50" h="70">
                  <a:moveTo>
                    <a:pt x="17" y="35"/>
                  </a:moveTo>
                  <a:cubicBezTo>
                    <a:pt x="15" y="33"/>
                    <a:pt x="12" y="30"/>
                    <a:pt x="10" y="27"/>
                  </a:cubicBezTo>
                  <a:cubicBezTo>
                    <a:pt x="7" y="22"/>
                    <a:pt x="6" y="17"/>
                    <a:pt x="8" y="11"/>
                  </a:cubicBezTo>
                  <a:cubicBezTo>
                    <a:pt x="10" y="6"/>
                    <a:pt x="14" y="3"/>
                    <a:pt x="19" y="1"/>
                  </a:cubicBezTo>
                  <a:cubicBezTo>
                    <a:pt x="26" y="0"/>
                    <a:pt x="33" y="0"/>
                    <a:pt x="39" y="3"/>
                  </a:cubicBezTo>
                  <a:cubicBezTo>
                    <a:pt x="43" y="5"/>
                    <a:pt x="46" y="8"/>
                    <a:pt x="48" y="12"/>
                  </a:cubicBezTo>
                  <a:cubicBezTo>
                    <a:pt x="50" y="18"/>
                    <a:pt x="48" y="24"/>
                    <a:pt x="42" y="27"/>
                  </a:cubicBezTo>
                  <a:cubicBezTo>
                    <a:pt x="39" y="28"/>
                    <a:pt x="37" y="29"/>
                    <a:pt x="34" y="30"/>
                  </a:cubicBezTo>
                  <a:cubicBezTo>
                    <a:pt x="35" y="31"/>
                    <a:pt x="36" y="32"/>
                    <a:pt x="37" y="33"/>
                  </a:cubicBezTo>
                  <a:cubicBezTo>
                    <a:pt x="40" y="37"/>
                    <a:pt x="43" y="40"/>
                    <a:pt x="44" y="44"/>
                  </a:cubicBezTo>
                  <a:cubicBezTo>
                    <a:pt x="48" y="55"/>
                    <a:pt x="42" y="66"/>
                    <a:pt x="30" y="69"/>
                  </a:cubicBezTo>
                  <a:cubicBezTo>
                    <a:pt x="23" y="70"/>
                    <a:pt x="16" y="69"/>
                    <a:pt x="9" y="65"/>
                  </a:cubicBezTo>
                  <a:cubicBezTo>
                    <a:pt x="3" y="62"/>
                    <a:pt x="0" y="57"/>
                    <a:pt x="1" y="51"/>
                  </a:cubicBezTo>
                  <a:cubicBezTo>
                    <a:pt x="1" y="44"/>
                    <a:pt x="5" y="40"/>
                    <a:pt x="11" y="38"/>
                  </a:cubicBezTo>
                  <a:cubicBezTo>
                    <a:pt x="13" y="37"/>
                    <a:pt x="15" y="36"/>
                    <a:pt x="17" y="35"/>
                  </a:cubicBezTo>
                  <a:close/>
                  <a:moveTo>
                    <a:pt x="20" y="38"/>
                  </a:moveTo>
                  <a:cubicBezTo>
                    <a:pt x="13" y="44"/>
                    <a:pt x="10" y="54"/>
                    <a:pt x="14" y="61"/>
                  </a:cubicBezTo>
                  <a:cubicBezTo>
                    <a:pt x="15" y="65"/>
                    <a:pt x="18" y="67"/>
                    <a:pt x="22" y="67"/>
                  </a:cubicBezTo>
                  <a:cubicBezTo>
                    <a:pt x="26" y="67"/>
                    <a:pt x="28" y="64"/>
                    <a:pt x="30" y="61"/>
                  </a:cubicBezTo>
                  <a:cubicBezTo>
                    <a:pt x="33" y="53"/>
                    <a:pt x="29" y="44"/>
                    <a:pt x="20" y="38"/>
                  </a:cubicBezTo>
                  <a:close/>
                  <a:moveTo>
                    <a:pt x="31" y="27"/>
                  </a:moveTo>
                  <a:cubicBezTo>
                    <a:pt x="37" y="23"/>
                    <a:pt x="39" y="14"/>
                    <a:pt x="36" y="8"/>
                  </a:cubicBezTo>
                  <a:cubicBezTo>
                    <a:pt x="35" y="4"/>
                    <a:pt x="32" y="3"/>
                    <a:pt x="28" y="3"/>
                  </a:cubicBezTo>
                  <a:cubicBezTo>
                    <a:pt x="25" y="3"/>
                    <a:pt x="23" y="5"/>
                    <a:pt x="21" y="8"/>
                  </a:cubicBezTo>
                  <a:cubicBezTo>
                    <a:pt x="20" y="11"/>
                    <a:pt x="20" y="15"/>
                    <a:pt x="22" y="18"/>
                  </a:cubicBezTo>
                  <a:cubicBezTo>
                    <a:pt x="24" y="22"/>
                    <a:pt x="27" y="25"/>
                    <a:pt x="31" y="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0" name="Freeform 48">
              <a:extLst>
                <a:ext uri="{FF2B5EF4-FFF2-40B4-BE49-F238E27FC236}">
                  <a16:creationId xmlns:a16="http://schemas.microsoft.com/office/drawing/2014/main" id="{9F1A83BD-85A3-469B-AC00-6602A68BA1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69829" y="24342214"/>
              <a:ext cx="511219" cy="440435"/>
            </a:xfrm>
            <a:custGeom>
              <a:avLst/>
              <a:gdLst>
                <a:gd name="T0" fmla="*/ 16 w 74"/>
                <a:gd name="T1" fmla="*/ 63 h 63"/>
                <a:gd name="T2" fmla="*/ 14 w 74"/>
                <a:gd name="T3" fmla="*/ 60 h 63"/>
                <a:gd name="T4" fmla="*/ 3 w 74"/>
                <a:gd name="T5" fmla="*/ 34 h 63"/>
                <a:gd name="T6" fmla="*/ 0 w 74"/>
                <a:gd name="T7" fmla="*/ 18 h 63"/>
                <a:gd name="T8" fmla="*/ 8 w 74"/>
                <a:gd name="T9" fmla="*/ 3 h 63"/>
                <a:gd name="T10" fmla="*/ 25 w 74"/>
                <a:gd name="T11" fmla="*/ 4 h 63"/>
                <a:gd name="T12" fmla="*/ 33 w 74"/>
                <a:gd name="T13" fmla="*/ 13 h 63"/>
                <a:gd name="T14" fmla="*/ 38 w 74"/>
                <a:gd name="T15" fmla="*/ 26 h 63"/>
                <a:gd name="T16" fmla="*/ 42 w 74"/>
                <a:gd name="T17" fmla="*/ 25 h 63"/>
                <a:gd name="T18" fmla="*/ 55 w 74"/>
                <a:gd name="T19" fmla="*/ 19 h 63"/>
                <a:gd name="T20" fmla="*/ 61 w 74"/>
                <a:gd name="T21" fmla="*/ 9 h 63"/>
                <a:gd name="T22" fmla="*/ 61 w 74"/>
                <a:gd name="T23" fmla="*/ 6 h 63"/>
                <a:gd name="T24" fmla="*/ 66 w 74"/>
                <a:gd name="T25" fmla="*/ 16 h 63"/>
                <a:gd name="T26" fmla="*/ 70 w 74"/>
                <a:gd name="T27" fmla="*/ 27 h 63"/>
                <a:gd name="T28" fmla="*/ 73 w 74"/>
                <a:gd name="T29" fmla="*/ 38 h 63"/>
                <a:gd name="T30" fmla="*/ 70 w 74"/>
                <a:gd name="T31" fmla="*/ 34 h 63"/>
                <a:gd name="T32" fmla="*/ 64 w 74"/>
                <a:gd name="T33" fmla="*/ 32 h 63"/>
                <a:gd name="T34" fmla="*/ 58 w 74"/>
                <a:gd name="T35" fmla="*/ 35 h 63"/>
                <a:gd name="T36" fmla="*/ 22 w 74"/>
                <a:gd name="T37" fmla="*/ 50 h 63"/>
                <a:gd name="T38" fmla="*/ 16 w 74"/>
                <a:gd name="T39" fmla="*/ 61 h 63"/>
                <a:gd name="T40" fmla="*/ 16 w 74"/>
                <a:gd name="T41" fmla="*/ 63 h 63"/>
                <a:gd name="T42" fmla="*/ 36 w 74"/>
                <a:gd name="T43" fmla="*/ 27 h 63"/>
                <a:gd name="T44" fmla="*/ 32 w 74"/>
                <a:gd name="T45" fmla="*/ 20 h 63"/>
                <a:gd name="T46" fmla="*/ 21 w 74"/>
                <a:gd name="T47" fmla="*/ 16 h 63"/>
                <a:gd name="T48" fmla="*/ 10 w 74"/>
                <a:gd name="T49" fmla="*/ 21 h 63"/>
                <a:gd name="T50" fmla="*/ 7 w 74"/>
                <a:gd name="T51" fmla="*/ 35 h 63"/>
                <a:gd name="T52" fmla="*/ 13 w 74"/>
                <a:gd name="T53" fmla="*/ 38 h 63"/>
                <a:gd name="T54" fmla="*/ 36 w 74"/>
                <a:gd name="T55" fmla="*/ 2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74" h="63">
                  <a:moveTo>
                    <a:pt x="16" y="63"/>
                  </a:moveTo>
                  <a:cubicBezTo>
                    <a:pt x="15" y="62"/>
                    <a:pt x="14" y="61"/>
                    <a:pt x="14" y="60"/>
                  </a:cubicBezTo>
                  <a:cubicBezTo>
                    <a:pt x="10" y="51"/>
                    <a:pt x="7" y="42"/>
                    <a:pt x="3" y="34"/>
                  </a:cubicBezTo>
                  <a:cubicBezTo>
                    <a:pt x="1" y="29"/>
                    <a:pt x="0" y="23"/>
                    <a:pt x="0" y="18"/>
                  </a:cubicBezTo>
                  <a:cubicBezTo>
                    <a:pt x="0" y="11"/>
                    <a:pt x="2" y="6"/>
                    <a:pt x="8" y="3"/>
                  </a:cubicBezTo>
                  <a:cubicBezTo>
                    <a:pt x="14" y="0"/>
                    <a:pt x="19" y="1"/>
                    <a:pt x="25" y="4"/>
                  </a:cubicBezTo>
                  <a:cubicBezTo>
                    <a:pt x="28" y="6"/>
                    <a:pt x="31" y="10"/>
                    <a:pt x="33" y="13"/>
                  </a:cubicBezTo>
                  <a:cubicBezTo>
                    <a:pt x="35" y="17"/>
                    <a:pt x="36" y="22"/>
                    <a:pt x="38" y="26"/>
                  </a:cubicBezTo>
                  <a:cubicBezTo>
                    <a:pt x="40" y="25"/>
                    <a:pt x="41" y="25"/>
                    <a:pt x="42" y="25"/>
                  </a:cubicBezTo>
                  <a:cubicBezTo>
                    <a:pt x="46" y="23"/>
                    <a:pt x="51" y="21"/>
                    <a:pt x="55" y="19"/>
                  </a:cubicBezTo>
                  <a:cubicBezTo>
                    <a:pt x="61" y="16"/>
                    <a:pt x="62" y="15"/>
                    <a:pt x="61" y="9"/>
                  </a:cubicBezTo>
                  <a:cubicBezTo>
                    <a:pt x="61" y="8"/>
                    <a:pt x="61" y="7"/>
                    <a:pt x="61" y="6"/>
                  </a:cubicBezTo>
                  <a:cubicBezTo>
                    <a:pt x="64" y="9"/>
                    <a:pt x="64" y="13"/>
                    <a:pt x="66" y="16"/>
                  </a:cubicBezTo>
                  <a:cubicBezTo>
                    <a:pt x="67" y="20"/>
                    <a:pt x="69" y="23"/>
                    <a:pt x="70" y="27"/>
                  </a:cubicBezTo>
                  <a:cubicBezTo>
                    <a:pt x="71" y="30"/>
                    <a:pt x="74" y="33"/>
                    <a:pt x="73" y="38"/>
                  </a:cubicBezTo>
                  <a:cubicBezTo>
                    <a:pt x="72" y="36"/>
                    <a:pt x="71" y="35"/>
                    <a:pt x="70" y="34"/>
                  </a:cubicBezTo>
                  <a:cubicBezTo>
                    <a:pt x="68" y="32"/>
                    <a:pt x="66" y="31"/>
                    <a:pt x="64" y="32"/>
                  </a:cubicBezTo>
                  <a:cubicBezTo>
                    <a:pt x="62" y="33"/>
                    <a:pt x="60" y="34"/>
                    <a:pt x="58" y="35"/>
                  </a:cubicBezTo>
                  <a:cubicBezTo>
                    <a:pt x="46" y="40"/>
                    <a:pt x="34" y="45"/>
                    <a:pt x="22" y="50"/>
                  </a:cubicBezTo>
                  <a:cubicBezTo>
                    <a:pt x="16" y="53"/>
                    <a:pt x="16" y="54"/>
                    <a:pt x="16" y="61"/>
                  </a:cubicBezTo>
                  <a:cubicBezTo>
                    <a:pt x="16" y="62"/>
                    <a:pt x="16" y="62"/>
                    <a:pt x="16" y="63"/>
                  </a:cubicBezTo>
                  <a:close/>
                  <a:moveTo>
                    <a:pt x="36" y="27"/>
                  </a:moveTo>
                  <a:cubicBezTo>
                    <a:pt x="34" y="25"/>
                    <a:pt x="34" y="22"/>
                    <a:pt x="32" y="20"/>
                  </a:cubicBezTo>
                  <a:cubicBezTo>
                    <a:pt x="29" y="16"/>
                    <a:pt x="25" y="14"/>
                    <a:pt x="21" y="16"/>
                  </a:cubicBezTo>
                  <a:cubicBezTo>
                    <a:pt x="17" y="17"/>
                    <a:pt x="13" y="19"/>
                    <a:pt x="10" y="21"/>
                  </a:cubicBezTo>
                  <a:cubicBezTo>
                    <a:pt x="5" y="24"/>
                    <a:pt x="4" y="30"/>
                    <a:pt x="7" y="35"/>
                  </a:cubicBezTo>
                  <a:cubicBezTo>
                    <a:pt x="9" y="38"/>
                    <a:pt x="10" y="39"/>
                    <a:pt x="13" y="38"/>
                  </a:cubicBezTo>
                  <a:cubicBezTo>
                    <a:pt x="20" y="34"/>
                    <a:pt x="28" y="31"/>
                    <a:pt x="36" y="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1" name="Freeform 49">
              <a:extLst>
                <a:ext uri="{FF2B5EF4-FFF2-40B4-BE49-F238E27FC236}">
                  <a16:creationId xmlns:a16="http://schemas.microsoft.com/office/drawing/2014/main" id="{F32EB500-90B0-4205-82ED-166B57C7E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8695" y="21353548"/>
              <a:ext cx="605598" cy="660652"/>
            </a:xfrm>
            <a:custGeom>
              <a:avLst/>
              <a:gdLst>
                <a:gd name="T0" fmla="*/ 0 w 87"/>
                <a:gd name="T1" fmla="*/ 51 h 95"/>
                <a:gd name="T2" fmla="*/ 6 w 87"/>
                <a:gd name="T3" fmla="*/ 43 h 95"/>
                <a:gd name="T4" fmla="*/ 22 w 87"/>
                <a:gd name="T5" fmla="*/ 36 h 95"/>
                <a:gd name="T6" fmla="*/ 59 w 87"/>
                <a:gd name="T7" fmla="*/ 36 h 95"/>
                <a:gd name="T8" fmla="*/ 64 w 87"/>
                <a:gd name="T9" fmla="*/ 36 h 95"/>
                <a:gd name="T10" fmla="*/ 62 w 87"/>
                <a:gd name="T11" fmla="*/ 33 h 95"/>
                <a:gd name="T12" fmla="*/ 44 w 87"/>
                <a:gd name="T13" fmla="*/ 18 h 95"/>
                <a:gd name="T14" fmla="*/ 30 w 87"/>
                <a:gd name="T15" fmla="*/ 16 h 95"/>
                <a:gd name="T16" fmla="*/ 29 w 87"/>
                <a:gd name="T17" fmla="*/ 16 h 95"/>
                <a:gd name="T18" fmla="*/ 42 w 87"/>
                <a:gd name="T19" fmla="*/ 0 h 95"/>
                <a:gd name="T20" fmla="*/ 42 w 87"/>
                <a:gd name="T21" fmla="*/ 3 h 95"/>
                <a:gd name="T22" fmla="*/ 44 w 87"/>
                <a:gd name="T23" fmla="*/ 13 h 95"/>
                <a:gd name="T24" fmla="*/ 74 w 87"/>
                <a:gd name="T25" fmla="*/ 38 h 95"/>
                <a:gd name="T26" fmla="*/ 87 w 87"/>
                <a:gd name="T27" fmla="*/ 50 h 95"/>
                <a:gd name="T28" fmla="*/ 83 w 87"/>
                <a:gd name="T29" fmla="*/ 52 h 95"/>
                <a:gd name="T30" fmla="*/ 77 w 87"/>
                <a:gd name="T31" fmla="*/ 52 h 95"/>
                <a:gd name="T32" fmla="*/ 25 w 87"/>
                <a:gd name="T33" fmla="*/ 51 h 95"/>
                <a:gd name="T34" fmla="*/ 19 w 87"/>
                <a:gd name="T35" fmla="*/ 51 h 95"/>
                <a:gd name="T36" fmla="*/ 22 w 87"/>
                <a:gd name="T37" fmla="*/ 55 h 95"/>
                <a:gd name="T38" fmla="*/ 47 w 87"/>
                <a:gd name="T39" fmla="*/ 77 h 95"/>
                <a:gd name="T40" fmla="*/ 61 w 87"/>
                <a:gd name="T41" fmla="*/ 78 h 95"/>
                <a:gd name="T42" fmla="*/ 61 w 87"/>
                <a:gd name="T43" fmla="*/ 77 h 95"/>
                <a:gd name="T44" fmla="*/ 48 w 87"/>
                <a:gd name="T45" fmla="*/ 95 h 95"/>
                <a:gd name="T46" fmla="*/ 49 w 87"/>
                <a:gd name="T47" fmla="*/ 91 h 95"/>
                <a:gd name="T48" fmla="*/ 47 w 87"/>
                <a:gd name="T49" fmla="*/ 82 h 95"/>
                <a:gd name="T50" fmla="*/ 30 w 87"/>
                <a:gd name="T51" fmla="*/ 67 h 95"/>
                <a:gd name="T52" fmla="*/ 15 w 87"/>
                <a:gd name="T53" fmla="*/ 54 h 95"/>
                <a:gd name="T54" fmla="*/ 7 w 87"/>
                <a:gd name="T55" fmla="*/ 51 h 95"/>
                <a:gd name="T56" fmla="*/ 1 w 87"/>
                <a:gd name="T57" fmla="*/ 52 h 95"/>
                <a:gd name="T58" fmla="*/ 0 w 87"/>
                <a:gd name="T59" fmla="*/ 5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87" h="95">
                  <a:moveTo>
                    <a:pt x="0" y="51"/>
                  </a:moveTo>
                  <a:cubicBezTo>
                    <a:pt x="2" y="49"/>
                    <a:pt x="5" y="46"/>
                    <a:pt x="6" y="43"/>
                  </a:cubicBezTo>
                  <a:cubicBezTo>
                    <a:pt x="10" y="37"/>
                    <a:pt x="15" y="35"/>
                    <a:pt x="22" y="36"/>
                  </a:cubicBezTo>
                  <a:cubicBezTo>
                    <a:pt x="34" y="36"/>
                    <a:pt x="47" y="36"/>
                    <a:pt x="59" y="36"/>
                  </a:cubicBezTo>
                  <a:cubicBezTo>
                    <a:pt x="61" y="36"/>
                    <a:pt x="62" y="36"/>
                    <a:pt x="64" y="36"/>
                  </a:cubicBezTo>
                  <a:cubicBezTo>
                    <a:pt x="63" y="35"/>
                    <a:pt x="63" y="34"/>
                    <a:pt x="62" y="33"/>
                  </a:cubicBezTo>
                  <a:cubicBezTo>
                    <a:pt x="56" y="28"/>
                    <a:pt x="50" y="23"/>
                    <a:pt x="44" y="18"/>
                  </a:cubicBezTo>
                  <a:cubicBezTo>
                    <a:pt x="38" y="12"/>
                    <a:pt x="37" y="12"/>
                    <a:pt x="30" y="16"/>
                  </a:cubicBezTo>
                  <a:cubicBezTo>
                    <a:pt x="30" y="17"/>
                    <a:pt x="30" y="16"/>
                    <a:pt x="29" y="16"/>
                  </a:cubicBezTo>
                  <a:cubicBezTo>
                    <a:pt x="30" y="13"/>
                    <a:pt x="38" y="3"/>
                    <a:pt x="42" y="0"/>
                  </a:cubicBezTo>
                  <a:cubicBezTo>
                    <a:pt x="42" y="2"/>
                    <a:pt x="42" y="2"/>
                    <a:pt x="42" y="3"/>
                  </a:cubicBezTo>
                  <a:cubicBezTo>
                    <a:pt x="40" y="7"/>
                    <a:pt x="41" y="10"/>
                    <a:pt x="44" y="13"/>
                  </a:cubicBezTo>
                  <a:cubicBezTo>
                    <a:pt x="54" y="21"/>
                    <a:pt x="64" y="30"/>
                    <a:pt x="74" y="38"/>
                  </a:cubicBezTo>
                  <a:cubicBezTo>
                    <a:pt x="78" y="42"/>
                    <a:pt x="82" y="46"/>
                    <a:pt x="87" y="50"/>
                  </a:cubicBezTo>
                  <a:cubicBezTo>
                    <a:pt x="85" y="51"/>
                    <a:pt x="84" y="52"/>
                    <a:pt x="83" y="52"/>
                  </a:cubicBezTo>
                  <a:cubicBezTo>
                    <a:pt x="81" y="52"/>
                    <a:pt x="79" y="52"/>
                    <a:pt x="77" y="52"/>
                  </a:cubicBezTo>
                  <a:cubicBezTo>
                    <a:pt x="60" y="52"/>
                    <a:pt x="42" y="52"/>
                    <a:pt x="25" y="51"/>
                  </a:cubicBezTo>
                  <a:cubicBezTo>
                    <a:pt x="23" y="51"/>
                    <a:pt x="22" y="51"/>
                    <a:pt x="19" y="51"/>
                  </a:cubicBezTo>
                  <a:cubicBezTo>
                    <a:pt x="20" y="53"/>
                    <a:pt x="21" y="54"/>
                    <a:pt x="22" y="55"/>
                  </a:cubicBezTo>
                  <a:cubicBezTo>
                    <a:pt x="30" y="62"/>
                    <a:pt x="39" y="69"/>
                    <a:pt x="47" y="77"/>
                  </a:cubicBezTo>
                  <a:cubicBezTo>
                    <a:pt x="51" y="81"/>
                    <a:pt x="55" y="83"/>
                    <a:pt x="61" y="78"/>
                  </a:cubicBezTo>
                  <a:cubicBezTo>
                    <a:pt x="61" y="77"/>
                    <a:pt x="61" y="77"/>
                    <a:pt x="61" y="77"/>
                  </a:cubicBezTo>
                  <a:cubicBezTo>
                    <a:pt x="61" y="80"/>
                    <a:pt x="52" y="92"/>
                    <a:pt x="48" y="95"/>
                  </a:cubicBezTo>
                  <a:cubicBezTo>
                    <a:pt x="48" y="93"/>
                    <a:pt x="48" y="92"/>
                    <a:pt x="49" y="91"/>
                  </a:cubicBezTo>
                  <a:cubicBezTo>
                    <a:pt x="51" y="87"/>
                    <a:pt x="50" y="85"/>
                    <a:pt x="47" y="82"/>
                  </a:cubicBezTo>
                  <a:cubicBezTo>
                    <a:pt x="41" y="77"/>
                    <a:pt x="35" y="72"/>
                    <a:pt x="30" y="67"/>
                  </a:cubicBezTo>
                  <a:cubicBezTo>
                    <a:pt x="25" y="62"/>
                    <a:pt x="20" y="58"/>
                    <a:pt x="15" y="54"/>
                  </a:cubicBezTo>
                  <a:cubicBezTo>
                    <a:pt x="12" y="51"/>
                    <a:pt x="10" y="51"/>
                    <a:pt x="7" y="51"/>
                  </a:cubicBezTo>
                  <a:cubicBezTo>
                    <a:pt x="5" y="52"/>
                    <a:pt x="3" y="52"/>
                    <a:pt x="1" y="52"/>
                  </a:cubicBezTo>
                  <a:cubicBezTo>
                    <a:pt x="0" y="52"/>
                    <a:pt x="0" y="52"/>
                    <a:pt x="0" y="5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2" name="Freeform 50">
              <a:extLst>
                <a:ext uri="{FF2B5EF4-FFF2-40B4-BE49-F238E27FC236}">
                  <a16:creationId xmlns:a16="http://schemas.microsoft.com/office/drawing/2014/main" id="{4F617127-BCBB-4A32-AAA8-36502E80FC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23633" y="25797222"/>
              <a:ext cx="424705" cy="487624"/>
            </a:xfrm>
            <a:custGeom>
              <a:avLst/>
              <a:gdLst>
                <a:gd name="T0" fmla="*/ 36 w 61"/>
                <a:gd name="T1" fmla="*/ 26 h 70"/>
                <a:gd name="T2" fmla="*/ 46 w 61"/>
                <a:gd name="T3" fmla="*/ 29 h 70"/>
                <a:gd name="T4" fmla="*/ 60 w 61"/>
                <a:gd name="T5" fmla="*/ 45 h 70"/>
                <a:gd name="T6" fmla="*/ 55 w 61"/>
                <a:gd name="T7" fmla="*/ 59 h 70"/>
                <a:gd name="T8" fmla="*/ 34 w 61"/>
                <a:gd name="T9" fmla="*/ 69 h 70"/>
                <a:gd name="T10" fmla="*/ 21 w 61"/>
                <a:gd name="T11" fmla="*/ 62 h 70"/>
                <a:gd name="T12" fmla="*/ 21 w 61"/>
                <a:gd name="T13" fmla="*/ 46 h 70"/>
                <a:gd name="T14" fmla="*/ 26 w 61"/>
                <a:gd name="T15" fmla="*/ 39 h 70"/>
                <a:gd name="T16" fmla="*/ 17 w 61"/>
                <a:gd name="T17" fmla="*/ 37 h 70"/>
                <a:gd name="T18" fmla="*/ 11 w 61"/>
                <a:gd name="T19" fmla="*/ 8 h 70"/>
                <a:gd name="T20" fmla="*/ 28 w 61"/>
                <a:gd name="T21" fmla="*/ 0 h 70"/>
                <a:gd name="T22" fmla="*/ 42 w 61"/>
                <a:gd name="T23" fmla="*/ 7 h 70"/>
                <a:gd name="T24" fmla="*/ 40 w 61"/>
                <a:gd name="T25" fmla="*/ 21 h 70"/>
                <a:gd name="T26" fmla="*/ 36 w 61"/>
                <a:gd name="T27" fmla="*/ 26 h 70"/>
                <a:gd name="T28" fmla="*/ 29 w 61"/>
                <a:gd name="T29" fmla="*/ 40 h 70"/>
                <a:gd name="T30" fmla="*/ 28 w 61"/>
                <a:gd name="T31" fmla="*/ 48 h 70"/>
                <a:gd name="T32" fmla="*/ 37 w 61"/>
                <a:gd name="T33" fmla="*/ 63 h 70"/>
                <a:gd name="T34" fmla="*/ 46 w 61"/>
                <a:gd name="T35" fmla="*/ 64 h 70"/>
                <a:gd name="T36" fmla="*/ 50 w 61"/>
                <a:gd name="T37" fmla="*/ 55 h 70"/>
                <a:gd name="T38" fmla="*/ 41 w 61"/>
                <a:gd name="T39" fmla="*/ 43 h 70"/>
                <a:gd name="T40" fmla="*/ 29 w 61"/>
                <a:gd name="T41" fmla="*/ 40 h 70"/>
                <a:gd name="T42" fmla="*/ 33 w 61"/>
                <a:gd name="T43" fmla="*/ 26 h 70"/>
                <a:gd name="T44" fmla="*/ 28 w 61"/>
                <a:gd name="T45" fmla="*/ 7 h 70"/>
                <a:gd name="T46" fmla="*/ 22 w 61"/>
                <a:gd name="T47" fmla="*/ 5 h 70"/>
                <a:gd name="T48" fmla="*/ 14 w 61"/>
                <a:gd name="T49" fmla="*/ 10 h 70"/>
                <a:gd name="T50" fmla="*/ 16 w 61"/>
                <a:gd name="T51" fmla="*/ 19 h 70"/>
                <a:gd name="T52" fmla="*/ 33 w 61"/>
                <a:gd name="T53" fmla="*/ 26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1" h="70">
                  <a:moveTo>
                    <a:pt x="36" y="26"/>
                  </a:moveTo>
                  <a:cubicBezTo>
                    <a:pt x="40" y="27"/>
                    <a:pt x="43" y="28"/>
                    <a:pt x="46" y="29"/>
                  </a:cubicBezTo>
                  <a:cubicBezTo>
                    <a:pt x="54" y="31"/>
                    <a:pt x="59" y="37"/>
                    <a:pt x="60" y="45"/>
                  </a:cubicBezTo>
                  <a:cubicBezTo>
                    <a:pt x="61" y="51"/>
                    <a:pt x="59" y="55"/>
                    <a:pt x="55" y="59"/>
                  </a:cubicBezTo>
                  <a:cubicBezTo>
                    <a:pt x="50" y="65"/>
                    <a:pt x="42" y="69"/>
                    <a:pt x="34" y="69"/>
                  </a:cubicBezTo>
                  <a:cubicBezTo>
                    <a:pt x="28" y="70"/>
                    <a:pt x="24" y="67"/>
                    <a:pt x="21" y="62"/>
                  </a:cubicBezTo>
                  <a:cubicBezTo>
                    <a:pt x="17" y="57"/>
                    <a:pt x="17" y="51"/>
                    <a:pt x="21" y="46"/>
                  </a:cubicBezTo>
                  <a:cubicBezTo>
                    <a:pt x="22" y="44"/>
                    <a:pt x="24" y="42"/>
                    <a:pt x="26" y="39"/>
                  </a:cubicBezTo>
                  <a:cubicBezTo>
                    <a:pt x="23" y="39"/>
                    <a:pt x="20" y="38"/>
                    <a:pt x="17" y="37"/>
                  </a:cubicBezTo>
                  <a:cubicBezTo>
                    <a:pt x="3" y="32"/>
                    <a:pt x="0" y="17"/>
                    <a:pt x="11" y="8"/>
                  </a:cubicBezTo>
                  <a:cubicBezTo>
                    <a:pt x="16" y="4"/>
                    <a:pt x="22" y="1"/>
                    <a:pt x="28" y="0"/>
                  </a:cubicBezTo>
                  <a:cubicBezTo>
                    <a:pt x="34" y="0"/>
                    <a:pt x="39" y="2"/>
                    <a:pt x="42" y="7"/>
                  </a:cubicBezTo>
                  <a:cubicBezTo>
                    <a:pt x="45" y="12"/>
                    <a:pt x="43" y="17"/>
                    <a:pt x="40" y="21"/>
                  </a:cubicBezTo>
                  <a:cubicBezTo>
                    <a:pt x="39" y="23"/>
                    <a:pt x="38" y="24"/>
                    <a:pt x="36" y="26"/>
                  </a:cubicBezTo>
                  <a:close/>
                  <a:moveTo>
                    <a:pt x="29" y="40"/>
                  </a:moveTo>
                  <a:cubicBezTo>
                    <a:pt x="29" y="43"/>
                    <a:pt x="28" y="46"/>
                    <a:pt x="28" y="48"/>
                  </a:cubicBezTo>
                  <a:cubicBezTo>
                    <a:pt x="29" y="54"/>
                    <a:pt x="32" y="59"/>
                    <a:pt x="37" y="63"/>
                  </a:cubicBezTo>
                  <a:cubicBezTo>
                    <a:pt x="40" y="65"/>
                    <a:pt x="43" y="66"/>
                    <a:pt x="46" y="64"/>
                  </a:cubicBezTo>
                  <a:cubicBezTo>
                    <a:pt x="50" y="62"/>
                    <a:pt x="51" y="58"/>
                    <a:pt x="50" y="55"/>
                  </a:cubicBezTo>
                  <a:cubicBezTo>
                    <a:pt x="49" y="49"/>
                    <a:pt x="46" y="45"/>
                    <a:pt x="41" y="43"/>
                  </a:cubicBezTo>
                  <a:cubicBezTo>
                    <a:pt x="37" y="41"/>
                    <a:pt x="34" y="41"/>
                    <a:pt x="29" y="40"/>
                  </a:cubicBezTo>
                  <a:close/>
                  <a:moveTo>
                    <a:pt x="33" y="26"/>
                  </a:moveTo>
                  <a:cubicBezTo>
                    <a:pt x="35" y="18"/>
                    <a:pt x="33" y="12"/>
                    <a:pt x="28" y="7"/>
                  </a:cubicBezTo>
                  <a:cubicBezTo>
                    <a:pt x="26" y="5"/>
                    <a:pt x="24" y="5"/>
                    <a:pt x="22" y="5"/>
                  </a:cubicBezTo>
                  <a:cubicBezTo>
                    <a:pt x="18" y="5"/>
                    <a:pt x="16" y="7"/>
                    <a:pt x="14" y="10"/>
                  </a:cubicBezTo>
                  <a:cubicBezTo>
                    <a:pt x="13" y="13"/>
                    <a:pt x="14" y="16"/>
                    <a:pt x="16" y="19"/>
                  </a:cubicBezTo>
                  <a:cubicBezTo>
                    <a:pt x="21" y="24"/>
                    <a:pt x="26" y="25"/>
                    <a:pt x="33" y="2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3" name="Freeform 51">
              <a:extLst>
                <a:ext uri="{FF2B5EF4-FFF2-40B4-BE49-F238E27FC236}">
                  <a16:creationId xmlns:a16="http://schemas.microsoft.com/office/drawing/2014/main" id="{897B8C90-DEB2-4158-B384-343B92674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42833" y="20803004"/>
              <a:ext cx="574138" cy="558409"/>
            </a:xfrm>
            <a:custGeom>
              <a:avLst/>
              <a:gdLst>
                <a:gd name="T0" fmla="*/ 44 w 82"/>
                <a:gd name="T1" fmla="*/ 0 h 80"/>
                <a:gd name="T2" fmla="*/ 57 w 82"/>
                <a:gd name="T3" fmla="*/ 19 h 80"/>
                <a:gd name="T4" fmla="*/ 53 w 82"/>
                <a:gd name="T5" fmla="*/ 18 h 80"/>
                <a:gd name="T6" fmla="*/ 38 w 82"/>
                <a:gd name="T7" fmla="*/ 14 h 80"/>
                <a:gd name="T8" fmla="*/ 21 w 82"/>
                <a:gd name="T9" fmla="*/ 35 h 80"/>
                <a:gd name="T10" fmla="*/ 44 w 82"/>
                <a:gd name="T11" fmla="*/ 68 h 80"/>
                <a:gd name="T12" fmla="*/ 67 w 82"/>
                <a:gd name="T13" fmla="*/ 66 h 80"/>
                <a:gd name="T14" fmla="*/ 68 w 82"/>
                <a:gd name="T15" fmla="*/ 56 h 80"/>
                <a:gd name="T16" fmla="*/ 62 w 82"/>
                <a:gd name="T17" fmla="*/ 48 h 80"/>
                <a:gd name="T18" fmla="*/ 53 w 82"/>
                <a:gd name="T19" fmla="*/ 46 h 80"/>
                <a:gd name="T20" fmla="*/ 50 w 82"/>
                <a:gd name="T21" fmla="*/ 47 h 80"/>
                <a:gd name="T22" fmla="*/ 58 w 82"/>
                <a:gd name="T23" fmla="*/ 40 h 80"/>
                <a:gd name="T24" fmla="*/ 67 w 82"/>
                <a:gd name="T25" fmla="*/ 33 h 80"/>
                <a:gd name="T26" fmla="*/ 75 w 82"/>
                <a:gd name="T27" fmla="*/ 27 h 80"/>
                <a:gd name="T28" fmla="*/ 76 w 82"/>
                <a:gd name="T29" fmla="*/ 28 h 80"/>
                <a:gd name="T30" fmla="*/ 75 w 82"/>
                <a:gd name="T31" fmla="*/ 29 h 80"/>
                <a:gd name="T32" fmla="*/ 75 w 82"/>
                <a:gd name="T33" fmla="*/ 40 h 80"/>
                <a:gd name="T34" fmla="*/ 82 w 82"/>
                <a:gd name="T35" fmla="*/ 50 h 80"/>
                <a:gd name="T36" fmla="*/ 82 w 82"/>
                <a:gd name="T37" fmla="*/ 52 h 80"/>
                <a:gd name="T38" fmla="*/ 49 w 82"/>
                <a:gd name="T39" fmla="*/ 78 h 80"/>
                <a:gd name="T40" fmla="*/ 31 w 82"/>
                <a:gd name="T41" fmla="*/ 76 h 80"/>
                <a:gd name="T42" fmla="*/ 24 w 82"/>
                <a:gd name="T43" fmla="*/ 15 h 80"/>
                <a:gd name="T44" fmla="*/ 36 w 82"/>
                <a:gd name="T45" fmla="*/ 10 h 80"/>
                <a:gd name="T46" fmla="*/ 39 w 82"/>
                <a:gd name="T47" fmla="*/ 9 h 80"/>
                <a:gd name="T48" fmla="*/ 44 w 82"/>
                <a:gd name="T49" fmla="*/ 2 h 80"/>
                <a:gd name="T50" fmla="*/ 44 w 82"/>
                <a:gd name="T51" fmla="*/ 1 h 80"/>
                <a:gd name="T52" fmla="*/ 44 w 82"/>
                <a:gd name="T53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82" h="80">
                  <a:moveTo>
                    <a:pt x="44" y="0"/>
                  </a:moveTo>
                  <a:cubicBezTo>
                    <a:pt x="47" y="2"/>
                    <a:pt x="56" y="14"/>
                    <a:pt x="57" y="19"/>
                  </a:cubicBezTo>
                  <a:cubicBezTo>
                    <a:pt x="56" y="20"/>
                    <a:pt x="55" y="18"/>
                    <a:pt x="53" y="18"/>
                  </a:cubicBezTo>
                  <a:cubicBezTo>
                    <a:pt x="48" y="15"/>
                    <a:pt x="43" y="14"/>
                    <a:pt x="38" y="14"/>
                  </a:cubicBezTo>
                  <a:cubicBezTo>
                    <a:pt x="26" y="14"/>
                    <a:pt x="18" y="23"/>
                    <a:pt x="21" y="35"/>
                  </a:cubicBezTo>
                  <a:cubicBezTo>
                    <a:pt x="25" y="48"/>
                    <a:pt x="33" y="60"/>
                    <a:pt x="44" y="68"/>
                  </a:cubicBezTo>
                  <a:cubicBezTo>
                    <a:pt x="52" y="74"/>
                    <a:pt x="60" y="73"/>
                    <a:pt x="67" y="66"/>
                  </a:cubicBezTo>
                  <a:cubicBezTo>
                    <a:pt x="70" y="63"/>
                    <a:pt x="71" y="60"/>
                    <a:pt x="68" y="56"/>
                  </a:cubicBezTo>
                  <a:cubicBezTo>
                    <a:pt x="66" y="54"/>
                    <a:pt x="64" y="51"/>
                    <a:pt x="62" y="48"/>
                  </a:cubicBezTo>
                  <a:cubicBezTo>
                    <a:pt x="59" y="44"/>
                    <a:pt x="58" y="44"/>
                    <a:pt x="53" y="46"/>
                  </a:cubicBezTo>
                  <a:cubicBezTo>
                    <a:pt x="52" y="47"/>
                    <a:pt x="51" y="47"/>
                    <a:pt x="50" y="47"/>
                  </a:cubicBezTo>
                  <a:cubicBezTo>
                    <a:pt x="52" y="44"/>
                    <a:pt x="55" y="42"/>
                    <a:pt x="58" y="40"/>
                  </a:cubicBezTo>
                  <a:cubicBezTo>
                    <a:pt x="61" y="38"/>
                    <a:pt x="64" y="35"/>
                    <a:pt x="67" y="33"/>
                  </a:cubicBezTo>
                  <a:cubicBezTo>
                    <a:pt x="70" y="31"/>
                    <a:pt x="72" y="29"/>
                    <a:pt x="75" y="27"/>
                  </a:cubicBezTo>
                  <a:cubicBezTo>
                    <a:pt x="76" y="27"/>
                    <a:pt x="76" y="27"/>
                    <a:pt x="76" y="28"/>
                  </a:cubicBezTo>
                  <a:cubicBezTo>
                    <a:pt x="76" y="28"/>
                    <a:pt x="75" y="29"/>
                    <a:pt x="75" y="29"/>
                  </a:cubicBezTo>
                  <a:cubicBezTo>
                    <a:pt x="72" y="34"/>
                    <a:pt x="71" y="36"/>
                    <a:pt x="75" y="40"/>
                  </a:cubicBezTo>
                  <a:cubicBezTo>
                    <a:pt x="77" y="44"/>
                    <a:pt x="80" y="47"/>
                    <a:pt x="82" y="50"/>
                  </a:cubicBezTo>
                  <a:cubicBezTo>
                    <a:pt x="82" y="51"/>
                    <a:pt x="82" y="51"/>
                    <a:pt x="82" y="52"/>
                  </a:cubicBezTo>
                  <a:cubicBezTo>
                    <a:pt x="74" y="64"/>
                    <a:pt x="64" y="74"/>
                    <a:pt x="49" y="78"/>
                  </a:cubicBezTo>
                  <a:cubicBezTo>
                    <a:pt x="43" y="80"/>
                    <a:pt x="37" y="79"/>
                    <a:pt x="31" y="76"/>
                  </a:cubicBezTo>
                  <a:cubicBezTo>
                    <a:pt x="11" y="66"/>
                    <a:pt x="0" y="35"/>
                    <a:pt x="24" y="15"/>
                  </a:cubicBezTo>
                  <a:cubicBezTo>
                    <a:pt x="27" y="13"/>
                    <a:pt x="32" y="12"/>
                    <a:pt x="36" y="10"/>
                  </a:cubicBezTo>
                  <a:cubicBezTo>
                    <a:pt x="37" y="9"/>
                    <a:pt x="38" y="9"/>
                    <a:pt x="39" y="9"/>
                  </a:cubicBezTo>
                  <a:cubicBezTo>
                    <a:pt x="44" y="7"/>
                    <a:pt x="44" y="7"/>
                    <a:pt x="44" y="2"/>
                  </a:cubicBezTo>
                  <a:cubicBezTo>
                    <a:pt x="44" y="2"/>
                    <a:pt x="44" y="2"/>
                    <a:pt x="44" y="1"/>
                  </a:cubicBezTo>
                  <a:cubicBezTo>
                    <a:pt x="44" y="1"/>
                    <a:pt x="44" y="1"/>
                    <a:pt x="4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4" name="Freeform 52">
              <a:extLst>
                <a:ext uri="{FF2B5EF4-FFF2-40B4-BE49-F238E27FC236}">
                  <a16:creationId xmlns:a16="http://schemas.microsoft.com/office/drawing/2014/main" id="{CB13675F-D179-44C4-BC0A-462F3976992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1653" y="20291785"/>
              <a:ext cx="456165" cy="495489"/>
            </a:xfrm>
            <a:custGeom>
              <a:avLst/>
              <a:gdLst>
                <a:gd name="T0" fmla="*/ 58 w 65"/>
                <a:gd name="T1" fmla="*/ 69 h 70"/>
                <a:gd name="T2" fmla="*/ 53 w 65"/>
                <a:gd name="T3" fmla="*/ 66 h 70"/>
                <a:gd name="T4" fmla="*/ 25 w 65"/>
                <a:gd name="T5" fmla="*/ 31 h 70"/>
                <a:gd name="T6" fmla="*/ 13 w 65"/>
                <a:gd name="T7" fmla="*/ 17 h 70"/>
                <a:gd name="T8" fmla="*/ 12 w 65"/>
                <a:gd name="T9" fmla="*/ 21 h 70"/>
                <a:gd name="T10" fmla="*/ 12 w 65"/>
                <a:gd name="T11" fmla="*/ 56 h 70"/>
                <a:gd name="T12" fmla="*/ 20 w 65"/>
                <a:gd name="T13" fmla="*/ 66 h 70"/>
                <a:gd name="T14" fmla="*/ 21 w 65"/>
                <a:gd name="T15" fmla="*/ 68 h 70"/>
                <a:gd name="T16" fmla="*/ 0 w 65"/>
                <a:gd name="T17" fmla="*/ 68 h 70"/>
                <a:gd name="T18" fmla="*/ 3 w 65"/>
                <a:gd name="T19" fmla="*/ 66 h 70"/>
                <a:gd name="T20" fmla="*/ 9 w 65"/>
                <a:gd name="T21" fmla="*/ 58 h 70"/>
                <a:gd name="T22" fmla="*/ 9 w 65"/>
                <a:gd name="T23" fmla="*/ 14 h 70"/>
                <a:gd name="T24" fmla="*/ 6 w 65"/>
                <a:gd name="T25" fmla="*/ 8 h 70"/>
                <a:gd name="T26" fmla="*/ 0 w 65"/>
                <a:gd name="T27" fmla="*/ 2 h 70"/>
                <a:gd name="T28" fmla="*/ 10 w 65"/>
                <a:gd name="T29" fmla="*/ 1 h 70"/>
                <a:gd name="T30" fmla="*/ 27 w 65"/>
                <a:gd name="T31" fmla="*/ 9 h 70"/>
                <a:gd name="T32" fmla="*/ 50 w 65"/>
                <a:gd name="T33" fmla="*/ 39 h 70"/>
                <a:gd name="T34" fmla="*/ 54 w 65"/>
                <a:gd name="T35" fmla="*/ 42 h 70"/>
                <a:gd name="T36" fmla="*/ 54 w 65"/>
                <a:gd name="T37" fmla="*/ 38 h 70"/>
                <a:gd name="T38" fmla="*/ 54 w 65"/>
                <a:gd name="T39" fmla="*/ 15 h 70"/>
                <a:gd name="T40" fmla="*/ 46 w 65"/>
                <a:gd name="T41" fmla="*/ 3 h 70"/>
                <a:gd name="T42" fmla="*/ 45 w 65"/>
                <a:gd name="T43" fmla="*/ 3 h 70"/>
                <a:gd name="T44" fmla="*/ 65 w 65"/>
                <a:gd name="T45" fmla="*/ 2 h 70"/>
                <a:gd name="T46" fmla="*/ 63 w 65"/>
                <a:gd name="T47" fmla="*/ 4 h 70"/>
                <a:gd name="T48" fmla="*/ 58 w 65"/>
                <a:gd name="T49" fmla="*/ 12 h 70"/>
                <a:gd name="T50" fmla="*/ 58 w 65"/>
                <a:gd name="T51" fmla="*/ 26 h 70"/>
                <a:gd name="T52" fmla="*/ 58 w 65"/>
                <a:gd name="T53" fmla="*/ 64 h 70"/>
                <a:gd name="T54" fmla="*/ 58 w 65"/>
                <a:gd name="T55" fmla="*/ 69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65" h="70">
                  <a:moveTo>
                    <a:pt x="58" y="69"/>
                  </a:moveTo>
                  <a:cubicBezTo>
                    <a:pt x="54" y="70"/>
                    <a:pt x="54" y="68"/>
                    <a:pt x="53" y="66"/>
                  </a:cubicBezTo>
                  <a:cubicBezTo>
                    <a:pt x="43" y="55"/>
                    <a:pt x="34" y="43"/>
                    <a:pt x="25" y="31"/>
                  </a:cubicBezTo>
                  <a:cubicBezTo>
                    <a:pt x="21" y="27"/>
                    <a:pt x="17" y="22"/>
                    <a:pt x="13" y="17"/>
                  </a:cubicBezTo>
                  <a:cubicBezTo>
                    <a:pt x="13" y="19"/>
                    <a:pt x="12" y="20"/>
                    <a:pt x="12" y="21"/>
                  </a:cubicBezTo>
                  <a:cubicBezTo>
                    <a:pt x="12" y="33"/>
                    <a:pt x="12" y="44"/>
                    <a:pt x="12" y="56"/>
                  </a:cubicBezTo>
                  <a:cubicBezTo>
                    <a:pt x="12" y="63"/>
                    <a:pt x="13" y="64"/>
                    <a:pt x="20" y="66"/>
                  </a:cubicBezTo>
                  <a:cubicBezTo>
                    <a:pt x="20" y="67"/>
                    <a:pt x="21" y="67"/>
                    <a:pt x="21" y="68"/>
                  </a:cubicBezTo>
                  <a:cubicBezTo>
                    <a:pt x="18" y="69"/>
                    <a:pt x="5" y="69"/>
                    <a:pt x="0" y="68"/>
                  </a:cubicBezTo>
                  <a:cubicBezTo>
                    <a:pt x="1" y="67"/>
                    <a:pt x="2" y="66"/>
                    <a:pt x="3" y="66"/>
                  </a:cubicBezTo>
                  <a:cubicBezTo>
                    <a:pt x="7" y="65"/>
                    <a:pt x="9" y="63"/>
                    <a:pt x="9" y="58"/>
                  </a:cubicBezTo>
                  <a:cubicBezTo>
                    <a:pt x="9" y="44"/>
                    <a:pt x="9" y="29"/>
                    <a:pt x="9" y="14"/>
                  </a:cubicBezTo>
                  <a:cubicBezTo>
                    <a:pt x="9" y="11"/>
                    <a:pt x="7" y="9"/>
                    <a:pt x="6" y="8"/>
                  </a:cubicBezTo>
                  <a:cubicBezTo>
                    <a:pt x="4" y="6"/>
                    <a:pt x="2" y="4"/>
                    <a:pt x="0" y="2"/>
                  </a:cubicBezTo>
                  <a:cubicBezTo>
                    <a:pt x="4" y="1"/>
                    <a:pt x="7" y="2"/>
                    <a:pt x="10" y="1"/>
                  </a:cubicBezTo>
                  <a:cubicBezTo>
                    <a:pt x="18" y="0"/>
                    <a:pt x="22" y="3"/>
                    <a:pt x="27" y="9"/>
                  </a:cubicBezTo>
                  <a:cubicBezTo>
                    <a:pt x="34" y="19"/>
                    <a:pt x="42" y="29"/>
                    <a:pt x="50" y="39"/>
                  </a:cubicBezTo>
                  <a:cubicBezTo>
                    <a:pt x="51" y="40"/>
                    <a:pt x="52" y="41"/>
                    <a:pt x="54" y="42"/>
                  </a:cubicBezTo>
                  <a:cubicBezTo>
                    <a:pt x="54" y="41"/>
                    <a:pt x="54" y="39"/>
                    <a:pt x="54" y="38"/>
                  </a:cubicBezTo>
                  <a:cubicBezTo>
                    <a:pt x="54" y="30"/>
                    <a:pt x="54" y="23"/>
                    <a:pt x="54" y="15"/>
                  </a:cubicBezTo>
                  <a:cubicBezTo>
                    <a:pt x="54" y="9"/>
                    <a:pt x="53" y="4"/>
                    <a:pt x="46" y="3"/>
                  </a:cubicBezTo>
                  <a:cubicBezTo>
                    <a:pt x="46" y="3"/>
                    <a:pt x="45" y="3"/>
                    <a:pt x="45" y="3"/>
                  </a:cubicBezTo>
                  <a:cubicBezTo>
                    <a:pt x="48" y="1"/>
                    <a:pt x="61" y="1"/>
                    <a:pt x="65" y="2"/>
                  </a:cubicBezTo>
                  <a:cubicBezTo>
                    <a:pt x="64" y="3"/>
                    <a:pt x="64" y="3"/>
                    <a:pt x="63" y="4"/>
                  </a:cubicBezTo>
                  <a:cubicBezTo>
                    <a:pt x="59" y="5"/>
                    <a:pt x="57" y="8"/>
                    <a:pt x="58" y="12"/>
                  </a:cubicBezTo>
                  <a:cubicBezTo>
                    <a:pt x="58" y="17"/>
                    <a:pt x="58" y="22"/>
                    <a:pt x="58" y="26"/>
                  </a:cubicBezTo>
                  <a:cubicBezTo>
                    <a:pt x="58" y="39"/>
                    <a:pt x="58" y="51"/>
                    <a:pt x="58" y="64"/>
                  </a:cubicBezTo>
                  <a:cubicBezTo>
                    <a:pt x="58" y="66"/>
                    <a:pt x="58" y="67"/>
                    <a:pt x="58" y="69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5" name="Freeform 53">
              <a:extLst>
                <a:ext uri="{FF2B5EF4-FFF2-40B4-BE49-F238E27FC236}">
                  <a16:creationId xmlns:a16="http://schemas.microsoft.com/office/drawing/2014/main" id="{E70B5CC0-D928-4EFD-B2C5-2F6F0CE8DB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00062" y="26009575"/>
              <a:ext cx="353921" cy="503354"/>
            </a:xfrm>
            <a:custGeom>
              <a:avLst/>
              <a:gdLst>
                <a:gd name="T0" fmla="*/ 9 w 50"/>
                <a:gd name="T1" fmla="*/ 71 h 71"/>
                <a:gd name="T2" fmla="*/ 31 w 50"/>
                <a:gd name="T3" fmla="*/ 41 h 71"/>
                <a:gd name="T4" fmla="*/ 23 w 50"/>
                <a:gd name="T5" fmla="*/ 44 h 71"/>
                <a:gd name="T6" fmla="*/ 3 w 50"/>
                <a:gd name="T7" fmla="*/ 33 h 71"/>
                <a:gd name="T8" fmla="*/ 3 w 50"/>
                <a:gd name="T9" fmla="*/ 13 h 71"/>
                <a:gd name="T10" fmla="*/ 21 w 50"/>
                <a:gd name="T11" fmla="*/ 1 h 71"/>
                <a:gd name="T12" fmla="*/ 41 w 50"/>
                <a:gd name="T13" fmla="*/ 11 h 71"/>
                <a:gd name="T14" fmla="*/ 34 w 50"/>
                <a:gd name="T15" fmla="*/ 59 h 71"/>
                <a:gd name="T16" fmla="*/ 9 w 50"/>
                <a:gd name="T17" fmla="*/ 71 h 71"/>
                <a:gd name="T18" fmla="*/ 31 w 50"/>
                <a:gd name="T19" fmla="*/ 32 h 71"/>
                <a:gd name="T20" fmla="*/ 32 w 50"/>
                <a:gd name="T21" fmla="*/ 32 h 71"/>
                <a:gd name="T22" fmla="*/ 28 w 50"/>
                <a:gd name="T23" fmla="*/ 12 h 71"/>
                <a:gd name="T24" fmla="*/ 25 w 50"/>
                <a:gd name="T25" fmla="*/ 6 h 71"/>
                <a:gd name="T26" fmla="*/ 19 w 50"/>
                <a:gd name="T27" fmla="*/ 3 h 71"/>
                <a:gd name="T28" fmla="*/ 15 w 50"/>
                <a:gd name="T29" fmla="*/ 8 h 71"/>
                <a:gd name="T30" fmla="*/ 14 w 50"/>
                <a:gd name="T31" fmla="*/ 10 h 71"/>
                <a:gd name="T32" fmla="*/ 18 w 50"/>
                <a:gd name="T33" fmla="*/ 32 h 71"/>
                <a:gd name="T34" fmla="*/ 21 w 50"/>
                <a:gd name="T35" fmla="*/ 37 h 71"/>
                <a:gd name="T36" fmla="*/ 29 w 50"/>
                <a:gd name="T37" fmla="*/ 39 h 71"/>
                <a:gd name="T38" fmla="*/ 31 w 50"/>
                <a:gd name="T39" fmla="*/ 33 h 71"/>
                <a:gd name="T40" fmla="*/ 31 w 50"/>
                <a:gd name="T41" fmla="*/ 32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" h="71">
                  <a:moveTo>
                    <a:pt x="9" y="71"/>
                  </a:moveTo>
                  <a:cubicBezTo>
                    <a:pt x="22" y="66"/>
                    <a:pt x="29" y="55"/>
                    <a:pt x="31" y="41"/>
                  </a:cubicBezTo>
                  <a:cubicBezTo>
                    <a:pt x="28" y="42"/>
                    <a:pt x="26" y="43"/>
                    <a:pt x="23" y="44"/>
                  </a:cubicBezTo>
                  <a:cubicBezTo>
                    <a:pt x="14" y="46"/>
                    <a:pt x="7" y="42"/>
                    <a:pt x="3" y="33"/>
                  </a:cubicBezTo>
                  <a:cubicBezTo>
                    <a:pt x="0" y="26"/>
                    <a:pt x="1" y="19"/>
                    <a:pt x="3" y="13"/>
                  </a:cubicBezTo>
                  <a:cubicBezTo>
                    <a:pt x="7" y="5"/>
                    <a:pt x="13" y="1"/>
                    <a:pt x="21" y="1"/>
                  </a:cubicBezTo>
                  <a:cubicBezTo>
                    <a:pt x="29" y="0"/>
                    <a:pt x="36" y="3"/>
                    <a:pt x="41" y="11"/>
                  </a:cubicBezTo>
                  <a:cubicBezTo>
                    <a:pt x="50" y="26"/>
                    <a:pt x="47" y="47"/>
                    <a:pt x="34" y="59"/>
                  </a:cubicBezTo>
                  <a:cubicBezTo>
                    <a:pt x="28" y="65"/>
                    <a:pt x="17" y="70"/>
                    <a:pt x="9" y="71"/>
                  </a:cubicBezTo>
                  <a:close/>
                  <a:moveTo>
                    <a:pt x="31" y="32"/>
                  </a:moveTo>
                  <a:cubicBezTo>
                    <a:pt x="31" y="32"/>
                    <a:pt x="31" y="32"/>
                    <a:pt x="32" y="32"/>
                  </a:cubicBezTo>
                  <a:cubicBezTo>
                    <a:pt x="30" y="25"/>
                    <a:pt x="29" y="19"/>
                    <a:pt x="28" y="12"/>
                  </a:cubicBezTo>
                  <a:cubicBezTo>
                    <a:pt x="27" y="10"/>
                    <a:pt x="26" y="8"/>
                    <a:pt x="25" y="6"/>
                  </a:cubicBezTo>
                  <a:cubicBezTo>
                    <a:pt x="24" y="4"/>
                    <a:pt x="22" y="3"/>
                    <a:pt x="19" y="3"/>
                  </a:cubicBezTo>
                  <a:cubicBezTo>
                    <a:pt x="17" y="4"/>
                    <a:pt x="15" y="5"/>
                    <a:pt x="15" y="8"/>
                  </a:cubicBezTo>
                  <a:cubicBezTo>
                    <a:pt x="15" y="9"/>
                    <a:pt x="14" y="10"/>
                    <a:pt x="14" y="10"/>
                  </a:cubicBezTo>
                  <a:cubicBezTo>
                    <a:pt x="15" y="18"/>
                    <a:pt x="16" y="25"/>
                    <a:pt x="18" y="32"/>
                  </a:cubicBezTo>
                  <a:cubicBezTo>
                    <a:pt x="19" y="34"/>
                    <a:pt x="20" y="35"/>
                    <a:pt x="21" y="37"/>
                  </a:cubicBezTo>
                  <a:cubicBezTo>
                    <a:pt x="23" y="39"/>
                    <a:pt x="25" y="39"/>
                    <a:pt x="29" y="39"/>
                  </a:cubicBezTo>
                  <a:cubicBezTo>
                    <a:pt x="32" y="38"/>
                    <a:pt x="31" y="35"/>
                    <a:pt x="31" y="33"/>
                  </a:cubicBezTo>
                  <a:cubicBezTo>
                    <a:pt x="31" y="33"/>
                    <a:pt x="31" y="32"/>
                    <a:pt x="31" y="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6" name="Freeform 54">
              <a:extLst>
                <a:ext uri="{FF2B5EF4-FFF2-40B4-BE49-F238E27FC236}">
                  <a16:creationId xmlns:a16="http://schemas.microsoft.com/office/drawing/2014/main" id="{4FBB0DCE-F889-4809-ACE2-3F2CF7BF7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4323703" y="20386164"/>
              <a:ext cx="471894" cy="534814"/>
            </a:xfrm>
            <a:custGeom>
              <a:avLst/>
              <a:gdLst>
                <a:gd name="T0" fmla="*/ 42 w 68"/>
                <a:gd name="T1" fmla="*/ 7 h 77"/>
                <a:gd name="T2" fmla="*/ 62 w 68"/>
                <a:gd name="T3" fmla="*/ 0 h 77"/>
                <a:gd name="T4" fmla="*/ 60 w 68"/>
                <a:gd name="T5" fmla="*/ 3 h 77"/>
                <a:gd name="T6" fmla="*/ 57 w 68"/>
                <a:gd name="T7" fmla="*/ 12 h 77"/>
                <a:gd name="T8" fmla="*/ 65 w 68"/>
                <a:gd name="T9" fmla="*/ 40 h 77"/>
                <a:gd name="T10" fmla="*/ 67 w 68"/>
                <a:gd name="T11" fmla="*/ 55 h 77"/>
                <a:gd name="T12" fmla="*/ 62 w 68"/>
                <a:gd name="T13" fmla="*/ 68 h 77"/>
                <a:gd name="T14" fmla="*/ 34 w 68"/>
                <a:gd name="T15" fmla="*/ 76 h 77"/>
                <a:gd name="T16" fmla="*/ 21 w 68"/>
                <a:gd name="T17" fmla="*/ 66 h 77"/>
                <a:gd name="T18" fmla="*/ 19 w 68"/>
                <a:gd name="T19" fmla="*/ 60 h 77"/>
                <a:gd name="T20" fmla="*/ 10 w 68"/>
                <a:gd name="T21" fmla="*/ 27 h 77"/>
                <a:gd name="T22" fmla="*/ 9 w 68"/>
                <a:gd name="T23" fmla="*/ 25 h 77"/>
                <a:gd name="T24" fmla="*/ 2 w 68"/>
                <a:gd name="T25" fmla="*/ 20 h 77"/>
                <a:gd name="T26" fmla="*/ 0 w 68"/>
                <a:gd name="T27" fmla="*/ 19 h 77"/>
                <a:gd name="T28" fmla="*/ 27 w 68"/>
                <a:gd name="T29" fmla="*/ 10 h 77"/>
                <a:gd name="T30" fmla="*/ 30 w 68"/>
                <a:gd name="T31" fmla="*/ 10 h 77"/>
                <a:gd name="T32" fmla="*/ 30 w 68"/>
                <a:gd name="T33" fmla="*/ 11 h 77"/>
                <a:gd name="T34" fmla="*/ 27 w 68"/>
                <a:gd name="T35" fmla="*/ 12 h 77"/>
                <a:gd name="T36" fmla="*/ 24 w 68"/>
                <a:gd name="T37" fmla="*/ 20 h 77"/>
                <a:gd name="T38" fmla="*/ 34 w 68"/>
                <a:gd name="T39" fmla="*/ 59 h 77"/>
                <a:gd name="T40" fmla="*/ 35 w 68"/>
                <a:gd name="T41" fmla="*/ 61 h 77"/>
                <a:gd name="T42" fmla="*/ 50 w 68"/>
                <a:gd name="T43" fmla="*/ 70 h 77"/>
                <a:gd name="T44" fmla="*/ 64 w 68"/>
                <a:gd name="T45" fmla="*/ 55 h 77"/>
                <a:gd name="T46" fmla="*/ 63 w 68"/>
                <a:gd name="T47" fmla="*/ 45 h 77"/>
                <a:gd name="T48" fmla="*/ 54 w 68"/>
                <a:gd name="T49" fmla="*/ 15 h 77"/>
                <a:gd name="T50" fmla="*/ 44 w 68"/>
                <a:gd name="T51" fmla="*/ 7 h 77"/>
                <a:gd name="T52" fmla="*/ 42 w 68"/>
                <a:gd name="T53" fmla="*/ 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8" h="77">
                  <a:moveTo>
                    <a:pt x="42" y="7"/>
                  </a:moveTo>
                  <a:cubicBezTo>
                    <a:pt x="45" y="4"/>
                    <a:pt x="57" y="1"/>
                    <a:pt x="62" y="0"/>
                  </a:cubicBezTo>
                  <a:cubicBezTo>
                    <a:pt x="61" y="1"/>
                    <a:pt x="61" y="2"/>
                    <a:pt x="60" y="3"/>
                  </a:cubicBezTo>
                  <a:cubicBezTo>
                    <a:pt x="57" y="5"/>
                    <a:pt x="56" y="8"/>
                    <a:pt x="57" y="12"/>
                  </a:cubicBezTo>
                  <a:cubicBezTo>
                    <a:pt x="60" y="21"/>
                    <a:pt x="63" y="31"/>
                    <a:pt x="65" y="40"/>
                  </a:cubicBezTo>
                  <a:cubicBezTo>
                    <a:pt x="66" y="45"/>
                    <a:pt x="67" y="50"/>
                    <a:pt x="67" y="55"/>
                  </a:cubicBezTo>
                  <a:cubicBezTo>
                    <a:pt x="68" y="61"/>
                    <a:pt x="66" y="65"/>
                    <a:pt x="62" y="68"/>
                  </a:cubicBezTo>
                  <a:cubicBezTo>
                    <a:pt x="54" y="74"/>
                    <a:pt x="44" y="77"/>
                    <a:pt x="34" y="76"/>
                  </a:cubicBezTo>
                  <a:cubicBezTo>
                    <a:pt x="28" y="75"/>
                    <a:pt x="24" y="72"/>
                    <a:pt x="21" y="66"/>
                  </a:cubicBezTo>
                  <a:cubicBezTo>
                    <a:pt x="20" y="64"/>
                    <a:pt x="19" y="62"/>
                    <a:pt x="19" y="60"/>
                  </a:cubicBezTo>
                  <a:cubicBezTo>
                    <a:pt x="16" y="49"/>
                    <a:pt x="13" y="38"/>
                    <a:pt x="10" y="27"/>
                  </a:cubicBezTo>
                  <a:cubicBezTo>
                    <a:pt x="10" y="27"/>
                    <a:pt x="9" y="26"/>
                    <a:pt x="9" y="25"/>
                  </a:cubicBezTo>
                  <a:cubicBezTo>
                    <a:pt x="8" y="22"/>
                    <a:pt x="6" y="20"/>
                    <a:pt x="2" y="20"/>
                  </a:cubicBezTo>
                  <a:cubicBezTo>
                    <a:pt x="1" y="20"/>
                    <a:pt x="1" y="20"/>
                    <a:pt x="0" y="19"/>
                  </a:cubicBezTo>
                  <a:cubicBezTo>
                    <a:pt x="8" y="15"/>
                    <a:pt x="18" y="13"/>
                    <a:pt x="27" y="10"/>
                  </a:cubicBezTo>
                  <a:cubicBezTo>
                    <a:pt x="28" y="10"/>
                    <a:pt x="29" y="10"/>
                    <a:pt x="30" y="10"/>
                  </a:cubicBezTo>
                  <a:cubicBezTo>
                    <a:pt x="30" y="10"/>
                    <a:pt x="30" y="10"/>
                    <a:pt x="30" y="11"/>
                  </a:cubicBezTo>
                  <a:cubicBezTo>
                    <a:pt x="29" y="11"/>
                    <a:pt x="28" y="12"/>
                    <a:pt x="27" y="12"/>
                  </a:cubicBezTo>
                  <a:cubicBezTo>
                    <a:pt x="24" y="14"/>
                    <a:pt x="23" y="16"/>
                    <a:pt x="24" y="20"/>
                  </a:cubicBezTo>
                  <a:cubicBezTo>
                    <a:pt x="27" y="33"/>
                    <a:pt x="31" y="46"/>
                    <a:pt x="34" y="59"/>
                  </a:cubicBezTo>
                  <a:cubicBezTo>
                    <a:pt x="35" y="60"/>
                    <a:pt x="35" y="60"/>
                    <a:pt x="35" y="61"/>
                  </a:cubicBezTo>
                  <a:cubicBezTo>
                    <a:pt x="38" y="68"/>
                    <a:pt x="43" y="71"/>
                    <a:pt x="50" y="70"/>
                  </a:cubicBezTo>
                  <a:cubicBezTo>
                    <a:pt x="59" y="68"/>
                    <a:pt x="64" y="63"/>
                    <a:pt x="64" y="55"/>
                  </a:cubicBezTo>
                  <a:cubicBezTo>
                    <a:pt x="64" y="51"/>
                    <a:pt x="63" y="48"/>
                    <a:pt x="63" y="45"/>
                  </a:cubicBezTo>
                  <a:cubicBezTo>
                    <a:pt x="60" y="35"/>
                    <a:pt x="57" y="25"/>
                    <a:pt x="54" y="15"/>
                  </a:cubicBezTo>
                  <a:cubicBezTo>
                    <a:pt x="52" y="8"/>
                    <a:pt x="51" y="7"/>
                    <a:pt x="44" y="7"/>
                  </a:cubicBezTo>
                  <a:cubicBezTo>
                    <a:pt x="43" y="7"/>
                    <a:pt x="43" y="7"/>
                    <a:pt x="42" y="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7" name="Freeform 55">
              <a:extLst>
                <a:ext uri="{FF2B5EF4-FFF2-40B4-BE49-F238E27FC236}">
                  <a16:creationId xmlns:a16="http://schemas.microsoft.com/office/drawing/2014/main" id="{EFCD19A0-81A0-4BA3-B910-84F8654B5E34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4371" y="22195094"/>
              <a:ext cx="550543" cy="440435"/>
            </a:xfrm>
            <a:custGeom>
              <a:avLst/>
              <a:gdLst>
                <a:gd name="T0" fmla="*/ 0 w 79"/>
                <a:gd name="T1" fmla="*/ 22 h 63"/>
                <a:gd name="T2" fmla="*/ 20 w 79"/>
                <a:gd name="T3" fmla="*/ 13 h 63"/>
                <a:gd name="T4" fmla="*/ 20 w 79"/>
                <a:gd name="T5" fmla="*/ 17 h 63"/>
                <a:gd name="T6" fmla="*/ 12 w 79"/>
                <a:gd name="T7" fmla="*/ 26 h 63"/>
                <a:gd name="T8" fmla="*/ 13 w 79"/>
                <a:gd name="T9" fmla="*/ 46 h 63"/>
                <a:gd name="T10" fmla="*/ 24 w 79"/>
                <a:gd name="T11" fmla="*/ 50 h 63"/>
                <a:gd name="T12" fmla="*/ 32 w 79"/>
                <a:gd name="T13" fmla="*/ 42 h 63"/>
                <a:gd name="T14" fmla="*/ 32 w 79"/>
                <a:gd name="T15" fmla="*/ 35 h 63"/>
                <a:gd name="T16" fmla="*/ 35 w 79"/>
                <a:gd name="T17" fmla="*/ 14 h 63"/>
                <a:gd name="T18" fmla="*/ 51 w 79"/>
                <a:gd name="T19" fmla="*/ 1 h 63"/>
                <a:gd name="T20" fmla="*/ 66 w 79"/>
                <a:gd name="T21" fmla="*/ 7 h 63"/>
                <a:gd name="T22" fmla="*/ 73 w 79"/>
                <a:gd name="T23" fmla="*/ 24 h 63"/>
                <a:gd name="T24" fmla="*/ 73 w 79"/>
                <a:gd name="T25" fmla="*/ 28 h 63"/>
                <a:gd name="T26" fmla="*/ 76 w 79"/>
                <a:gd name="T27" fmla="*/ 32 h 63"/>
                <a:gd name="T28" fmla="*/ 79 w 79"/>
                <a:gd name="T29" fmla="*/ 34 h 63"/>
                <a:gd name="T30" fmla="*/ 59 w 79"/>
                <a:gd name="T31" fmla="*/ 42 h 63"/>
                <a:gd name="T32" fmla="*/ 62 w 79"/>
                <a:gd name="T33" fmla="*/ 38 h 63"/>
                <a:gd name="T34" fmla="*/ 69 w 79"/>
                <a:gd name="T35" fmla="*/ 26 h 63"/>
                <a:gd name="T36" fmla="*/ 65 w 79"/>
                <a:gd name="T37" fmla="*/ 12 h 63"/>
                <a:gd name="T38" fmla="*/ 50 w 79"/>
                <a:gd name="T39" fmla="*/ 14 h 63"/>
                <a:gd name="T40" fmla="*/ 49 w 79"/>
                <a:gd name="T41" fmla="*/ 21 h 63"/>
                <a:gd name="T42" fmla="*/ 48 w 79"/>
                <a:gd name="T43" fmla="*/ 39 h 63"/>
                <a:gd name="T44" fmla="*/ 45 w 79"/>
                <a:gd name="T45" fmla="*/ 50 h 63"/>
                <a:gd name="T46" fmla="*/ 15 w 79"/>
                <a:gd name="T47" fmla="*/ 53 h 63"/>
                <a:gd name="T48" fmla="*/ 7 w 79"/>
                <a:gd name="T49" fmla="*/ 34 h 63"/>
                <a:gd name="T50" fmla="*/ 0 w 79"/>
                <a:gd name="T51" fmla="*/ 22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79" h="63">
                  <a:moveTo>
                    <a:pt x="0" y="22"/>
                  </a:moveTo>
                  <a:cubicBezTo>
                    <a:pt x="7" y="19"/>
                    <a:pt x="14" y="16"/>
                    <a:pt x="20" y="13"/>
                  </a:cubicBezTo>
                  <a:cubicBezTo>
                    <a:pt x="22" y="15"/>
                    <a:pt x="21" y="16"/>
                    <a:pt x="20" y="17"/>
                  </a:cubicBezTo>
                  <a:cubicBezTo>
                    <a:pt x="17" y="20"/>
                    <a:pt x="14" y="23"/>
                    <a:pt x="12" y="26"/>
                  </a:cubicBezTo>
                  <a:cubicBezTo>
                    <a:pt x="8" y="33"/>
                    <a:pt x="9" y="39"/>
                    <a:pt x="13" y="46"/>
                  </a:cubicBezTo>
                  <a:cubicBezTo>
                    <a:pt x="16" y="50"/>
                    <a:pt x="19" y="51"/>
                    <a:pt x="24" y="50"/>
                  </a:cubicBezTo>
                  <a:cubicBezTo>
                    <a:pt x="28" y="49"/>
                    <a:pt x="31" y="46"/>
                    <a:pt x="32" y="42"/>
                  </a:cubicBezTo>
                  <a:cubicBezTo>
                    <a:pt x="32" y="40"/>
                    <a:pt x="32" y="37"/>
                    <a:pt x="32" y="35"/>
                  </a:cubicBezTo>
                  <a:cubicBezTo>
                    <a:pt x="33" y="28"/>
                    <a:pt x="33" y="21"/>
                    <a:pt x="35" y="14"/>
                  </a:cubicBezTo>
                  <a:cubicBezTo>
                    <a:pt x="37" y="6"/>
                    <a:pt x="43" y="2"/>
                    <a:pt x="51" y="1"/>
                  </a:cubicBezTo>
                  <a:cubicBezTo>
                    <a:pt x="57" y="0"/>
                    <a:pt x="62" y="3"/>
                    <a:pt x="66" y="7"/>
                  </a:cubicBezTo>
                  <a:cubicBezTo>
                    <a:pt x="70" y="12"/>
                    <a:pt x="72" y="18"/>
                    <a:pt x="73" y="24"/>
                  </a:cubicBezTo>
                  <a:cubicBezTo>
                    <a:pt x="73" y="26"/>
                    <a:pt x="73" y="27"/>
                    <a:pt x="73" y="28"/>
                  </a:cubicBezTo>
                  <a:cubicBezTo>
                    <a:pt x="73" y="30"/>
                    <a:pt x="74" y="32"/>
                    <a:pt x="76" y="32"/>
                  </a:cubicBezTo>
                  <a:cubicBezTo>
                    <a:pt x="77" y="32"/>
                    <a:pt x="78" y="33"/>
                    <a:pt x="79" y="34"/>
                  </a:cubicBezTo>
                  <a:cubicBezTo>
                    <a:pt x="75" y="37"/>
                    <a:pt x="63" y="42"/>
                    <a:pt x="59" y="42"/>
                  </a:cubicBezTo>
                  <a:cubicBezTo>
                    <a:pt x="60" y="40"/>
                    <a:pt x="61" y="39"/>
                    <a:pt x="62" y="38"/>
                  </a:cubicBezTo>
                  <a:cubicBezTo>
                    <a:pt x="65" y="34"/>
                    <a:pt x="68" y="31"/>
                    <a:pt x="69" y="26"/>
                  </a:cubicBezTo>
                  <a:cubicBezTo>
                    <a:pt x="70" y="21"/>
                    <a:pt x="69" y="16"/>
                    <a:pt x="65" y="12"/>
                  </a:cubicBezTo>
                  <a:cubicBezTo>
                    <a:pt x="61" y="7"/>
                    <a:pt x="53" y="8"/>
                    <a:pt x="50" y="14"/>
                  </a:cubicBezTo>
                  <a:cubicBezTo>
                    <a:pt x="49" y="16"/>
                    <a:pt x="49" y="19"/>
                    <a:pt x="49" y="21"/>
                  </a:cubicBezTo>
                  <a:cubicBezTo>
                    <a:pt x="48" y="27"/>
                    <a:pt x="49" y="33"/>
                    <a:pt x="48" y="39"/>
                  </a:cubicBezTo>
                  <a:cubicBezTo>
                    <a:pt x="47" y="42"/>
                    <a:pt x="47" y="46"/>
                    <a:pt x="45" y="50"/>
                  </a:cubicBezTo>
                  <a:cubicBezTo>
                    <a:pt x="39" y="60"/>
                    <a:pt x="24" y="63"/>
                    <a:pt x="15" y="53"/>
                  </a:cubicBezTo>
                  <a:cubicBezTo>
                    <a:pt x="11" y="47"/>
                    <a:pt x="8" y="41"/>
                    <a:pt x="7" y="34"/>
                  </a:cubicBezTo>
                  <a:cubicBezTo>
                    <a:pt x="5" y="27"/>
                    <a:pt x="5" y="27"/>
                    <a:pt x="0" y="2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8" name="Freeform 56">
              <a:extLst>
                <a:ext uri="{FF2B5EF4-FFF2-40B4-BE49-F238E27FC236}">
                  <a16:creationId xmlns:a16="http://schemas.microsoft.com/office/drawing/2014/main" id="{2CA3269D-9C7D-4B20-A5AE-325A8A0D4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02235" y="24263565"/>
              <a:ext cx="542679" cy="503354"/>
            </a:xfrm>
            <a:custGeom>
              <a:avLst/>
              <a:gdLst>
                <a:gd name="T0" fmla="*/ 64 w 77"/>
                <a:gd name="T1" fmla="*/ 40 h 72"/>
                <a:gd name="T2" fmla="*/ 65 w 77"/>
                <a:gd name="T3" fmla="*/ 37 h 72"/>
                <a:gd name="T4" fmla="*/ 59 w 77"/>
                <a:gd name="T5" fmla="*/ 30 h 72"/>
                <a:gd name="T6" fmla="*/ 45 w 77"/>
                <a:gd name="T7" fmla="*/ 32 h 72"/>
                <a:gd name="T8" fmla="*/ 37 w 77"/>
                <a:gd name="T9" fmla="*/ 32 h 72"/>
                <a:gd name="T10" fmla="*/ 33 w 77"/>
                <a:gd name="T11" fmla="*/ 33 h 72"/>
                <a:gd name="T12" fmla="*/ 39 w 77"/>
                <a:gd name="T13" fmla="*/ 41 h 72"/>
                <a:gd name="T14" fmla="*/ 47 w 77"/>
                <a:gd name="T15" fmla="*/ 52 h 72"/>
                <a:gd name="T16" fmla="*/ 50 w 77"/>
                <a:gd name="T17" fmla="*/ 56 h 72"/>
                <a:gd name="T18" fmla="*/ 57 w 77"/>
                <a:gd name="T19" fmla="*/ 55 h 72"/>
                <a:gd name="T20" fmla="*/ 60 w 77"/>
                <a:gd name="T21" fmla="*/ 51 h 72"/>
                <a:gd name="T22" fmla="*/ 53 w 77"/>
                <a:gd name="T23" fmla="*/ 72 h 72"/>
                <a:gd name="T24" fmla="*/ 52 w 77"/>
                <a:gd name="T25" fmla="*/ 71 h 72"/>
                <a:gd name="T26" fmla="*/ 48 w 77"/>
                <a:gd name="T27" fmla="*/ 60 h 72"/>
                <a:gd name="T28" fmla="*/ 31 w 77"/>
                <a:gd name="T29" fmla="*/ 37 h 72"/>
                <a:gd name="T30" fmla="*/ 26 w 77"/>
                <a:gd name="T31" fmla="*/ 33 h 72"/>
                <a:gd name="T32" fmla="*/ 13 w 77"/>
                <a:gd name="T33" fmla="*/ 27 h 72"/>
                <a:gd name="T34" fmla="*/ 2 w 77"/>
                <a:gd name="T35" fmla="*/ 31 h 72"/>
                <a:gd name="T36" fmla="*/ 1 w 77"/>
                <a:gd name="T37" fmla="*/ 32 h 72"/>
                <a:gd name="T38" fmla="*/ 0 w 77"/>
                <a:gd name="T39" fmla="*/ 30 h 72"/>
                <a:gd name="T40" fmla="*/ 12 w 77"/>
                <a:gd name="T41" fmla="*/ 1 h 72"/>
                <a:gd name="T42" fmla="*/ 13 w 77"/>
                <a:gd name="T43" fmla="*/ 0 h 72"/>
                <a:gd name="T44" fmla="*/ 13 w 77"/>
                <a:gd name="T45" fmla="*/ 3 h 72"/>
                <a:gd name="T46" fmla="*/ 18 w 77"/>
                <a:gd name="T47" fmla="*/ 12 h 72"/>
                <a:gd name="T48" fmla="*/ 30 w 77"/>
                <a:gd name="T49" fmla="*/ 17 h 72"/>
                <a:gd name="T50" fmla="*/ 34 w 77"/>
                <a:gd name="T51" fmla="*/ 18 h 72"/>
                <a:gd name="T52" fmla="*/ 67 w 77"/>
                <a:gd name="T53" fmla="*/ 14 h 72"/>
                <a:gd name="T54" fmla="*/ 76 w 77"/>
                <a:gd name="T55" fmla="*/ 8 h 72"/>
                <a:gd name="T56" fmla="*/ 77 w 77"/>
                <a:gd name="T57" fmla="*/ 10 h 72"/>
                <a:gd name="T58" fmla="*/ 66 w 77"/>
                <a:gd name="T59" fmla="*/ 39 h 72"/>
                <a:gd name="T60" fmla="*/ 64 w 77"/>
                <a:gd name="T61" fmla="*/ 40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77" h="72">
                  <a:moveTo>
                    <a:pt x="64" y="40"/>
                  </a:moveTo>
                  <a:cubicBezTo>
                    <a:pt x="65" y="39"/>
                    <a:pt x="65" y="38"/>
                    <a:pt x="65" y="37"/>
                  </a:cubicBezTo>
                  <a:cubicBezTo>
                    <a:pt x="67" y="31"/>
                    <a:pt x="66" y="30"/>
                    <a:pt x="59" y="30"/>
                  </a:cubicBezTo>
                  <a:cubicBezTo>
                    <a:pt x="54" y="31"/>
                    <a:pt x="50" y="31"/>
                    <a:pt x="45" y="32"/>
                  </a:cubicBezTo>
                  <a:cubicBezTo>
                    <a:pt x="42" y="32"/>
                    <a:pt x="40" y="32"/>
                    <a:pt x="37" y="32"/>
                  </a:cubicBezTo>
                  <a:cubicBezTo>
                    <a:pt x="36" y="33"/>
                    <a:pt x="35" y="33"/>
                    <a:pt x="33" y="33"/>
                  </a:cubicBezTo>
                  <a:cubicBezTo>
                    <a:pt x="35" y="36"/>
                    <a:pt x="37" y="39"/>
                    <a:pt x="39" y="41"/>
                  </a:cubicBezTo>
                  <a:cubicBezTo>
                    <a:pt x="41" y="45"/>
                    <a:pt x="44" y="48"/>
                    <a:pt x="47" y="52"/>
                  </a:cubicBezTo>
                  <a:cubicBezTo>
                    <a:pt x="48" y="53"/>
                    <a:pt x="49" y="55"/>
                    <a:pt x="50" y="56"/>
                  </a:cubicBezTo>
                  <a:cubicBezTo>
                    <a:pt x="53" y="58"/>
                    <a:pt x="55" y="58"/>
                    <a:pt x="57" y="55"/>
                  </a:cubicBezTo>
                  <a:cubicBezTo>
                    <a:pt x="58" y="54"/>
                    <a:pt x="59" y="53"/>
                    <a:pt x="60" y="51"/>
                  </a:cubicBezTo>
                  <a:cubicBezTo>
                    <a:pt x="60" y="55"/>
                    <a:pt x="56" y="68"/>
                    <a:pt x="53" y="72"/>
                  </a:cubicBezTo>
                  <a:cubicBezTo>
                    <a:pt x="53" y="71"/>
                    <a:pt x="52" y="71"/>
                    <a:pt x="52" y="71"/>
                  </a:cubicBezTo>
                  <a:cubicBezTo>
                    <a:pt x="52" y="67"/>
                    <a:pt x="50" y="64"/>
                    <a:pt x="48" y="60"/>
                  </a:cubicBezTo>
                  <a:cubicBezTo>
                    <a:pt x="42" y="53"/>
                    <a:pt x="37" y="45"/>
                    <a:pt x="31" y="37"/>
                  </a:cubicBezTo>
                  <a:cubicBezTo>
                    <a:pt x="30" y="35"/>
                    <a:pt x="29" y="34"/>
                    <a:pt x="26" y="33"/>
                  </a:cubicBezTo>
                  <a:cubicBezTo>
                    <a:pt x="22" y="31"/>
                    <a:pt x="17" y="29"/>
                    <a:pt x="13" y="27"/>
                  </a:cubicBezTo>
                  <a:cubicBezTo>
                    <a:pt x="7" y="25"/>
                    <a:pt x="6" y="25"/>
                    <a:pt x="2" y="31"/>
                  </a:cubicBezTo>
                  <a:cubicBezTo>
                    <a:pt x="2" y="31"/>
                    <a:pt x="1" y="31"/>
                    <a:pt x="1" y="32"/>
                  </a:cubicBezTo>
                  <a:cubicBezTo>
                    <a:pt x="1" y="31"/>
                    <a:pt x="0" y="31"/>
                    <a:pt x="0" y="30"/>
                  </a:cubicBezTo>
                  <a:cubicBezTo>
                    <a:pt x="4" y="20"/>
                    <a:pt x="8" y="11"/>
                    <a:pt x="12" y="1"/>
                  </a:cubicBezTo>
                  <a:cubicBezTo>
                    <a:pt x="12" y="1"/>
                    <a:pt x="12" y="0"/>
                    <a:pt x="13" y="0"/>
                  </a:cubicBezTo>
                  <a:cubicBezTo>
                    <a:pt x="13" y="1"/>
                    <a:pt x="13" y="2"/>
                    <a:pt x="13" y="3"/>
                  </a:cubicBezTo>
                  <a:cubicBezTo>
                    <a:pt x="12" y="8"/>
                    <a:pt x="13" y="10"/>
                    <a:pt x="18" y="12"/>
                  </a:cubicBezTo>
                  <a:cubicBezTo>
                    <a:pt x="22" y="14"/>
                    <a:pt x="26" y="16"/>
                    <a:pt x="30" y="17"/>
                  </a:cubicBezTo>
                  <a:cubicBezTo>
                    <a:pt x="31" y="18"/>
                    <a:pt x="33" y="18"/>
                    <a:pt x="34" y="18"/>
                  </a:cubicBezTo>
                  <a:cubicBezTo>
                    <a:pt x="45" y="17"/>
                    <a:pt x="56" y="15"/>
                    <a:pt x="67" y="14"/>
                  </a:cubicBezTo>
                  <a:cubicBezTo>
                    <a:pt x="70" y="13"/>
                    <a:pt x="74" y="12"/>
                    <a:pt x="76" y="8"/>
                  </a:cubicBezTo>
                  <a:cubicBezTo>
                    <a:pt x="77" y="9"/>
                    <a:pt x="77" y="10"/>
                    <a:pt x="77" y="10"/>
                  </a:cubicBezTo>
                  <a:cubicBezTo>
                    <a:pt x="74" y="20"/>
                    <a:pt x="70" y="29"/>
                    <a:pt x="66" y="39"/>
                  </a:cubicBezTo>
                  <a:cubicBezTo>
                    <a:pt x="66" y="39"/>
                    <a:pt x="66" y="39"/>
                    <a:pt x="64" y="4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39" name="Freeform 57">
              <a:extLst>
                <a:ext uri="{FF2B5EF4-FFF2-40B4-BE49-F238E27FC236}">
                  <a16:creationId xmlns:a16="http://schemas.microsoft.com/office/drawing/2014/main" id="{1B5FE221-3E48-4E96-B8E5-5FE1CD6CF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8858" y="23484939"/>
              <a:ext cx="479759" cy="424705"/>
            </a:xfrm>
            <a:custGeom>
              <a:avLst/>
              <a:gdLst>
                <a:gd name="T0" fmla="*/ 5 w 68"/>
                <a:gd name="T1" fmla="*/ 10 h 61"/>
                <a:gd name="T2" fmla="*/ 5 w 68"/>
                <a:gd name="T3" fmla="*/ 13 h 61"/>
                <a:gd name="T4" fmla="*/ 12 w 68"/>
                <a:gd name="T5" fmla="*/ 20 h 61"/>
                <a:gd name="T6" fmla="*/ 37 w 68"/>
                <a:gd name="T7" fmla="*/ 22 h 61"/>
                <a:gd name="T8" fmla="*/ 61 w 68"/>
                <a:gd name="T9" fmla="*/ 23 h 61"/>
                <a:gd name="T10" fmla="*/ 64 w 68"/>
                <a:gd name="T11" fmla="*/ 23 h 61"/>
                <a:gd name="T12" fmla="*/ 63 w 68"/>
                <a:gd name="T13" fmla="*/ 14 h 61"/>
                <a:gd name="T14" fmla="*/ 58 w 68"/>
                <a:gd name="T15" fmla="*/ 6 h 61"/>
                <a:gd name="T16" fmla="*/ 50 w 68"/>
                <a:gd name="T17" fmla="*/ 1 h 61"/>
                <a:gd name="T18" fmla="*/ 68 w 68"/>
                <a:gd name="T19" fmla="*/ 2 h 61"/>
                <a:gd name="T20" fmla="*/ 64 w 68"/>
                <a:gd name="T21" fmla="*/ 61 h 61"/>
                <a:gd name="T22" fmla="*/ 46 w 68"/>
                <a:gd name="T23" fmla="*/ 60 h 61"/>
                <a:gd name="T24" fmla="*/ 47 w 68"/>
                <a:gd name="T25" fmla="*/ 57 h 61"/>
                <a:gd name="T26" fmla="*/ 49 w 68"/>
                <a:gd name="T27" fmla="*/ 57 h 61"/>
                <a:gd name="T28" fmla="*/ 63 w 68"/>
                <a:gd name="T29" fmla="*/ 40 h 61"/>
                <a:gd name="T30" fmla="*/ 60 w 68"/>
                <a:gd name="T31" fmla="*/ 39 h 61"/>
                <a:gd name="T32" fmla="*/ 17 w 68"/>
                <a:gd name="T33" fmla="*/ 36 h 61"/>
                <a:gd name="T34" fmla="*/ 12 w 68"/>
                <a:gd name="T35" fmla="*/ 35 h 61"/>
                <a:gd name="T36" fmla="*/ 3 w 68"/>
                <a:gd name="T37" fmla="*/ 41 h 61"/>
                <a:gd name="T38" fmla="*/ 2 w 68"/>
                <a:gd name="T39" fmla="*/ 45 h 61"/>
                <a:gd name="T40" fmla="*/ 2 w 68"/>
                <a:gd name="T41" fmla="*/ 36 h 61"/>
                <a:gd name="T42" fmla="*/ 2 w 68"/>
                <a:gd name="T43" fmla="*/ 27 h 61"/>
                <a:gd name="T44" fmla="*/ 3 w 68"/>
                <a:gd name="T45" fmla="*/ 18 h 61"/>
                <a:gd name="T46" fmla="*/ 4 w 68"/>
                <a:gd name="T47" fmla="*/ 9 h 61"/>
                <a:gd name="T48" fmla="*/ 5 w 68"/>
                <a:gd name="T49" fmla="*/ 1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8" h="61">
                  <a:moveTo>
                    <a:pt x="5" y="10"/>
                  </a:moveTo>
                  <a:cubicBezTo>
                    <a:pt x="5" y="11"/>
                    <a:pt x="5" y="12"/>
                    <a:pt x="5" y="13"/>
                  </a:cubicBezTo>
                  <a:cubicBezTo>
                    <a:pt x="6" y="17"/>
                    <a:pt x="8" y="19"/>
                    <a:pt x="12" y="20"/>
                  </a:cubicBezTo>
                  <a:cubicBezTo>
                    <a:pt x="20" y="20"/>
                    <a:pt x="29" y="21"/>
                    <a:pt x="37" y="22"/>
                  </a:cubicBezTo>
                  <a:cubicBezTo>
                    <a:pt x="45" y="22"/>
                    <a:pt x="53" y="23"/>
                    <a:pt x="61" y="23"/>
                  </a:cubicBezTo>
                  <a:cubicBezTo>
                    <a:pt x="62" y="23"/>
                    <a:pt x="63" y="23"/>
                    <a:pt x="64" y="23"/>
                  </a:cubicBezTo>
                  <a:cubicBezTo>
                    <a:pt x="65" y="20"/>
                    <a:pt x="64" y="17"/>
                    <a:pt x="63" y="14"/>
                  </a:cubicBezTo>
                  <a:cubicBezTo>
                    <a:pt x="62" y="10"/>
                    <a:pt x="61" y="8"/>
                    <a:pt x="58" y="6"/>
                  </a:cubicBezTo>
                  <a:cubicBezTo>
                    <a:pt x="55" y="4"/>
                    <a:pt x="52" y="3"/>
                    <a:pt x="50" y="1"/>
                  </a:cubicBezTo>
                  <a:cubicBezTo>
                    <a:pt x="56" y="0"/>
                    <a:pt x="62" y="1"/>
                    <a:pt x="68" y="2"/>
                  </a:cubicBezTo>
                  <a:cubicBezTo>
                    <a:pt x="67" y="21"/>
                    <a:pt x="65" y="41"/>
                    <a:pt x="64" y="61"/>
                  </a:cubicBezTo>
                  <a:cubicBezTo>
                    <a:pt x="58" y="61"/>
                    <a:pt x="52" y="61"/>
                    <a:pt x="46" y="60"/>
                  </a:cubicBezTo>
                  <a:cubicBezTo>
                    <a:pt x="46" y="59"/>
                    <a:pt x="46" y="58"/>
                    <a:pt x="47" y="57"/>
                  </a:cubicBezTo>
                  <a:cubicBezTo>
                    <a:pt x="47" y="57"/>
                    <a:pt x="48" y="57"/>
                    <a:pt x="49" y="57"/>
                  </a:cubicBezTo>
                  <a:cubicBezTo>
                    <a:pt x="58" y="55"/>
                    <a:pt x="63" y="50"/>
                    <a:pt x="63" y="40"/>
                  </a:cubicBezTo>
                  <a:cubicBezTo>
                    <a:pt x="62" y="39"/>
                    <a:pt x="61" y="39"/>
                    <a:pt x="60" y="39"/>
                  </a:cubicBezTo>
                  <a:cubicBezTo>
                    <a:pt x="46" y="38"/>
                    <a:pt x="31" y="37"/>
                    <a:pt x="17" y="36"/>
                  </a:cubicBezTo>
                  <a:cubicBezTo>
                    <a:pt x="15" y="36"/>
                    <a:pt x="13" y="35"/>
                    <a:pt x="12" y="35"/>
                  </a:cubicBezTo>
                  <a:cubicBezTo>
                    <a:pt x="7" y="35"/>
                    <a:pt x="4" y="36"/>
                    <a:pt x="3" y="41"/>
                  </a:cubicBezTo>
                  <a:cubicBezTo>
                    <a:pt x="3" y="42"/>
                    <a:pt x="3" y="43"/>
                    <a:pt x="2" y="45"/>
                  </a:cubicBezTo>
                  <a:cubicBezTo>
                    <a:pt x="0" y="41"/>
                    <a:pt x="2" y="38"/>
                    <a:pt x="2" y="36"/>
                  </a:cubicBezTo>
                  <a:cubicBezTo>
                    <a:pt x="2" y="33"/>
                    <a:pt x="2" y="30"/>
                    <a:pt x="2" y="27"/>
                  </a:cubicBezTo>
                  <a:cubicBezTo>
                    <a:pt x="2" y="24"/>
                    <a:pt x="2" y="21"/>
                    <a:pt x="3" y="18"/>
                  </a:cubicBezTo>
                  <a:cubicBezTo>
                    <a:pt x="3" y="15"/>
                    <a:pt x="2" y="12"/>
                    <a:pt x="4" y="9"/>
                  </a:cubicBezTo>
                  <a:cubicBezTo>
                    <a:pt x="4" y="9"/>
                    <a:pt x="4" y="10"/>
                    <a:pt x="5" y="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0" name="Freeform 58">
              <a:extLst>
                <a:ext uri="{FF2B5EF4-FFF2-40B4-BE49-F238E27FC236}">
                  <a16:creationId xmlns:a16="http://schemas.microsoft.com/office/drawing/2014/main" id="{0C80588D-DFE1-4FB4-962E-E3C92D9E11E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0147" y="20480543"/>
              <a:ext cx="432570" cy="542679"/>
            </a:xfrm>
            <a:custGeom>
              <a:avLst/>
              <a:gdLst>
                <a:gd name="T0" fmla="*/ 6 w 61"/>
                <a:gd name="T1" fmla="*/ 77 h 77"/>
                <a:gd name="T2" fmla="*/ 5 w 61"/>
                <a:gd name="T3" fmla="*/ 71 h 77"/>
                <a:gd name="T4" fmla="*/ 5 w 61"/>
                <a:gd name="T5" fmla="*/ 14 h 77"/>
                <a:gd name="T6" fmla="*/ 0 w 61"/>
                <a:gd name="T7" fmla="*/ 1 h 77"/>
                <a:gd name="T8" fmla="*/ 29 w 61"/>
                <a:gd name="T9" fmla="*/ 14 h 77"/>
                <a:gd name="T10" fmla="*/ 25 w 61"/>
                <a:gd name="T11" fmla="*/ 13 h 77"/>
                <a:gd name="T12" fmla="*/ 20 w 61"/>
                <a:gd name="T13" fmla="*/ 16 h 77"/>
                <a:gd name="T14" fmla="*/ 20 w 61"/>
                <a:gd name="T15" fmla="*/ 19 h 77"/>
                <a:gd name="T16" fmla="*/ 19 w 61"/>
                <a:gd name="T17" fmla="*/ 55 h 77"/>
                <a:gd name="T18" fmla="*/ 20 w 61"/>
                <a:gd name="T19" fmla="*/ 57 h 77"/>
                <a:gd name="T20" fmla="*/ 21 w 61"/>
                <a:gd name="T21" fmla="*/ 57 h 77"/>
                <a:gd name="T22" fmla="*/ 45 w 61"/>
                <a:gd name="T23" fmla="*/ 31 h 77"/>
                <a:gd name="T24" fmla="*/ 45 w 61"/>
                <a:gd name="T25" fmla="*/ 31 h 77"/>
                <a:gd name="T26" fmla="*/ 44 w 61"/>
                <a:gd name="T27" fmla="*/ 21 h 77"/>
                <a:gd name="T28" fmla="*/ 43 w 61"/>
                <a:gd name="T29" fmla="*/ 19 h 77"/>
                <a:gd name="T30" fmla="*/ 61 w 61"/>
                <a:gd name="T31" fmla="*/ 26 h 77"/>
                <a:gd name="T32" fmla="*/ 59 w 61"/>
                <a:gd name="T33" fmla="*/ 27 h 77"/>
                <a:gd name="T34" fmla="*/ 49 w 61"/>
                <a:gd name="T35" fmla="*/ 32 h 77"/>
                <a:gd name="T36" fmla="*/ 10 w 61"/>
                <a:gd name="T37" fmla="*/ 73 h 77"/>
                <a:gd name="T38" fmla="*/ 6 w 61"/>
                <a:gd name="T39" fmla="*/ 77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1" h="77">
                  <a:moveTo>
                    <a:pt x="6" y="77"/>
                  </a:moveTo>
                  <a:cubicBezTo>
                    <a:pt x="5" y="74"/>
                    <a:pt x="5" y="73"/>
                    <a:pt x="5" y="71"/>
                  </a:cubicBezTo>
                  <a:cubicBezTo>
                    <a:pt x="5" y="52"/>
                    <a:pt x="5" y="33"/>
                    <a:pt x="5" y="14"/>
                  </a:cubicBezTo>
                  <a:cubicBezTo>
                    <a:pt x="5" y="9"/>
                    <a:pt x="5" y="4"/>
                    <a:pt x="0" y="1"/>
                  </a:cubicBezTo>
                  <a:cubicBezTo>
                    <a:pt x="4" y="0"/>
                    <a:pt x="26" y="10"/>
                    <a:pt x="29" y="14"/>
                  </a:cubicBezTo>
                  <a:cubicBezTo>
                    <a:pt x="28" y="13"/>
                    <a:pt x="27" y="13"/>
                    <a:pt x="25" y="13"/>
                  </a:cubicBezTo>
                  <a:cubicBezTo>
                    <a:pt x="22" y="12"/>
                    <a:pt x="21" y="13"/>
                    <a:pt x="20" y="16"/>
                  </a:cubicBezTo>
                  <a:cubicBezTo>
                    <a:pt x="20" y="17"/>
                    <a:pt x="20" y="18"/>
                    <a:pt x="20" y="19"/>
                  </a:cubicBezTo>
                  <a:cubicBezTo>
                    <a:pt x="19" y="31"/>
                    <a:pt x="19" y="43"/>
                    <a:pt x="19" y="55"/>
                  </a:cubicBezTo>
                  <a:cubicBezTo>
                    <a:pt x="19" y="55"/>
                    <a:pt x="19" y="56"/>
                    <a:pt x="20" y="57"/>
                  </a:cubicBezTo>
                  <a:cubicBezTo>
                    <a:pt x="20" y="57"/>
                    <a:pt x="21" y="57"/>
                    <a:pt x="21" y="57"/>
                  </a:cubicBezTo>
                  <a:cubicBezTo>
                    <a:pt x="29" y="48"/>
                    <a:pt x="37" y="40"/>
                    <a:pt x="45" y="31"/>
                  </a:cubicBezTo>
                  <a:cubicBezTo>
                    <a:pt x="45" y="31"/>
                    <a:pt x="45" y="31"/>
                    <a:pt x="45" y="31"/>
                  </a:cubicBezTo>
                  <a:cubicBezTo>
                    <a:pt x="49" y="26"/>
                    <a:pt x="49" y="24"/>
                    <a:pt x="44" y="21"/>
                  </a:cubicBezTo>
                  <a:cubicBezTo>
                    <a:pt x="43" y="20"/>
                    <a:pt x="43" y="20"/>
                    <a:pt x="43" y="19"/>
                  </a:cubicBezTo>
                  <a:cubicBezTo>
                    <a:pt x="49" y="20"/>
                    <a:pt x="55" y="23"/>
                    <a:pt x="61" y="26"/>
                  </a:cubicBezTo>
                  <a:cubicBezTo>
                    <a:pt x="60" y="27"/>
                    <a:pt x="60" y="27"/>
                    <a:pt x="59" y="27"/>
                  </a:cubicBezTo>
                  <a:cubicBezTo>
                    <a:pt x="55" y="27"/>
                    <a:pt x="52" y="29"/>
                    <a:pt x="49" y="32"/>
                  </a:cubicBezTo>
                  <a:cubicBezTo>
                    <a:pt x="36" y="46"/>
                    <a:pt x="23" y="60"/>
                    <a:pt x="10" y="73"/>
                  </a:cubicBezTo>
                  <a:cubicBezTo>
                    <a:pt x="9" y="74"/>
                    <a:pt x="8" y="75"/>
                    <a:pt x="6" y="7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1" name="Freeform 59">
              <a:extLst>
                <a:ext uri="{FF2B5EF4-FFF2-40B4-BE49-F238E27FC236}">
                  <a16:creationId xmlns:a16="http://schemas.microsoft.com/office/drawing/2014/main" id="{320EA19E-5EAD-4B80-911A-EBF3A28694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5558" y="22053525"/>
              <a:ext cx="495489" cy="432570"/>
            </a:xfrm>
            <a:custGeom>
              <a:avLst/>
              <a:gdLst>
                <a:gd name="T0" fmla="*/ 0 w 71"/>
                <a:gd name="T1" fmla="*/ 32 h 61"/>
                <a:gd name="T2" fmla="*/ 15 w 71"/>
                <a:gd name="T3" fmla="*/ 0 h 61"/>
                <a:gd name="T4" fmla="*/ 14 w 71"/>
                <a:gd name="T5" fmla="*/ 3 h 61"/>
                <a:gd name="T6" fmla="*/ 19 w 71"/>
                <a:gd name="T7" fmla="*/ 13 h 61"/>
                <a:gd name="T8" fmla="*/ 58 w 71"/>
                <a:gd name="T9" fmla="*/ 33 h 61"/>
                <a:gd name="T10" fmla="*/ 68 w 71"/>
                <a:gd name="T11" fmla="*/ 31 h 61"/>
                <a:gd name="T12" fmla="*/ 71 w 71"/>
                <a:gd name="T13" fmla="*/ 28 h 61"/>
                <a:gd name="T14" fmla="*/ 56 w 71"/>
                <a:gd name="T15" fmla="*/ 61 h 61"/>
                <a:gd name="T16" fmla="*/ 56 w 71"/>
                <a:gd name="T17" fmla="*/ 57 h 61"/>
                <a:gd name="T18" fmla="*/ 52 w 71"/>
                <a:gd name="T19" fmla="*/ 47 h 61"/>
                <a:gd name="T20" fmla="*/ 13 w 71"/>
                <a:gd name="T21" fmla="*/ 28 h 61"/>
                <a:gd name="T22" fmla="*/ 1 w 71"/>
                <a:gd name="T23" fmla="*/ 30 h 61"/>
                <a:gd name="T24" fmla="*/ 0 w 71"/>
                <a:gd name="T25" fmla="*/ 32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1" h="61">
                  <a:moveTo>
                    <a:pt x="0" y="32"/>
                  </a:moveTo>
                  <a:cubicBezTo>
                    <a:pt x="0" y="27"/>
                    <a:pt x="11" y="4"/>
                    <a:pt x="15" y="0"/>
                  </a:cubicBezTo>
                  <a:cubicBezTo>
                    <a:pt x="14" y="1"/>
                    <a:pt x="14" y="2"/>
                    <a:pt x="14" y="3"/>
                  </a:cubicBezTo>
                  <a:cubicBezTo>
                    <a:pt x="13" y="9"/>
                    <a:pt x="14" y="11"/>
                    <a:pt x="19" y="13"/>
                  </a:cubicBezTo>
                  <a:cubicBezTo>
                    <a:pt x="32" y="20"/>
                    <a:pt x="45" y="27"/>
                    <a:pt x="58" y="33"/>
                  </a:cubicBezTo>
                  <a:cubicBezTo>
                    <a:pt x="63" y="36"/>
                    <a:pt x="65" y="35"/>
                    <a:pt x="68" y="31"/>
                  </a:cubicBezTo>
                  <a:cubicBezTo>
                    <a:pt x="69" y="30"/>
                    <a:pt x="70" y="29"/>
                    <a:pt x="71" y="28"/>
                  </a:cubicBezTo>
                  <a:cubicBezTo>
                    <a:pt x="70" y="32"/>
                    <a:pt x="60" y="56"/>
                    <a:pt x="56" y="61"/>
                  </a:cubicBezTo>
                  <a:cubicBezTo>
                    <a:pt x="56" y="59"/>
                    <a:pt x="56" y="58"/>
                    <a:pt x="56" y="57"/>
                  </a:cubicBezTo>
                  <a:cubicBezTo>
                    <a:pt x="57" y="52"/>
                    <a:pt x="56" y="50"/>
                    <a:pt x="52" y="47"/>
                  </a:cubicBezTo>
                  <a:cubicBezTo>
                    <a:pt x="39" y="41"/>
                    <a:pt x="26" y="34"/>
                    <a:pt x="13" y="28"/>
                  </a:cubicBezTo>
                  <a:cubicBezTo>
                    <a:pt x="7" y="25"/>
                    <a:pt x="6" y="25"/>
                    <a:pt x="1" y="30"/>
                  </a:cubicBezTo>
                  <a:cubicBezTo>
                    <a:pt x="1" y="31"/>
                    <a:pt x="1" y="31"/>
                    <a:pt x="0" y="3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2" name="Freeform 60">
              <a:extLst>
                <a:ext uri="{FF2B5EF4-FFF2-40B4-BE49-F238E27FC236}">
                  <a16:creationId xmlns:a16="http://schemas.microsoft.com/office/drawing/2014/main" id="{CE249F1C-D798-4BD0-8FB9-089BB37E76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0993" y="22863611"/>
              <a:ext cx="479759" cy="314596"/>
            </a:xfrm>
            <a:custGeom>
              <a:avLst/>
              <a:gdLst>
                <a:gd name="T0" fmla="*/ 5 w 69"/>
                <a:gd name="T1" fmla="*/ 45 h 45"/>
                <a:gd name="T2" fmla="*/ 0 w 69"/>
                <a:gd name="T3" fmla="*/ 13 h 45"/>
                <a:gd name="T4" fmla="*/ 1 w 69"/>
                <a:gd name="T5" fmla="*/ 11 h 45"/>
                <a:gd name="T6" fmla="*/ 3 w 69"/>
                <a:gd name="T7" fmla="*/ 15 h 45"/>
                <a:gd name="T8" fmla="*/ 11 w 69"/>
                <a:gd name="T9" fmla="*/ 19 h 45"/>
                <a:gd name="T10" fmla="*/ 47 w 69"/>
                <a:gd name="T11" fmla="*/ 13 h 45"/>
                <a:gd name="T12" fmla="*/ 55 w 69"/>
                <a:gd name="T13" fmla="*/ 12 h 45"/>
                <a:gd name="T14" fmla="*/ 62 w 69"/>
                <a:gd name="T15" fmla="*/ 5 h 45"/>
                <a:gd name="T16" fmla="*/ 62 w 69"/>
                <a:gd name="T17" fmla="*/ 0 h 45"/>
                <a:gd name="T18" fmla="*/ 64 w 69"/>
                <a:gd name="T19" fmla="*/ 3 h 45"/>
                <a:gd name="T20" fmla="*/ 69 w 69"/>
                <a:gd name="T21" fmla="*/ 35 h 45"/>
                <a:gd name="T22" fmla="*/ 67 w 69"/>
                <a:gd name="T23" fmla="*/ 35 h 45"/>
                <a:gd name="T24" fmla="*/ 66 w 69"/>
                <a:gd name="T25" fmla="*/ 33 h 45"/>
                <a:gd name="T26" fmla="*/ 57 w 69"/>
                <a:gd name="T27" fmla="*/ 27 h 45"/>
                <a:gd name="T28" fmla="*/ 14 w 69"/>
                <a:gd name="T29" fmla="*/ 35 h 45"/>
                <a:gd name="T30" fmla="*/ 7 w 69"/>
                <a:gd name="T31" fmla="*/ 42 h 45"/>
                <a:gd name="T32" fmla="*/ 6 w 69"/>
                <a:gd name="T33" fmla="*/ 45 h 45"/>
                <a:gd name="T34" fmla="*/ 5 w 69"/>
                <a:gd name="T35" fmla="*/ 4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9" h="45">
                  <a:moveTo>
                    <a:pt x="5" y="45"/>
                  </a:moveTo>
                  <a:cubicBezTo>
                    <a:pt x="3" y="35"/>
                    <a:pt x="2" y="24"/>
                    <a:pt x="0" y="13"/>
                  </a:cubicBezTo>
                  <a:cubicBezTo>
                    <a:pt x="0" y="13"/>
                    <a:pt x="0" y="12"/>
                    <a:pt x="1" y="11"/>
                  </a:cubicBezTo>
                  <a:cubicBezTo>
                    <a:pt x="2" y="13"/>
                    <a:pt x="2" y="14"/>
                    <a:pt x="3" y="15"/>
                  </a:cubicBezTo>
                  <a:cubicBezTo>
                    <a:pt x="5" y="19"/>
                    <a:pt x="6" y="20"/>
                    <a:pt x="11" y="19"/>
                  </a:cubicBezTo>
                  <a:cubicBezTo>
                    <a:pt x="23" y="17"/>
                    <a:pt x="35" y="15"/>
                    <a:pt x="47" y="13"/>
                  </a:cubicBezTo>
                  <a:cubicBezTo>
                    <a:pt x="50" y="13"/>
                    <a:pt x="52" y="12"/>
                    <a:pt x="55" y="12"/>
                  </a:cubicBezTo>
                  <a:cubicBezTo>
                    <a:pt x="60" y="11"/>
                    <a:pt x="61" y="9"/>
                    <a:pt x="62" y="5"/>
                  </a:cubicBezTo>
                  <a:cubicBezTo>
                    <a:pt x="62" y="4"/>
                    <a:pt x="62" y="3"/>
                    <a:pt x="62" y="0"/>
                  </a:cubicBezTo>
                  <a:cubicBezTo>
                    <a:pt x="63" y="2"/>
                    <a:pt x="64" y="3"/>
                    <a:pt x="64" y="3"/>
                  </a:cubicBezTo>
                  <a:cubicBezTo>
                    <a:pt x="65" y="14"/>
                    <a:pt x="67" y="24"/>
                    <a:pt x="69" y="35"/>
                  </a:cubicBezTo>
                  <a:cubicBezTo>
                    <a:pt x="68" y="35"/>
                    <a:pt x="68" y="35"/>
                    <a:pt x="67" y="35"/>
                  </a:cubicBezTo>
                  <a:cubicBezTo>
                    <a:pt x="67" y="35"/>
                    <a:pt x="66" y="34"/>
                    <a:pt x="66" y="33"/>
                  </a:cubicBezTo>
                  <a:cubicBezTo>
                    <a:pt x="64" y="28"/>
                    <a:pt x="62" y="27"/>
                    <a:pt x="57" y="27"/>
                  </a:cubicBezTo>
                  <a:cubicBezTo>
                    <a:pt x="43" y="30"/>
                    <a:pt x="28" y="32"/>
                    <a:pt x="14" y="35"/>
                  </a:cubicBezTo>
                  <a:cubicBezTo>
                    <a:pt x="9" y="35"/>
                    <a:pt x="7" y="37"/>
                    <a:pt x="7" y="42"/>
                  </a:cubicBezTo>
                  <a:cubicBezTo>
                    <a:pt x="7" y="43"/>
                    <a:pt x="6" y="44"/>
                    <a:pt x="6" y="45"/>
                  </a:cubicBezTo>
                  <a:cubicBezTo>
                    <a:pt x="6" y="45"/>
                    <a:pt x="5" y="45"/>
                    <a:pt x="5" y="4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3" name="Freeform 61">
              <a:extLst>
                <a:ext uri="{FF2B5EF4-FFF2-40B4-BE49-F238E27FC236}">
                  <a16:creationId xmlns:a16="http://schemas.microsoft.com/office/drawing/2014/main" id="{BC1A26E3-0AA5-4CA3-9984-A9FA381A1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225" y="20346840"/>
              <a:ext cx="291002" cy="487624"/>
            </a:xfrm>
            <a:custGeom>
              <a:avLst/>
              <a:gdLst>
                <a:gd name="T0" fmla="*/ 1 w 42"/>
                <a:gd name="T1" fmla="*/ 64 h 70"/>
                <a:gd name="T2" fmla="*/ 4 w 42"/>
                <a:gd name="T3" fmla="*/ 64 h 70"/>
                <a:gd name="T4" fmla="*/ 10 w 42"/>
                <a:gd name="T5" fmla="*/ 57 h 70"/>
                <a:gd name="T6" fmla="*/ 13 w 42"/>
                <a:gd name="T7" fmla="*/ 41 h 70"/>
                <a:gd name="T8" fmla="*/ 16 w 42"/>
                <a:gd name="T9" fmla="*/ 14 h 70"/>
                <a:gd name="T10" fmla="*/ 17 w 42"/>
                <a:gd name="T11" fmla="*/ 10 h 70"/>
                <a:gd name="T12" fmla="*/ 11 w 42"/>
                <a:gd name="T13" fmla="*/ 2 h 70"/>
                <a:gd name="T14" fmla="*/ 9 w 42"/>
                <a:gd name="T15" fmla="*/ 0 h 70"/>
                <a:gd name="T16" fmla="*/ 42 w 42"/>
                <a:gd name="T17" fmla="*/ 4 h 70"/>
                <a:gd name="T18" fmla="*/ 42 w 42"/>
                <a:gd name="T19" fmla="*/ 5 h 70"/>
                <a:gd name="T20" fmla="*/ 39 w 42"/>
                <a:gd name="T21" fmla="*/ 6 h 70"/>
                <a:gd name="T22" fmla="*/ 32 w 42"/>
                <a:gd name="T23" fmla="*/ 13 h 70"/>
                <a:gd name="T24" fmla="*/ 27 w 42"/>
                <a:gd name="T25" fmla="*/ 47 h 70"/>
                <a:gd name="T26" fmla="*/ 25 w 42"/>
                <a:gd name="T27" fmla="*/ 58 h 70"/>
                <a:gd name="T28" fmla="*/ 31 w 42"/>
                <a:gd name="T29" fmla="*/ 68 h 70"/>
                <a:gd name="T30" fmla="*/ 33 w 42"/>
                <a:gd name="T31" fmla="*/ 69 h 70"/>
                <a:gd name="T32" fmla="*/ 33 w 42"/>
                <a:gd name="T33" fmla="*/ 70 h 70"/>
                <a:gd name="T34" fmla="*/ 0 w 42"/>
                <a:gd name="T35" fmla="*/ 66 h 70"/>
                <a:gd name="T36" fmla="*/ 1 w 42"/>
                <a:gd name="T37" fmla="*/ 6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42" h="70">
                  <a:moveTo>
                    <a:pt x="1" y="64"/>
                  </a:moveTo>
                  <a:cubicBezTo>
                    <a:pt x="2" y="64"/>
                    <a:pt x="3" y="64"/>
                    <a:pt x="4" y="64"/>
                  </a:cubicBezTo>
                  <a:cubicBezTo>
                    <a:pt x="8" y="63"/>
                    <a:pt x="10" y="62"/>
                    <a:pt x="10" y="57"/>
                  </a:cubicBezTo>
                  <a:cubicBezTo>
                    <a:pt x="11" y="52"/>
                    <a:pt x="12" y="47"/>
                    <a:pt x="13" y="41"/>
                  </a:cubicBezTo>
                  <a:cubicBezTo>
                    <a:pt x="14" y="32"/>
                    <a:pt x="15" y="23"/>
                    <a:pt x="16" y="14"/>
                  </a:cubicBezTo>
                  <a:cubicBezTo>
                    <a:pt x="16" y="13"/>
                    <a:pt x="17" y="12"/>
                    <a:pt x="17" y="10"/>
                  </a:cubicBezTo>
                  <a:cubicBezTo>
                    <a:pt x="17" y="5"/>
                    <a:pt x="16" y="4"/>
                    <a:pt x="11" y="2"/>
                  </a:cubicBezTo>
                  <a:cubicBezTo>
                    <a:pt x="10" y="1"/>
                    <a:pt x="10" y="1"/>
                    <a:pt x="9" y="0"/>
                  </a:cubicBezTo>
                  <a:cubicBezTo>
                    <a:pt x="20" y="1"/>
                    <a:pt x="31" y="2"/>
                    <a:pt x="42" y="4"/>
                  </a:cubicBezTo>
                  <a:cubicBezTo>
                    <a:pt x="42" y="5"/>
                    <a:pt x="42" y="5"/>
                    <a:pt x="42" y="5"/>
                  </a:cubicBezTo>
                  <a:cubicBezTo>
                    <a:pt x="41" y="5"/>
                    <a:pt x="40" y="6"/>
                    <a:pt x="39" y="6"/>
                  </a:cubicBezTo>
                  <a:cubicBezTo>
                    <a:pt x="34" y="6"/>
                    <a:pt x="32" y="7"/>
                    <a:pt x="32" y="13"/>
                  </a:cubicBezTo>
                  <a:cubicBezTo>
                    <a:pt x="30" y="24"/>
                    <a:pt x="28" y="36"/>
                    <a:pt x="27" y="47"/>
                  </a:cubicBezTo>
                  <a:cubicBezTo>
                    <a:pt x="26" y="51"/>
                    <a:pt x="26" y="55"/>
                    <a:pt x="25" y="58"/>
                  </a:cubicBezTo>
                  <a:cubicBezTo>
                    <a:pt x="25" y="64"/>
                    <a:pt x="26" y="66"/>
                    <a:pt x="31" y="68"/>
                  </a:cubicBezTo>
                  <a:cubicBezTo>
                    <a:pt x="32" y="68"/>
                    <a:pt x="32" y="69"/>
                    <a:pt x="33" y="69"/>
                  </a:cubicBezTo>
                  <a:cubicBezTo>
                    <a:pt x="33" y="69"/>
                    <a:pt x="33" y="69"/>
                    <a:pt x="33" y="70"/>
                  </a:cubicBezTo>
                  <a:cubicBezTo>
                    <a:pt x="22" y="69"/>
                    <a:pt x="11" y="68"/>
                    <a:pt x="0" y="66"/>
                  </a:cubicBezTo>
                  <a:cubicBezTo>
                    <a:pt x="1" y="65"/>
                    <a:pt x="1" y="65"/>
                    <a:pt x="1" y="6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4" name="Freeform 62">
              <a:extLst>
                <a:ext uri="{FF2B5EF4-FFF2-40B4-BE49-F238E27FC236}">
                  <a16:creationId xmlns:a16="http://schemas.microsoft.com/office/drawing/2014/main" id="{019A6925-DD6B-4C29-B18F-663928AE5C7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87756" y="25828682"/>
              <a:ext cx="361786" cy="471895"/>
            </a:xfrm>
            <a:custGeom>
              <a:avLst/>
              <a:gdLst>
                <a:gd name="T0" fmla="*/ 1 w 52"/>
                <a:gd name="T1" fmla="*/ 51 h 67"/>
                <a:gd name="T2" fmla="*/ 5 w 52"/>
                <a:gd name="T3" fmla="*/ 52 h 67"/>
                <a:gd name="T4" fmla="*/ 16 w 52"/>
                <a:gd name="T5" fmla="*/ 47 h 67"/>
                <a:gd name="T6" fmla="*/ 32 w 52"/>
                <a:gd name="T7" fmla="*/ 12 h 67"/>
                <a:gd name="T8" fmla="*/ 33 w 52"/>
                <a:gd name="T9" fmla="*/ 9 h 67"/>
                <a:gd name="T10" fmla="*/ 29 w 52"/>
                <a:gd name="T11" fmla="*/ 2 h 67"/>
                <a:gd name="T12" fmla="*/ 23 w 52"/>
                <a:gd name="T13" fmla="*/ 1 h 67"/>
                <a:gd name="T14" fmla="*/ 52 w 52"/>
                <a:gd name="T15" fmla="*/ 1 h 67"/>
                <a:gd name="T16" fmla="*/ 51 w 52"/>
                <a:gd name="T17" fmla="*/ 4 h 67"/>
                <a:gd name="T18" fmla="*/ 29 w 52"/>
                <a:gd name="T19" fmla="*/ 52 h 67"/>
                <a:gd name="T20" fmla="*/ 33 w 52"/>
                <a:gd name="T21" fmla="*/ 65 h 67"/>
                <a:gd name="T22" fmla="*/ 34 w 52"/>
                <a:gd name="T23" fmla="*/ 66 h 67"/>
                <a:gd name="T24" fmla="*/ 34 w 52"/>
                <a:gd name="T25" fmla="*/ 67 h 67"/>
                <a:gd name="T26" fmla="*/ 33 w 52"/>
                <a:gd name="T27" fmla="*/ 67 h 67"/>
                <a:gd name="T28" fmla="*/ 2 w 52"/>
                <a:gd name="T29" fmla="*/ 53 h 67"/>
                <a:gd name="T30" fmla="*/ 0 w 52"/>
                <a:gd name="T31" fmla="*/ 52 h 67"/>
                <a:gd name="T32" fmla="*/ 1 w 52"/>
                <a:gd name="T33" fmla="*/ 51 h 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67">
                  <a:moveTo>
                    <a:pt x="1" y="51"/>
                  </a:moveTo>
                  <a:cubicBezTo>
                    <a:pt x="2" y="51"/>
                    <a:pt x="4" y="51"/>
                    <a:pt x="5" y="52"/>
                  </a:cubicBezTo>
                  <a:cubicBezTo>
                    <a:pt x="10" y="53"/>
                    <a:pt x="13" y="52"/>
                    <a:pt x="16" y="47"/>
                  </a:cubicBezTo>
                  <a:cubicBezTo>
                    <a:pt x="21" y="35"/>
                    <a:pt x="27" y="23"/>
                    <a:pt x="32" y="12"/>
                  </a:cubicBezTo>
                  <a:cubicBezTo>
                    <a:pt x="33" y="11"/>
                    <a:pt x="33" y="10"/>
                    <a:pt x="33" y="9"/>
                  </a:cubicBezTo>
                  <a:cubicBezTo>
                    <a:pt x="34" y="5"/>
                    <a:pt x="33" y="3"/>
                    <a:pt x="29" y="2"/>
                  </a:cubicBezTo>
                  <a:cubicBezTo>
                    <a:pt x="28" y="2"/>
                    <a:pt x="26" y="2"/>
                    <a:pt x="23" y="1"/>
                  </a:cubicBezTo>
                  <a:cubicBezTo>
                    <a:pt x="27" y="0"/>
                    <a:pt x="44" y="0"/>
                    <a:pt x="52" y="1"/>
                  </a:cubicBezTo>
                  <a:cubicBezTo>
                    <a:pt x="52" y="2"/>
                    <a:pt x="52" y="3"/>
                    <a:pt x="51" y="4"/>
                  </a:cubicBezTo>
                  <a:cubicBezTo>
                    <a:pt x="44" y="20"/>
                    <a:pt x="37" y="36"/>
                    <a:pt x="29" y="52"/>
                  </a:cubicBezTo>
                  <a:cubicBezTo>
                    <a:pt x="26" y="59"/>
                    <a:pt x="26" y="61"/>
                    <a:pt x="33" y="65"/>
                  </a:cubicBezTo>
                  <a:cubicBezTo>
                    <a:pt x="33" y="65"/>
                    <a:pt x="34" y="66"/>
                    <a:pt x="34" y="66"/>
                  </a:cubicBezTo>
                  <a:cubicBezTo>
                    <a:pt x="34" y="66"/>
                    <a:pt x="34" y="67"/>
                    <a:pt x="34" y="67"/>
                  </a:cubicBezTo>
                  <a:cubicBezTo>
                    <a:pt x="34" y="67"/>
                    <a:pt x="33" y="67"/>
                    <a:pt x="33" y="67"/>
                  </a:cubicBezTo>
                  <a:cubicBezTo>
                    <a:pt x="23" y="62"/>
                    <a:pt x="13" y="58"/>
                    <a:pt x="2" y="53"/>
                  </a:cubicBezTo>
                  <a:cubicBezTo>
                    <a:pt x="1" y="53"/>
                    <a:pt x="1" y="52"/>
                    <a:pt x="0" y="52"/>
                  </a:cubicBezTo>
                  <a:cubicBezTo>
                    <a:pt x="1" y="51"/>
                    <a:pt x="1" y="51"/>
                    <a:pt x="1" y="5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45" name="Freeform 71">
              <a:extLst>
                <a:ext uri="{FF2B5EF4-FFF2-40B4-BE49-F238E27FC236}">
                  <a16:creationId xmlns:a16="http://schemas.microsoft.com/office/drawing/2014/main" id="{4E677B05-5C62-4629-A766-3F659E7E1A6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99023" y="21141194"/>
              <a:ext cx="4561646" cy="4553784"/>
            </a:xfrm>
            <a:custGeom>
              <a:avLst/>
              <a:gdLst>
                <a:gd name="T0" fmla="*/ 326 w 652"/>
                <a:gd name="T1" fmla="*/ 652 h 652"/>
                <a:gd name="T2" fmla="*/ 326 w 652"/>
                <a:gd name="T3" fmla="*/ 0 h 652"/>
                <a:gd name="T4" fmla="*/ 300 w 652"/>
                <a:gd name="T5" fmla="*/ 368 h 652"/>
                <a:gd name="T6" fmla="*/ 300 w 652"/>
                <a:gd name="T7" fmla="*/ 408 h 652"/>
                <a:gd name="T8" fmla="*/ 292 w 652"/>
                <a:gd name="T9" fmla="*/ 425 h 652"/>
                <a:gd name="T10" fmla="*/ 239 w 652"/>
                <a:gd name="T11" fmla="*/ 475 h 652"/>
                <a:gd name="T12" fmla="*/ 208 w 652"/>
                <a:gd name="T13" fmla="*/ 558 h 652"/>
                <a:gd name="T14" fmla="*/ 256 w 652"/>
                <a:gd name="T15" fmla="*/ 566 h 652"/>
                <a:gd name="T16" fmla="*/ 264 w 652"/>
                <a:gd name="T17" fmla="*/ 540 h 652"/>
                <a:gd name="T18" fmla="*/ 312 w 652"/>
                <a:gd name="T19" fmla="*/ 473 h 652"/>
                <a:gd name="T20" fmla="*/ 346 w 652"/>
                <a:gd name="T21" fmla="*/ 477 h 652"/>
                <a:gd name="T22" fmla="*/ 390 w 652"/>
                <a:gd name="T23" fmla="*/ 550 h 652"/>
                <a:gd name="T24" fmla="*/ 410 w 652"/>
                <a:gd name="T25" fmla="*/ 582 h 652"/>
                <a:gd name="T26" fmla="*/ 439 w 652"/>
                <a:gd name="T27" fmla="*/ 536 h 652"/>
                <a:gd name="T28" fmla="*/ 360 w 652"/>
                <a:gd name="T29" fmla="*/ 425 h 652"/>
                <a:gd name="T30" fmla="*/ 351 w 652"/>
                <a:gd name="T31" fmla="*/ 372 h 652"/>
                <a:gd name="T32" fmla="*/ 357 w 652"/>
                <a:gd name="T33" fmla="*/ 369 h 652"/>
                <a:gd name="T34" fmla="*/ 453 w 652"/>
                <a:gd name="T35" fmla="*/ 459 h 652"/>
                <a:gd name="T36" fmla="*/ 489 w 652"/>
                <a:gd name="T37" fmla="*/ 522 h 652"/>
                <a:gd name="T38" fmla="*/ 526 w 652"/>
                <a:gd name="T39" fmla="*/ 508 h 652"/>
                <a:gd name="T40" fmla="*/ 512 w 652"/>
                <a:gd name="T41" fmla="*/ 460 h 652"/>
                <a:gd name="T42" fmla="*/ 373 w 652"/>
                <a:gd name="T43" fmla="*/ 322 h 652"/>
                <a:gd name="T44" fmla="*/ 351 w 652"/>
                <a:gd name="T45" fmla="*/ 304 h 652"/>
                <a:gd name="T46" fmla="*/ 306 w 652"/>
                <a:gd name="T47" fmla="*/ 286 h 652"/>
                <a:gd name="T48" fmla="*/ 300 w 652"/>
                <a:gd name="T49" fmla="*/ 316 h 652"/>
                <a:gd name="T50" fmla="*/ 210 w 652"/>
                <a:gd name="T51" fmla="*/ 361 h 652"/>
                <a:gd name="T52" fmla="*/ 128 w 652"/>
                <a:gd name="T53" fmla="*/ 483 h 652"/>
                <a:gd name="T54" fmla="*/ 140 w 652"/>
                <a:gd name="T55" fmla="*/ 526 h 652"/>
                <a:gd name="T56" fmla="*/ 172 w 652"/>
                <a:gd name="T57" fmla="*/ 509 h 652"/>
                <a:gd name="T58" fmla="*/ 246 w 652"/>
                <a:gd name="T59" fmla="*/ 399 h 652"/>
                <a:gd name="T60" fmla="*/ 300 w 652"/>
                <a:gd name="T61" fmla="*/ 368 h 652"/>
                <a:gd name="T62" fmla="*/ 249 w 652"/>
                <a:gd name="T63" fmla="*/ 114 h 652"/>
                <a:gd name="T64" fmla="*/ 123 w 652"/>
                <a:gd name="T65" fmla="*/ 169 h 652"/>
                <a:gd name="T66" fmla="*/ 75 w 652"/>
                <a:gd name="T67" fmla="*/ 214 h 652"/>
                <a:gd name="T68" fmla="*/ 108 w 652"/>
                <a:gd name="T69" fmla="*/ 242 h 652"/>
                <a:gd name="T70" fmla="*/ 158 w 652"/>
                <a:gd name="T71" fmla="*/ 210 h 652"/>
                <a:gd name="T72" fmla="*/ 253 w 652"/>
                <a:gd name="T73" fmla="*/ 164 h 652"/>
                <a:gd name="T74" fmla="*/ 250 w 652"/>
                <a:gd name="T75" fmla="*/ 222 h 652"/>
                <a:gd name="T76" fmla="*/ 65 w 652"/>
                <a:gd name="T77" fmla="*/ 383 h 652"/>
                <a:gd name="T78" fmla="*/ 80 w 652"/>
                <a:gd name="T79" fmla="*/ 422 h 652"/>
                <a:gd name="T80" fmla="*/ 113 w 652"/>
                <a:gd name="T81" fmla="*/ 400 h 652"/>
                <a:gd name="T82" fmla="*/ 215 w 652"/>
                <a:gd name="T83" fmla="*/ 296 h 652"/>
                <a:gd name="T84" fmla="*/ 304 w 652"/>
                <a:gd name="T85" fmla="*/ 240 h 652"/>
                <a:gd name="T86" fmla="*/ 303 w 652"/>
                <a:gd name="T87" fmla="*/ 78 h 652"/>
                <a:gd name="T88" fmla="*/ 269 w 652"/>
                <a:gd name="T89" fmla="*/ 56 h 652"/>
                <a:gd name="T90" fmla="*/ 253 w 652"/>
                <a:gd name="T91" fmla="*/ 90 h 652"/>
                <a:gd name="T92" fmla="*/ 398 w 652"/>
                <a:gd name="T93" fmla="*/ 112 h 652"/>
                <a:gd name="T94" fmla="*/ 398 w 652"/>
                <a:gd name="T95" fmla="*/ 82 h 652"/>
                <a:gd name="T96" fmla="*/ 368 w 652"/>
                <a:gd name="T97" fmla="*/ 54 h 652"/>
                <a:gd name="T98" fmla="*/ 347 w 652"/>
                <a:gd name="T99" fmla="*/ 85 h 652"/>
                <a:gd name="T100" fmla="*/ 347 w 652"/>
                <a:gd name="T101" fmla="*/ 243 h 652"/>
                <a:gd name="T102" fmla="*/ 369 w 652"/>
                <a:gd name="T103" fmla="*/ 264 h 652"/>
                <a:gd name="T104" fmla="*/ 493 w 652"/>
                <a:gd name="T105" fmla="*/ 344 h 652"/>
                <a:gd name="T106" fmla="*/ 549 w 652"/>
                <a:gd name="T107" fmla="*/ 416 h 652"/>
                <a:gd name="T108" fmla="*/ 587 w 652"/>
                <a:gd name="T109" fmla="*/ 384 h 652"/>
                <a:gd name="T110" fmla="*/ 407 w 652"/>
                <a:gd name="T111" fmla="*/ 224 h 652"/>
                <a:gd name="T112" fmla="*/ 398 w 652"/>
                <a:gd name="T113" fmla="*/ 164 h 652"/>
                <a:gd name="T114" fmla="*/ 403 w 652"/>
                <a:gd name="T115" fmla="*/ 165 h 652"/>
                <a:gd name="T116" fmla="*/ 532 w 652"/>
                <a:gd name="T117" fmla="*/ 236 h 652"/>
                <a:gd name="T118" fmla="*/ 575 w 652"/>
                <a:gd name="T119" fmla="*/ 211 h 652"/>
                <a:gd name="T120" fmla="*/ 509 w 652"/>
                <a:gd name="T121" fmla="*/ 157 h 652"/>
                <a:gd name="T122" fmla="*/ 398 w 652"/>
                <a:gd name="T123" fmla="*/ 112 h 6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652" h="652">
                  <a:moveTo>
                    <a:pt x="652" y="326"/>
                  </a:moveTo>
                  <a:cubicBezTo>
                    <a:pt x="652" y="505"/>
                    <a:pt x="506" y="652"/>
                    <a:pt x="326" y="652"/>
                  </a:cubicBezTo>
                  <a:cubicBezTo>
                    <a:pt x="147" y="652"/>
                    <a:pt x="0" y="507"/>
                    <a:pt x="0" y="326"/>
                  </a:cubicBezTo>
                  <a:cubicBezTo>
                    <a:pt x="0" y="146"/>
                    <a:pt x="146" y="0"/>
                    <a:pt x="326" y="0"/>
                  </a:cubicBezTo>
                  <a:cubicBezTo>
                    <a:pt x="506" y="0"/>
                    <a:pt x="652" y="147"/>
                    <a:pt x="652" y="326"/>
                  </a:cubicBezTo>
                  <a:close/>
                  <a:moveTo>
                    <a:pt x="300" y="368"/>
                  </a:moveTo>
                  <a:cubicBezTo>
                    <a:pt x="300" y="370"/>
                    <a:pt x="300" y="371"/>
                    <a:pt x="300" y="373"/>
                  </a:cubicBezTo>
                  <a:cubicBezTo>
                    <a:pt x="300" y="385"/>
                    <a:pt x="300" y="396"/>
                    <a:pt x="300" y="408"/>
                  </a:cubicBezTo>
                  <a:cubicBezTo>
                    <a:pt x="300" y="409"/>
                    <a:pt x="300" y="410"/>
                    <a:pt x="300" y="411"/>
                  </a:cubicBezTo>
                  <a:cubicBezTo>
                    <a:pt x="300" y="417"/>
                    <a:pt x="297" y="422"/>
                    <a:pt x="292" y="425"/>
                  </a:cubicBezTo>
                  <a:cubicBezTo>
                    <a:pt x="290" y="426"/>
                    <a:pt x="288" y="428"/>
                    <a:pt x="285" y="429"/>
                  </a:cubicBezTo>
                  <a:cubicBezTo>
                    <a:pt x="267" y="441"/>
                    <a:pt x="252" y="457"/>
                    <a:pt x="239" y="475"/>
                  </a:cubicBezTo>
                  <a:cubicBezTo>
                    <a:pt x="225" y="496"/>
                    <a:pt x="216" y="520"/>
                    <a:pt x="210" y="544"/>
                  </a:cubicBezTo>
                  <a:cubicBezTo>
                    <a:pt x="209" y="549"/>
                    <a:pt x="208" y="553"/>
                    <a:pt x="208" y="558"/>
                  </a:cubicBezTo>
                  <a:cubicBezTo>
                    <a:pt x="207" y="571"/>
                    <a:pt x="215" y="581"/>
                    <a:pt x="228" y="583"/>
                  </a:cubicBezTo>
                  <a:cubicBezTo>
                    <a:pt x="239" y="585"/>
                    <a:pt x="252" y="581"/>
                    <a:pt x="256" y="566"/>
                  </a:cubicBezTo>
                  <a:cubicBezTo>
                    <a:pt x="256" y="565"/>
                    <a:pt x="257" y="563"/>
                    <a:pt x="257" y="562"/>
                  </a:cubicBezTo>
                  <a:cubicBezTo>
                    <a:pt x="260" y="555"/>
                    <a:pt x="262" y="547"/>
                    <a:pt x="264" y="540"/>
                  </a:cubicBezTo>
                  <a:cubicBezTo>
                    <a:pt x="270" y="523"/>
                    <a:pt x="278" y="508"/>
                    <a:pt x="289" y="493"/>
                  </a:cubicBezTo>
                  <a:cubicBezTo>
                    <a:pt x="295" y="485"/>
                    <a:pt x="303" y="478"/>
                    <a:pt x="312" y="473"/>
                  </a:cubicBezTo>
                  <a:cubicBezTo>
                    <a:pt x="321" y="468"/>
                    <a:pt x="330" y="468"/>
                    <a:pt x="339" y="473"/>
                  </a:cubicBezTo>
                  <a:cubicBezTo>
                    <a:pt x="341" y="474"/>
                    <a:pt x="344" y="475"/>
                    <a:pt x="346" y="477"/>
                  </a:cubicBezTo>
                  <a:cubicBezTo>
                    <a:pt x="355" y="483"/>
                    <a:pt x="362" y="491"/>
                    <a:pt x="368" y="500"/>
                  </a:cubicBezTo>
                  <a:cubicBezTo>
                    <a:pt x="378" y="516"/>
                    <a:pt x="385" y="533"/>
                    <a:pt x="390" y="550"/>
                  </a:cubicBezTo>
                  <a:cubicBezTo>
                    <a:pt x="392" y="556"/>
                    <a:pt x="394" y="563"/>
                    <a:pt x="396" y="569"/>
                  </a:cubicBezTo>
                  <a:cubicBezTo>
                    <a:pt x="399" y="576"/>
                    <a:pt x="403" y="580"/>
                    <a:pt x="410" y="582"/>
                  </a:cubicBezTo>
                  <a:cubicBezTo>
                    <a:pt x="425" y="588"/>
                    <a:pt x="446" y="577"/>
                    <a:pt x="443" y="555"/>
                  </a:cubicBezTo>
                  <a:cubicBezTo>
                    <a:pt x="442" y="548"/>
                    <a:pt x="440" y="542"/>
                    <a:pt x="439" y="536"/>
                  </a:cubicBezTo>
                  <a:cubicBezTo>
                    <a:pt x="433" y="515"/>
                    <a:pt x="426" y="496"/>
                    <a:pt x="414" y="478"/>
                  </a:cubicBezTo>
                  <a:cubicBezTo>
                    <a:pt x="400" y="456"/>
                    <a:pt x="382" y="439"/>
                    <a:pt x="360" y="425"/>
                  </a:cubicBezTo>
                  <a:cubicBezTo>
                    <a:pt x="354" y="422"/>
                    <a:pt x="351" y="417"/>
                    <a:pt x="351" y="410"/>
                  </a:cubicBezTo>
                  <a:cubicBezTo>
                    <a:pt x="351" y="397"/>
                    <a:pt x="351" y="385"/>
                    <a:pt x="351" y="372"/>
                  </a:cubicBezTo>
                  <a:cubicBezTo>
                    <a:pt x="351" y="371"/>
                    <a:pt x="351" y="370"/>
                    <a:pt x="352" y="368"/>
                  </a:cubicBezTo>
                  <a:cubicBezTo>
                    <a:pt x="354" y="368"/>
                    <a:pt x="355" y="369"/>
                    <a:pt x="357" y="369"/>
                  </a:cubicBezTo>
                  <a:cubicBezTo>
                    <a:pt x="376" y="376"/>
                    <a:pt x="392" y="386"/>
                    <a:pt x="406" y="400"/>
                  </a:cubicBezTo>
                  <a:cubicBezTo>
                    <a:pt x="425" y="417"/>
                    <a:pt x="439" y="437"/>
                    <a:pt x="453" y="459"/>
                  </a:cubicBezTo>
                  <a:cubicBezTo>
                    <a:pt x="462" y="475"/>
                    <a:pt x="471" y="492"/>
                    <a:pt x="479" y="509"/>
                  </a:cubicBezTo>
                  <a:cubicBezTo>
                    <a:pt x="481" y="514"/>
                    <a:pt x="484" y="518"/>
                    <a:pt x="489" y="522"/>
                  </a:cubicBezTo>
                  <a:cubicBezTo>
                    <a:pt x="494" y="526"/>
                    <a:pt x="501" y="529"/>
                    <a:pt x="508" y="527"/>
                  </a:cubicBezTo>
                  <a:cubicBezTo>
                    <a:pt x="518" y="524"/>
                    <a:pt x="524" y="518"/>
                    <a:pt x="526" y="508"/>
                  </a:cubicBezTo>
                  <a:cubicBezTo>
                    <a:pt x="528" y="500"/>
                    <a:pt x="527" y="493"/>
                    <a:pt x="524" y="486"/>
                  </a:cubicBezTo>
                  <a:cubicBezTo>
                    <a:pt x="520" y="477"/>
                    <a:pt x="516" y="469"/>
                    <a:pt x="512" y="460"/>
                  </a:cubicBezTo>
                  <a:cubicBezTo>
                    <a:pt x="498" y="429"/>
                    <a:pt x="480" y="400"/>
                    <a:pt x="456" y="375"/>
                  </a:cubicBezTo>
                  <a:cubicBezTo>
                    <a:pt x="432" y="351"/>
                    <a:pt x="405" y="333"/>
                    <a:pt x="373" y="322"/>
                  </a:cubicBezTo>
                  <a:cubicBezTo>
                    <a:pt x="366" y="320"/>
                    <a:pt x="359" y="318"/>
                    <a:pt x="351" y="316"/>
                  </a:cubicBezTo>
                  <a:cubicBezTo>
                    <a:pt x="351" y="312"/>
                    <a:pt x="351" y="308"/>
                    <a:pt x="351" y="304"/>
                  </a:cubicBezTo>
                  <a:cubicBezTo>
                    <a:pt x="350" y="298"/>
                    <a:pt x="349" y="291"/>
                    <a:pt x="345" y="286"/>
                  </a:cubicBezTo>
                  <a:cubicBezTo>
                    <a:pt x="335" y="271"/>
                    <a:pt x="316" y="271"/>
                    <a:pt x="306" y="286"/>
                  </a:cubicBezTo>
                  <a:cubicBezTo>
                    <a:pt x="302" y="292"/>
                    <a:pt x="301" y="299"/>
                    <a:pt x="301" y="305"/>
                  </a:cubicBezTo>
                  <a:cubicBezTo>
                    <a:pt x="300" y="309"/>
                    <a:pt x="300" y="312"/>
                    <a:pt x="300" y="316"/>
                  </a:cubicBezTo>
                  <a:cubicBezTo>
                    <a:pt x="299" y="317"/>
                    <a:pt x="298" y="317"/>
                    <a:pt x="296" y="317"/>
                  </a:cubicBezTo>
                  <a:cubicBezTo>
                    <a:pt x="264" y="325"/>
                    <a:pt x="235" y="339"/>
                    <a:pt x="210" y="361"/>
                  </a:cubicBezTo>
                  <a:cubicBezTo>
                    <a:pt x="191" y="378"/>
                    <a:pt x="175" y="398"/>
                    <a:pt x="161" y="420"/>
                  </a:cubicBezTo>
                  <a:cubicBezTo>
                    <a:pt x="148" y="440"/>
                    <a:pt x="138" y="462"/>
                    <a:pt x="128" y="483"/>
                  </a:cubicBezTo>
                  <a:cubicBezTo>
                    <a:pt x="126" y="490"/>
                    <a:pt x="124" y="497"/>
                    <a:pt x="125" y="504"/>
                  </a:cubicBezTo>
                  <a:cubicBezTo>
                    <a:pt x="126" y="515"/>
                    <a:pt x="130" y="522"/>
                    <a:pt x="140" y="526"/>
                  </a:cubicBezTo>
                  <a:cubicBezTo>
                    <a:pt x="150" y="530"/>
                    <a:pt x="159" y="526"/>
                    <a:pt x="165" y="519"/>
                  </a:cubicBezTo>
                  <a:cubicBezTo>
                    <a:pt x="168" y="516"/>
                    <a:pt x="170" y="512"/>
                    <a:pt x="172" y="509"/>
                  </a:cubicBezTo>
                  <a:cubicBezTo>
                    <a:pt x="181" y="493"/>
                    <a:pt x="189" y="476"/>
                    <a:pt x="198" y="461"/>
                  </a:cubicBezTo>
                  <a:cubicBezTo>
                    <a:pt x="211" y="438"/>
                    <a:pt x="227" y="417"/>
                    <a:pt x="246" y="399"/>
                  </a:cubicBezTo>
                  <a:cubicBezTo>
                    <a:pt x="260" y="386"/>
                    <a:pt x="276" y="376"/>
                    <a:pt x="294" y="370"/>
                  </a:cubicBezTo>
                  <a:cubicBezTo>
                    <a:pt x="296" y="369"/>
                    <a:pt x="298" y="368"/>
                    <a:pt x="300" y="368"/>
                  </a:cubicBezTo>
                  <a:close/>
                  <a:moveTo>
                    <a:pt x="253" y="112"/>
                  </a:moveTo>
                  <a:cubicBezTo>
                    <a:pt x="252" y="113"/>
                    <a:pt x="250" y="113"/>
                    <a:pt x="249" y="114"/>
                  </a:cubicBezTo>
                  <a:cubicBezTo>
                    <a:pt x="240" y="117"/>
                    <a:pt x="231" y="119"/>
                    <a:pt x="222" y="122"/>
                  </a:cubicBezTo>
                  <a:cubicBezTo>
                    <a:pt x="187" y="134"/>
                    <a:pt x="154" y="149"/>
                    <a:pt x="123" y="169"/>
                  </a:cubicBezTo>
                  <a:cubicBezTo>
                    <a:pt x="110" y="178"/>
                    <a:pt x="97" y="188"/>
                    <a:pt x="85" y="200"/>
                  </a:cubicBezTo>
                  <a:cubicBezTo>
                    <a:pt x="81" y="204"/>
                    <a:pt x="77" y="208"/>
                    <a:pt x="75" y="214"/>
                  </a:cubicBezTo>
                  <a:cubicBezTo>
                    <a:pt x="71" y="225"/>
                    <a:pt x="76" y="237"/>
                    <a:pt x="87" y="241"/>
                  </a:cubicBezTo>
                  <a:cubicBezTo>
                    <a:pt x="94" y="244"/>
                    <a:pt x="101" y="244"/>
                    <a:pt x="108" y="242"/>
                  </a:cubicBezTo>
                  <a:cubicBezTo>
                    <a:pt x="114" y="240"/>
                    <a:pt x="118" y="237"/>
                    <a:pt x="123" y="234"/>
                  </a:cubicBezTo>
                  <a:cubicBezTo>
                    <a:pt x="134" y="226"/>
                    <a:pt x="146" y="217"/>
                    <a:pt x="158" y="210"/>
                  </a:cubicBezTo>
                  <a:cubicBezTo>
                    <a:pt x="186" y="191"/>
                    <a:pt x="216" y="176"/>
                    <a:pt x="249" y="165"/>
                  </a:cubicBezTo>
                  <a:cubicBezTo>
                    <a:pt x="250" y="165"/>
                    <a:pt x="252" y="164"/>
                    <a:pt x="253" y="164"/>
                  </a:cubicBezTo>
                  <a:cubicBezTo>
                    <a:pt x="253" y="183"/>
                    <a:pt x="253" y="202"/>
                    <a:pt x="253" y="220"/>
                  </a:cubicBezTo>
                  <a:cubicBezTo>
                    <a:pt x="252" y="221"/>
                    <a:pt x="251" y="221"/>
                    <a:pt x="250" y="222"/>
                  </a:cubicBezTo>
                  <a:cubicBezTo>
                    <a:pt x="185" y="247"/>
                    <a:pt x="131" y="288"/>
                    <a:pt x="90" y="345"/>
                  </a:cubicBezTo>
                  <a:cubicBezTo>
                    <a:pt x="81" y="357"/>
                    <a:pt x="73" y="370"/>
                    <a:pt x="65" y="383"/>
                  </a:cubicBezTo>
                  <a:cubicBezTo>
                    <a:pt x="62" y="387"/>
                    <a:pt x="60" y="391"/>
                    <a:pt x="60" y="395"/>
                  </a:cubicBezTo>
                  <a:cubicBezTo>
                    <a:pt x="60" y="408"/>
                    <a:pt x="68" y="419"/>
                    <a:pt x="80" y="422"/>
                  </a:cubicBezTo>
                  <a:cubicBezTo>
                    <a:pt x="90" y="425"/>
                    <a:pt x="98" y="422"/>
                    <a:pt x="104" y="413"/>
                  </a:cubicBezTo>
                  <a:cubicBezTo>
                    <a:pt x="107" y="409"/>
                    <a:pt x="110" y="404"/>
                    <a:pt x="113" y="400"/>
                  </a:cubicBezTo>
                  <a:cubicBezTo>
                    <a:pt x="127" y="380"/>
                    <a:pt x="143" y="361"/>
                    <a:pt x="160" y="343"/>
                  </a:cubicBezTo>
                  <a:cubicBezTo>
                    <a:pt x="177" y="325"/>
                    <a:pt x="195" y="309"/>
                    <a:pt x="215" y="296"/>
                  </a:cubicBezTo>
                  <a:cubicBezTo>
                    <a:pt x="237" y="282"/>
                    <a:pt x="261" y="271"/>
                    <a:pt x="286" y="264"/>
                  </a:cubicBezTo>
                  <a:cubicBezTo>
                    <a:pt x="300" y="260"/>
                    <a:pt x="304" y="253"/>
                    <a:pt x="304" y="240"/>
                  </a:cubicBezTo>
                  <a:cubicBezTo>
                    <a:pt x="304" y="189"/>
                    <a:pt x="304" y="138"/>
                    <a:pt x="304" y="88"/>
                  </a:cubicBezTo>
                  <a:cubicBezTo>
                    <a:pt x="304" y="84"/>
                    <a:pt x="304" y="81"/>
                    <a:pt x="303" y="78"/>
                  </a:cubicBezTo>
                  <a:cubicBezTo>
                    <a:pt x="303" y="74"/>
                    <a:pt x="302" y="69"/>
                    <a:pt x="299" y="65"/>
                  </a:cubicBezTo>
                  <a:cubicBezTo>
                    <a:pt x="293" y="55"/>
                    <a:pt x="280" y="51"/>
                    <a:pt x="269" y="56"/>
                  </a:cubicBezTo>
                  <a:cubicBezTo>
                    <a:pt x="261" y="61"/>
                    <a:pt x="256" y="68"/>
                    <a:pt x="254" y="77"/>
                  </a:cubicBezTo>
                  <a:cubicBezTo>
                    <a:pt x="254" y="81"/>
                    <a:pt x="254" y="85"/>
                    <a:pt x="253" y="90"/>
                  </a:cubicBezTo>
                  <a:cubicBezTo>
                    <a:pt x="253" y="97"/>
                    <a:pt x="253" y="105"/>
                    <a:pt x="253" y="112"/>
                  </a:cubicBezTo>
                  <a:close/>
                  <a:moveTo>
                    <a:pt x="398" y="112"/>
                  </a:moveTo>
                  <a:cubicBezTo>
                    <a:pt x="398" y="110"/>
                    <a:pt x="398" y="108"/>
                    <a:pt x="398" y="106"/>
                  </a:cubicBezTo>
                  <a:cubicBezTo>
                    <a:pt x="398" y="98"/>
                    <a:pt x="398" y="90"/>
                    <a:pt x="398" y="82"/>
                  </a:cubicBezTo>
                  <a:cubicBezTo>
                    <a:pt x="397" y="76"/>
                    <a:pt x="396" y="70"/>
                    <a:pt x="392" y="65"/>
                  </a:cubicBezTo>
                  <a:cubicBezTo>
                    <a:pt x="386" y="57"/>
                    <a:pt x="378" y="53"/>
                    <a:pt x="368" y="54"/>
                  </a:cubicBezTo>
                  <a:cubicBezTo>
                    <a:pt x="358" y="56"/>
                    <a:pt x="352" y="62"/>
                    <a:pt x="349" y="71"/>
                  </a:cubicBezTo>
                  <a:cubicBezTo>
                    <a:pt x="348" y="75"/>
                    <a:pt x="347" y="80"/>
                    <a:pt x="347" y="85"/>
                  </a:cubicBezTo>
                  <a:cubicBezTo>
                    <a:pt x="347" y="137"/>
                    <a:pt x="347" y="189"/>
                    <a:pt x="347" y="242"/>
                  </a:cubicBezTo>
                  <a:cubicBezTo>
                    <a:pt x="347" y="242"/>
                    <a:pt x="347" y="243"/>
                    <a:pt x="347" y="243"/>
                  </a:cubicBezTo>
                  <a:cubicBezTo>
                    <a:pt x="347" y="251"/>
                    <a:pt x="351" y="257"/>
                    <a:pt x="358" y="260"/>
                  </a:cubicBezTo>
                  <a:cubicBezTo>
                    <a:pt x="361" y="262"/>
                    <a:pt x="365" y="263"/>
                    <a:pt x="369" y="264"/>
                  </a:cubicBezTo>
                  <a:cubicBezTo>
                    <a:pt x="387" y="270"/>
                    <a:pt x="405" y="277"/>
                    <a:pt x="421" y="286"/>
                  </a:cubicBezTo>
                  <a:cubicBezTo>
                    <a:pt x="449" y="301"/>
                    <a:pt x="473" y="321"/>
                    <a:pt x="493" y="344"/>
                  </a:cubicBezTo>
                  <a:cubicBezTo>
                    <a:pt x="513" y="365"/>
                    <a:pt x="530" y="388"/>
                    <a:pt x="546" y="412"/>
                  </a:cubicBezTo>
                  <a:cubicBezTo>
                    <a:pt x="547" y="413"/>
                    <a:pt x="548" y="415"/>
                    <a:pt x="549" y="416"/>
                  </a:cubicBezTo>
                  <a:cubicBezTo>
                    <a:pt x="553" y="421"/>
                    <a:pt x="558" y="423"/>
                    <a:pt x="564" y="423"/>
                  </a:cubicBezTo>
                  <a:cubicBezTo>
                    <a:pt x="584" y="423"/>
                    <a:pt x="598" y="402"/>
                    <a:pt x="587" y="384"/>
                  </a:cubicBezTo>
                  <a:cubicBezTo>
                    <a:pt x="581" y="374"/>
                    <a:pt x="576" y="365"/>
                    <a:pt x="569" y="355"/>
                  </a:cubicBezTo>
                  <a:cubicBezTo>
                    <a:pt x="528" y="296"/>
                    <a:pt x="474" y="251"/>
                    <a:pt x="407" y="224"/>
                  </a:cubicBezTo>
                  <a:cubicBezTo>
                    <a:pt x="404" y="223"/>
                    <a:pt x="401" y="222"/>
                    <a:pt x="398" y="220"/>
                  </a:cubicBezTo>
                  <a:cubicBezTo>
                    <a:pt x="398" y="201"/>
                    <a:pt x="398" y="183"/>
                    <a:pt x="398" y="164"/>
                  </a:cubicBezTo>
                  <a:cubicBezTo>
                    <a:pt x="399" y="164"/>
                    <a:pt x="399" y="164"/>
                    <a:pt x="399" y="164"/>
                  </a:cubicBezTo>
                  <a:cubicBezTo>
                    <a:pt x="401" y="165"/>
                    <a:pt x="402" y="165"/>
                    <a:pt x="403" y="165"/>
                  </a:cubicBezTo>
                  <a:cubicBezTo>
                    <a:pt x="439" y="177"/>
                    <a:pt x="473" y="195"/>
                    <a:pt x="504" y="217"/>
                  </a:cubicBezTo>
                  <a:cubicBezTo>
                    <a:pt x="513" y="223"/>
                    <a:pt x="522" y="230"/>
                    <a:pt x="532" y="236"/>
                  </a:cubicBezTo>
                  <a:cubicBezTo>
                    <a:pt x="539" y="242"/>
                    <a:pt x="547" y="244"/>
                    <a:pt x="556" y="243"/>
                  </a:cubicBezTo>
                  <a:cubicBezTo>
                    <a:pt x="573" y="242"/>
                    <a:pt x="582" y="226"/>
                    <a:pt x="575" y="211"/>
                  </a:cubicBezTo>
                  <a:cubicBezTo>
                    <a:pt x="572" y="206"/>
                    <a:pt x="569" y="202"/>
                    <a:pt x="566" y="199"/>
                  </a:cubicBezTo>
                  <a:cubicBezTo>
                    <a:pt x="549" y="182"/>
                    <a:pt x="529" y="169"/>
                    <a:pt x="509" y="157"/>
                  </a:cubicBezTo>
                  <a:cubicBezTo>
                    <a:pt x="480" y="141"/>
                    <a:pt x="450" y="129"/>
                    <a:pt x="418" y="119"/>
                  </a:cubicBezTo>
                  <a:cubicBezTo>
                    <a:pt x="412" y="116"/>
                    <a:pt x="405" y="114"/>
                    <a:pt x="398" y="11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rgbClr val="FF0000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1733A929-A2BB-FBB7-AE70-74FB9EA25C58}"/>
              </a:ext>
            </a:extLst>
          </p:cNvPr>
          <p:cNvSpPr txBox="1"/>
          <p:nvPr/>
        </p:nvSpPr>
        <p:spPr>
          <a:xfrm>
            <a:off x="978638" y="2787958"/>
            <a:ext cx="1021965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基于机器学习的行星大气光谱反演</a:t>
            </a:r>
            <a:endParaRPr lang="en-US" altLang="zh-CN" sz="4800" b="1" dirty="0">
              <a:solidFill>
                <a:schemeClr val="bg1"/>
              </a:solidFill>
              <a:latin typeface="仿宋" panose="02010609060101010101" pitchFamily="49" charset="-122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ctr">
              <a:spcBef>
                <a:spcPts val="1200"/>
              </a:spcBef>
            </a:pPr>
            <a:r>
              <a:rPr lang="en-US" altLang="zh-CN" sz="2400" dirty="0">
                <a:solidFill>
                  <a:schemeClr val="bg1"/>
                </a:solidFill>
                <a:latin typeface="Palatino Linotype" panose="0204050205050503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Planetary Atmospheric Spectrum Retrieval based on Machine Learning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F011D0F-50C8-EF9A-7417-F8FBAA25B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CBB-2614-41AB-884D-C0633239B6E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57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1703DE-43B5-4A97-CD5C-D0D07CCEAD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24BB2BF-28B3-F161-2C53-9DF5CE1770AE}"/>
              </a:ext>
            </a:extLst>
          </p:cNvPr>
          <p:cNvSpPr/>
          <p:nvPr/>
        </p:nvSpPr>
        <p:spPr>
          <a:xfrm>
            <a:off x="0" y="0"/>
            <a:ext cx="12192000" cy="61595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67E7DAE-97B3-132E-4459-27434E5001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7400" y="0"/>
            <a:ext cx="6324600" cy="615950"/>
          </a:xfrm>
          <a:prstGeom prst="rect">
            <a:avLst/>
          </a:prstGeom>
        </p:spPr>
      </p:pic>
      <p:pic>
        <p:nvPicPr>
          <p:cNvPr id="4" name="图片 3" descr="卡通人物&#10;&#10;描述已自动生成">
            <a:extLst>
              <a:ext uri="{FF2B5EF4-FFF2-40B4-BE49-F238E27FC236}">
                <a16:creationId xmlns:a16="http://schemas.microsoft.com/office/drawing/2014/main" id="{0CE36E9D-C455-5C63-298F-2F37D8B7BFA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624" y="140330"/>
            <a:ext cx="1246537" cy="35969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2CAE349-7888-4EFD-41F7-097CADAAA108}"/>
              </a:ext>
            </a:extLst>
          </p:cNvPr>
          <p:cNvSpPr txBox="1"/>
          <p:nvPr/>
        </p:nvSpPr>
        <p:spPr>
          <a:xfrm>
            <a:off x="750356" y="81375"/>
            <a:ext cx="5199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参数选取</a:t>
            </a:r>
            <a:endParaRPr lang="en-US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EB5791AE-4046-DFEF-E90D-C76023822047}"/>
              </a:ext>
            </a:extLst>
          </p:cNvPr>
          <p:cNvSpPr/>
          <p:nvPr/>
        </p:nvSpPr>
        <p:spPr>
          <a:xfrm rot="19800000">
            <a:off x="417882" y="231219"/>
            <a:ext cx="177915" cy="177915"/>
          </a:xfrm>
          <a:prstGeom prst="ellipse">
            <a:avLst/>
          </a:prstGeom>
          <a:gradFill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816CE25-242E-9774-B5BB-EF96440859EF}"/>
              </a:ext>
            </a:extLst>
          </p:cNvPr>
          <p:cNvSpPr/>
          <p:nvPr/>
        </p:nvSpPr>
        <p:spPr>
          <a:xfrm flipV="1">
            <a:off x="0" y="6780858"/>
            <a:ext cx="12192000" cy="72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1A654E1-9688-6680-FE83-6E25A9C76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CBB-2614-41AB-884D-C0633239B6E4}" type="slidenum">
              <a:rPr lang="zh-CN" altLang="en-US" smtClean="0"/>
              <a:t>10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BFD72A1-ADCB-E17E-2877-E09CA1F126C2}"/>
                  </a:ext>
                </a:extLst>
              </p:cNvPr>
              <p:cNvSpPr txBox="1"/>
              <p:nvPr/>
            </p:nvSpPr>
            <p:spPr>
              <a:xfrm>
                <a:off x="750356" y="1189529"/>
                <a:ext cx="10440929" cy="5016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l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Madhu profile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个参数（后来证明这是个错误的选择）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spcBef>
                    <a:spcPts val="600"/>
                  </a:spcBef>
                  <a:spcAft>
                    <a:spcPts val="600"/>
                  </a:spcAft>
                </a:pP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l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18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种气体的含量（</a:t>
                </a: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lang="zh-CN" altLang="en-US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种主要气体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+10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种痕量气体）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𝐻𝑒</m:t>
                    </m:r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𝑃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𝐻𝐶𝑁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𝐻𝐶𝑙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spcBef>
                    <a:spcPts val="600"/>
                  </a:spcBef>
                  <a:spcAft>
                    <a:spcPts val="600"/>
                  </a:spcAft>
                </a:pP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l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总共生成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10800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组数据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l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输入数据：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 (10800, 19001)</a:t>
                </a:r>
              </a:p>
              <a:p>
                <a:pPr marL="342900" indent="-342900" algn="l"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预测参量：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 (10800, 24)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2BFD72A1-ADCB-E17E-2877-E09CA1F12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56" y="1189529"/>
                <a:ext cx="10440929" cy="5016758"/>
              </a:xfrm>
              <a:prstGeom prst="rect">
                <a:avLst/>
              </a:prstGeom>
              <a:blipFill>
                <a:blip r:embed="rId5"/>
                <a:stretch>
                  <a:fillRect l="-759" t="-1094" r="-2919" b="-19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6984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8FAF61-507D-C63C-2489-E8BFE8FFA4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07277E44-486B-E51D-5A15-4D8F779EFF9E}"/>
              </a:ext>
            </a:extLst>
          </p:cNvPr>
          <p:cNvSpPr/>
          <p:nvPr/>
        </p:nvSpPr>
        <p:spPr>
          <a:xfrm>
            <a:off x="0" y="0"/>
            <a:ext cx="12192000" cy="61595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953BB3D-E473-32D4-D9A1-CB9965AAB46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7400" y="0"/>
            <a:ext cx="6324600" cy="615950"/>
          </a:xfrm>
          <a:prstGeom prst="rect">
            <a:avLst/>
          </a:prstGeom>
        </p:spPr>
      </p:pic>
      <p:pic>
        <p:nvPicPr>
          <p:cNvPr id="4" name="图片 3" descr="卡通人物&#10;&#10;描述已自动生成">
            <a:extLst>
              <a:ext uri="{FF2B5EF4-FFF2-40B4-BE49-F238E27FC236}">
                <a16:creationId xmlns:a16="http://schemas.microsoft.com/office/drawing/2014/main" id="{59C4A95B-D689-77AA-415A-5864F445E8D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624" y="140330"/>
            <a:ext cx="1246537" cy="35969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AD04049-3618-4B61-1EA6-F5E9E10ABEE8}"/>
              </a:ext>
            </a:extLst>
          </p:cNvPr>
          <p:cNvSpPr txBox="1"/>
          <p:nvPr/>
        </p:nvSpPr>
        <p:spPr>
          <a:xfrm>
            <a:off x="750356" y="81375"/>
            <a:ext cx="5199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训练</a:t>
            </a:r>
            <a:endParaRPr lang="en-US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F9A881B-0FE1-3004-8631-DFE08E6C8B58}"/>
              </a:ext>
            </a:extLst>
          </p:cNvPr>
          <p:cNvSpPr/>
          <p:nvPr/>
        </p:nvSpPr>
        <p:spPr>
          <a:xfrm rot="19800000">
            <a:off x="417882" y="231219"/>
            <a:ext cx="177915" cy="177915"/>
          </a:xfrm>
          <a:prstGeom prst="ellipse">
            <a:avLst/>
          </a:prstGeom>
          <a:gradFill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A4F2286-7007-B2DB-3A01-6193681B2F7D}"/>
              </a:ext>
            </a:extLst>
          </p:cNvPr>
          <p:cNvSpPr/>
          <p:nvPr/>
        </p:nvSpPr>
        <p:spPr>
          <a:xfrm flipV="1">
            <a:off x="0" y="6780858"/>
            <a:ext cx="12192000" cy="72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ACEBDE4-7A8E-F436-238C-DFFA23745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CBB-2614-41AB-884D-C0633239B6E4}" type="slidenum">
              <a:rPr lang="zh-CN" altLang="en-US" smtClean="0"/>
              <a:t>11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54A11B-95AC-C21C-F2D8-300B2965A1E3}"/>
              </a:ext>
            </a:extLst>
          </p:cNvPr>
          <p:cNvSpPr txBox="1"/>
          <p:nvPr/>
        </p:nvSpPr>
        <p:spPr>
          <a:xfrm>
            <a:off x="995320" y="1464658"/>
            <a:ext cx="966998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线性回归、随机森林、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MLP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1D CNN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2D CNN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Transformer</a:t>
            </a:r>
          </a:p>
          <a:p>
            <a:pPr algn="l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均采用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train:validation:test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=8:1:1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随机划分数据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77E5EB1-46E2-D079-B192-859E79216BB5}"/>
                  </a:ext>
                </a:extLst>
              </p:cNvPr>
              <p:cNvSpPr txBox="1"/>
              <p:nvPr/>
            </p:nvSpPr>
            <p:spPr>
              <a:xfrm>
                <a:off x="995320" y="3429000"/>
                <a:ext cx="7808815" cy="18902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l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2D CNN:</a:t>
                </a: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把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(19001)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折叠为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(190×100)</m:t>
                    </m:r>
                  </m:oMath>
                </a14:m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的二维数组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优点：可以使用二维卷积核，更好地利用了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CNN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的特性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lnSpc>
                    <a:spcPct val="150000"/>
                  </a:lnSpc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缺点：丢失了原本连接处的序列信息</a:t>
                </a: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D77E5EB1-46E2-D079-B192-859E79216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320" y="3429000"/>
                <a:ext cx="7808815" cy="1890261"/>
              </a:xfrm>
              <a:prstGeom prst="rect">
                <a:avLst/>
              </a:prstGeom>
              <a:blipFill>
                <a:blip r:embed="rId5"/>
                <a:stretch>
                  <a:fillRect l="-781" b="-45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2177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C11CFF-E08A-A3F2-B89E-C36BBF014D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DD8A969-ECB3-FC34-4DB6-C3DF41613A15}"/>
              </a:ext>
            </a:extLst>
          </p:cNvPr>
          <p:cNvSpPr/>
          <p:nvPr/>
        </p:nvSpPr>
        <p:spPr>
          <a:xfrm>
            <a:off x="0" y="0"/>
            <a:ext cx="12192000" cy="61595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1D6C606-70D2-3A95-5C6D-27416A248D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7400" y="0"/>
            <a:ext cx="6324600" cy="615950"/>
          </a:xfrm>
          <a:prstGeom prst="rect">
            <a:avLst/>
          </a:prstGeom>
        </p:spPr>
      </p:pic>
      <p:pic>
        <p:nvPicPr>
          <p:cNvPr id="4" name="图片 3" descr="卡通人物&#10;&#10;描述已自动生成">
            <a:extLst>
              <a:ext uri="{FF2B5EF4-FFF2-40B4-BE49-F238E27FC236}">
                <a16:creationId xmlns:a16="http://schemas.microsoft.com/office/drawing/2014/main" id="{01DB99A3-F187-2DC9-09F7-50977EC864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624" y="140330"/>
            <a:ext cx="1246537" cy="359697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E6126DBD-6BFD-417C-C263-1C158DD833F6}"/>
              </a:ext>
            </a:extLst>
          </p:cNvPr>
          <p:cNvSpPr/>
          <p:nvPr/>
        </p:nvSpPr>
        <p:spPr>
          <a:xfrm rot="19800000">
            <a:off x="417882" y="231219"/>
            <a:ext cx="177915" cy="177915"/>
          </a:xfrm>
          <a:prstGeom prst="ellipse">
            <a:avLst/>
          </a:prstGeom>
          <a:gradFill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D51CE29-4816-21C3-1987-D358590180B9}"/>
              </a:ext>
            </a:extLst>
          </p:cNvPr>
          <p:cNvSpPr/>
          <p:nvPr/>
        </p:nvSpPr>
        <p:spPr>
          <a:xfrm flipV="1">
            <a:off x="0" y="6780858"/>
            <a:ext cx="12192000" cy="72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FBEB119-FC37-CD52-3D20-CAA832FAD1DE}"/>
              </a:ext>
            </a:extLst>
          </p:cNvPr>
          <p:cNvSpPr txBox="1"/>
          <p:nvPr/>
        </p:nvSpPr>
        <p:spPr>
          <a:xfrm>
            <a:off x="1325434" y="834831"/>
            <a:ext cx="2643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3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目录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C75D8CA5-B667-4BD4-077E-061896D54141}"/>
              </a:ext>
            </a:extLst>
          </p:cNvPr>
          <p:cNvGrpSpPr/>
          <p:nvPr/>
        </p:nvGrpSpPr>
        <p:grpSpPr>
          <a:xfrm>
            <a:off x="1296445" y="1881136"/>
            <a:ext cx="6180596" cy="861352"/>
            <a:chOff x="1296445" y="1777506"/>
            <a:chExt cx="6180596" cy="861352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CB78810C-847F-B331-1A11-D7A1345F5252}"/>
                </a:ext>
              </a:extLst>
            </p:cNvPr>
            <p:cNvSpPr txBox="1"/>
            <p:nvPr/>
          </p:nvSpPr>
          <p:spPr>
            <a:xfrm>
              <a:off x="1830685" y="2115638"/>
              <a:ext cx="56463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2800" spc="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背景</a:t>
              </a: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DB76228A-7D7F-F246-8CA2-007DC3BEE203}"/>
                </a:ext>
              </a:extLst>
            </p:cNvPr>
            <p:cNvGrpSpPr/>
            <p:nvPr/>
          </p:nvGrpSpPr>
          <p:grpSpPr>
            <a:xfrm>
              <a:off x="1296445" y="1777506"/>
              <a:ext cx="800100" cy="713161"/>
              <a:chOff x="6976951" y="1586703"/>
              <a:chExt cx="800100" cy="713161"/>
            </a:xfrm>
          </p:grpSpPr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6541A74C-05E3-5284-2389-61D00A587C7C}"/>
                  </a:ext>
                </a:extLst>
              </p:cNvPr>
              <p:cNvCxnSpPr/>
              <p:nvPr/>
            </p:nvCxnSpPr>
            <p:spPr>
              <a:xfrm flipH="1">
                <a:off x="7160632" y="1829707"/>
                <a:ext cx="432738" cy="470157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26116CD1-3B0F-4404-AAC2-DD4840452EF4}"/>
                  </a:ext>
                </a:extLst>
              </p:cNvPr>
              <p:cNvSpPr txBox="1"/>
              <p:nvPr/>
            </p:nvSpPr>
            <p:spPr>
              <a:xfrm>
                <a:off x="6976951" y="1586703"/>
                <a:ext cx="8001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+mn-ea"/>
                    <a:sym typeface="Arial" panose="020B0604020202020204" pitchFamily="34" charset="0"/>
                  </a:rPr>
                  <a:t>1</a:t>
                </a: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AE098310-552B-9649-09F3-CB8E6FDC58D1}"/>
              </a:ext>
            </a:extLst>
          </p:cNvPr>
          <p:cNvGrpSpPr/>
          <p:nvPr/>
        </p:nvGrpSpPr>
        <p:grpSpPr>
          <a:xfrm>
            <a:off x="1296445" y="2996992"/>
            <a:ext cx="5211233" cy="861352"/>
            <a:chOff x="1296445" y="1777506"/>
            <a:chExt cx="5211233" cy="861352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4135F2B6-605F-EF49-AE70-00EA29D1EE79}"/>
                </a:ext>
              </a:extLst>
            </p:cNvPr>
            <p:cNvSpPr txBox="1"/>
            <p:nvPr/>
          </p:nvSpPr>
          <p:spPr>
            <a:xfrm>
              <a:off x="1830685" y="2115638"/>
              <a:ext cx="46769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40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实现过程</a:t>
              </a:r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74FCD9DF-D5BA-4276-9712-B8763B82CCC3}"/>
                </a:ext>
              </a:extLst>
            </p:cNvPr>
            <p:cNvGrpSpPr/>
            <p:nvPr/>
          </p:nvGrpSpPr>
          <p:grpSpPr>
            <a:xfrm>
              <a:off x="1296445" y="1777506"/>
              <a:ext cx="800100" cy="713161"/>
              <a:chOff x="6976951" y="1586703"/>
              <a:chExt cx="800100" cy="713161"/>
            </a:xfrm>
          </p:grpSpPr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BCB3A91-4A63-E56D-F1F4-77C6BD8D0AC1}"/>
                  </a:ext>
                </a:extLst>
              </p:cNvPr>
              <p:cNvSpPr txBox="1"/>
              <p:nvPr/>
            </p:nvSpPr>
            <p:spPr>
              <a:xfrm>
                <a:off x="6976951" y="1586703"/>
                <a:ext cx="8001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+mn-ea"/>
                    <a:sym typeface="Arial" panose="020B0604020202020204" pitchFamily="34" charset="0"/>
                  </a:rPr>
                  <a:t>2</a:t>
                </a: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FE72B291-AB04-6BE9-2B18-202352485179}"/>
                  </a:ext>
                </a:extLst>
              </p:cNvPr>
              <p:cNvCxnSpPr/>
              <p:nvPr/>
            </p:nvCxnSpPr>
            <p:spPr>
              <a:xfrm flipH="1">
                <a:off x="7160632" y="1829707"/>
                <a:ext cx="432738" cy="470157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54BDC44-C237-EBF1-4911-D3A374DF6F2F}"/>
              </a:ext>
            </a:extLst>
          </p:cNvPr>
          <p:cNvGrpSpPr/>
          <p:nvPr/>
        </p:nvGrpSpPr>
        <p:grpSpPr>
          <a:xfrm>
            <a:off x="1296445" y="4112848"/>
            <a:ext cx="4890599" cy="861352"/>
            <a:chOff x="1296445" y="1777506"/>
            <a:chExt cx="4890599" cy="861352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1A823AB-E844-3F40-182C-71940BE9BE96}"/>
                </a:ext>
              </a:extLst>
            </p:cNvPr>
            <p:cNvSpPr txBox="1"/>
            <p:nvPr/>
          </p:nvSpPr>
          <p:spPr>
            <a:xfrm>
              <a:off x="1830685" y="2115638"/>
              <a:ext cx="43563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2800" spc="400" dirty="0">
                  <a:solidFill>
                    <a:schemeClr val="accent1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结果</a:t>
              </a:r>
              <a:r>
                <a:rPr lang="en-US" altLang="zh-CN" sz="2800" spc="400" dirty="0">
                  <a:solidFill>
                    <a:schemeClr val="accent1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&amp;</a:t>
              </a:r>
              <a:r>
                <a:rPr lang="zh-CN" altLang="en-US" sz="2800" spc="400" dirty="0">
                  <a:solidFill>
                    <a:schemeClr val="accent1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讨论</a:t>
              </a: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A974AC92-3A45-5376-7CEA-2CF176D64C30}"/>
                </a:ext>
              </a:extLst>
            </p:cNvPr>
            <p:cNvGrpSpPr/>
            <p:nvPr/>
          </p:nvGrpSpPr>
          <p:grpSpPr>
            <a:xfrm>
              <a:off x="1296445" y="1777506"/>
              <a:ext cx="800100" cy="713161"/>
              <a:chOff x="6976951" y="1586703"/>
              <a:chExt cx="800100" cy="713161"/>
            </a:xfrm>
          </p:grpSpPr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9D162E42-7410-E704-4EFF-6C49683ABEEB}"/>
                  </a:ext>
                </a:extLst>
              </p:cNvPr>
              <p:cNvSpPr txBox="1"/>
              <p:nvPr/>
            </p:nvSpPr>
            <p:spPr>
              <a:xfrm>
                <a:off x="6976951" y="1586703"/>
                <a:ext cx="8001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36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+mn-ea"/>
                    <a:sym typeface="Arial" panose="020B0604020202020204" pitchFamily="34" charset="0"/>
                  </a:rPr>
                  <a:t>3</a:t>
                </a: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8F1A7537-FFBB-3718-D0FF-5E4B5710EC10}"/>
                  </a:ext>
                </a:extLst>
              </p:cNvPr>
              <p:cNvCxnSpPr/>
              <p:nvPr/>
            </p:nvCxnSpPr>
            <p:spPr>
              <a:xfrm flipH="1">
                <a:off x="7160632" y="1829707"/>
                <a:ext cx="432738" cy="470157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灯片编号占位符 28">
            <a:extLst>
              <a:ext uri="{FF2B5EF4-FFF2-40B4-BE49-F238E27FC236}">
                <a16:creationId xmlns:a16="http://schemas.microsoft.com/office/drawing/2014/main" id="{3F1E2A9E-2A5D-834F-A222-2E6FED87A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CBB-2614-41AB-884D-C0633239B6E4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D059717-D65F-D22E-C921-5750D054CBDE}"/>
              </a:ext>
            </a:extLst>
          </p:cNvPr>
          <p:cNvSpPr txBox="1"/>
          <p:nvPr/>
        </p:nvSpPr>
        <p:spPr>
          <a:xfrm>
            <a:off x="750356" y="81375"/>
            <a:ext cx="5199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基于机器学习的行星大气光谱反演</a:t>
            </a:r>
            <a:endParaRPr lang="en-US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710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436A6A-F312-87AF-9118-7F6325EAAC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395E67D-1247-25A4-F55A-555BB54B200C}"/>
              </a:ext>
            </a:extLst>
          </p:cNvPr>
          <p:cNvSpPr/>
          <p:nvPr/>
        </p:nvSpPr>
        <p:spPr>
          <a:xfrm>
            <a:off x="0" y="0"/>
            <a:ext cx="12192000" cy="61595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4C2D448-80EC-1C23-CEDF-7E3665736C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7400" y="0"/>
            <a:ext cx="6324600" cy="615950"/>
          </a:xfrm>
          <a:prstGeom prst="rect">
            <a:avLst/>
          </a:prstGeom>
        </p:spPr>
      </p:pic>
      <p:pic>
        <p:nvPicPr>
          <p:cNvPr id="4" name="图片 3" descr="卡通人物&#10;&#10;描述已自动生成">
            <a:extLst>
              <a:ext uri="{FF2B5EF4-FFF2-40B4-BE49-F238E27FC236}">
                <a16:creationId xmlns:a16="http://schemas.microsoft.com/office/drawing/2014/main" id="{C439CF2D-FEFC-DA8C-B217-8A3205B84B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624" y="140330"/>
            <a:ext cx="1246537" cy="35969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153F05D-3816-6A74-7B63-223A747C35A1}"/>
              </a:ext>
            </a:extLst>
          </p:cNvPr>
          <p:cNvSpPr txBox="1"/>
          <p:nvPr/>
        </p:nvSpPr>
        <p:spPr>
          <a:xfrm>
            <a:off x="750356" y="81375"/>
            <a:ext cx="5199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结果：温度</a:t>
            </a:r>
            <a:r>
              <a:rPr lang="en-US" altLang="zh-CN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&amp;</a:t>
            </a:r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成分</a:t>
            </a:r>
            <a:endParaRPr lang="en-US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B6F588F-B56A-2812-2FDF-3B208DA236B1}"/>
              </a:ext>
            </a:extLst>
          </p:cNvPr>
          <p:cNvSpPr/>
          <p:nvPr/>
        </p:nvSpPr>
        <p:spPr>
          <a:xfrm rot="19800000">
            <a:off x="417882" y="231219"/>
            <a:ext cx="177915" cy="177915"/>
          </a:xfrm>
          <a:prstGeom prst="ellipse">
            <a:avLst/>
          </a:prstGeom>
          <a:gradFill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38C30DA-79E1-9BBA-389E-B97237C8B94D}"/>
              </a:ext>
            </a:extLst>
          </p:cNvPr>
          <p:cNvSpPr/>
          <p:nvPr/>
        </p:nvSpPr>
        <p:spPr>
          <a:xfrm flipV="1">
            <a:off x="0" y="6780858"/>
            <a:ext cx="12192000" cy="72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10D89CB-C253-5178-4B12-C5BBC1C5C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CBB-2614-41AB-884D-C0633239B6E4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27D2FB07-B963-6BE2-DAF8-B517262DAC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356" y="895031"/>
            <a:ext cx="5857370" cy="5555887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ACD5FA4-AA89-FFC0-04A0-27F673DF0F1D}"/>
              </a:ext>
            </a:extLst>
          </p:cNvPr>
          <p:cNvSpPr txBox="1"/>
          <p:nvPr/>
        </p:nvSpPr>
        <p:spPr>
          <a:xfrm>
            <a:off x="6972301" y="2267243"/>
            <a:ext cx="49453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幽默的线性回归：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前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个参数的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RMSE: 76.13</a:t>
            </a: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个参数的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RMSE: 43.74</a:t>
            </a: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（也反映了光谱和大气的关系的确是高度非线性的）</a:t>
            </a:r>
          </a:p>
        </p:txBody>
      </p:sp>
    </p:spTree>
    <p:extLst>
      <p:ext uri="{BB962C8B-B14F-4D97-AF65-F5344CB8AC3E}">
        <p14:creationId xmlns:p14="http://schemas.microsoft.com/office/powerpoint/2010/main" val="1475340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D28CE9-B3FF-2BB4-3410-63AC8EA13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F154260-1C49-B700-4688-7D591ED183B0}"/>
              </a:ext>
            </a:extLst>
          </p:cNvPr>
          <p:cNvSpPr/>
          <p:nvPr/>
        </p:nvSpPr>
        <p:spPr>
          <a:xfrm>
            <a:off x="0" y="0"/>
            <a:ext cx="12192000" cy="61595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BA2A716-BA6E-EEC7-D798-9E1102C1B28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7400" y="0"/>
            <a:ext cx="6324600" cy="615950"/>
          </a:xfrm>
          <a:prstGeom prst="rect">
            <a:avLst/>
          </a:prstGeom>
        </p:spPr>
      </p:pic>
      <p:pic>
        <p:nvPicPr>
          <p:cNvPr id="4" name="图片 3" descr="卡通人物&#10;&#10;描述已自动生成">
            <a:extLst>
              <a:ext uri="{FF2B5EF4-FFF2-40B4-BE49-F238E27FC236}">
                <a16:creationId xmlns:a16="http://schemas.microsoft.com/office/drawing/2014/main" id="{641DBD82-05AF-251E-5E5B-CA7701B6633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624" y="140330"/>
            <a:ext cx="1246537" cy="3596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BFE7158-E46B-0EDF-902F-18D69EC44E3E}"/>
                  </a:ext>
                </a:extLst>
              </p:cNvPr>
              <p:cNvSpPr txBox="1"/>
              <p:nvPr/>
            </p:nvSpPr>
            <p:spPr>
              <a:xfrm>
                <a:off x="750356" y="81375"/>
                <a:ext cx="51991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重要参数：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𝑻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zh-CN" sz="2400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&amp;</a:t>
                </a:r>
                <a:r>
                  <a:rPr lang="zh-CN" altLang="en-US" sz="2400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主要气体</a:t>
                </a:r>
                <a:endParaRPr lang="en-US" altLang="zh-CN" sz="24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BFE7158-E46B-0EDF-902F-18D69EC44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56" y="81375"/>
                <a:ext cx="5199182" cy="461665"/>
              </a:xfrm>
              <a:prstGeom prst="rect">
                <a:avLst/>
              </a:prstGeom>
              <a:blipFill>
                <a:blip r:embed="rId5"/>
                <a:stretch>
                  <a:fillRect l="-1758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椭圆 5">
            <a:extLst>
              <a:ext uri="{FF2B5EF4-FFF2-40B4-BE49-F238E27FC236}">
                <a16:creationId xmlns:a16="http://schemas.microsoft.com/office/drawing/2014/main" id="{A109E76F-71F5-BA01-B6B2-F528D9BF1B0E}"/>
              </a:ext>
            </a:extLst>
          </p:cNvPr>
          <p:cNvSpPr/>
          <p:nvPr/>
        </p:nvSpPr>
        <p:spPr>
          <a:xfrm rot="19800000">
            <a:off x="417882" y="231219"/>
            <a:ext cx="177915" cy="177915"/>
          </a:xfrm>
          <a:prstGeom prst="ellipse">
            <a:avLst/>
          </a:prstGeom>
          <a:gradFill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D377DE9-8487-29DE-4423-936A01F935FC}"/>
              </a:ext>
            </a:extLst>
          </p:cNvPr>
          <p:cNvSpPr/>
          <p:nvPr/>
        </p:nvSpPr>
        <p:spPr>
          <a:xfrm flipV="1">
            <a:off x="0" y="6780858"/>
            <a:ext cx="12192000" cy="72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5AEB1E6-86D7-C930-FB45-A7E85F1DD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CBB-2614-41AB-884D-C0633239B6E4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78059138-55BB-9515-E4D6-92466ECF47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9363" y="717657"/>
            <a:ext cx="7693274" cy="50744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01F2ADB-8E06-3CFA-5836-19EF5D603FF4}"/>
                  </a:ext>
                </a:extLst>
              </p:cNvPr>
              <p:cNvSpPr txBox="1"/>
              <p:nvPr/>
            </p:nvSpPr>
            <p:spPr>
              <a:xfrm>
                <a:off x="2763368" y="5932584"/>
                <a:ext cx="721883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重要参数：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{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𝐻𝑒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B01F2ADB-8E06-3CFA-5836-19EF5D603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3368" y="5932584"/>
                <a:ext cx="7218832" cy="461665"/>
              </a:xfrm>
              <a:prstGeom prst="rect">
                <a:avLst/>
              </a:prstGeom>
              <a:blipFill>
                <a:blip r:embed="rId7"/>
                <a:stretch>
                  <a:fillRect l="-1266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38991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614D84-D498-73A6-BBFC-4285C7945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CFBBE4C-DA69-71C5-9EF6-D1540FA3FEC8}"/>
              </a:ext>
            </a:extLst>
          </p:cNvPr>
          <p:cNvSpPr/>
          <p:nvPr/>
        </p:nvSpPr>
        <p:spPr>
          <a:xfrm>
            <a:off x="0" y="0"/>
            <a:ext cx="12192000" cy="61595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0CBCEBE-4757-6A9F-3360-B8AD874EDAB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7400" y="0"/>
            <a:ext cx="6324600" cy="615950"/>
          </a:xfrm>
          <a:prstGeom prst="rect">
            <a:avLst/>
          </a:prstGeom>
        </p:spPr>
      </p:pic>
      <p:pic>
        <p:nvPicPr>
          <p:cNvPr id="4" name="图片 3" descr="卡通人物&#10;&#10;描述已自动生成">
            <a:extLst>
              <a:ext uri="{FF2B5EF4-FFF2-40B4-BE49-F238E27FC236}">
                <a16:creationId xmlns:a16="http://schemas.microsoft.com/office/drawing/2014/main" id="{EC28DC23-E814-D043-8B71-2F508CF335E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624" y="140330"/>
            <a:ext cx="1246537" cy="35969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C2C4E5A-6584-056C-649A-2F8208A723DA}"/>
              </a:ext>
            </a:extLst>
          </p:cNvPr>
          <p:cNvSpPr txBox="1"/>
          <p:nvPr/>
        </p:nvSpPr>
        <p:spPr>
          <a:xfrm>
            <a:off x="750356" y="81375"/>
            <a:ext cx="5199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结果比对</a:t>
            </a:r>
            <a:endParaRPr lang="en-US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4FBC0D4-26D2-6B57-4FDA-62533FD876B1}"/>
              </a:ext>
            </a:extLst>
          </p:cNvPr>
          <p:cNvSpPr/>
          <p:nvPr/>
        </p:nvSpPr>
        <p:spPr>
          <a:xfrm rot="19800000">
            <a:off x="417882" y="231219"/>
            <a:ext cx="177915" cy="177915"/>
          </a:xfrm>
          <a:prstGeom prst="ellipse">
            <a:avLst/>
          </a:prstGeom>
          <a:gradFill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494BC8A-4E3E-ADE5-DE44-5283A3489A19}"/>
              </a:ext>
            </a:extLst>
          </p:cNvPr>
          <p:cNvSpPr/>
          <p:nvPr/>
        </p:nvSpPr>
        <p:spPr>
          <a:xfrm flipV="1">
            <a:off x="0" y="6780858"/>
            <a:ext cx="12192000" cy="72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1BE678E-B542-B063-6A47-5407FAF7F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CBB-2614-41AB-884D-C0633239B6E4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FF4AFEB6-355E-5692-35E4-84809AABB2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21" y="1336917"/>
            <a:ext cx="5493178" cy="418416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F3DB8B8-EBFB-4A44-63CD-2890238583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3503" y="880782"/>
            <a:ext cx="5207616" cy="520103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8141AAA-4620-FF08-4EE0-83BF04C06F62}"/>
              </a:ext>
            </a:extLst>
          </p:cNvPr>
          <p:cNvSpPr txBox="1"/>
          <p:nvPr/>
        </p:nvSpPr>
        <p:spPr>
          <a:xfrm>
            <a:off x="7713796" y="6112301"/>
            <a:ext cx="3399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预测结果 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个测试点）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53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25C2E7-56EB-007D-E2BB-6D6DA099C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2EAB8E9D-66AC-E367-8FFF-560CC626FA96}"/>
              </a:ext>
            </a:extLst>
          </p:cNvPr>
          <p:cNvSpPr/>
          <p:nvPr/>
        </p:nvSpPr>
        <p:spPr>
          <a:xfrm>
            <a:off x="0" y="0"/>
            <a:ext cx="12192000" cy="61595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41F61C4-1DC7-E099-49F7-4E7C9A940A3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7400" y="0"/>
            <a:ext cx="6324600" cy="615950"/>
          </a:xfrm>
          <a:prstGeom prst="rect">
            <a:avLst/>
          </a:prstGeom>
        </p:spPr>
      </p:pic>
      <p:pic>
        <p:nvPicPr>
          <p:cNvPr id="4" name="图片 3" descr="卡通人物&#10;&#10;描述已自动生成">
            <a:extLst>
              <a:ext uri="{FF2B5EF4-FFF2-40B4-BE49-F238E27FC236}">
                <a16:creationId xmlns:a16="http://schemas.microsoft.com/office/drawing/2014/main" id="{6867D71E-7D47-E931-04E9-13255DA72B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624" y="140330"/>
            <a:ext cx="1246537" cy="35969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4E61D26-C44E-5A7D-0187-6551B292DE35}"/>
              </a:ext>
            </a:extLst>
          </p:cNvPr>
          <p:cNvSpPr txBox="1"/>
          <p:nvPr/>
        </p:nvSpPr>
        <p:spPr>
          <a:xfrm>
            <a:off x="750356" y="81375"/>
            <a:ext cx="5199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讨论</a:t>
            </a:r>
            <a:endParaRPr lang="en-US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DB5399A-A641-C05E-2334-DEC234F9224D}"/>
              </a:ext>
            </a:extLst>
          </p:cNvPr>
          <p:cNvSpPr/>
          <p:nvPr/>
        </p:nvSpPr>
        <p:spPr>
          <a:xfrm rot="19800000">
            <a:off x="417882" y="231219"/>
            <a:ext cx="177915" cy="177915"/>
          </a:xfrm>
          <a:prstGeom prst="ellipse">
            <a:avLst/>
          </a:prstGeom>
          <a:gradFill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7CA8197-9155-ABBB-FCB1-0FC697FC8F64}"/>
              </a:ext>
            </a:extLst>
          </p:cNvPr>
          <p:cNvSpPr/>
          <p:nvPr/>
        </p:nvSpPr>
        <p:spPr>
          <a:xfrm flipV="1">
            <a:off x="0" y="6780858"/>
            <a:ext cx="12192000" cy="72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11CC22-5F8C-B9BF-3196-C03F2A8A6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CBB-2614-41AB-884D-C0633239B6E4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78C136E-C1B0-5A89-E00F-10570FFFABEF}"/>
              </a:ext>
            </a:extLst>
          </p:cNvPr>
          <p:cNvSpPr txBox="1"/>
          <p:nvPr/>
        </p:nvSpPr>
        <p:spPr>
          <a:xfrm>
            <a:off x="5974321" y="1539279"/>
            <a:ext cx="576184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温度廓线：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Madhu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参数对于温度廓线的影响比较复杂；另一个重要的影响因素是光学厚度，在发射光谱中光学厚度为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位置的权重函数最大，深层大气发射的光谱无法穿透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大气成分：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大概能判断出来行星大气的主要成分，但肯定与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biosignature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识别这种任务无缘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DBE9D52E-8EB7-2941-FD2D-AFFE2FAAF0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999" y="858886"/>
            <a:ext cx="4448402" cy="338835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C2720743-53B6-DA36-A377-5F150D909F9A}"/>
              </a:ext>
            </a:extLst>
          </p:cNvPr>
          <p:cNvSpPr txBox="1"/>
          <p:nvPr/>
        </p:nvSpPr>
        <p:spPr>
          <a:xfrm>
            <a:off x="750356" y="4325025"/>
            <a:ext cx="1029509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接下来的改进方向：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使用每一层的温度而不是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Madhu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参数作为温度廓线的输入变量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使用达到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thermal equilibrium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的气体成分分布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和主流的方法的预测效果、资源消耗进行比对</a:t>
            </a:r>
          </a:p>
        </p:txBody>
      </p:sp>
    </p:spTree>
    <p:extLst>
      <p:ext uri="{BB962C8B-B14F-4D97-AF65-F5344CB8AC3E}">
        <p14:creationId xmlns:p14="http://schemas.microsoft.com/office/powerpoint/2010/main" val="654437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DFEC44-2250-3D61-5F15-DD44F49E2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A9D7C2E-1A1A-4AAB-0766-039C8CF3A92D}"/>
              </a:ext>
            </a:extLst>
          </p:cNvPr>
          <p:cNvSpPr/>
          <p:nvPr/>
        </p:nvSpPr>
        <p:spPr>
          <a:xfrm>
            <a:off x="0" y="0"/>
            <a:ext cx="12192000" cy="61595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47E25CC-F537-6453-7694-7DB3BE3E8EF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7400" y="0"/>
            <a:ext cx="6324600" cy="615950"/>
          </a:xfrm>
          <a:prstGeom prst="rect">
            <a:avLst/>
          </a:prstGeom>
        </p:spPr>
      </p:pic>
      <p:pic>
        <p:nvPicPr>
          <p:cNvPr id="4" name="图片 3" descr="卡通人物&#10;&#10;描述已自动生成">
            <a:extLst>
              <a:ext uri="{FF2B5EF4-FFF2-40B4-BE49-F238E27FC236}">
                <a16:creationId xmlns:a16="http://schemas.microsoft.com/office/drawing/2014/main" id="{92B506DA-7D7C-C4D1-0449-7229746A1D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624" y="140330"/>
            <a:ext cx="1246537" cy="35969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B22E79B6-54EA-F62A-B569-1039DB52EE82}"/>
              </a:ext>
            </a:extLst>
          </p:cNvPr>
          <p:cNvSpPr txBox="1"/>
          <p:nvPr/>
        </p:nvSpPr>
        <p:spPr>
          <a:xfrm>
            <a:off x="750356" y="81375"/>
            <a:ext cx="5199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Palatino Linotype" panose="0204050205050503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6C263A3-018B-B8FE-1475-2049CC17559F}"/>
              </a:ext>
            </a:extLst>
          </p:cNvPr>
          <p:cNvSpPr/>
          <p:nvPr/>
        </p:nvSpPr>
        <p:spPr>
          <a:xfrm rot="19800000">
            <a:off x="417882" y="231219"/>
            <a:ext cx="177915" cy="177915"/>
          </a:xfrm>
          <a:prstGeom prst="ellipse">
            <a:avLst/>
          </a:prstGeom>
          <a:gradFill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05AA97F-68B7-FEC9-02E2-6575017B2A2D}"/>
              </a:ext>
            </a:extLst>
          </p:cNvPr>
          <p:cNvSpPr/>
          <p:nvPr/>
        </p:nvSpPr>
        <p:spPr>
          <a:xfrm flipV="1">
            <a:off x="0" y="6780858"/>
            <a:ext cx="12192000" cy="72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D34677D-8142-F878-EE16-D3BCACDB21B7}"/>
              </a:ext>
            </a:extLst>
          </p:cNvPr>
          <p:cNvSpPr txBox="1"/>
          <p:nvPr/>
        </p:nvSpPr>
        <p:spPr>
          <a:xfrm>
            <a:off x="827472" y="979596"/>
            <a:ext cx="10620816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altLang="zh-CN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Cubillos, P. E., &amp; </a:t>
            </a:r>
            <a:r>
              <a:rPr lang="en-US" altLang="zh-CN" sz="20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Blecic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J. (2021). The </a:t>
            </a:r>
            <a:r>
              <a:rPr lang="en-US" altLang="zh-CN" sz="20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pyrat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bay framework for exoplanet atmospheric modelling: A population study of Hubble/WFC3 transmission spectra. Monthly Notices of the Royal Astronomical Society, 505(2), 2675–2702. 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https://doi.org/10.1093/mnras/stab1405</a:t>
            </a:r>
            <a:endParaRPr lang="en-US" altLang="zh-CN" sz="20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altLang="zh-CN" sz="20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Madhusudhan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N., &amp; Seager, S. (2009). A temperature and abundance retrieval method for exoplanet atmospheres. The Astrophysical Journal, 707(1), 24. 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https://doi.org/10.1088/0004-637X/707/1/24</a:t>
            </a:r>
            <a:endParaRPr lang="en-US" altLang="zh-CN" sz="20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AutoNum type="arabicPeriod"/>
            </a:pPr>
            <a:r>
              <a:rPr lang="en-US" altLang="zh-CN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Line, M. R., Wolf, A. S., Zhang, X., Knutson, H., Kammer, J. A., Ellison, E., </a:t>
            </a:r>
            <a:r>
              <a:rPr lang="en-US" altLang="zh-CN" sz="20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Deroo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P., Crisp, D., &amp; Yung, Y. L. (2013). A systematic retrieval analysis of secondary eclipse spectra. I. A comparison of atmospheric retrieval techniques. The Astrophysical Journal, 775(2), 137. </a:t>
            </a:r>
            <a:r>
              <a:rPr lang="en-US" altLang="zh-CN" sz="20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https://doi.org/10.1088/0004-637X/775/2/137</a:t>
            </a:r>
            <a:endParaRPr lang="en-US" altLang="zh-CN" sz="20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AutoNum type="arabicPeriod"/>
            </a:pPr>
            <a:endParaRPr lang="en-US" altLang="zh-CN" sz="20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AAF16AA-E786-D7F5-04B7-54977EDC3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CBB-2614-41AB-884D-C0633239B6E4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4475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C3F2DF2-06EE-2C62-2D5E-049C88A6FC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FD137DF2-6A82-40BC-1B3E-659D223B4D8A}"/>
              </a:ext>
            </a:extLst>
          </p:cNvPr>
          <p:cNvSpPr/>
          <p:nvPr/>
        </p:nvSpPr>
        <p:spPr>
          <a:xfrm>
            <a:off x="0" y="0"/>
            <a:ext cx="12192000" cy="61595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238E34E-F203-D9E3-C775-56F40A682F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7400" y="0"/>
            <a:ext cx="6324600" cy="615950"/>
          </a:xfrm>
          <a:prstGeom prst="rect">
            <a:avLst/>
          </a:prstGeom>
        </p:spPr>
      </p:pic>
      <p:pic>
        <p:nvPicPr>
          <p:cNvPr id="4" name="图片 3" descr="卡通人物&#10;&#10;描述已自动生成">
            <a:extLst>
              <a:ext uri="{FF2B5EF4-FFF2-40B4-BE49-F238E27FC236}">
                <a16:creationId xmlns:a16="http://schemas.microsoft.com/office/drawing/2014/main" id="{88E48D5E-3B5E-2F58-EEC3-757C5833A5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624" y="140330"/>
            <a:ext cx="1246537" cy="35969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9A5ECB0-5093-BA54-C6FE-8B12926631D2}"/>
              </a:ext>
            </a:extLst>
          </p:cNvPr>
          <p:cNvSpPr txBox="1"/>
          <p:nvPr/>
        </p:nvSpPr>
        <p:spPr>
          <a:xfrm>
            <a:off x="750356" y="81375"/>
            <a:ext cx="5199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Palatino Linotype" panose="0204050205050503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附录：</a:t>
            </a:r>
            <a:r>
              <a:rPr lang="en-US" altLang="zh-CN" sz="2400" b="1" dirty="0">
                <a:solidFill>
                  <a:schemeClr val="bg1"/>
                </a:solidFill>
                <a:latin typeface="Palatino Linotype" panose="0204050205050503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MLP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B93A3A2E-BE24-A061-0641-500D27D49037}"/>
              </a:ext>
            </a:extLst>
          </p:cNvPr>
          <p:cNvSpPr/>
          <p:nvPr/>
        </p:nvSpPr>
        <p:spPr>
          <a:xfrm rot="19800000">
            <a:off x="417882" y="231219"/>
            <a:ext cx="177915" cy="177915"/>
          </a:xfrm>
          <a:prstGeom prst="ellipse">
            <a:avLst/>
          </a:prstGeom>
          <a:gradFill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7BFADDC-0D74-9088-9577-2E4584A30843}"/>
              </a:ext>
            </a:extLst>
          </p:cNvPr>
          <p:cNvSpPr/>
          <p:nvPr/>
        </p:nvSpPr>
        <p:spPr>
          <a:xfrm flipV="1">
            <a:off x="0" y="6780858"/>
            <a:ext cx="12192000" cy="72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A8AFE8A-3414-9329-3640-2680B76903B8}"/>
              </a:ext>
            </a:extLst>
          </p:cNvPr>
          <p:cNvSpPr txBox="1"/>
          <p:nvPr/>
        </p:nvSpPr>
        <p:spPr>
          <a:xfrm>
            <a:off x="827472" y="979596"/>
            <a:ext cx="10620816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000" b="1" dirty="0">
                <a:latin typeface="+mn-ea"/>
              </a:rPr>
              <a:t>MLP</a:t>
            </a:r>
            <a:r>
              <a:rPr lang="zh-CN" altLang="en-US" sz="2000" b="1" dirty="0">
                <a:latin typeface="+mn-ea"/>
              </a:rPr>
              <a:t>模型架构与训练概述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n-ea"/>
              </a:rPr>
              <a:t>输入数据</a:t>
            </a:r>
            <a:r>
              <a:rPr lang="zh-CN" altLang="en-US" sz="2000" dirty="0">
                <a:latin typeface="+mn-ea"/>
              </a:rPr>
              <a:t>：标准化后的光谱数据 </a:t>
            </a:r>
            <a:r>
              <a:rPr lang="en-US" altLang="zh-CN" sz="2000" dirty="0">
                <a:latin typeface="+mn-ea"/>
              </a:rPr>
              <a:t>+ PCA</a:t>
            </a:r>
            <a:r>
              <a:rPr lang="zh-CN" altLang="en-US" sz="2000" dirty="0">
                <a:latin typeface="+mn-ea"/>
              </a:rPr>
              <a:t>降维（</a:t>
            </a:r>
            <a:r>
              <a:rPr lang="en-US" altLang="zh-CN" sz="2000" dirty="0">
                <a:latin typeface="+mn-ea"/>
              </a:rPr>
              <a:t>300</a:t>
            </a:r>
            <a:r>
              <a:rPr lang="zh-CN" altLang="en-US" sz="2000" dirty="0">
                <a:latin typeface="+mn-ea"/>
              </a:rPr>
              <a:t>维）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n-ea"/>
              </a:rPr>
              <a:t>模型架构</a:t>
            </a:r>
            <a:r>
              <a:rPr lang="zh-CN" altLang="en-US" sz="2000" dirty="0">
                <a:latin typeface="+mn-ea"/>
              </a:rPr>
              <a:t>：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n-ea"/>
              </a:rPr>
              <a:t>输入层</a:t>
            </a:r>
            <a:r>
              <a:rPr lang="zh-CN" altLang="en-US" sz="2000" dirty="0">
                <a:latin typeface="+mn-ea"/>
              </a:rPr>
              <a:t>：接收降维后的光谱特征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n-ea"/>
              </a:rPr>
              <a:t>隐藏层</a:t>
            </a:r>
            <a:r>
              <a:rPr lang="zh-CN" altLang="en-US" sz="2000" dirty="0">
                <a:latin typeface="+mn-ea"/>
              </a:rPr>
              <a:t>：</a:t>
            </a:r>
            <a:r>
              <a:rPr lang="en-US" altLang="zh-CN" sz="2000" dirty="0">
                <a:latin typeface="+mn-ea"/>
              </a:rPr>
              <a:t>2</a:t>
            </a:r>
            <a:r>
              <a:rPr lang="zh-CN" altLang="en-US" sz="2000" dirty="0">
                <a:latin typeface="+mn-ea"/>
              </a:rPr>
              <a:t>层，</a:t>
            </a:r>
            <a:r>
              <a:rPr lang="en-US" altLang="zh-CN" sz="2000" dirty="0">
                <a:latin typeface="+mn-ea"/>
              </a:rPr>
              <a:t>1536</a:t>
            </a:r>
            <a:r>
              <a:rPr lang="zh-CN" altLang="en-US" sz="2000" dirty="0">
                <a:latin typeface="+mn-ea"/>
              </a:rPr>
              <a:t>神经元，</a:t>
            </a:r>
            <a:r>
              <a:rPr lang="en-US" altLang="zh-CN" sz="2000" dirty="0" err="1">
                <a:latin typeface="+mn-ea"/>
              </a:rPr>
              <a:t>SiLU</a:t>
            </a:r>
            <a:r>
              <a:rPr lang="zh-CN" altLang="en-US" sz="2000" dirty="0">
                <a:latin typeface="+mn-ea"/>
              </a:rPr>
              <a:t>激活，</a:t>
            </a:r>
            <a:r>
              <a:rPr lang="en-US" altLang="zh-CN" sz="2000" dirty="0">
                <a:latin typeface="+mn-ea"/>
              </a:rPr>
              <a:t>Dropout</a:t>
            </a:r>
            <a:r>
              <a:rPr lang="zh-CN" altLang="en-US" sz="2000" dirty="0">
                <a:latin typeface="+mn-ea"/>
              </a:rPr>
              <a:t>防止过拟合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n-ea"/>
              </a:rPr>
              <a:t>输出层</a:t>
            </a:r>
            <a:r>
              <a:rPr lang="zh-CN" altLang="en-US" sz="2000" dirty="0">
                <a:latin typeface="+mn-ea"/>
              </a:rPr>
              <a:t>：预测</a:t>
            </a:r>
            <a:r>
              <a:rPr lang="en-US" altLang="zh-CN" sz="2000" dirty="0">
                <a:latin typeface="+mn-ea"/>
              </a:rPr>
              <a:t>24</a:t>
            </a:r>
            <a:r>
              <a:rPr lang="zh-CN" altLang="en-US" sz="2000" dirty="0">
                <a:latin typeface="+mn-ea"/>
              </a:rPr>
              <a:t>个参数（目标参数）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n-ea"/>
              </a:rPr>
              <a:t>损失函数</a:t>
            </a:r>
            <a:r>
              <a:rPr lang="zh-CN" altLang="en-US" sz="2000" dirty="0">
                <a:latin typeface="+mn-ea"/>
              </a:rPr>
              <a:t>：加权均方误差，重要参数赋予更高权重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n-ea"/>
              </a:rPr>
              <a:t>优化器</a:t>
            </a:r>
            <a:r>
              <a:rPr lang="zh-CN" altLang="en-US" sz="2000" dirty="0">
                <a:latin typeface="+mn-ea"/>
              </a:rPr>
              <a:t>：</a:t>
            </a:r>
            <a:r>
              <a:rPr lang="en-US" altLang="zh-CN" sz="2000" dirty="0" err="1">
                <a:latin typeface="+mn-ea"/>
              </a:rPr>
              <a:t>AdamW</a:t>
            </a:r>
            <a:r>
              <a:rPr lang="zh-CN" altLang="en-US" sz="2000" dirty="0">
                <a:latin typeface="+mn-ea"/>
              </a:rPr>
              <a:t>，</a:t>
            </a:r>
            <a:r>
              <a:rPr lang="en-US" altLang="zh-CN" sz="2000" dirty="0">
                <a:latin typeface="+mn-ea"/>
              </a:rPr>
              <a:t>Cosine Annealing</a:t>
            </a:r>
            <a:r>
              <a:rPr lang="zh-CN" altLang="en-US" sz="2000" dirty="0">
                <a:latin typeface="+mn-ea"/>
              </a:rPr>
              <a:t>调度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n-ea"/>
              </a:rPr>
              <a:t>训练过程</a:t>
            </a:r>
            <a:r>
              <a:rPr lang="zh-CN" altLang="en-US" sz="2000" dirty="0">
                <a:latin typeface="+mn-ea"/>
              </a:rPr>
              <a:t>：批量训练，</a:t>
            </a:r>
            <a:r>
              <a:rPr lang="en-US" altLang="zh-CN" sz="2000" dirty="0">
                <a:latin typeface="+mn-ea"/>
              </a:rPr>
              <a:t>128</a:t>
            </a:r>
            <a:r>
              <a:rPr lang="zh-CN" altLang="en-US" sz="2000" dirty="0">
                <a:latin typeface="+mn-ea"/>
              </a:rPr>
              <a:t>样本</a:t>
            </a:r>
            <a:r>
              <a:rPr lang="en-US" altLang="zh-CN" sz="2000" dirty="0">
                <a:latin typeface="+mn-ea"/>
              </a:rPr>
              <a:t>/</a:t>
            </a:r>
            <a:r>
              <a:rPr lang="zh-CN" altLang="en-US" sz="2000" dirty="0">
                <a:latin typeface="+mn-ea"/>
              </a:rPr>
              <a:t>批次，</a:t>
            </a:r>
            <a:r>
              <a:rPr lang="en-US" altLang="zh-CN" sz="2000" dirty="0">
                <a:latin typeface="+mn-ea"/>
              </a:rPr>
              <a:t>330</a:t>
            </a:r>
            <a:r>
              <a:rPr lang="zh-CN" altLang="en-US" sz="2000" dirty="0">
                <a:latin typeface="+mn-ea"/>
              </a:rPr>
              <a:t>个</a:t>
            </a:r>
            <a:r>
              <a:rPr lang="en-US" altLang="zh-CN" sz="2000" dirty="0">
                <a:latin typeface="+mn-ea"/>
              </a:rPr>
              <a:t>epoch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n-ea"/>
              </a:rPr>
              <a:t>评估</a:t>
            </a:r>
            <a:r>
              <a:rPr lang="zh-CN" altLang="en-US" sz="2000" dirty="0">
                <a:latin typeface="+mn-ea"/>
              </a:rPr>
              <a:t>：通过</a:t>
            </a:r>
            <a:r>
              <a:rPr lang="en-US" altLang="zh-CN" sz="2000" dirty="0">
                <a:latin typeface="+mn-ea"/>
              </a:rPr>
              <a:t>RMSE</a:t>
            </a:r>
            <a:r>
              <a:rPr lang="zh-CN" altLang="en-US" sz="2000" dirty="0">
                <a:latin typeface="+mn-ea"/>
              </a:rPr>
              <a:t>计算每个参数的预测效果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8004067-9877-AC3D-BD9A-138257119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CBB-2614-41AB-884D-C0633239B6E4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094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FD61D1D-6522-E5F8-81C4-D97AC628C5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BC5A5F7-B045-3D1C-719A-0066BCCFAB0F}"/>
              </a:ext>
            </a:extLst>
          </p:cNvPr>
          <p:cNvSpPr/>
          <p:nvPr/>
        </p:nvSpPr>
        <p:spPr>
          <a:xfrm>
            <a:off x="0" y="0"/>
            <a:ext cx="12192000" cy="61595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CBC2896-3C52-FE32-C917-186FC8E2EC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7400" y="0"/>
            <a:ext cx="6324600" cy="615950"/>
          </a:xfrm>
          <a:prstGeom prst="rect">
            <a:avLst/>
          </a:prstGeom>
        </p:spPr>
      </p:pic>
      <p:pic>
        <p:nvPicPr>
          <p:cNvPr id="4" name="图片 3" descr="卡通人物&#10;&#10;描述已自动生成">
            <a:extLst>
              <a:ext uri="{FF2B5EF4-FFF2-40B4-BE49-F238E27FC236}">
                <a16:creationId xmlns:a16="http://schemas.microsoft.com/office/drawing/2014/main" id="{B0EF7492-4877-B384-31F4-04438EDE9E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624" y="140330"/>
            <a:ext cx="1246537" cy="35969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8BC6795-B38C-DCA5-AB50-201AA00B273F}"/>
              </a:ext>
            </a:extLst>
          </p:cNvPr>
          <p:cNvSpPr txBox="1"/>
          <p:nvPr/>
        </p:nvSpPr>
        <p:spPr>
          <a:xfrm>
            <a:off x="750356" y="81375"/>
            <a:ext cx="5199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Palatino Linotype" panose="0204050205050503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附录：</a:t>
            </a:r>
            <a:r>
              <a:rPr lang="en-US" altLang="zh-CN" sz="2400" b="1" dirty="0">
                <a:solidFill>
                  <a:schemeClr val="bg1"/>
                </a:solidFill>
                <a:latin typeface="Palatino Linotype" panose="0204050205050503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Transformer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0F3275BD-33E4-5E59-40BC-639969515F0A}"/>
              </a:ext>
            </a:extLst>
          </p:cNvPr>
          <p:cNvSpPr/>
          <p:nvPr/>
        </p:nvSpPr>
        <p:spPr>
          <a:xfrm rot="19800000">
            <a:off x="417882" y="231219"/>
            <a:ext cx="177915" cy="177915"/>
          </a:xfrm>
          <a:prstGeom prst="ellipse">
            <a:avLst/>
          </a:prstGeom>
          <a:gradFill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1E4BC67-C977-A00C-892F-8AB8FC01819B}"/>
              </a:ext>
            </a:extLst>
          </p:cNvPr>
          <p:cNvSpPr/>
          <p:nvPr/>
        </p:nvSpPr>
        <p:spPr>
          <a:xfrm flipV="1">
            <a:off x="0" y="6780858"/>
            <a:ext cx="12192000" cy="72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1DA5D81-3A09-4A5F-8139-9406F73DC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CBB-2614-41AB-884D-C0633239B6E4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B90C3A0-3226-4819-9D43-DF47244B8192}"/>
              </a:ext>
            </a:extLst>
          </p:cNvPr>
          <p:cNvSpPr txBox="1"/>
          <p:nvPr/>
        </p:nvSpPr>
        <p:spPr>
          <a:xfrm>
            <a:off x="869017" y="881755"/>
            <a:ext cx="10036548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sz="2000" b="1" dirty="0">
                <a:latin typeface="+mn-ea"/>
              </a:rPr>
              <a:t>Transformer</a:t>
            </a:r>
            <a:r>
              <a:rPr lang="zh-CN" altLang="en-US" sz="2000" b="1" dirty="0">
                <a:latin typeface="+mn-ea"/>
              </a:rPr>
              <a:t>模型架构与训练概述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n-ea"/>
              </a:rPr>
              <a:t>输入数据</a:t>
            </a:r>
            <a:r>
              <a:rPr lang="zh-CN" altLang="en-US" sz="2000" dirty="0">
                <a:latin typeface="+mn-ea"/>
              </a:rPr>
              <a:t>：标准化光谱数据 </a:t>
            </a:r>
            <a:r>
              <a:rPr lang="en-US" altLang="zh-CN" sz="2000" dirty="0">
                <a:latin typeface="+mn-ea"/>
              </a:rPr>
              <a:t>+ PCA</a:t>
            </a:r>
            <a:r>
              <a:rPr lang="zh-CN" altLang="en-US" sz="2000" dirty="0">
                <a:latin typeface="+mn-ea"/>
              </a:rPr>
              <a:t>降维（</a:t>
            </a:r>
            <a:r>
              <a:rPr lang="en-US" altLang="zh-CN" sz="2000" dirty="0">
                <a:latin typeface="+mn-ea"/>
              </a:rPr>
              <a:t>300</a:t>
            </a:r>
            <a:r>
              <a:rPr lang="zh-CN" altLang="en-US" sz="2000" dirty="0">
                <a:latin typeface="+mn-ea"/>
              </a:rPr>
              <a:t>维）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n-ea"/>
              </a:rPr>
              <a:t>模型架构</a:t>
            </a:r>
            <a:r>
              <a:rPr lang="zh-CN" altLang="en-US" sz="2000" dirty="0">
                <a:latin typeface="+mn-ea"/>
              </a:rPr>
              <a:t>：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+mn-ea"/>
              </a:rPr>
              <a:t>Embedding</a:t>
            </a:r>
            <a:r>
              <a:rPr lang="zh-CN" altLang="en-US" sz="2000" b="1" dirty="0">
                <a:latin typeface="+mn-ea"/>
              </a:rPr>
              <a:t>层</a:t>
            </a:r>
            <a:r>
              <a:rPr lang="zh-CN" altLang="en-US" sz="2000" dirty="0">
                <a:latin typeface="+mn-ea"/>
              </a:rPr>
              <a:t>：将输入特征映射到嵌入空间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+mn-ea"/>
              </a:rPr>
              <a:t>Transformer</a:t>
            </a:r>
            <a:r>
              <a:rPr lang="zh-CN" altLang="en-US" sz="2000" b="1" dirty="0">
                <a:latin typeface="+mn-ea"/>
              </a:rPr>
              <a:t>编码器</a:t>
            </a:r>
            <a:r>
              <a:rPr lang="zh-CN" altLang="en-US" sz="2000" dirty="0">
                <a:latin typeface="+mn-ea"/>
              </a:rPr>
              <a:t>：</a:t>
            </a:r>
            <a:r>
              <a:rPr lang="en-US" altLang="zh-CN" sz="2000" dirty="0">
                <a:latin typeface="+mn-ea"/>
              </a:rPr>
              <a:t>2</a:t>
            </a:r>
            <a:r>
              <a:rPr lang="zh-CN" altLang="en-US" sz="2000" dirty="0">
                <a:latin typeface="+mn-ea"/>
              </a:rPr>
              <a:t>层，</a:t>
            </a:r>
            <a:r>
              <a:rPr lang="en-US" altLang="zh-CN" sz="2000" dirty="0">
                <a:latin typeface="+mn-ea"/>
              </a:rPr>
              <a:t>64</a:t>
            </a:r>
            <a:r>
              <a:rPr lang="zh-CN" altLang="en-US" sz="2000" dirty="0">
                <a:latin typeface="+mn-ea"/>
              </a:rPr>
              <a:t>维嵌入，</a:t>
            </a:r>
            <a:r>
              <a:rPr lang="en-US" altLang="zh-CN" sz="2000" dirty="0">
                <a:latin typeface="+mn-ea"/>
              </a:rPr>
              <a:t>2</a:t>
            </a:r>
            <a:r>
              <a:rPr lang="zh-CN" altLang="en-US" sz="2000" dirty="0">
                <a:latin typeface="+mn-ea"/>
              </a:rPr>
              <a:t>个头，自注意力机制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n-ea"/>
              </a:rPr>
              <a:t>主输出层</a:t>
            </a:r>
            <a:r>
              <a:rPr lang="zh-CN" altLang="en-US" sz="2000" dirty="0">
                <a:latin typeface="+mn-ea"/>
              </a:rPr>
              <a:t>：预测</a:t>
            </a:r>
            <a:r>
              <a:rPr lang="en-US" altLang="zh-CN" sz="2000" dirty="0">
                <a:latin typeface="+mn-ea"/>
              </a:rPr>
              <a:t>24</a:t>
            </a:r>
            <a:r>
              <a:rPr lang="zh-CN" altLang="en-US" sz="2000" dirty="0">
                <a:latin typeface="+mn-ea"/>
              </a:rPr>
              <a:t>个参数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n-ea"/>
              </a:rPr>
              <a:t>辅助输出层</a:t>
            </a:r>
            <a:r>
              <a:rPr lang="zh-CN" altLang="en-US" sz="2000" dirty="0">
                <a:latin typeface="+mn-ea"/>
              </a:rPr>
              <a:t>：专门优化第</a:t>
            </a:r>
            <a:r>
              <a:rPr lang="en-US" altLang="zh-CN" sz="2000" dirty="0">
                <a:latin typeface="+mn-ea"/>
              </a:rPr>
              <a:t>6</a:t>
            </a:r>
            <a:r>
              <a:rPr lang="zh-CN" altLang="en-US" sz="2000" dirty="0">
                <a:latin typeface="+mn-ea"/>
              </a:rPr>
              <a:t>个参数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n-ea"/>
              </a:rPr>
              <a:t>损失函数</a:t>
            </a:r>
            <a:r>
              <a:rPr lang="zh-CN" altLang="en-US" sz="2000" dirty="0">
                <a:latin typeface="+mn-ea"/>
              </a:rPr>
              <a:t>：加权均方误差，重要参数赋予较高权重</a:t>
            </a:r>
            <a:endParaRPr lang="en-US" altLang="zh-CN" sz="2000" dirty="0">
              <a:latin typeface="+mn-ea"/>
            </a:endParaRPr>
          </a:p>
          <a:p>
            <a:pPr marL="285750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n-ea"/>
              </a:rPr>
              <a:t>数据增强</a:t>
            </a:r>
            <a:r>
              <a:rPr lang="zh-CN" altLang="en-US" sz="2000" dirty="0">
                <a:latin typeface="+mn-ea"/>
              </a:rPr>
              <a:t>：加入噪声、随机缩放与扰动扩展训练集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n-ea"/>
              </a:rPr>
              <a:t>优化器</a:t>
            </a:r>
            <a:r>
              <a:rPr lang="zh-CN" altLang="en-US" sz="2000" dirty="0">
                <a:latin typeface="+mn-ea"/>
              </a:rPr>
              <a:t>：</a:t>
            </a:r>
            <a:r>
              <a:rPr lang="en-US" altLang="zh-CN" sz="2000" dirty="0" err="1">
                <a:latin typeface="+mn-ea"/>
              </a:rPr>
              <a:t>AdamW</a:t>
            </a:r>
            <a:r>
              <a:rPr lang="zh-CN" altLang="en-US" sz="2000" dirty="0">
                <a:latin typeface="+mn-ea"/>
              </a:rPr>
              <a:t>，</a:t>
            </a:r>
            <a:r>
              <a:rPr lang="en-US" altLang="zh-CN" sz="2000" dirty="0">
                <a:latin typeface="+mn-ea"/>
              </a:rPr>
              <a:t>Cosine Annealing</a:t>
            </a:r>
            <a:r>
              <a:rPr lang="zh-CN" altLang="en-US" sz="2000" dirty="0">
                <a:latin typeface="+mn-ea"/>
              </a:rPr>
              <a:t>调度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n-ea"/>
              </a:rPr>
              <a:t>训练过程</a:t>
            </a:r>
            <a:r>
              <a:rPr lang="zh-CN" altLang="en-US" sz="2000" dirty="0">
                <a:latin typeface="+mn-ea"/>
              </a:rPr>
              <a:t>：</a:t>
            </a:r>
            <a:r>
              <a:rPr lang="en-US" altLang="zh-CN" sz="2000" dirty="0">
                <a:latin typeface="+mn-ea"/>
              </a:rPr>
              <a:t>300</a:t>
            </a:r>
            <a:r>
              <a:rPr lang="zh-CN" altLang="en-US" sz="2000" dirty="0">
                <a:latin typeface="+mn-ea"/>
              </a:rPr>
              <a:t>个</a:t>
            </a:r>
            <a:r>
              <a:rPr lang="en-US" altLang="zh-CN" sz="2000" dirty="0">
                <a:latin typeface="+mn-ea"/>
              </a:rPr>
              <a:t>epoch</a:t>
            </a:r>
            <a:r>
              <a:rPr lang="zh-CN" altLang="en-US" sz="2000" dirty="0">
                <a:latin typeface="+mn-ea"/>
              </a:rPr>
              <a:t>，梯度裁剪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+mn-ea"/>
              </a:rPr>
              <a:t>评估</a:t>
            </a:r>
            <a:r>
              <a:rPr lang="zh-CN" altLang="en-US" sz="2000" dirty="0">
                <a:latin typeface="+mn-ea"/>
              </a:rPr>
              <a:t>：通过</a:t>
            </a:r>
            <a:r>
              <a:rPr lang="en-US" altLang="zh-CN" sz="2000" dirty="0">
                <a:latin typeface="+mn-ea"/>
              </a:rPr>
              <a:t>RMSE</a:t>
            </a:r>
            <a:r>
              <a:rPr lang="zh-CN" altLang="en-US" sz="2000" dirty="0">
                <a:latin typeface="+mn-ea"/>
              </a:rPr>
              <a:t>计算各参数的预测误差</a:t>
            </a:r>
          </a:p>
        </p:txBody>
      </p:sp>
    </p:spTree>
    <p:extLst>
      <p:ext uri="{BB962C8B-B14F-4D97-AF65-F5344CB8AC3E}">
        <p14:creationId xmlns:p14="http://schemas.microsoft.com/office/powerpoint/2010/main" val="2308336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7CAABC49-B2A5-49CF-A92F-7448EEA28822}"/>
              </a:ext>
            </a:extLst>
          </p:cNvPr>
          <p:cNvSpPr/>
          <p:nvPr/>
        </p:nvSpPr>
        <p:spPr>
          <a:xfrm>
            <a:off x="0" y="0"/>
            <a:ext cx="12192000" cy="61595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50FCE89-46F8-4D8A-91CA-C561DC6414E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7400" y="0"/>
            <a:ext cx="6324600" cy="615950"/>
          </a:xfrm>
          <a:prstGeom prst="rect">
            <a:avLst/>
          </a:prstGeom>
        </p:spPr>
      </p:pic>
      <p:pic>
        <p:nvPicPr>
          <p:cNvPr id="4" name="图片 3" descr="卡通人物&#10;&#10;描述已自动生成">
            <a:extLst>
              <a:ext uri="{FF2B5EF4-FFF2-40B4-BE49-F238E27FC236}">
                <a16:creationId xmlns:a16="http://schemas.microsoft.com/office/drawing/2014/main" id="{07E348B0-7717-4FFF-9C25-9953D1C191B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624" y="140330"/>
            <a:ext cx="1246537" cy="35969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FF518DD-9BC6-40A9-8726-B76367D110BF}"/>
              </a:ext>
            </a:extLst>
          </p:cNvPr>
          <p:cNvSpPr txBox="1"/>
          <p:nvPr/>
        </p:nvSpPr>
        <p:spPr>
          <a:xfrm>
            <a:off x="750356" y="81375"/>
            <a:ext cx="5199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基于机器学习的行星大气光谱反演</a:t>
            </a:r>
            <a:endParaRPr lang="en-US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1C5638C8-30D9-4814-8433-EF6D592DBAE2}"/>
              </a:ext>
            </a:extLst>
          </p:cNvPr>
          <p:cNvSpPr/>
          <p:nvPr/>
        </p:nvSpPr>
        <p:spPr>
          <a:xfrm rot="19800000">
            <a:off x="417882" y="231219"/>
            <a:ext cx="177915" cy="177915"/>
          </a:xfrm>
          <a:prstGeom prst="ellipse">
            <a:avLst/>
          </a:prstGeom>
          <a:gradFill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5287FE0-E135-4BFF-8FFE-C4238C5DE712}"/>
              </a:ext>
            </a:extLst>
          </p:cNvPr>
          <p:cNvSpPr/>
          <p:nvPr/>
        </p:nvSpPr>
        <p:spPr>
          <a:xfrm flipV="1">
            <a:off x="0" y="6780858"/>
            <a:ext cx="12192000" cy="72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7F0888A-E1F4-8AEC-2498-E3BBE9C81CC2}"/>
              </a:ext>
            </a:extLst>
          </p:cNvPr>
          <p:cNvSpPr txBox="1"/>
          <p:nvPr/>
        </p:nvSpPr>
        <p:spPr>
          <a:xfrm>
            <a:off x="1325434" y="834831"/>
            <a:ext cx="2643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3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目录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06001707-24E3-9C66-D3D4-7B5339E47D28}"/>
              </a:ext>
            </a:extLst>
          </p:cNvPr>
          <p:cNvGrpSpPr/>
          <p:nvPr/>
        </p:nvGrpSpPr>
        <p:grpSpPr>
          <a:xfrm>
            <a:off x="1296445" y="1881136"/>
            <a:ext cx="6180596" cy="861352"/>
            <a:chOff x="1296445" y="1777506"/>
            <a:chExt cx="6180596" cy="861352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5BD3F604-1E1A-203A-5603-74646A92AE93}"/>
                </a:ext>
              </a:extLst>
            </p:cNvPr>
            <p:cNvSpPr txBox="1"/>
            <p:nvPr/>
          </p:nvSpPr>
          <p:spPr>
            <a:xfrm>
              <a:off x="1830685" y="2115638"/>
              <a:ext cx="56463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40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背景：行星大气发射光谱</a:t>
              </a: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E3EFB2D7-3FD3-5F38-EDE5-D988A980EFEA}"/>
                </a:ext>
              </a:extLst>
            </p:cNvPr>
            <p:cNvGrpSpPr/>
            <p:nvPr/>
          </p:nvGrpSpPr>
          <p:grpSpPr>
            <a:xfrm>
              <a:off x="1296445" y="1777506"/>
              <a:ext cx="800100" cy="713161"/>
              <a:chOff x="6976951" y="1586703"/>
              <a:chExt cx="800100" cy="713161"/>
            </a:xfrm>
          </p:grpSpPr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75F260A5-52C5-A582-0FD8-8633D4E9CF33}"/>
                  </a:ext>
                </a:extLst>
              </p:cNvPr>
              <p:cNvCxnSpPr/>
              <p:nvPr/>
            </p:nvCxnSpPr>
            <p:spPr>
              <a:xfrm flipH="1">
                <a:off x="7160632" y="1829707"/>
                <a:ext cx="432738" cy="470157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F2CBFCE-2CBE-15CA-A9C6-CBD204EAC6E0}"/>
                  </a:ext>
                </a:extLst>
              </p:cNvPr>
              <p:cNvSpPr txBox="1"/>
              <p:nvPr/>
            </p:nvSpPr>
            <p:spPr>
              <a:xfrm>
                <a:off x="6976951" y="1586703"/>
                <a:ext cx="8001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+mn-ea"/>
                    <a:sym typeface="Arial" panose="020B0604020202020204" pitchFamily="34" charset="0"/>
                  </a:rPr>
                  <a:t>1</a:t>
                </a: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A47A1309-1D08-FFEA-77A3-C213F9082978}"/>
              </a:ext>
            </a:extLst>
          </p:cNvPr>
          <p:cNvGrpSpPr/>
          <p:nvPr/>
        </p:nvGrpSpPr>
        <p:grpSpPr>
          <a:xfrm>
            <a:off x="1296445" y="2996992"/>
            <a:ext cx="5211233" cy="861352"/>
            <a:chOff x="1296445" y="1777506"/>
            <a:chExt cx="5211233" cy="861352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7BA4CF5E-A4F0-5556-AFE2-B6341643EF07}"/>
                </a:ext>
              </a:extLst>
            </p:cNvPr>
            <p:cNvSpPr txBox="1"/>
            <p:nvPr/>
          </p:nvSpPr>
          <p:spPr>
            <a:xfrm>
              <a:off x="1830685" y="2115638"/>
              <a:ext cx="467699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40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实现过程</a:t>
              </a:r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60E36DC8-7592-CB84-A6C6-0CF537423A2D}"/>
                </a:ext>
              </a:extLst>
            </p:cNvPr>
            <p:cNvGrpSpPr/>
            <p:nvPr/>
          </p:nvGrpSpPr>
          <p:grpSpPr>
            <a:xfrm>
              <a:off x="1296445" y="1777506"/>
              <a:ext cx="800100" cy="713161"/>
              <a:chOff x="6976951" y="1586703"/>
              <a:chExt cx="800100" cy="713161"/>
            </a:xfrm>
          </p:grpSpPr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94D2E1D-60D1-499A-5489-1020047CE376}"/>
                  </a:ext>
                </a:extLst>
              </p:cNvPr>
              <p:cNvSpPr txBox="1"/>
              <p:nvPr/>
            </p:nvSpPr>
            <p:spPr>
              <a:xfrm>
                <a:off x="6976951" y="1586703"/>
                <a:ext cx="8001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+mn-ea"/>
                    <a:sym typeface="Arial" panose="020B0604020202020204" pitchFamily="34" charset="0"/>
                  </a:rPr>
                  <a:t>2</a:t>
                </a: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5AA8D459-F643-C1B8-4686-3BAAC6CEEBE9}"/>
                  </a:ext>
                </a:extLst>
              </p:cNvPr>
              <p:cNvCxnSpPr/>
              <p:nvPr/>
            </p:nvCxnSpPr>
            <p:spPr>
              <a:xfrm flipH="1">
                <a:off x="7160632" y="1829707"/>
                <a:ext cx="432738" cy="470157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90BBF90-D8DE-2E2E-998C-61CDEB031C06}"/>
              </a:ext>
            </a:extLst>
          </p:cNvPr>
          <p:cNvGrpSpPr/>
          <p:nvPr/>
        </p:nvGrpSpPr>
        <p:grpSpPr>
          <a:xfrm>
            <a:off x="1296445" y="4112848"/>
            <a:ext cx="4890599" cy="861352"/>
            <a:chOff x="1296445" y="1777506"/>
            <a:chExt cx="4890599" cy="861352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7937A3C-DE23-C896-142E-DE70A1314A47}"/>
                </a:ext>
              </a:extLst>
            </p:cNvPr>
            <p:cNvSpPr txBox="1"/>
            <p:nvPr/>
          </p:nvSpPr>
          <p:spPr>
            <a:xfrm>
              <a:off x="1830685" y="2115638"/>
              <a:ext cx="43563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40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结果</a:t>
              </a:r>
              <a:r>
                <a:rPr kumimoji="0" lang="en-US" altLang="zh-CN" sz="2800" b="0" i="0" u="none" strike="noStrike" kern="1200" cap="none" spc="40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&amp;</a:t>
              </a:r>
              <a:r>
                <a:rPr kumimoji="0" lang="zh-CN" altLang="en-US" sz="2800" b="0" i="0" u="none" strike="noStrike" kern="1200" cap="none" spc="40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讨论</a:t>
              </a: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E4EB9E75-13E2-C9B6-049F-2B5E6D81EDF2}"/>
                </a:ext>
              </a:extLst>
            </p:cNvPr>
            <p:cNvGrpSpPr/>
            <p:nvPr/>
          </p:nvGrpSpPr>
          <p:grpSpPr>
            <a:xfrm>
              <a:off x="1296445" y="1777506"/>
              <a:ext cx="800100" cy="713161"/>
              <a:chOff x="6976951" y="1586703"/>
              <a:chExt cx="800100" cy="713161"/>
            </a:xfrm>
          </p:grpSpPr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43830E6A-A1BC-902A-571F-2395F545A7A1}"/>
                  </a:ext>
                </a:extLst>
              </p:cNvPr>
              <p:cNvSpPr txBox="1"/>
              <p:nvPr/>
            </p:nvSpPr>
            <p:spPr>
              <a:xfrm>
                <a:off x="6976951" y="1586703"/>
                <a:ext cx="8001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36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+mn-ea"/>
                    <a:sym typeface="Arial" panose="020B0604020202020204" pitchFamily="34" charset="0"/>
                  </a:rPr>
                  <a:t>3</a:t>
                </a: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94EBB447-AD1F-647D-AF7A-235C390B4818}"/>
                  </a:ext>
                </a:extLst>
              </p:cNvPr>
              <p:cNvCxnSpPr/>
              <p:nvPr/>
            </p:nvCxnSpPr>
            <p:spPr>
              <a:xfrm flipH="1">
                <a:off x="7160632" y="1829707"/>
                <a:ext cx="432738" cy="470157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灯片编号占位符 28">
            <a:extLst>
              <a:ext uri="{FF2B5EF4-FFF2-40B4-BE49-F238E27FC236}">
                <a16:creationId xmlns:a16="http://schemas.microsoft.com/office/drawing/2014/main" id="{02569B93-675D-EFDC-ED96-8F8F01109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CBB-2614-41AB-884D-C0633239B6E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3133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913697-45F7-130C-AF82-5F150A8DC1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8C35611-10A2-FD62-336F-820E82E12E1C}"/>
              </a:ext>
            </a:extLst>
          </p:cNvPr>
          <p:cNvSpPr/>
          <p:nvPr/>
        </p:nvSpPr>
        <p:spPr>
          <a:xfrm>
            <a:off x="0" y="0"/>
            <a:ext cx="12192000" cy="61595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65352C3-68C3-101D-CB13-95DB9679C46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7400" y="0"/>
            <a:ext cx="6324600" cy="615950"/>
          </a:xfrm>
          <a:prstGeom prst="rect">
            <a:avLst/>
          </a:prstGeom>
        </p:spPr>
      </p:pic>
      <p:pic>
        <p:nvPicPr>
          <p:cNvPr id="4" name="图片 3" descr="卡通人物&#10;&#10;描述已自动生成">
            <a:extLst>
              <a:ext uri="{FF2B5EF4-FFF2-40B4-BE49-F238E27FC236}">
                <a16:creationId xmlns:a16="http://schemas.microsoft.com/office/drawing/2014/main" id="{74F2A8EB-5C2D-FA3C-AC6A-816626F315F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624" y="140330"/>
            <a:ext cx="1246537" cy="3596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A568880-31AE-4BF6-EA44-CC2811559A79}"/>
                  </a:ext>
                </a:extLst>
              </p:cNvPr>
              <p:cNvSpPr txBox="1"/>
              <p:nvPr/>
            </p:nvSpPr>
            <p:spPr>
              <a:xfrm>
                <a:off x="750356" y="81375"/>
                <a:ext cx="51991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大气</a:t>
                </a:r>
                <a:r>
                  <a:rPr lang="en-US" altLang="zh-CN" sz="2400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zh-CN" sz="2400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光谱  √</a:t>
                </a:r>
                <a:endParaRPr lang="en-US" altLang="zh-CN" sz="24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6A568880-31AE-4BF6-EA44-CC2811559A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56" y="81375"/>
                <a:ext cx="5199182" cy="461665"/>
              </a:xfrm>
              <a:prstGeom prst="rect">
                <a:avLst/>
              </a:prstGeom>
              <a:blipFill>
                <a:blip r:embed="rId5"/>
                <a:stretch>
                  <a:fillRect l="-1758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椭圆 5">
            <a:extLst>
              <a:ext uri="{FF2B5EF4-FFF2-40B4-BE49-F238E27FC236}">
                <a16:creationId xmlns:a16="http://schemas.microsoft.com/office/drawing/2014/main" id="{777D3A2C-9E5D-8465-5230-7C79327A761A}"/>
              </a:ext>
            </a:extLst>
          </p:cNvPr>
          <p:cNvSpPr/>
          <p:nvPr/>
        </p:nvSpPr>
        <p:spPr>
          <a:xfrm rot="19800000">
            <a:off x="417882" y="231219"/>
            <a:ext cx="177915" cy="177915"/>
          </a:xfrm>
          <a:prstGeom prst="ellipse">
            <a:avLst/>
          </a:prstGeom>
          <a:gradFill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199ECF9-96E1-0353-4680-9A9F9C38DE8A}"/>
              </a:ext>
            </a:extLst>
          </p:cNvPr>
          <p:cNvSpPr/>
          <p:nvPr/>
        </p:nvSpPr>
        <p:spPr>
          <a:xfrm flipV="1">
            <a:off x="0" y="6780858"/>
            <a:ext cx="12192000" cy="72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5B42FC0-6C9F-9545-A81F-0057951E4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CBB-2614-41AB-884D-C0633239B6E4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740BA3B7-3543-54B1-0247-B2DCE2572E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21" y="814608"/>
            <a:ext cx="7876647" cy="41878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4069DE1-33C8-FAD9-DBA6-4687D58E542D}"/>
                  </a:ext>
                </a:extLst>
              </p:cNvPr>
              <p:cNvSpPr txBox="1"/>
              <p:nvPr/>
            </p:nvSpPr>
            <p:spPr>
              <a:xfrm>
                <a:off x="3922434" y="5420657"/>
                <a:ext cx="4566729" cy="622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→  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𝜆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2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4069DE1-33C8-FAD9-DBA6-4687D58E5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434" y="5420657"/>
                <a:ext cx="4566729" cy="6227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95598D05-9EBC-4F7A-F437-F25F9D88BEAF}"/>
              </a:ext>
            </a:extLst>
          </p:cNvPr>
          <p:cNvSpPr txBox="1"/>
          <p:nvPr/>
        </p:nvSpPr>
        <p:spPr>
          <a:xfrm>
            <a:off x="8489163" y="2711923"/>
            <a:ext cx="35113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LBL, correlated-k, etc.</a:t>
            </a:r>
          </a:p>
          <a:p>
            <a:pPr algn="l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 sz="2400" dirty="0">
                <a:latin typeface="+mn-ea"/>
                <a:cs typeface="Times New Roman" panose="02020603050405020304" pitchFamily="18" charset="0"/>
              </a:rPr>
              <a:t>计算量很大，但是没有原则上的困难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9C3D2D1-E902-EDD1-2DD7-B34B7ADE32BA}"/>
              </a:ext>
            </a:extLst>
          </p:cNvPr>
          <p:cNvSpPr txBox="1"/>
          <p:nvPr/>
        </p:nvSpPr>
        <p:spPr>
          <a:xfrm>
            <a:off x="506839" y="5102144"/>
            <a:ext cx="253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图片来源：丁峰老师</a:t>
            </a:r>
          </a:p>
        </p:txBody>
      </p:sp>
    </p:spTree>
    <p:extLst>
      <p:ext uri="{BB962C8B-B14F-4D97-AF65-F5344CB8AC3E}">
        <p14:creationId xmlns:p14="http://schemas.microsoft.com/office/powerpoint/2010/main" val="1012104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479993-C394-8BC5-A5AB-5AE2B9AD7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8FCCB43-29EB-0703-3A64-8102A081A0E7}"/>
              </a:ext>
            </a:extLst>
          </p:cNvPr>
          <p:cNvSpPr/>
          <p:nvPr/>
        </p:nvSpPr>
        <p:spPr>
          <a:xfrm>
            <a:off x="0" y="0"/>
            <a:ext cx="12192000" cy="61595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97CBDD8-034F-2A0D-204C-C8E571A2473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7400" y="0"/>
            <a:ext cx="6324600" cy="615950"/>
          </a:xfrm>
          <a:prstGeom prst="rect">
            <a:avLst/>
          </a:prstGeom>
        </p:spPr>
      </p:pic>
      <p:pic>
        <p:nvPicPr>
          <p:cNvPr id="4" name="图片 3" descr="卡通人物&#10;&#10;描述已自动生成">
            <a:extLst>
              <a:ext uri="{FF2B5EF4-FFF2-40B4-BE49-F238E27FC236}">
                <a16:creationId xmlns:a16="http://schemas.microsoft.com/office/drawing/2014/main" id="{0FE133C2-695D-0CE4-B3CC-76237BD114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624" y="140330"/>
            <a:ext cx="1246537" cy="3596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6527A0A-40D0-353B-FF99-2333E533B40A}"/>
                  </a:ext>
                </a:extLst>
              </p:cNvPr>
              <p:cNvSpPr txBox="1"/>
              <p:nvPr/>
            </p:nvSpPr>
            <p:spPr>
              <a:xfrm>
                <a:off x="750356" y="81375"/>
                <a:ext cx="51991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光谱</a:t>
                </a:r>
                <a:r>
                  <a:rPr lang="en-US" altLang="zh-CN" sz="2400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zh-CN" sz="2400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大气  ？</a:t>
                </a:r>
                <a:endParaRPr lang="en-US" altLang="zh-CN" sz="24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6527A0A-40D0-353B-FF99-2333E533B4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56" y="81375"/>
                <a:ext cx="5199182" cy="461665"/>
              </a:xfrm>
              <a:prstGeom prst="rect">
                <a:avLst/>
              </a:prstGeom>
              <a:blipFill>
                <a:blip r:embed="rId5"/>
                <a:stretch>
                  <a:fillRect l="-1758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椭圆 5">
            <a:extLst>
              <a:ext uri="{FF2B5EF4-FFF2-40B4-BE49-F238E27FC236}">
                <a16:creationId xmlns:a16="http://schemas.microsoft.com/office/drawing/2014/main" id="{009F5828-830B-3D1C-766B-295D662D40E7}"/>
              </a:ext>
            </a:extLst>
          </p:cNvPr>
          <p:cNvSpPr/>
          <p:nvPr/>
        </p:nvSpPr>
        <p:spPr>
          <a:xfrm rot="19800000">
            <a:off x="417882" y="231219"/>
            <a:ext cx="177915" cy="177915"/>
          </a:xfrm>
          <a:prstGeom prst="ellipse">
            <a:avLst/>
          </a:prstGeom>
          <a:gradFill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52787D8-278F-7C11-3582-335082E0717D}"/>
              </a:ext>
            </a:extLst>
          </p:cNvPr>
          <p:cNvSpPr/>
          <p:nvPr/>
        </p:nvSpPr>
        <p:spPr>
          <a:xfrm flipV="1">
            <a:off x="0" y="6780858"/>
            <a:ext cx="12192000" cy="72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A6B566A-2695-AF8D-BB8B-EC66728DF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CBB-2614-41AB-884D-C0633239B6E4}" type="slidenum">
              <a:rPr lang="zh-CN" altLang="en-US" smtClean="0"/>
              <a:t>4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A050242-FED0-20AF-64D9-7FCB7839FDE8}"/>
                  </a:ext>
                </a:extLst>
              </p:cNvPr>
              <p:cNvSpPr txBox="1"/>
              <p:nvPr/>
            </p:nvSpPr>
            <p:spPr>
              <a:xfrm>
                <a:off x="822366" y="4330463"/>
                <a:ext cx="4566729" cy="622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→  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2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A050242-FED0-20AF-64D9-7FCB7839F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366" y="4330463"/>
                <a:ext cx="4566729" cy="6227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>
            <a:extLst>
              <a:ext uri="{FF2B5EF4-FFF2-40B4-BE49-F238E27FC236}">
                <a16:creationId xmlns:a16="http://schemas.microsoft.com/office/drawing/2014/main" id="{43F5D2E9-347B-FF8F-8D78-F2AC01A0DA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43" y="2038016"/>
            <a:ext cx="5012423" cy="1886698"/>
          </a:xfrm>
          <a:prstGeom prst="rect">
            <a:avLst/>
          </a:prstGeom>
        </p:spPr>
      </p:pic>
      <p:sp>
        <p:nvSpPr>
          <p:cNvPr id="14" name="箭头: 右 13">
            <a:extLst>
              <a:ext uri="{FF2B5EF4-FFF2-40B4-BE49-F238E27FC236}">
                <a16:creationId xmlns:a16="http://schemas.microsoft.com/office/drawing/2014/main" id="{A6EC6E85-B849-CEA1-68B0-3E782A224F1D}"/>
              </a:ext>
            </a:extLst>
          </p:cNvPr>
          <p:cNvSpPr/>
          <p:nvPr/>
        </p:nvSpPr>
        <p:spPr>
          <a:xfrm>
            <a:off x="5455924" y="2779562"/>
            <a:ext cx="987228" cy="26703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1A44E0E5-88FD-5536-B9BC-D7119D469FE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7910" y="814608"/>
            <a:ext cx="3144951" cy="2310931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3D9132B4-6DE6-680E-BD60-90B0A064138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906" y="3153180"/>
            <a:ext cx="3069955" cy="2398658"/>
          </a:xfrm>
          <a:prstGeom prst="rect">
            <a:avLst/>
          </a:prstGeom>
        </p:spPr>
      </p:pic>
      <p:sp>
        <p:nvSpPr>
          <p:cNvPr id="23" name="文本框 22">
            <a:extLst>
              <a:ext uri="{FF2B5EF4-FFF2-40B4-BE49-F238E27FC236}">
                <a16:creationId xmlns:a16="http://schemas.microsoft.com/office/drawing/2014/main" id="{C3D6DB00-3415-A9BA-AF58-80BC977D9937}"/>
              </a:ext>
            </a:extLst>
          </p:cNvPr>
          <p:cNvSpPr txBox="1"/>
          <p:nvPr/>
        </p:nvSpPr>
        <p:spPr>
          <a:xfrm>
            <a:off x="5701553" y="2151529"/>
            <a:ext cx="329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36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zh-CN" altLang="en-US" sz="36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766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3F04F7-964A-F8BE-238B-7098220F8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708DF83D-4C0B-3AA8-45D2-0EDAA897A4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14" y="3330073"/>
            <a:ext cx="4032654" cy="1524953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85788C49-6890-DE26-BC25-9E5BF1A6FD5A}"/>
              </a:ext>
            </a:extLst>
          </p:cNvPr>
          <p:cNvSpPr/>
          <p:nvPr/>
        </p:nvSpPr>
        <p:spPr>
          <a:xfrm>
            <a:off x="0" y="0"/>
            <a:ext cx="12192000" cy="61595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5560C31-C09E-71ED-2455-CE3D06685A4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7400" y="0"/>
            <a:ext cx="6324600" cy="615950"/>
          </a:xfrm>
          <a:prstGeom prst="rect">
            <a:avLst/>
          </a:prstGeom>
        </p:spPr>
      </p:pic>
      <p:pic>
        <p:nvPicPr>
          <p:cNvPr id="4" name="图片 3" descr="卡通人物&#10;&#10;描述已自动生成">
            <a:extLst>
              <a:ext uri="{FF2B5EF4-FFF2-40B4-BE49-F238E27FC236}">
                <a16:creationId xmlns:a16="http://schemas.microsoft.com/office/drawing/2014/main" id="{6E1F599C-DD15-4874-F1EF-B71C56EE027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624" y="140330"/>
            <a:ext cx="1246537" cy="3596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A83A803-E471-C2B4-36D2-55E644FDE827}"/>
                  </a:ext>
                </a:extLst>
              </p:cNvPr>
              <p:cNvSpPr txBox="1"/>
              <p:nvPr/>
            </p:nvSpPr>
            <p:spPr>
              <a:xfrm>
                <a:off x="750356" y="81375"/>
                <a:ext cx="519918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光谱</a:t>
                </a:r>
                <a:r>
                  <a:rPr lang="en-US" altLang="zh-CN" sz="2400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zh-CN" sz="2400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400" b="1" dirty="0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  <a:cs typeface="Times New Roman" panose="02020603050405020304" pitchFamily="18" charset="0"/>
                  </a:rPr>
                  <a:t>大气</a:t>
                </a:r>
                <a:endParaRPr lang="en-US" altLang="zh-CN" sz="2400" b="1" dirty="0">
                  <a:solidFill>
                    <a:schemeClr val="bg1"/>
                  </a:solidFill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A83A803-E471-C2B4-36D2-55E644FDE8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56" y="81375"/>
                <a:ext cx="5199182" cy="461665"/>
              </a:xfrm>
              <a:prstGeom prst="rect">
                <a:avLst/>
              </a:prstGeom>
              <a:blipFill>
                <a:blip r:embed="rId6"/>
                <a:stretch>
                  <a:fillRect l="-1758" t="-14474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椭圆 5">
            <a:extLst>
              <a:ext uri="{FF2B5EF4-FFF2-40B4-BE49-F238E27FC236}">
                <a16:creationId xmlns:a16="http://schemas.microsoft.com/office/drawing/2014/main" id="{7F31C3C8-A382-4899-B0DF-966CC58B184C}"/>
              </a:ext>
            </a:extLst>
          </p:cNvPr>
          <p:cNvSpPr/>
          <p:nvPr/>
        </p:nvSpPr>
        <p:spPr>
          <a:xfrm rot="19800000">
            <a:off x="417882" y="231219"/>
            <a:ext cx="177915" cy="177915"/>
          </a:xfrm>
          <a:prstGeom prst="ellipse">
            <a:avLst/>
          </a:prstGeom>
          <a:gradFill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1A5BDFE-4309-0BCD-8EEB-23E63F3050D9}"/>
              </a:ext>
            </a:extLst>
          </p:cNvPr>
          <p:cNvSpPr/>
          <p:nvPr/>
        </p:nvSpPr>
        <p:spPr>
          <a:xfrm flipV="1">
            <a:off x="0" y="6780858"/>
            <a:ext cx="12192000" cy="72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1E15A7B-C87C-6601-3E59-5D21F0B40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CBB-2614-41AB-884D-C0633239B6E4}" type="slidenum">
              <a:rPr lang="zh-CN" altLang="en-US" smtClean="0"/>
              <a:t>5</a:t>
            </a:fld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CE0CB7B-18A7-E243-02D1-BC1B711A5F9C}"/>
                  </a:ext>
                </a:extLst>
              </p:cNvPr>
              <p:cNvSpPr txBox="1"/>
              <p:nvPr/>
            </p:nvSpPr>
            <p:spPr>
              <a:xfrm>
                <a:off x="750356" y="5466839"/>
                <a:ext cx="4566729" cy="6227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 →  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altLang="zh-CN" sz="32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3200" dirty="0"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CE0CB7B-18A7-E243-02D1-BC1B711A5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56" y="5466839"/>
                <a:ext cx="4566729" cy="6227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图片 20">
            <a:extLst>
              <a:ext uri="{FF2B5EF4-FFF2-40B4-BE49-F238E27FC236}">
                <a16:creationId xmlns:a16="http://schemas.microsoft.com/office/drawing/2014/main" id="{64505D96-52FE-450C-2131-6E3E07009C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314" y="1256021"/>
            <a:ext cx="4032654" cy="1518076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9907DA6C-02A9-E287-BDFB-9DD5E4B961D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070" y="2030501"/>
            <a:ext cx="4663049" cy="17646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D9A44FC-55F7-FBC6-03B8-5FE28F367EE7}"/>
                  </a:ext>
                </a:extLst>
              </p:cNvPr>
              <p:cNvSpPr txBox="1"/>
              <p:nvPr/>
            </p:nvSpPr>
            <p:spPr>
              <a:xfrm>
                <a:off x="5867400" y="4775463"/>
                <a:ext cx="5990816" cy="1752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spcBef>
                    <a:spcPts val="600"/>
                  </a:spcBef>
                  <a:spcAft>
                    <a:spcPts val="6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的关系是</a:t>
                </a: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高度非线性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zh-CN" altLang="en-US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主流方法：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MCMC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(Markov Chain Monte-Carlo)    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（缺点：慢，每一步随机游走都需要计算一次光谱）</a:t>
                </a:r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1D9A44FC-55F7-FBC6-03B8-5FE28F367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4775463"/>
                <a:ext cx="5990816" cy="1752083"/>
              </a:xfrm>
              <a:prstGeom prst="rect">
                <a:avLst/>
              </a:prstGeom>
              <a:blipFill>
                <a:blip r:embed="rId10"/>
                <a:stretch>
                  <a:fillRect l="-1629" t="-2083" r="-1018" b="-17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ABA166D6-83C2-54AA-132F-9BC656E4F5DC}"/>
                  </a:ext>
                </a:extLst>
              </p:cNvPr>
              <p:cNvSpPr txBox="1"/>
              <p:nvPr/>
            </p:nvSpPr>
            <p:spPr>
              <a:xfrm>
                <a:off x="1314954" y="1480040"/>
                <a:ext cx="11733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𝑂</m:t>
                      </m:r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ABA166D6-83C2-54AA-132F-9BC656E4F5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4954" y="1480040"/>
                <a:ext cx="1173346" cy="461665"/>
              </a:xfrm>
              <a:prstGeom prst="rect">
                <a:avLst/>
              </a:prstGeom>
              <a:blipFill>
                <a:blip r:embed="rId11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3ED27EC7-F49E-F2BA-CB0B-5382D6358D49}"/>
                  </a:ext>
                </a:extLst>
              </p:cNvPr>
              <p:cNvSpPr txBox="1"/>
              <p:nvPr/>
            </p:nvSpPr>
            <p:spPr>
              <a:xfrm>
                <a:off x="1274494" y="3544266"/>
                <a:ext cx="117334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3ED27EC7-F49E-F2BA-CB0B-5382D6358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494" y="3544266"/>
                <a:ext cx="1173346" cy="461665"/>
              </a:xfrm>
              <a:prstGeom prst="rect">
                <a:avLst/>
              </a:prstGeom>
              <a:blipFill>
                <a:blip r:embed="rId12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BF5D5254-347B-19AA-8D16-9EE58AF9022F}"/>
                  </a:ext>
                </a:extLst>
              </p:cNvPr>
              <p:cNvSpPr txBox="1"/>
              <p:nvPr/>
            </p:nvSpPr>
            <p:spPr>
              <a:xfrm>
                <a:off x="7253157" y="2257556"/>
                <a:ext cx="18827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𝑂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BF5D5254-347B-19AA-8D16-9EE58AF902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3157" y="2257556"/>
                <a:ext cx="1882747" cy="461665"/>
              </a:xfrm>
              <a:prstGeom prst="rect">
                <a:avLst/>
              </a:prstGeom>
              <a:blipFill>
                <a:blip r:embed="rId1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右大括号 28">
            <a:extLst>
              <a:ext uri="{FF2B5EF4-FFF2-40B4-BE49-F238E27FC236}">
                <a16:creationId xmlns:a16="http://schemas.microsoft.com/office/drawing/2014/main" id="{D7CC060B-DA69-8CB1-0A5C-85EF03E68935}"/>
              </a:ext>
            </a:extLst>
          </p:cNvPr>
          <p:cNvSpPr/>
          <p:nvPr/>
        </p:nvSpPr>
        <p:spPr>
          <a:xfrm>
            <a:off x="5121957" y="1337456"/>
            <a:ext cx="632453" cy="3161052"/>
          </a:xfrm>
          <a:prstGeom prst="righ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C4FF6325-9E89-F694-43E6-CDE210215DE9}"/>
              </a:ext>
            </a:extLst>
          </p:cNvPr>
          <p:cNvSpPr/>
          <p:nvPr/>
        </p:nvSpPr>
        <p:spPr>
          <a:xfrm>
            <a:off x="5502585" y="2848396"/>
            <a:ext cx="930584" cy="145657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乘号 30">
            <a:extLst>
              <a:ext uri="{FF2B5EF4-FFF2-40B4-BE49-F238E27FC236}">
                <a16:creationId xmlns:a16="http://schemas.microsoft.com/office/drawing/2014/main" id="{A2E79C6D-9C72-B642-4ADA-4CD69416D5D6}"/>
              </a:ext>
            </a:extLst>
          </p:cNvPr>
          <p:cNvSpPr/>
          <p:nvPr/>
        </p:nvSpPr>
        <p:spPr>
          <a:xfrm>
            <a:off x="5502585" y="2367408"/>
            <a:ext cx="1049369" cy="1107631"/>
          </a:xfrm>
          <a:prstGeom prst="mathMultiply">
            <a:avLst>
              <a:gd name="adj1" fmla="val 685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822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BCB8F1-CA9C-E366-4604-DD62115240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FECDB5C-C98B-6571-C220-79AB08ACE9B6}"/>
              </a:ext>
            </a:extLst>
          </p:cNvPr>
          <p:cNvSpPr/>
          <p:nvPr/>
        </p:nvSpPr>
        <p:spPr>
          <a:xfrm>
            <a:off x="0" y="0"/>
            <a:ext cx="12192000" cy="61595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E1A8F43-6035-FF71-06EA-29A58F39DD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7400" y="0"/>
            <a:ext cx="6324600" cy="615950"/>
          </a:xfrm>
          <a:prstGeom prst="rect">
            <a:avLst/>
          </a:prstGeom>
        </p:spPr>
      </p:pic>
      <p:pic>
        <p:nvPicPr>
          <p:cNvPr id="4" name="图片 3" descr="卡通人物&#10;&#10;描述已自动生成">
            <a:extLst>
              <a:ext uri="{FF2B5EF4-FFF2-40B4-BE49-F238E27FC236}">
                <a16:creationId xmlns:a16="http://schemas.microsoft.com/office/drawing/2014/main" id="{A916A4F8-C03F-AA4F-3715-D238AC0C665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624" y="140330"/>
            <a:ext cx="1246537" cy="359697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AB265E7D-06C5-A345-DE3B-14F9BFD912A5}"/>
              </a:ext>
            </a:extLst>
          </p:cNvPr>
          <p:cNvSpPr/>
          <p:nvPr/>
        </p:nvSpPr>
        <p:spPr>
          <a:xfrm rot="19800000">
            <a:off x="417882" y="231219"/>
            <a:ext cx="177915" cy="177915"/>
          </a:xfrm>
          <a:prstGeom prst="ellipse">
            <a:avLst/>
          </a:prstGeom>
          <a:gradFill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DC3D1C9-6136-2ED4-C4A3-61567347BFF7}"/>
              </a:ext>
            </a:extLst>
          </p:cNvPr>
          <p:cNvSpPr/>
          <p:nvPr/>
        </p:nvSpPr>
        <p:spPr>
          <a:xfrm flipV="1">
            <a:off x="0" y="6780858"/>
            <a:ext cx="12192000" cy="72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732A250-0F55-3D42-1EE5-1E58BD392CBA}"/>
              </a:ext>
            </a:extLst>
          </p:cNvPr>
          <p:cNvSpPr txBox="1"/>
          <p:nvPr/>
        </p:nvSpPr>
        <p:spPr>
          <a:xfrm>
            <a:off x="1325434" y="834831"/>
            <a:ext cx="2643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3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panose="020B0604020202020204" pitchFamily="34" charset="0"/>
                <a:ea typeface="Microsoft YaHei" panose="020B0503020204020204" pitchFamily="34" charset="-122"/>
                <a:cs typeface="+mn-ea"/>
                <a:sym typeface="Arial" panose="020B0604020202020204" pitchFamily="34" charset="0"/>
              </a:rPr>
              <a:t>目录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2A61EEA0-258F-296D-B270-310E658C7B5B}"/>
              </a:ext>
            </a:extLst>
          </p:cNvPr>
          <p:cNvGrpSpPr/>
          <p:nvPr/>
        </p:nvGrpSpPr>
        <p:grpSpPr>
          <a:xfrm>
            <a:off x="1296445" y="1881136"/>
            <a:ext cx="6180596" cy="861352"/>
            <a:chOff x="1296445" y="1777506"/>
            <a:chExt cx="6180596" cy="861352"/>
          </a:xfrm>
        </p:grpSpPr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7B56543-9014-C01A-9057-E7FA3240B34F}"/>
                </a:ext>
              </a:extLst>
            </p:cNvPr>
            <p:cNvSpPr txBox="1"/>
            <p:nvPr/>
          </p:nvSpPr>
          <p:spPr>
            <a:xfrm>
              <a:off x="1830685" y="2115638"/>
              <a:ext cx="56463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2800" spc="4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背景</a:t>
              </a: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33BEE622-613C-6719-63B8-50E8FC7EAE1D}"/>
                </a:ext>
              </a:extLst>
            </p:cNvPr>
            <p:cNvGrpSpPr/>
            <p:nvPr/>
          </p:nvGrpSpPr>
          <p:grpSpPr>
            <a:xfrm>
              <a:off x="1296445" y="1777506"/>
              <a:ext cx="800100" cy="713161"/>
              <a:chOff x="6976951" y="1586703"/>
              <a:chExt cx="800100" cy="713161"/>
            </a:xfrm>
          </p:grpSpPr>
          <p:cxnSp>
            <p:nvCxnSpPr>
              <p:cNvPr id="12" name="直接连接符 11">
                <a:extLst>
                  <a:ext uri="{FF2B5EF4-FFF2-40B4-BE49-F238E27FC236}">
                    <a16:creationId xmlns:a16="http://schemas.microsoft.com/office/drawing/2014/main" id="{DE0D57B0-227F-9B79-F0CB-14A1A9C44E43}"/>
                  </a:ext>
                </a:extLst>
              </p:cNvPr>
              <p:cNvCxnSpPr/>
              <p:nvPr/>
            </p:nvCxnSpPr>
            <p:spPr>
              <a:xfrm flipH="1">
                <a:off x="7160632" y="1829707"/>
                <a:ext cx="432738" cy="470157"/>
              </a:xfrm>
              <a:prstGeom prst="lin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3B106686-DA50-43F7-57C1-438217A1A362}"/>
                  </a:ext>
                </a:extLst>
              </p:cNvPr>
              <p:cNvSpPr txBox="1"/>
              <p:nvPr/>
            </p:nvSpPr>
            <p:spPr>
              <a:xfrm>
                <a:off x="6976951" y="1586703"/>
                <a:ext cx="8001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+mn-ea"/>
                    <a:sym typeface="Arial" panose="020B0604020202020204" pitchFamily="34" charset="0"/>
                  </a:rPr>
                  <a:t>1</a:t>
                </a: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ACD42944-612A-18ED-F251-DBE0CFB25D4A}"/>
              </a:ext>
            </a:extLst>
          </p:cNvPr>
          <p:cNvGrpSpPr/>
          <p:nvPr/>
        </p:nvGrpSpPr>
        <p:grpSpPr>
          <a:xfrm>
            <a:off x="1296445" y="2996992"/>
            <a:ext cx="5954019" cy="861352"/>
            <a:chOff x="1296445" y="1777506"/>
            <a:chExt cx="5954019" cy="861352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67F09911-F7F8-4056-0DF4-806ACE7ADCA4}"/>
                </a:ext>
              </a:extLst>
            </p:cNvPr>
            <p:cNvSpPr txBox="1"/>
            <p:nvPr/>
          </p:nvSpPr>
          <p:spPr>
            <a:xfrm>
              <a:off x="1830685" y="2115638"/>
              <a:ext cx="541977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2800" spc="400" dirty="0">
                  <a:solidFill>
                    <a:schemeClr val="accent1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实现过程：数据生成</a:t>
              </a:r>
              <a:r>
                <a:rPr lang="en-US" altLang="zh-CN" sz="2800" spc="400" dirty="0">
                  <a:solidFill>
                    <a:schemeClr val="accent1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&amp;</a:t>
              </a:r>
              <a:r>
                <a:rPr lang="zh-CN" altLang="en-US" sz="2800" spc="400" dirty="0">
                  <a:solidFill>
                    <a:schemeClr val="accent1"/>
                  </a:solidFill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训练</a:t>
              </a:r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C1C383A8-5833-287B-86E0-CC48A492B7AC}"/>
                </a:ext>
              </a:extLst>
            </p:cNvPr>
            <p:cNvGrpSpPr/>
            <p:nvPr/>
          </p:nvGrpSpPr>
          <p:grpSpPr>
            <a:xfrm>
              <a:off x="1296445" y="1777506"/>
              <a:ext cx="800100" cy="713161"/>
              <a:chOff x="6976951" y="1586703"/>
              <a:chExt cx="800100" cy="713161"/>
            </a:xfrm>
          </p:grpSpPr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C5EAAFB6-5FA8-90A6-2551-3E0DD2F8F849}"/>
                  </a:ext>
                </a:extLst>
              </p:cNvPr>
              <p:cNvSpPr txBox="1"/>
              <p:nvPr/>
            </p:nvSpPr>
            <p:spPr>
              <a:xfrm>
                <a:off x="6976951" y="1586703"/>
                <a:ext cx="8001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75000"/>
                        <a:lumOff val="25000"/>
                      </a:prstClr>
                    </a:solidFill>
                    <a:effectLst/>
                    <a:uLnTx/>
                    <a:uFillTx/>
                    <a:latin typeface="Arial" panose="020B0604020202020204" pitchFamily="34" charset="0"/>
                    <a:ea typeface="Microsoft YaHei" panose="020B0503020204020204" pitchFamily="34" charset="-122"/>
                    <a:cs typeface="+mn-ea"/>
                    <a:sym typeface="Arial" panose="020B0604020202020204" pitchFamily="34" charset="0"/>
                  </a:rPr>
                  <a:t>2</a:t>
                </a: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5312F573-473C-75C5-537F-D32A08F4E5E8}"/>
                  </a:ext>
                </a:extLst>
              </p:cNvPr>
              <p:cNvCxnSpPr/>
              <p:nvPr/>
            </p:nvCxnSpPr>
            <p:spPr>
              <a:xfrm flipH="1">
                <a:off x="7160632" y="1829707"/>
                <a:ext cx="432738" cy="470157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9A45BF93-DFBD-A006-6881-50E4C37B0A6A}"/>
              </a:ext>
            </a:extLst>
          </p:cNvPr>
          <p:cNvGrpSpPr/>
          <p:nvPr/>
        </p:nvGrpSpPr>
        <p:grpSpPr>
          <a:xfrm>
            <a:off x="1296445" y="4112848"/>
            <a:ext cx="4890599" cy="861352"/>
            <a:chOff x="1296445" y="1777506"/>
            <a:chExt cx="4890599" cy="861352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EA32B415-11CD-8073-F341-4D860BCDB750}"/>
                </a:ext>
              </a:extLst>
            </p:cNvPr>
            <p:cNvSpPr txBox="1"/>
            <p:nvPr/>
          </p:nvSpPr>
          <p:spPr>
            <a:xfrm>
              <a:off x="1830685" y="2115638"/>
              <a:ext cx="43563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800" b="0" i="0" u="none" strike="noStrike" kern="1200" cap="none" spc="40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结果</a:t>
              </a:r>
              <a:r>
                <a:rPr kumimoji="0" lang="en-US" altLang="zh-CN" sz="2800" b="0" i="0" u="none" strike="noStrike" kern="1200" cap="none" spc="40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&amp;</a:t>
              </a:r>
              <a:r>
                <a:rPr kumimoji="0" lang="zh-CN" altLang="en-US" sz="2800" b="0" i="0" u="none" strike="noStrike" kern="1200" cap="none" spc="40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rPr>
                <a:t>讨论</a:t>
              </a:r>
            </a:p>
          </p:txBody>
        </p:sp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DE9C6C2B-85D8-5348-AA45-9262808F9D2A}"/>
                </a:ext>
              </a:extLst>
            </p:cNvPr>
            <p:cNvGrpSpPr/>
            <p:nvPr/>
          </p:nvGrpSpPr>
          <p:grpSpPr>
            <a:xfrm>
              <a:off x="1296445" y="1777506"/>
              <a:ext cx="800100" cy="713161"/>
              <a:chOff x="6976951" y="1586703"/>
              <a:chExt cx="800100" cy="713161"/>
            </a:xfrm>
          </p:grpSpPr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C84A9D46-6AF1-9761-E5B9-E04743098C05}"/>
                  </a:ext>
                </a:extLst>
              </p:cNvPr>
              <p:cNvSpPr txBox="1"/>
              <p:nvPr/>
            </p:nvSpPr>
            <p:spPr>
              <a:xfrm>
                <a:off x="6976951" y="1586703"/>
                <a:ext cx="8001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sz="3600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Arial" panose="020B0604020202020204" pitchFamily="34" charset="0"/>
                    <a:ea typeface="Microsoft YaHei" panose="020B0503020204020204" pitchFamily="34" charset="-122"/>
                    <a:cs typeface="+mn-ea"/>
                    <a:sym typeface="Arial" panose="020B0604020202020204" pitchFamily="34" charset="0"/>
                  </a:rPr>
                  <a:t>3</a:t>
                </a:r>
                <a:endParaRPr kumimoji="0" lang="zh-CN" altLang="en-US" sz="3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Arial" panose="020B0604020202020204" pitchFamily="34" charset="0"/>
                  <a:ea typeface="Microsoft YaHei" panose="020B0503020204020204" pitchFamily="34" charset="-122"/>
                  <a:cs typeface="+mn-ea"/>
                  <a:sym typeface="Arial" panose="020B0604020202020204" pitchFamily="34" charset="0"/>
                </a:endParaRPr>
              </a:p>
            </p:txBody>
          </p:sp>
          <p:cxnSp>
            <p:nvCxnSpPr>
              <p:cNvPr id="23" name="直接连接符 22">
                <a:extLst>
                  <a:ext uri="{FF2B5EF4-FFF2-40B4-BE49-F238E27FC236}">
                    <a16:creationId xmlns:a16="http://schemas.microsoft.com/office/drawing/2014/main" id="{390BA8FA-26EA-6E24-0E31-3E91582E5F74}"/>
                  </a:ext>
                </a:extLst>
              </p:cNvPr>
              <p:cNvCxnSpPr/>
              <p:nvPr/>
            </p:nvCxnSpPr>
            <p:spPr>
              <a:xfrm flipH="1">
                <a:off x="7160632" y="1829707"/>
                <a:ext cx="432738" cy="470157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9" name="灯片编号占位符 28">
            <a:extLst>
              <a:ext uri="{FF2B5EF4-FFF2-40B4-BE49-F238E27FC236}">
                <a16:creationId xmlns:a16="http://schemas.microsoft.com/office/drawing/2014/main" id="{2F53DED7-5C8E-878D-50F2-9910C18A7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CBB-2614-41AB-884D-C0633239B6E4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FCEA797C-0084-5D56-075D-34372466F13E}"/>
              </a:ext>
            </a:extLst>
          </p:cNvPr>
          <p:cNvSpPr txBox="1"/>
          <p:nvPr/>
        </p:nvSpPr>
        <p:spPr>
          <a:xfrm>
            <a:off x="750356" y="81375"/>
            <a:ext cx="5199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基于机器学习的行星大气光谱反演</a:t>
            </a:r>
            <a:endParaRPr lang="en-US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984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715B13-2EF1-41D1-C032-61EBAEF28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C59848C7-BCE3-896F-2F32-7863C6D40878}"/>
              </a:ext>
            </a:extLst>
          </p:cNvPr>
          <p:cNvSpPr/>
          <p:nvPr/>
        </p:nvSpPr>
        <p:spPr>
          <a:xfrm>
            <a:off x="0" y="0"/>
            <a:ext cx="12192000" cy="61595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2AB2AD2-B415-A60A-FBB5-EFFA2B4D326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7400" y="0"/>
            <a:ext cx="6324600" cy="615950"/>
          </a:xfrm>
          <a:prstGeom prst="rect">
            <a:avLst/>
          </a:prstGeom>
        </p:spPr>
      </p:pic>
      <p:pic>
        <p:nvPicPr>
          <p:cNvPr id="4" name="图片 3" descr="卡通人物&#10;&#10;描述已自动生成">
            <a:extLst>
              <a:ext uri="{FF2B5EF4-FFF2-40B4-BE49-F238E27FC236}">
                <a16:creationId xmlns:a16="http://schemas.microsoft.com/office/drawing/2014/main" id="{4A19B150-235B-96C2-1F22-4D08F66578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624" y="140330"/>
            <a:ext cx="1246537" cy="35969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C98FB40-5465-C7F6-F319-4A4207E80656}"/>
              </a:ext>
            </a:extLst>
          </p:cNvPr>
          <p:cNvSpPr txBox="1"/>
          <p:nvPr/>
        </p:nvSpPr>
        <p:spPr>
          <a:xfrm>
            <a:off x="750356" y="81375"/>
            <a:ext cx="5199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数据生成：</a:t>
            </a:r>
            <a:r>
              <a:rPr lang="en-US" altLang="zh-CN" sz="2400" b="1" dirty="0" err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pyratbay</a:t>
            </a:r>
            <a:endParaRPr lang="en-US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A4779CDD-D313-D3EE-0F4A-20B5699B7230}"/>
              </a:ext>
            </a:extLst>
          </p:cNvPr>
          <p:cNvSpPr/>
          <p:nvPr/>
        </p:nvSpPr>
        <p:spPr>
          <a:xfrm rot="19800000">
            <a:off x="417882" y="231219"/>
            <a:ext cx="177915" cy="177915"/>
          </a:xfrm>
          <a:prstGeom prst="ellipse">
            <a:avLst/>
          </a:prstGeom>
          <a:gradFill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069B321-08D1-AE88-F0AA-4DDAAD2EE8F7}"/>
              </a:ext>
            </a:extLst>
          </p:cNvPr>
          <p:cNvSpPr/>
          <p:nvPr/>
        </p:nvSpPr>
        <p:spPr>
          <a:xfrm flipV="1">
            <a:off x="0" y="6780858"/>
            <a:ext cx="12192000" cy="72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61C84B3-747B-A13F-2717-F654D283C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CBB-2614-41AB-884D-C0633239B6E4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CAADEA6-E643-7737-8D57-0D84024136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657" y="975516"/>
            <a:ext cx="4840358" cy="490696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4D6CCDF-5ADF-B6AD-6331-53218F4FEE32}"/>
                  </a:ext>
                </a:extLst>
              </p:cNvPr>
              <p:cNvSpPr txBox="1"/>
              <p:nvPr/>
            </p:nvSpPr>
            <p:spPr>
              <a:xfrm>
                <a:off x="6238959" y="1375646"/>
                <a:ext cx="5025154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 algn="l">
                  <a:buAutoNum type="arabicPeriod"/>
                </a:pP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配置环境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457200" indent="-457200" algn="l">
                  <a:buAutoNum type="arabicPeriod"/>
                </a:pP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从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HITRAN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下载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LBL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的吸收数据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单次运行（略）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altLang="zh-C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pbay</a:t>
                </a:r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–c *.</a:t>
                </a:r>
                <a:r>
                  <a:rPr lang="en-US" altLang="zh-C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cfg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altLang="zh-C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atmos.cfg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zh-C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profile.atm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altLang="zh-C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spec.cfg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zh-CN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spec.dat</a:t>
                </a:r>
              </a:p>
              <a:p>
                <a:pPr algn="l"/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l"/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 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批处理（略）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生成参数文件（随机生成）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总任务脚本传递</a:t>
                </a:r>
                <a:r>
                  <a:rPr lang="en-US" altLang="zh-C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task_id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给单个任务脚本</a:t>
                </a:r>
                <a:endParaRPr lang="en-US" altLang="zh-CN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单个任务脚本给</a:t>
                </a:r>
                <a:r>
                  <a:rPr lang="en-US" altLang="zh-C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py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程序传递</a:t>
                </a:r>
                <a:r>
                  <a:rPr lang="en-US" altLang="zh-C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task_id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生成</a:t>
                </a:r>
                <a:r>
                  <a:rPr lang="en-US" altLang="zh-C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cfg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，并执行</a:t>
                </a:r>
                <a:r>
                  <a:rPr lang="en-US" altLang="zh-CN" sz="2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pbay</a:t>
                </a:r>
                <a:r>
                  <a:rPr lang="zh-CN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命令生成光谱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C4D6CCDF-5ADF-B6AD-6331-53218F4FEE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8959" y="1375646"/>
                <a:ext cx="5025154" cy="4832092"/>
              </a:xfrm>
              <a:prstGeom prst="rect">
                <a:avLst/>
              </a:prstGeom>
              <a:blipFill>
                <a:blip r:embed="rId6"/>
                <a:stretch>
                  <a:fillRect l="-1818" t="-884" b="-1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56454A13-5100-8C6A-9113-A72161E1B8AF}"/>
              </a:ext>
            </a:extLst>
          </p:cNvPr>
          <p:cNvSpPr txBox="1"/>
          <p:nvPr/>
        </p:nvSpPr>
        <p:spPr>
          <a:xfrm>
            <a:off x="1826123" y="5888390"/>
            <a:ext cx="2671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Cubillos &amp; </a:t>
            </a:r>
            <a:r>
              <a:rPr lang="en-US" altLang="zh-CN" sz="1800" b="0" i="0" dirty="0" err="1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Blecic</a:t>
            </a:r>
            <a:r>
              <a:rPr lang="en-US" altLang="zh-CN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2021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418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83A24D-B4AB-8946-1B7A-BE3E3771B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BA665466-B47B-2BB7-E23E-F03533F19E94}"/>
              </a:ext>
            </a:extLst>
          </p:cNvPr>
          <p:cNvSpPr/>
          <p:nvPr/>
        </p:nvSpPr>
        <p:spPr>
          <a:xfrm>
            <a:off x="0" y="0"/>
            <a:ext cx="12192000" cy="61595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36999E0-AC1F-92C8-8464-C106427D18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7400" y="0"/>
            <a:ext cx="6324600" cy="615950"/>
          </a:xfrm>
          <a:prstGeom prst="rect">
            <a:avLst/>
          </a:prstGeom>
        </p:spPr>
      </p:pic>
      <p:pic>
        <p:nvPicPr>
          <p:cNvPr id="4" name="图片 3" descr="卡通人物&#10;&#10;描述已自动生成">
            <a:extLst>
              <a:ext uri="{FF2B5EF4-FFF2-40B4-BE49-F238E27FC236}">
                <a16:creationId xmlns:a16="http://schemas.microsoft.com/office/drawing/2014/main" id="{4A9F5380-0E5C-F040-FE28-79C87ADA71D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624" y="140330"/>
            <a:ext cx="1246537" cy="35969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759E0B0-3778-6089-5416-62D5FD6508F3}"/>
              </a:ext>
            </a:extLst>
          </p:cNvPr>
          <p:cNvSpPr txBox="1"/>
          <p:nvPr/>
        </p:nvSpPr>
        <p:spPr>
          <a:xfrm>
            <a:off x="750356" y="81375"/>
            <a:ext cx="5199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温度廓线：</a:t>
            </a:r>
            <a:r>
              <a:rPr lang="en-US" altLang="zh-CN" sz="24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Madhu profile</a:t>
            </a: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7E697DA0-E419-8F19-4A24-DF4200CE63F7}"/>
              </a:ext>
            </a:extLst>
          </p:cNvPr>
          <p:cNvSpPr/>
          <p:nvPr/>
        </p:nvSpPr>
        <p:spPr>
          <a:xfrm rot="19800000">
            <a:off x="417882" y="231219"/>
            <a:ext cx="177915" cy="177915"/>
          </a:xfrm>
          <a:prstGeom prst="ellipse">
            <a:avLst/>
          </a:prstGeom>
          <a:gradFill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FB45CFC-F473-C726-013B-3AAB3222815F}"/>
              </a:ext>
            </a:extLst>
          </p:cNvPr>
          <p:cNvSpPr/>
          <p:nvPr/>
        </p:nvSpPr>
        <p:spPr>
          <a:xfrm flipV="1">
            <a:off x="0" y="6780858"/>
            <a:ext cx="12192000" cy="72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437AF0A-74B1-8993-00E7-A9C11E1F3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CBB-2614-41AB-884D-C0633239B6E4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EB2BED9-14A1-D4B6-5E58-E63E0495D1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815" y="697325"/>
            <a:ext cx="3873699" cy="370224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47700BD-1E79-D2F3-D4DE-8E7422395F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35" y="4408097"/>
            <a:ext cx="5713374" cy="155745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673B7D0E-8C1A-65B2-6A27-C8FFAEE047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917" y="822772"/>
            <a:ext cx="4948244" cy="4620002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7BFFD2C9-01B7-95DC-69E6-288DEDAA6D9B}"/>
              </a:ext>
            </a:extLst>
          </p:cNvPr>
          <p:cNvSpPr txBox="1"/>
          <p:nvPr/>
        </p:nvSpPr>
        <p:spPr>
          <a:xfrm>
            <a:off x="7173362" y="5573563"/>
            <a:ext cx="50186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Madhusudhan</a:t>
            </a:r>
            <a:r>
              <a:rPr lang="en-US" altLang="zh-CN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&amp; Seager 2009</a:t>
            </a:r>
          </a:p>
          <a:p>
            <a:endParaRPr lang="en-US" altLang="zh-CN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22222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这个模型是为了拟合系外行星温度廓线提出的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879B910-873A-221E-4202-8A54ED570F46}"/>
                  </a:ext>
                </a:extLst>
              </p:cNvPr>
              <p:cNvSpPr txBox="1"/>
              <p:nvPr/>
            </p:nvSpPr>
            <p:spPr>
              <a:xfrm>
                <a:off x="838200" y="6075821"/>
                <a:ext cx="5842449" cy="4630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，则有逆温层，反之则无</a:t>
                </a: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879B910-873A-221E-4202-8A54ED570F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6075821"/>
                <a:ext cx="5842449" cy="463091"/>
              </a:xfrm>
              <a:prstGeom prst="rect">
                <a:avLst/>
              </a:prstGeom>
              <a:blipFill>
                <a:blip r:embed="rId8"/>
                <a:stretch>
                  <a:fillRect l="-1670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5788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AEAEBB-1B4F-4967-4C36-C7C1CB8D7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669BC8C-1C60-95F6-3F1D-945012DC3A0F}"/>
              </a:ext>
            </a:extLst>
          </p:cNvPr>
          <p:cNvSpPr/>
          <p:nvPr/>
        </p:nvSpPr>
        <p:spPr>
          <a:xfrm>
            <a:off x="0" y="0"/>
            <a:ext cx="12192000" cy="61595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5ADC5F8-840B-6AC8-C5D0-6492E87E49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7400" y="0"/>
            <a:ext cx="6324600" cy="615950"/>
          </a:xfrm>
          <a:prstGeom prst="rect">
            <a:avLst/>
          </a:prstGeom>
        </p:spPr>
      </p:pic>
      <p:pic>
        <p:nvPicPr>
          <p:cNvPr id="4" name="图片 3" descr="卡通人物&#10;&#10;描述已自动生成">
            <a:extLst>
              <a:ext uri="{FF2B5EF4-FFF2-40B4-BE49-F238E27FC236}">
                <a16:creationId xmlns:a16="http://schemas.microsoft.com/office/drawing/2014/main" id="{EFA2F23E-DCDC-ABE3-813A-A31ECAE2D8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9624" y="140330"/>
            <a:ext cx="1246537" cy="35969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57DED3A-6285-436A-D808-41C3F2951242}"/>
              </a:ext>
            </a:extLst>
          </p:cNvPr>
          <p:cNvSpPr txBox="1"/>
          <p:nvPr/>
        </p:nvSpPr>
        <p:spPr>
          <a:xfrm>
            <a:off x="750356" y="81375"/>
            <a:ext cx="5199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大气成分浓度廓线：均匀分布</a:t>
            </a:r>
            <a:endParaRPr lang="en-US" altLang="zh-CN" sz="24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2B2A0AC8-963A-D28C-F0DE-BB244CA55934}"/>
              </a:ext>
            </a:extLst>
          </p:cNvPr>
          <p:cNvSpPr/>
          <p:nvPr/>
        </p:nvSpPr>
        <p:spPr>
          <a:xfrm rot="19800000">
            <a:off x="417882" y="231219"/>
            <a:ext cx="177915" cy="177915"/>
          </a:xfrm>
          <a:prstGeom prst="ellipse">
            <a:avLst/>
          </a:prstGeom>
          <a:gradFill>
            <a:gsLst>
              <a:gs pos="0">
                <a:schemeClr val="bg1">
                  <a:alpha val="7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4DFBC24-136C-21A0-9FDC-9D02D9B757EE}"/>
              </a:ext>
            </a:extLst>
          </p:cNvPr>
          <p:cNvSpPr/>
          <p:nvPr/>
        </p:nvSpPr>
        <p:spPr>
          <a:xfrm flipV="1">
            <a:off x="0" y="6780858"/>
            <a:ext cx="12192000" cy="720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rgbClr val="FF0000"/>
              </a:solidFill>
              <a:latin typeface="Arial" panose="020B0604020202020204" pitchFamily="34" charset="0"/>
              <a:ea typeface="Microsoft YaHei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CF571B-825D-D187-9095-D067C5C0B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A0CBB-2614-41AB-884D-C0633239B6E4}" type="slidenum">
              <a:rPr lang="zh-CN" altLang="en-US" smtClean="0"/>
              <a:t>9</a:t>
            </a:fld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C6129C9-CF90-7320-2895-7E3201F3EC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782" y="1354927"/>
            <a:ext cx="6206209" cy="4849117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6C82809-6B5D-D3BC-0064-702F42CBBB28}"/>
              </a:ext>
            </a:extLst>
          </p:cNvPr>
          <p:cNvSpPr txBox="1"/>
          <p:nvPr/>
        </p:nvSpPr>
        <p:spPr>
          <a:xfrm>
            <a:off x="7137177" y="2249582"/>
            <a:ext cx="391721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Thermal Equilibrium</a:t>
            </a:r>
          </a:p>
          <a:p>
            <a:pPr algn="l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Uniform</a:t>
            </a:r>
          </a:p>
          <a:p>
            <a:pPr algn="l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为简单起见，选择均匀分布</a:t>
            </a:r>
          </a:p>
        </p:txBody>
      </p:sp>
    </p:spTree>
    <p:extLst>
      <p:ext uri="{BB962C8B-B14F-4D97-AF65-F5344CB8AC3E}">
        <p14:creationId xmlns:p14="http://schemas.microsoft.com/office/powerpoint/2010/main" val="1856117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自定义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4070A"/>
      </a:accent1>
      <a:accent2>
        <a:srgbClr val="D7C8B5"/>
      </a:accent2>
      <a:accent3>
        <a:srgbClr val="A5A5A5"/>
      </a:accent3>
      <a:accent4>
        <a:srgbClr val="0B4065"/>
      </a:accent4>
      <a:accent5>
        <a:srgbClr val="5B9BD5"/>
      </a:accent5>
      <a:accent6>
        <a:srgbClr val="70AD47"/>
      </a:accent6>
      <a:hlink>
        <a:srgbClr val="94070A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400" dirty="0" smtClean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2883</TotalTime>
  <Words>1150</Words>
  <Application>Microsoft Office PowerPoint</Application>
  <PresentationFormat>宽屏</PresentationFormat>
  <Paragraphs>172</Paragraphs>
  <Slides>19</Slides>
  <Notes>16</Notes>
  <HiddenSlides>2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9" baseType="lpstr">
      <vt:lpstr>等线</vt:lpstr>
      <vt:lpstr>等线 Light</vt:lpstr>
      <vt:lpstr>仿宋</vt:lpstr>
      <vt:lpstr>黑体</vt:lpstr>
      <vt:lpstr>宋体</vt:lpstr>
      <vt:lpstr>Arial</vt:lpstr>
      <vt:lpstr>Cambria Math</vt:lpstr>
      <vt:lpstr>Palatino Linotype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艺霖 王</dc:creator>
  <cp:lastModifiedBy>艺霖 王</cp:lastModifiedBy>
  <cp:revision>244</cp:revision>
  <dcterms:created xsi:type="dcterms:W3CDTF">2024-07-22T14:26:48Z</dcterms:created>
  <dcterms:modified xsi:type="dcterms:W3CDTF">2024-12-25T13:27:23Z</dcterms:modified>
</cp:coreProperties>
</file>