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6" r:id="rId4"/>
    <p:sldId id="264" r:id="rId5"/>
    <p:sldId id="263" r:id="rId6"/>
    <p:sldId id="260" r:id="rId7"/>
    <p:sldId id="262" r:id="rId8"/>
    <p:sldId id="261" r:id="rId9"/>
    <p:sldId id="259" r:id="rId10"/>
    <p:sldId id="25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C34BC-A432-DE30-62E6-2B7AD34F61D0}" v="6" dt="2019-07-17T08:13:04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2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4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6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9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9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9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po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422" y="754691"/>
            <a:ext cx="7287106" cy="3849455"/>
          </a:xfrm>
        </p:spPr>
        <p:txBody>
          <a:bodyPr anchor="b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ea typeface="HY중고딕"/>
              </a:rPr>
              <a:t>한길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ko-KR" altLang="en-US" sz="4400" dirty="0">
                <a:solidFill>
                  <a:schemeClr val="tx1"/>
                </a:solidFill>
                <a:ea typeface="HY중고딕"/>
              </a:rPr>
              <a:t>지능형</a:t>
            </a:r>
            <a:r>
              <a:rPr lang="en-US" sz="4400">
                <a:solidFill>
                  <a:schemeClr val="tx1"/>
                </a:solidFill>
              </a:rPr>
              <a:t> IoT </a:t>
            </a:r>
            <a:r>
              <a:rPr lang="ko-KR" altLang="en-US" sz="4400">
                <a:solidFill>
                  <a:schemeClr val="tx1"/>
                </a:solidFill>
                <a:ea typeface="HY중고딕"/>
              </a:rPr>
              <a:t>모니터링</a:t>
            </a:r>
            <a:endParaRPr lang="en-US" sz="4400" dirty="0">
              <a:solidFill>
                <a:schemeClr val="tx1"/>
              </a:solidFill>
              <a:ea typeface="HY중고딕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9" y="4613218"/>
            <a:ext cx="6590020" cy="1490566"/>
          </a:xfrm>
        </p:spPr>
        <p:txBody>
          <a:bodyPr>
            <a:normAutofit/>
          </a:bodyPr>
          <a:lstStyle/>
          <a:p>
            <a:r>
              <a:rPr lang="ko-KR" altLang="en-US" sz="3200">
                <a:solidFill>
                  <a:schemeClr val="accent1"/>
                </a:solidFill>
                <a:ea typeface="HY중고딕"/>
              </a:rPr>
              <a:t>Technonia</a:t>
            </a:r>
            <a:endParaRPr lang="ko-KR" altLang="en-US" sz="3200" dirty="0">
              <a:solidFill>
                <a:schemeClr val="accent1"/>
              </a:solidFill>
              <a:ea typeface="HY중고딕"/>
            </a:endParaRP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11408-1AE1-4ADD-A5EC-2E9C744492C6}"/>
              </a:ext>
            </a:extLst>
          </p:cNvPr>
          <p:cNvSpPr txBox="1"/>
          <p:nvPr/>
        </p:nvSpPr>
        <p:spPr>
          <a:xfrm>
            <a:off x="79829" y="2249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HY중고딕"/>
              </a:rPr>
              <a:t>4. 그래프 화면 (1)</a:t>
            </a:r>
            <a:endParaRPr lang="en-US" dirty="0">
              <a:ea typeface="HY중고딕"/>
            </a:endParaRPr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D3F61D2-75C2-42F3-99A6-DB43EE0F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05" y="1217386"/>
            <a:ext cx="1971162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FC07AC-7336-4AC1-AA6B-1F04E84F069B}"/>
              </a:ext>
            </a:extLst>
          </p:cNvPr>
          <p:cNvSpPr txBox="1"/>
          <p:nvPr/>
        </p:nvSpPr>
        <p:spPr>
          <a:xfrm>
            <a:off x="4987471" y="1449614"/>
            <a:ext cx="55916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ko-KR" altLang="en-US" dirty="0">
                <a:ea typeface="HY중고딕"/>
              </a:rPr>
              <a:t>이</a:t>
            </a:r>
            <a:r>
              <a:rPr lang="en-US" dirty="0"/>
              <a:t> </a:t>
            </a:r>
            <a:r>
              <a:rPr lang="ko-KR" altLang="en-US">
                <a:ea typeface="HY중고딕"/>
              </a:rPr>
              <a:t>화면은</a:t>
            </a:r>
            <a:r>
              <a:rPr lang="en-US" dirty="0"/>
              <a:t> </a:t>
            </a:r>
            <a:r>
              <a:rPr lang="ko-KR" altLang="en-US" dirty="0">
                <a:ea typeface="HY중고딕"/>
              </a:rPr>
              <a:t>웹뷰를</a:t>
            </a:r>
            <a:r>
              <a:rPr lang="en-US" dirty="0"/>
              <a:t> </a:t>
            </a:r>
            <a:r>
              <a:rPr lang="ko-KR" altLang="en-US" dirty="0">
                <a:ea typeface="HY중고딕"/>
              </a:rPr>
              <a:t>사용해서 김규호 교수님께서 만드신 웹페이지를 그대로 렌더링한다.</a:t>
            </a:r>
          </a:p>
          <a:p>
            <a:endParaRPr lang="ko-KR" altLang="en-US" dirty="0">
              <a:ea typeface="HY중고딕"/>
            </a:endParaRPr>
          </a:p>
          <a:p>
            <a:r>
              <a:rPr lang="ko-KR" altLang="en-US" dirty="0">
                <a:ea typeface="HY중고딕"/>
              </a:rPr>
              <a:t>- 화면의 아래쪽에 그래프가 있는 부분만 웹뷰이고, </a:t>
            </a:r>
            <a:r>
              <a:rPr lang="ko-KR" altLang="en-US">
                <a:ea typeface="HY중고딕"/>
              </a:rPr>
              <a:t>나머지는 네이티브 컴포넌트이다.</a:t>
            </a:r>
          </a:p>
          <a:p>
            <a:endParaRPr lang="ko-KR" altLang="en-US" dirty="0">
              <a:ea typeface="HY중고딕"/>
            </a:endParaRPr>
          </a:p>
          <a:p>
            <a:r>
              <a:rPr lang="ko-KR" altLang="en-US">
                <a:ea typeface="HY중고딕"/>
              </a:rPr>
              <a:t>- 뒤로가기 버튼을 누르거나 화면 좌측 최상단의 화살표 버튼을 누르면 프로필 화면으로 돌아가게 된다.</a:t>
            </a:r>
          </a:p>
          <a:p>
            <a:endParaRPr lang="ko-KR" altLang="en-US" dirty="0">
              <a:ea typeface="HY중고딕"/>
            </a:endParaRPr>
          </a:p>
          <a:p>
            <a:r>
              <a:rPr lang="ko-KR" altLang="en-US">
                <a:ea typeface="HY중고딕"/>
              </a:rPr>
              <a:t>- 웹뷰를 통해서 그래프를 화면에 렌더링할 때에 자바스크립트 코드를 삽입해서 화면의 기본 크기와 최대 크기를 설정하였다.</a:t>
            </a:r>
          </a:p>
          <a:p>
            <a:endParaRPr lang="ko-KR" altLang="en-US" dirty="0">
              <a:ea typeface="HY중고딕"/>
            </a:endParaRPr>
          </a:p>
          <a:p>
            <a:r>
              <a:rPr lang="ko-KR" altLang="en-US">
                <a:ea typeface="HY중고딕"/>
              </a:rPr>
              <a:t>- 웹뷰를 사용하였기 때문에 네트워크 오류등이 생기면 일반적인 웹브라우저에서처럼 오류 메세지가 화면에 나타나게 된다.</a:t>
            </a:r>
            <a:endParaRPr lang="ko-KR" altLang="en-US" dirty="0"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87479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75753-1762-46F7-8E4D-41B0C0A08007}"/>
              </a:ext>
            </a:extLst>
          </p:cNvPr>
          <p:cNvSpPr txBox="1"/>
          <p:nvPr/>
        </p:nvSpPr>
        <p:spPr>
          <a:xfrm>
            <a:off x="79829" y="2249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HY중고딕"/>
              </a:rPr>
              <a:t>4. 그래프 화면 (2)</a:t>
            </a:r>
            <a:endParaRPr lang="en-US" dirty="0">
              <a:ea typeface="HY중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69200-86A7-4208-90D5-06D5EEA50FC0}"/>
              </a:ext>
            </a:extLst>
          </p:cNvPr>
          <p:cNvSpPr txBox="1"/>
          <p:nvPr/>
        </p:nvSpPr>
        <p:spPr>
          <a:xfrm>
            <a:off x="1576614" y="1041399"/>
            <a:ext cx="9301841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HY중고딕"/>
              </a:rPr>
              <a:t>이 화면의 가장 중요한 </a:t>
            </a:r>
            <a:r>
              <a:rPr lang="ko-KR" altLang="en-US" sz="1600">
                <a:ea typeface="HY중고딕"/>
              </a:rPr>
              <a:t>부분인 그래프는 김규호 교수님께서 구현하신 웹 페이지를 그대로 화면에 렌더링하는 웹뷰 방식을 통해서 구현하였다.</a:t>
            </a:r>
            <a:endParaRPr lang="ko-KR" altLang="en-US" sz="1600" dirty="0">
              <a:ea typeface="HY중고딕"/>
            </a:endParaRPr>
          </a:p>
          <a:p>
            <a:endParaRPr lang="ko-KR" altLang="en-US" sz="1600" dirty="0">
              <a:ea typeface="HY중고딕"/>
            </a:endParaRPr>
          </a:p>
          <a:p>
            <a:r>
              <a:rPr lang="ko-KR" altLang="en-US" sz="1600" dirty="0">
                <a:ea typeface="HY중고딕"/>
              </a:rPr>
              <a:t>화면 실행 시, 네이티브 컴포넌트들(화면 상단에 있는 푸른 배경의 컴포넌트들)이 먼저 렌더링되고, </a:t>
            </a:r>
            <a:r>
              <a:rPr lang="ko-KR" altLang="en-US" sz="1600">
                <a:ea typeface="HY중고딕"/>
              </a:rPr>
              <a:t>웹페이지는 로딩이 완료가 되면 화면에 나타난다.</a:t>
            </a:r>
          </a:p>
          <a:p>
            <a:endParaRPr lang="ko-KR" altLang="en-US" sz="1600" dirty="0">
              <a:ea typeface="HY중고딕"/>
            </a:endParaRPr>
          </a:p>
          <a:p>
            <a:r>
              <a:rPr lang="ko-KR" altLang="en-US" sz="1600">
                <a:ea typeface="HY중고딕"/>
              </a:rPr>
              <a:t>웹페이지가 로딩되는 동안에는 activity indicator를 통해서 로딩 중임을 사용자에게 알린다.</a:t>
            </a:r>
          </a:p>
          <a:p>
            <a:endParaRPr lang="ko-KR" altLang="en-US" sz="1600" dirty="0">
              <a:ea typeface="HY중고딕"/>
            </a:endParaRPr>
          </a:p>
          <a:p>
            <a:r>
              <a:rPr lang="ko-KR" altLang="en-US" sz="1600">
                <a:ea typeface="HY중고딕"/>
              </a:rPr>
              <a:t>이 그래프 화면을 구현할 때에 가장 신경썼던 부분들 중에 하나가 바로 렌더링된 화면의 크기이다.</a:t>
            </a:r>
          </a:p>
          <a:p>
            <a:r>
              <a:rPr lang="ko-KR" altLang="en-US" sz="1600" dirty="0">
                <a:ea typeface="HY중고딕"/>
              </a:rPr>
              <a:t>본래의 웹 페이지는 PC의 화면에서 보도록 만들어졌기 때문에 스마트폰 화면의 비율과 잘 맞지 않아서 </a:t>
            </a:r>
            <a:r>
              <a:rPr lang="ko-KR" altLang="en-US" sz="1600">
                <a:ea typeface="HY중고딕"/>
              </a:rPr>
              <a:t>그래프의 크기가 잘 맞지 않는 문제가 있었다.</a:t>
            </a:r>
            <a:endParaRPr lang="ko-KR" altLang="en-US" sz="1600" dirty="0">
              <a:ea typeface="HY중고딕"/>
            </a:endParaRPr>
          </a:p>
          <a:p>
            <a:r>
              <a:rPr lang="ko-KR" altLang="en-US" sz="1600" dirty="0">
                <a:ea typeface="HY중고딕"/>
              </a:rPr>
              <a:t>이 문제를 해결하기 위해서, 로딩이 완료되었을 때 자바스크립트 코드를 삽입해서 스마트폰 화면 상에서 </a:t>
            </a:r>
            <a:r>
              <a:rPr lang="ko-KR" altLang="en-US" sz="1600">
                <a:ea typeface="HY중고딕"/>
              </a:rPr>
              <a:t>그래프의 크기가 알맞게 렌더링되도록 만들었다.</a:t>
            </a:r>
          </a:p>
          <a:p>
            <a:endParaRPr lang="ko-KR" altLang="en-US" sz="1600" dirty="0">
              <a:ea typeface="HY중고딕"/>
            </a:endParaRPr>
          </a:p>
          <a:p>
            <a:r>
              <a:rPr lang="ko-KR" altLang="en-US" sz="1600" dirty="0">
                <a:ea typeface="HY중고딕"/>
              </a:rPr>
              <a:t>자바스크립트 코드를 삽입한 후에는 화면의 기본 크기는 본래의 0.5배로 만들었고, 사용자가 터치를 </a:t>
            </a:r>
            <a:r>
              <a:rPr lang="ko-KR" altLang="en-US" sz="1600">
                <a:ea typeface="HY중고딕"/>
              </a:rPr>
              <a:t>통해서 본래 크기의 3배까지 줌을 할 수가 있다.</a:t>
            </a:r>
          </a:p>
          <a:p>
            <a:endParaRPr lang="ko-KR" altLang="en-US" sz="1600" dirty="0">
              <a:ea typeface="HY중고딕"/>
            </a:endParaRPr>
          </a:p>
          <a:p>
            <a:r>
              <a:rPr lang="ko-KR" altLang="en-US" sz="1600">
                <a:ea typeface="HY중고딕"/>
              </a:rPr>
              <a:t>또한, 네트워크 에러가 났을 경우에는 3번까지 reload를 하도록 만들어 놓았으며, 4번 이상 에러가 연속으로 나게 되면 reload 작업을 멈추고 프로필 화면으로 돌아가게 된다.</a:t>
            </a:r>
            <a:endParaRPr lang="ko-KR" altLang="en-US" sz="1600" dirty="0"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078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75DCB9C-FE51-4536-B3F8-A8B70E872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616" y="1148172"/>
            <a:ext cx="3121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defTabSz="974725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87363" indent="-30163" algn="l" defTabSz="974725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74725" indent="-60325" algn="l" defTabSz="974725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462088" indent="-90488" algn="l" defTabSz="974725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949450" indent="-120650" algn="l" defTabSz="974725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 eaLnBrk="1" hangingPunct="1"/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목         차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63">
            <a:extLst>
              <a:ext uri="{FF2B5EF4-FFF2-40B4-BE49-F238E27FC236}">
                <a16:creationId xmlns:a16="http://schemas.microsoft.com/office/drawing/2014/main" id="{B252BD62-1917-46ED-8727-968182FA7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4468" y="1858702"/>
            <a:ext cx="7262000" cy="4181145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>
            <a:defPPr>
              <a:defRPr lang="ko-KR"/>
            </a:defPPr>
            <a:lvl1pPr algn="l" defTabSz="974725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87363" indent="-30163" algn="l" defTabSz="974725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74725" indent="-60325" algn="l" defTabSz="974725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462088" indent="-90488" algn="l" defTabSz="974725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949450" indent="-120650" algn="l" defTabSz="974725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AutoNum type="romanUcPeriod"/>
              <a:defRPr/>
            </a:pPr>
            <a:r>
              <a:rPr lang="ko-KR" altLang="en-US" sz="2000" b="1">
                <a:latin typeface="맑은 고딕"/>
                <a:ea typeface="맑은 고딕"/>
              </a:rPr>
              <a:t>      Framework &amp; Language (총 1페이지)</a:t>
            </a:r>
            <a:endParaRPr lang="ko-KR" altLang="en-US" sz="2000" b="1" dirty="0">
              <a:latin typeface="맑은 고딕"/>
              <a:ea typeface="맑은 고딕"/>
            </a:endParaRPr>
          </a:p>
          <a:p>
            <a:pPr>
              <a:lnSpc>
                <a:spcPct val="200000"/>
              </a:lnSpc>
              <a:spcBef>
                <a:spcPct val="50000"/>
              </a:spcBef>
              <a:buAutoNum type="romanUcPeriod"/>
              <a:defRPr/>
            </a:pPr>
            <a:r>
              <a:rPr lang="ko-KR" altLang="en-US" sz="2000" b="1">
                <a:latin typeface="맑은 고딕"/>
                <a:ea typeface="맑은 고딕"/>
              </a:rPr>
              <a:t>      Welcome 화면 (총 1페이지)</a:t>
            </a:r>
            <a:endParaRPr lang="ko-KR" altLang="en-US" sz="2000" b="1" dirty="0">
              <a:latin typeface="맑은 고딕"/>
              <a:ea typeface="맑은 고딕"/>
            </a:endParaRPr>
          </a:p>
          <a:p>
            <a:pPr>
              <a:lnSpc>
                <a:spcPct val="200000"/>
              </a:lnSpc>
              <a:spcBef>
                <a:spcPct val="50000"/>
              </a:spcBef>
              <a:buFontTx/>
              <a:buAutoNum type="romanUcPeriod"/>
              <a:defRPr/>
            </a:pPr>
            <a:r>
              <a:rPr lang="ko-KR" altLang="en-US" sz="2000" b="1">
                <a:latin typeface="맑은 고딕"/>
                <a:ea typeface="맑은 고딕"/>
              </a:rPr>
              <a:t>     로그인 화면 (총 2페이지)</a:t>
            </a:r>
            <a:endParaRPr lang="ko-KR" altLang="en-US" sz="2000" b="1" dirty="0"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ct val="50000"/>
              </a:spcBef>
              <a:buAutoNum type="romanUcPeriod" startAt="3"/>
              <a:defRPr/>
            </a:pPr>
            <a:r>
              <a:rPr lang="ko-KR" altLang="en-US" sz="2000" b="1">
                <a:latin typeface="맑은 고딕"/>
                <a:ea typeface="맑은 고딕"/>
              </a:rPr>
              <a:t>프로필 화면 (총 3페이지)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lnSpc>
                <a:spcPct val="200000"/>
              </a:lnSpc>
              <a:spcBef>
                <a:spcPct val="50000"/>
              </a:spcBef>
              <a:buFont typeface="+mj-lt"/>
              <a:buAutoNum type="romanUcPeriod" startAt="4"/>
              <a:defRPr/>
            </a:pPr>
            <a:r>
              <a:rPr lang="ko-KR" altLang="en-US" sz="2000" b="1">
                <a:latin typeface="맑은 고딕"/>
                <a:ea typeface="맑은 고딕"/>
              </a:rPr>
              <a:t>그래프 화면 (총 2페이지)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1" hangingPunct="1">
              <a:lnSpc>
                <a:spcPct val="200000"/>
              </a:lnSpc>
              <a:spcBef>
                <a:spcPct val="50000"/>
              </a:spcBef>
              <a:buFont typeface="+mj-lt"/>
              <a:buAutoNum type="romanUcPeriod" startAt="4"/>
              <a:defRPr/>
            </a:pP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384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0ADF3-D7E4-4817-899C-31A5153788FF}"/>
              </a:ext>
            </a:extLst>
          </p:cNvPr>
          <p:cNvSpPr txBox="1"/>
          <p:nvPr/>
        </p:nvSpPr>
        <p:spPr>
          <a:xfrm>
            <a:off x="25400" y="24311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Framework &amp; Language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90DCE-4B87-4707-BAB3-82C349D55A8C}"/>
              </a:ext>
            </a:extLst>
          </p:cNvPr>
          <p:cNvSpPr txBox="1"/>
          <p:nvPr/>
        </p:nvSpPr>
        <p:spPr>
          <a:xfrm>
            <a:off x="1837418" y="1211489"/>
            <a:ext cx="922019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HY중고딕"/>
              </a:rPr>
              <a:t>앱</a:t>
            </a:r>
            <a:r>
              <a:rPr lang="en-US" dirty="0"/>
              <a:t> </a:t>
            </a:r>
            <a:r>
              <a:rPr lang="ko-KR" altLang="en-US" dirty="0">
                <a:ea typeface="HY중고딕"/>
              </a:rPr>
              <a:t>개발에는</a:t>
            </a:r>
            <a:r>
              <a:rPr lang="en-US" dirty="0"/>
              <a:t> </a:t>
            </a:r>
            <a:r>
              <a:rPr lang="ko-KR" altLang="en-US" dirty="0">
                <a:ea typeface="HY중고딕"/>
              </a:rPr>
              <a:t>리액트</a:t>
            </a:r>
            <a:r>
              <a:rPr lang="en-US" dirty="0"/>
              <a:t> </a:t>
            </a:r>
            <a:r>
              <a:rPr lang="ko-KR" altLang="en-US" dirty="0">
                <a:ea typeface="HY중고딕"/>
              </a:rPr>
              <a:t>네이티브(react native)와</a:t>
            </a:r>
            <a:r>
              <a:rPr lang="en-US" altLang="ko-KR">
                <a:ea typeface="HY중고딕"/>
              </a:rPr>
              <a:t> 엑스포(expo)를 사용되었다.</a:t>
            </a:r>
          </a:p>
          <a:p>
            <a:endParaRPr lang="en-US" altLang="ko-KR" dirty="0">
              <a:ea typeface="HY중고딕"/>
            </a:endParaRPr>
          </a:p>
          <a:p>
            <a:r>
              <a:rPr lang="en-US" altLang="ko-KR">
                <a:ea typeface="HY중고딕"/>
              </a:rPr>
              <a:t>리액트 네이티브를 사용한 이유는 3가지이다.</a:t>
            </a:r>
          </a:p>
          <a:p>
            <a:r>
              <a:rPr lang="en-US" altLang="ko-KR">
                <a:ea typeface="HY중고딕"/>
              </a:rPr>
              <a:t>1. 문법이 쉽고 사용방법이 간단해서 빠르게 개발이 가능하다.</a:t>
            </a:r>
          </a:p>
          <a:p>
            <a:r>
              <a:rPr lang="en-US" altLang="ko-KR">
                <a:ea typeface="HY중고딕"/>
              </a:rPr>
              <a:t>2. 컴포넌트 단위로 파일을 나눌 수 있기 때문에 구조화가 쉽고, 유지 보수에 좋다.</a:t>
            </a:r>
          </a:p>
          <a:p>
            <a:r>
              <a:rPr lang="en-US" altLang="ko-KR">
                <a:ea typeface="HY중고딕"/>
              </a:rPr>
              <a:t>3. 크로스 플랫폼을 위한 언어이기 때문에 이후 iOS용 앱도 금방 만들고 배포할 수 있다.</a:t>
            </a:r>
            <a:endParaRPr lang="en-US" altLang="ko-KR" dirty="0">
              <a:ea typeface="HY중고딕"/>
            </a:endParaRPr>
          </a:p>
          <a:p>
            <a:endParaRPr lang="en-US" altLang="ko-KR" dirty="0">
              <a:ea typeface="HY중고딕"/>
            </a:endParaRPr>
          </a:p>
          <a:p>
            <a:endParaRPr lang="en-US" altLang="ko-KR" dirty="0">
              <a:ea typeface="HY중고딕"/>
            </a:endParaRPr>
          </a:p>
          <a:p>
            <a:r>
              <a:rPr lang="en-US" altLang="ko-KR">
                <a:ea typeface="HY중고딕"/>
              </a:rPr>
              <a:t>위와 같은 이유들로 인해서 리액트 네이티브로 앱을 개발하기로 결정하였다.</a:t>
            </a:r>
            <a:endParaRPr lang="en-US" altLang="ko-KR" dirty="0">
              <a:ea typeface="HY중고딕"/>
            </a:endParaRPr>
          </a:p>
          <a:p>
            <a:endParaRPr lang="en-US" altLang="ko-KR" dirty="0">
              <a:ea typeface="HY중고딕"/>
            </a:endParaRPr>
          </a:p>
          <a:p>
            <a:r>
              <a:rPr lang="en-US" altLang="ko-KR">
                <a:ea typeface="HY중고딕"/>
              </a:rPr>
              <a:t>또한, 엑스포가 리액트 네이티브로 된 앱을 쉽게 테스팅하고 배포할 수 있게 도와주는 툴이기에 이 프로젝트에 사용하게 되었다.</a:t>
            </a:r>
          </a:p>
          <a:p>
            <a:endParaRPr lang="en-US" altLang="ko-KR" dirty="0">
              <a:ea typeface="HY중고딕"/>
            </a:endParaRPr>
          </a:p>
          <a:p>
            <a:r>
              <a:rPr lang="en-US" altLang="ko-KR">
                <a:ea typeface="HY중고딕"/>
              </a:rPr>
              <a:t>엑스포에 대한 자세한 설명 및 사용 방법은 아래 링크를 통해서 알아볼 수 있다.</a:t>
            </a:r>
            <a:endParaRPr lang="en-US" altLang="ko-KR" dirty="0">
              <a:ea typeface="HY중고딕"/>
            </a:endParaRPr>
          </a:p>
          <a:p>
            <a:r>
              <a:rPr lang="en-US" altLang="ko-KR">
                <a:ea typeface="HY중고딕"/>
              </a:rPr>
              <a:t>&lt;</a:t>
            </a:r>
            <a:r>
              <a:rPr lang="en-US" dirty="0">
                <a:ea typeface="+mn-lt"/>
                <a:cs typeface="+mn-lt"/>
                <a:hlinkClick r:id="rId2"/>
              </a:rPr>
              <a:t>https://expo.io/</a:t>
            </a:r>
            <a:r>
              <a:rPr lang="en-US" altLang="ko-KR">
                <a:ea typeface="HY중고딕"/>
              </a:rPr>
              <a:t>&gt;</a:t>
            </a:r>
            <a:endParaRPr lang="en-US" altLang="ko-KR" dirty="0"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055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395A43BF-5387-4A01-B4DC-38BDBFD2F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56" y="763815"/>
            <a:ext cx="2595601" cy="5330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D044C0-DBA7-475A-96F4-6141149AE059}"/>
              </a:ext>
            </a:extLst>
          </p:cNvPr>
          <p:cNvSpPr txBox="1"/>
          <p:nvPr/>
        </p:nvSpPr>
        <p:spPr>
          <a:xfrm>
            <a:off x="5685971" y="2628899"/>
            <a:ext cx="51652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HY중고딕"/>
              </a:rPr>
              <a:t>- 앱</a:t>
            </a:r>
            <a:r>
              <a:rPr lang="en-US" dirty="0"/>
              <a:t> </a:t>
            </a:r>
            <a:r>
              <a:rPr lang="ko-KR" altLang="en-US">
                <a:ea typeface="HY중고딕"/>
              </a:rPr>
              <a:t>실행</a:t>
            </a:r>
            <a:r>
              <a:rPr lang="en-US"/>
              <a:t> 시 </a:t>
            </a:r>
            <a:r>
              <a:rPr lang="ko-KR" altLang="en-US">
                <a:ea typeface="HY중고딕"/>
              </a:rPr>
              <a:t>첫</a:t>
            </a:r>
            <a:r>
              <a:rPr lang="en-US" dirty="0"/>
              <a:t> </a:t>
            </a:r>
            <a:r>
              <a:rPr lang="ko-KR" altLang="en-US" dirty="0">
                <a:ea typeface="HY중고딕"/>
              </a:rPr>
              <a:t>화면</a:t>
            </a:r>
          </a:p>
          <a:p>
            <a:endParaRPr lang="ko-KR" altLang="en-US" dirty="0">
              <a:ea typeface="HY중고딕"/>
            </a:endParaRPr>
          </a:p>
          <a:p>
            <a:r>
              <a:rPr lang="ko-KR" altLang="en-US">
                <a:ea typeface="HY중고딕"/>
              </a:rPr>
              <a:t>- 화면을 클릭하면 로그인 화면으로 이동하게 된다.</a:t>
            </a:r>
            <a:endParaRPr lang="ko-KR" altLang="en-US" dirty="0">
              <a:ea typeface="HY중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60CA9-6548-4A52-8AEB-9D4A4BB2C651}"/>
              </a:ext>
            </a:extLst>
          </p:cNvPr>
          <p:cNvSpPr txBox="1"/>
          <p:nvPr/>
        </p:nvSpPr>
        <p:spPr>
          <a:xfrm>
            <a:off x="79829" y="2249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HY중고딕"/>
              </a:rPr>
              <a:t>1. Welcome</a:t>
            </a:r>
            <a:r>
              <a:rPr lang="en-US" dirty="0"/>
              <a:t> </a:t>
            </a:r>
            <a:r>
              <a:rPr lang="ko-KR" altLang="en-US" dirty="0">
                <a:ea typeface="HY중고딕"/>
              </a:rPr>
              <a:t>화면</a:t>
            </a:r>
            <a:endParaRPr lang="en-US" dirty="0"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52149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DD6FDF-FA07-4C80-A3BA-48B834096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17" y="446314"/>
            <a:ext cx="1463837" cy="3035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5E1FFA-CB38-40E7-999C-34224E47D965}"/>
              </a:ext>
            </a:extLst>
          </p:cNvPr>
          <p:cNvSpPr txBox="1"/>
          <p:nvPr/>
        </p:nvSpPr>
        <p:spPr>
          <a:xfrm>
            <a:off x="2365830" y="3708401"/>
            <a:ext cx="9501410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HY중고딕"/>
              </a:rPr>
              <a:t>- 로그인 서비스를 제공해주는 화면이다.</a:t>
            </a:r>
            <a:endParaRPr lang="ko-KR" altLang="en-US" sz="1400" dirty="0">
              <a:ea typeface="HY중고딕"/>
            </a:endParaRPr>
          </a:p>
          <a:p>
            <a:endParaRPr lang="ko-KR" altLang="en-US" sz="1400" dirty="0">
              <a:ea typeface="HY중고딕"/>
            </a:endParaRPr>
          </a:p>
          <a:p>
            <a:r>
              <a:rPr lang="ko-KR" altLang="en-US" sz="1400" dirty="0">
                <a:ea typeface="HY중고딕"/>
              </a:rPr>
              <a:t>- 아이디와 비밀번호를 </a:t>
            </a:r>
            <a:r>
              <a:rPr lang="ko-KR" altLang="en-US" sz="1400">
                <a:ea typeface="HY중고딕"/>
              </a:rPr>
              <a:t>입력한 후에  "Login" 버튼을 누르면 로그인 실행한다.</a:t>
            </a:r>
            <a:endParaRPr lang="ko-KR" sz="1400">
              <a:ea typeface="HY중고딕"/>
            </a:endParaRPr>
          </a:p>
          <a:p>
            <a:endParaRPr lang="ko-KR" altLang="en-US" sz="1400" dirty="0">
              <a:ea typeface="HY중고딕"/>
            </a:endParaRPr>
          </a:p>
          <a:p>
            <a:r>
              <a:rPr lang="ko-KR" altLang="en-US" sz="1400">
                <a:ea typeface="HY중고딕"/>
              </a:rPr>
              <a:t>- 로그인 시 사용자가 사용한 아이디와 비밀번호가 기기에 자동으로 저장된다.</a:t>
            </a:r>
            <a:endParaRPr lang="ko-KR" altLang="en-US" sz="1400" dirty="0">
              <a:ea typeface="HY중고딕"/>
            </a:endParaRPr>
          </a:p>
          <a:p>
            <a:endParaRPr lang="ko-KR" altLang="en-US" sz="1400" dirty="0">
              <a:ea typeface="HY중고딕"/>
            </a:endParaRPr>
          </a:p>
          <a:p>
            <a:r>
              <a:rPr lang="ko-KR" altLang="en-US" sz="1400">
                <a:ea typeface="HY중고딕"/>
              </a:rPr>
              <a:t>- 아이디와 비밀번호가 저장되면:</a:t>
            </a:r>
            <a:endParaRPr lang="ko-KR" altLang="en-US" sz="1400" dirty="0">
              <a:ea typeface="HY중고딕"/>
            </a:endParaRPr>
          </a:p>
          <a:p>
            <a:r>
              <a:rPr lang="ko-KR" altLang="en-US" sz="1400" dirty="0">
                <a:ea typeface="HY중고딕"/>
              </a:rPr>
              <a:t>              1) </a:t>
            </a:r>
            <a:r>
              <a:rPr lang="ko-KR" sz="1400">
                <a:ea typeface="+mn-lt"/>
                <a:cs typeface="+mn-lt"/>
              </a:rPr>
              <a:t>다음에 앱을 실행시킬 때에는 Welcome 화면 대신 로그인 화면이 첫 화면으로 </a:t>
            </a:r>
            <a:r>
              <a:rPr lang="ko-KR" altLang="en-US" sz="1400">
                <a:ea typeface="+mn-lt"/>
                <a:cs typeface="+mn-lt"/>
              </a:rPr>
              <a:t>나온다</a:t>
            </a:r>
            <a:r>
              <a:rPr lang="en-US" altLang="ko-KR" sz="1400">
                <a:ea typeface="+mn-lt"/>
                <a:cs typeface="+mn-lt"/>
              </a:rPr>
              <a:t>.</a:t>
            </a:r>
            <a:endParaRPr lang="ko-KR" sz="1400">
              <a:ea typeface="+mn-lt"/>
              <a:cs typeface="+mn-lt"/>
            </a:endParaRPr>
          </a:p>
          <a:p>
            <a:r>
              <a:rPr lang="ko-KR" altLang="en-US" sz="1400">
                <a:ea typeface="HY중고딕"/>
              </a:rPr>
              <a:t>              2) 저장된 아이디와 비밀번호가 자동으로 화면에 입력된다.</a:t>
            </a:r>
          </a:p>
          <a:p>
            <a:endParaRPr lang="ko-KR" altLang="en-US" sz="1400" dirty="0">
              <a:ea typeface="HY중고딕"/>
            </a:endParaRPr>
          </a:p>
          <a:p>
            <a:r>
              <a:rPr lang="ko-KR" altLang="en-US" sz="1400">
                <a:ea typeface="HY중고딕"/>
              </a:rPr>
              <a:t>- 아이디와 비밀번호 입력 시, 스크롤을 통해서 화면을 위/아래로 움직일 수 있다.</a:t>
            </a:r>
            <a:endParaRPr lang="ko-KR" altLang="en-US" sz="1400" dirty="0">
              <a:ea typeface="HY중고딕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86FEFD-42AC-48A8-B4F1-66F36D83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806" y="518887"/>
            <a:ext cx="1427390" cy="2999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6D8300-8819-4999-9332-35CFE3D7358F}"/>
              </a:ext>
            </a:extLst>
          </p:cNvPr>
          <p:cNvSpPr txBox="1"/>
          <p:nvPr/>
        </p:nvSpPr>
        <p:spPr>
          <a:xfrm>
            <a:off x="79829" y="2249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HY중고딕"/>
              </a:rPr>
              <a:t>2. 로그인</a:t>
            </a:r>
            <a:r>
              <a:rPr lang="en-US" dirty="0"/>
              <a:t> </a:t>
            </a:r>
            <a:r>
              <a:rPr lang="ko-KR" altLang="en-US">
                <a:ea typeface="HY중고딕"/>
              </a:rPr>
              <a:t>화면 (1)</a:t>
            </a:r>
            <a:endParaRPr lang="en-US" dirty="0"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288130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C1FBEF-EDDE-45BA-9DDD-EF759434DBE0}"/>
              </a:ext>
            </a:extLst>
          </p:cNvPr>
          <p:cNvSpPr txBox="1"/>
          <p:nvPr/>
        </p:nvSpPr>
        <p:spPr>
          <a:xfrm>
            <a:off x="79829" y="2249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HY중고딕"/>
              </a:rPr>
              <a:t>2. 로그인</a:t>
            </a:r>
            <a:r>
              <a:rPr lang="en-US" dirty="0"/>
              <a:t> </a:t>
            </a:r>
            <a:r>
              <a:rPr lang="ko-KR" altLang="en-US">
                <a:ea typeface="HY중고딕"/>
              </a:rPr>
              <a:t>화면 (2)</a:t>
            </a:r>
            <a:endParaRPr lang="en-US" dirty="0">
              <a:ea typeface="HY중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4B4C9-73ED-4C1C-9120-CD5257E6FDAD}"/>
              </a:ext>
            </a:extLst>
          </p:cNvPr>
          <p:cNvSpPr txBox="1"/>
          <p:nvPr/>
        </p:nvSpPr>
        <p:spPr>
          <a:xfrm>
            <a:off x="1685472" y="968828"/>
            <a:ext cx="9601197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HY중고딕"/>
              </a:rPr>
              <a:t>이전에 로그인을 한 적이 있을 경우, 앱 실행 시에 Welcome 화면을 건너 뛰고 로그인 화면부터 시작을 한다.</a:t>
            </a:r>
            <a:endParaRPr lang="en-US"/>
          </a:p>
          <a:p>
            <a:endParaRPr lang="ko-KR" altLang="en-US" sz="1400" dirty="0">
              <a:ea typeface="HY중고딕"/>
            </a:endParaRPr>
          </a:p>
          <a:p>
            <a:r>
              <a:rPr lang="ko-KR" altLang="en-US" sz="1400" dirty="0">
                <a:ea typeface="HY중고딕"/>
              </a:rPr>
              <a:t>이 기능을 위해서, 이 앱은 사용자가 로그인 할 때마다 최근 사용한 아이디와 비밀번호를 안드로이드 폰 내의 저장소에 </a:t>
            </a:r>
            <a:r>
              <a:rPr lang="ko-KR" altLang="en-US" sz="1400">
                <a:ea typeface="HY중고딕"/>
              </a:rPr>
              <a:t>저장한다.</a:t>
            </a:r>
            <a:endParaRPr lang="ko-KR">
              <a:ea typeface="HY중고딕" panose="02030600000101010101" pitchFamily="18" charset="-127"/>
            </a:endParaRPr>
          </a:p>
          <a:p>
            <a:r>
              <a:rPr lang="ko-KR" altLang="en-US" sz="1400">
                <a:ea typeface="HY중고딕"/>
              </a:rPr>
              <a:t>또, 앱을 실행시킬 때 아이디와 비밀번호가 저장되어 있는지를 확인하고, 적절한 화면을 렌더링한다.</a:t>
            </a:r>
            <a:endParaRPr lang="ko-KR">
              <a:ea typeface="HY중고딕" panose="02030600000101010101" pitchFamily="18" charset="-127"/>
            </a:endParaRPr>
          </a:p>
          <a:p>
            <a:endParaRPr lang="ko-KR" altLang="en-US" sz="1400" dirty="0">
              <a:ea typeface="HY중고딕"/>
            </a:endParaRPr>
          </a:p>
          <a:p>
            <a:r>
              <a:rPr lang="ko-KR" altLang="en-US" sz="1400">
                <a:ea typeface="HY중고딕"/>
              </a:rPr>
              <a:t>또한, 안드로이드 저장소에 아이디와 비밀번호가 저장되어 있을 경우, 로그인 화면의 입력창에 저장된 아이디와 비밀번호를 자동으로 입력한다.</a:t>
            </a:r>
          </a:p>
          <a:p>
            <a:endParaRPr lang="ko-KR" altLang="en-US" sz="1400" dirty="0">
              <a:ea typeface="HY중고딕"/>
            </a:endParaRPr>
          </a:p>
          <a:p>
            <a:r>
              <a:rPr lang="ko-KR" altLang="en-US" sz="1400" dirty="0">
                <a:ea typeface="HY중고딕"/>
              </a:rPr>
              <a:t>만약 사용자가 새로운 아이디와 비밀번호로 로그인을 하게 되면, 앱은 자동으로 안드로이드 저장소에 저장된 정보를 새 </a:t>
            </a:r>
            <a:r>
              <a:rPr lang="ko-KR" altLang="en-US" sz="1400">
                <a:ea typeface="HY중고딕"/>
              </a:rPr>
              <a:t>아이디와 비밀번호로 변경한다.</a:t>
            </a:r>
          </a:p>
          <a:p>
            <a:endParaRPr lang="ko-KR" altLang="en-US" sz="1400" dirty="0">
              <a:ea typeface="HY중고딕"/>
            </a:endParaRPr>
          </a:p>
          <a:p>
            <a:r>
              <a:rPr lang="ko-KR" altLang="en-US" sz="1400">
                <a:ea typeface="HY중고딕"/>
              </a:rPr>
              <a:t>게다가, 이 정보 저장 및 변경 과정은 비동기적으로 실행되기 때문에, 도중에 오류가 난다고 하더라도 앱의 작동에는 </a:t>
            </a:r>
            <a:r>
              <a:rPr lang="ko-KR" altLang="en-US" sz="1400" dirty="0">
                <a:ea typeface="HY중고딕"/>
              </a:rPr>
              <a:t>아무런 문제가 없다.</a:t>
            </a:r>
          </a:p>
          <a:p>
            <a:endParaRPr lang="ko-KR" altLang="en-US" sz="1400" dirty="0">
              <a:ea typeface="HY중고딕"/>
            </a:endParaRPr>
          </a:p>
          <a:p>
            <a:r>
              <a:rPr lang="ko-KR" altLang="en-US" sz="1400">
                <a:ea typeface="HY중고딕"/>
              </a:rPr>
              <a:t>"Remove" 버튼을 누르게 되면 앱은 비동기적으로 안드로이드 저장소에서 저장된 아이디와 비밀번호를 삭제한다.</a:t>
            </a:r>
            <a:endParaRPr lang="ko-KR" altLang="en-US" sz="1400" dirty="0">
              <a:ea typeface="HY중고딕"/>
            </a:endParaRPr>
          </a:p>
          <a:p>
            <a:r>
              <a:rPr lang="ko-KR" altLang="en-US" sz="1400">
                <a:ea typeface="HY중고딕"/>
              </a:rPr>
              <a:t>즉, 이 버튼을 누르고 앱을 종료시키면, 다음번에 앱을 실행시킬 때에는 Welcome 화면이 나오게 되며, 로그인 </a:t>
            </a:r>
            <a:r>
              <a:rPr lang="ko-KR" altLang="en-US" sz="1400" dirty="0">
                <a:ea typeface="HY중고딕"/>
              </a:rPr>
              <a:t>화면에서 아이디와 비밀번호가 자동으로 입력되지 않는다.</a:t>
            </a:r>
          </a:p>
          <a:p>
            <a:endParaRPr lang="ko-KR" altLang="en-US" sz="1400" dirty="0">
              <a:ea typeface="HY중고딕"/>
            </a:endParaRPr>
          </a:p>
          <a:p>
            <a:r>
              <a:rPr lang="ko-KR" altLang="en-US" sz="1400">
                <a:ea typeface="HY중고딕"/>
              </a:rPr>
              <a:t>기본적으로, 이 로그인 화면에서는 별다른 검증 과정을 실행하지 않는다.</a:t>
            </a:r>
            <a:endParaRPr lang="ko-KR" altLang="en-US" sz="1400" dirty="0">
              <a:ea typeface="HY중고딕"/>
            </a:endParaRPr>
          </a:p>
          <a:p>
            <a:r>
              <a:rPr lang="ko-KR" altLang="en-US" sz="1400">
                <a:ea typeface="HY중고딕"/>
              </a:rPr>
              <a:t>다시 말해서, 사용자가 아이디나 비밀번호를 </a:t>
            </a:r>
            <a:r>
              <a:rPr lang="ko-KR" altLang="en-US" sz="1400" dirty="0">
                <a:ea typeface="HY중고딕"/>
              </a:rPr>
              <a:t>입력하였는지나 올바른 정보를 입력하였는지 등을 확인하지 않는다. </a:t>
            </a:r>
          </a:p>
          <a:p>
            <a:r>
              <a:rPr lang="ko-KR" altLang="en-US" sz="1400">
                <a:ea typeface="HY중고딕"/>
              </a:rPr>
              <a:t>이 검증 과정은 다음에 나올 프로필 화면에서 실행된다.</a:t>
            </a:r>
            <a:endParaRPr lang="ko-KR" altLang="en-US" sz="1400" dirty="0"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282469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39791-0F9C-4560-81B0-0674A6C7C00F}"/>
              </a:ext>
            </a:extLst>
          </p:cNvPr>
          <p:cNvSpPr txBox="1"/>
          <p:nvPr/>
        </p:nvSpPr>
        <p:spPr>
          <a:xfrm>
            <a:off x="79829" y="2249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HY중고딕"/>
              </a:rPr>
              <a:t>3. 프로필</a:t>
            </a:r>
            <a:r>
              <a:rPr lang="en-US" dirty="0">
                <a:ea typeface="HY중고딕"/>
              </a:rPr>
              <a:t> </a:t>
            </a:r>
            <a:r>
              <a:rPr lang="ko-KR" altLang="en-US">
                <a:ea typeface="HY중고딕"/>
              </a:rPr>
              <a:t>화면 (1)</a:t>
            </a:r>
            <a:endParaRPr lang="en-US">
              <a:ea typeface="HY중고딕"/>
            </a:endParaRPr>
          </a:p>
        </p:txBody>
      </p:sp>
      <p:pic>
        <p:nvPicPr>
          <p:cNvPr id="3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BDF7B2DA-5B0D-44B1-BE63-C19FE5D4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911" y="419100"/>
            <a:ext cx="1573250" cy="3325586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FE4CB3-BBF6-488D-BFC2-01DD61831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843" y="410029"/>
            <a:ext cx="1608028" cy="3325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5A7F4E-3F51-4D9A-86E0-ECB8992C37DC}"/>
              </a:ext>
            </a:extLst>
          </p:cNvPr>
          <p:cNvSpPr txBox="1"/>
          <p:nvPr/>
        </p:nvSpPr>
        <p:spPr>
          <a:xfrm>
            <a:off x="2075543" y="3971470"/>
            <a:ext cx="906598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HY중고딕"/>
              </a:rPr>
              <a:t>- 화면에서 이미지 옆에 등록된 기기들의 목록이 표시된다.</a:t>
            </a:r>
            <a:endParaRPr lang="ko-KR" altLang="en-US" sz="1400" dirty="0">
              <a:ea typeface="HY중고딕"/>
            </a:endParaRPr>
          </a:p>
          <a:p>
            <a:endParaRPr lang="ko-KR" altLang="en-US" sz="1400" dirty="0">
              <a:ea typeface="HY중고딕"/>
            </a:endParaRPr>
          </a:p>
          <a:p>
            <a:r>
              <a:rPr lang="ko-KR" altLang="en-US" sz="1400">
                <a:ea typeface="HY중고딕"/>
              </a:rPr>
              <a:t>- 만일 등록된 기기가 없으면 맨 오른쪽의 이미지처럼 화면에 메세지를 표시한다.</a:t>
            </a:r>
            <a:endParaRPr lang="ko-KR" altLang="en-US" sz="1400" dirty="0">
              <a:ea typeface="HY중고딕"/>
            </a:endParaRPr>
          </a:p>
          <a:p>
            <a:endParaRPr lang="ko-KR" altLang="en-US" sz="1400" dirty="0">
              <a:ea typeface="HY중고딕"/>
            </a:endParaRPr>
          </a:p>
          <a:p>
            <a:r>
              <a:rPr lang="ko-KR" altLang="en-US" sz="1400">
                <a:ea typeface="HY중고딕"/>
              </a:rPr>
              <a:t>- </a:t>
            </a:r>
            <a:r>
              <a:rPr lang="ko-KR" sz="1400">
                <a:ea typeface="+mn-lt"/>
                <a:cs typeface="+mn-lt"/>
              </a:rPr>
              <a:t>등록된 기기들의 이름과 아이디, 그리고 측정된 값들을 화면에 표시해준다.</a:t>
            </a:r>
          </a:p>
          <a:p>
            <a:endParaRPr lang="ko-KR" altLang="en-US" sz="1400" dirty="0">
              <a:ea typeface="HY중고딕"/>
            </a:endParaRPr>
          </a:p>
          <a:p>
            <a:r>
              <a:rPr lang="ko-KR" altLang="en-US" sz="1400">
                <a:ea typeface="HY중고딕"/>
              </a:rPr>
              <a:t>- 측정 값은 회색 버튼 위에 나타나게 된다.</a:t>
            </a:r>
            <a:endParaRPr lang="ko-KR" altLang="en-US" sz="1400" dirty="0">
              <a:ea typeface="HY중고딕"/>
            </a:endParaRPr>
          </a:p>
          <a:p>
            <a:endParaRPr lang="ko-KR" altLang="en-US" sz="1400" dirty="0">
              <a:ea typeface="HY중고딕"/>
            </a:endParaRPr>
          </a:p>
          <a:p>
            <a:r>
              <a:rPr lang="ko-KR" altLang="en-US" sz="1400" dirty="0">
                <a:ea typeface="HY중고딕"/>
              </a:rPr>
              <a:t>- 회색 버튼을 누르면 해당 센서가 보낸 </a:t>
            </a:r>
            <a:r>
              <a:rPr lang="ko-KR" altLang="en-US" sz="1400">
                <a:ea typeface="HY중고딕"/>
              </a:rPr>
              <a:t>데이터들로 그린 그래프를 볼 수 있는 화면으로 이동한다.</a:t>
            </a:r>
            <a:endParaRPr lang="ko-KR" sz="1400"/>
          </a:p>
        </p:txBody>
      </p:sp>
      <p:pic>
        <p:nvPicPr>
          <p:cNvPr id="5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DA3459C-8A7A-421E-A4CF-FB47E508A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563" y="419100"/>
            <a:ext cx="1583375" cy="33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9DD74-BF04-4E85-A9B1-8F4CC4FC2863}"/>
              </a:ext>
            </a:extLst>
          </p:cNvPr>
          <p:cNvSpPr txBox="1"/>
          <p:nvPr/>
        </p:nvSpPr>
        <p:spPr>
          <a:xfrm>
            <a:off x="79829" y="2249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HY중고딕"/>
              </a:rPr>
              <a:t>3. 프로필 화면 (2)</a:t>
            </a:r>
            <a:endParaRPr lang="en-US" dirty="0">
              <a:ea typeface="HY중고딕"/>
            </a:endParaRPr>
          </a:p>
        </p:txBody>
      </p:sp>
      <p:pic>
        <p:nvPicPr>
          <p:cNvPr id="3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9420E39-E9C4-4D02-B9C4-999C40A1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813" y="410027"/>
            <a:ext cx="1780946" cy="36703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FEAE8B-55F2-4736-9477-76881B3574B3}"/>
              </a:ext>
            </a:extLst>
          </p:cNvPr>
          <p:cNvSpPr txBox="1"/>
          <p:nvPr/>
        </p:nvSpPr>
        <p:spPr>
          <a:xfrm>
            <a:off x="1912257" y="4370613"/>
            <a:ext cx="88301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ko-KR" altLang="en-US" dirty="0">
                <a:ea typeface="HY중고딕"/>
              </a:rPr>
              <a:t>로그인</a:t>
            </a:r>
            <a:r>
              <a:rPr lang="en-US" dirty="0"/>
              <a:t> </a:t>
            </a:r>
            <a:r>
              <a:rPr lang="ko-KR" altLang="en-US" dirty="0">
                <a:ea typeface="HY중고딕"/>
              </a:rPr>
              <a:t>시에</a:t>
            </a:r>
            <a:r>
              <a:rPr lang="en-US" dirty="0"/>
              <a:t> </a:t>
            </a:r>
            <a:r>
              <a:rPr lang="ko-KR" altLang="en-US" dirty="0">
                <a:ea typeface="HY중고딕"/>
              </a:rPr>
              <a:t>사용한 아이디나 비밀번호(혹은 </a:t>
            </a:r>
            <a:r>
              <a:rPr lang="ko-KR" altLang="en-US">
                <a:ea typeface="HY중고딕"/>
              </a:rPr>
              <a:t>둘 다)가 올바르지 않으면 위의 화면처럼 등록 안내 메세지가 화면에 나타난다.</a:t>
            </a:r>
            <a:endParaRPr lang="ko-KR" altLang="en-US" dirty="0">
              <a:ea typeface="HY중고딕"/>
            </a:endParaRPr>
          </a:p>
          <a:p>
            <a:endParaRPr lang="ko-KR" altLang="en-US" dirty="0">
              <a:ea typeface="HY중고딕"/>
            </a:endParaRPr>
          </a:p>
          <a:p>
            <a:r>
              <a:rPr lang="ko-KR" altLang="en-US">
                <a:ea typeface="HY중고딕"/>
              </a:rPr>
              <a:t>- 프로필 화면에서 뒤로가기 버튼을 누르면 로그인 화면으로 돌아가기 때문에, 만일 아이디나 비밀번호를 잘못 입력한 것 같다면 뒤로 가기를 눌러서 다시 로그인을 시도할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34996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D756CD-EC8F-4583-BBE1-058A8BDA3325}"/>
              </a:ext>
            </a:extLst>
          </p:cNvPr>
          <p:cNvSpPr txBox="1"/>
          <p:nvPr/>
        </p:nvSpPr>
        <p:spPr>
          <a:xfrm>
            <a:off x="79829" y="2249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HY중고딕"/>
              </a:rPr>
              <a:t>3. 프로필 화면 (3)</a:t>
            </a:r>
            <a:endParaRPr lang="en-US" dirty="0">
              <a:ea typeface="HY중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80152-D93C-4D3C-8C17-46F5E4A47348}"/>
              </a:ext>
            </a:extLst>
          </p:cNvPr>
          <p:cNvSpPr txBox="1"/>
          <p:nvPr/>
        </p:nvSpPr>
        <p:spPr>
          <a:xfrm>
            <a:off x="1966685" y="1050471"/>
            <a:ext cx="886641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HY중고딕"/>
              </a:rPr>
              <a:t>로그인 화면에서 로그인을 해서 프로필 화면으로 이동하게 되면, </a:t>
            </a:r>
            <a:r>
              <a:rPr lang="ko-KR" altLang="en-US" sz="1600">
                <a:ea typeface="HY중고딕"/>
              </a:rPr>
              <a:t>앱은 HTTPS GET 요청을 통해서 damoa 서버로 기기 목록을 요청한다.</a:t>
            </a:r>
            <a:endParaRPr lang="ko-KR" altLang="en-US" sz="1600" dirty="0">
              <a:ea typeface="HY중고딕"/>
            </a:endParaRPr>
          </a:p>
          <a:p>
            <a:endParaRPr lang="ko-KR" altLang="en-US" sz="1600" dirty="0">
              <a:ea typeface="HY중고딕"/>
            </a:endParaRPr>
          </a:p>
          <a:p>
            <a:r>
              <a:rPr lang="ko-KR" altLang="en-US" sz="1600">
                <a:ea typeface="HY중고딕"/>
              </a:rPr>
              <a:t>만약 입력한 아이디와 비밀번호가 등록되어 있다면, 서버는 기기의 목록을 JSON 형태로 전송할 것이다.</a:t>
            </a:r>
            <a:endParaRPr lang="ko-KR" altLang="en-US" sz="1600" dirty="0">
              <a:ea typeface="HY중고딕"/>
            </a:endParaRPr>
          </a:p>
          <a:p>
            <a:endParaRPr lang="ko-KR" altLang="en-US" sz="1600">
              <a:ea typeface="HY중고딕"/>
            </a:endParaRPr>
          </a:p>
          <a:p>
            <a:r>
              <a:rPr lang="ko-KR" altLang="en-US" sz="1600">
                <a:ea typeface="HY중고딕"/>
              </a:rPr>
              <a:t>이전 슬라이드에서 언급하였듯이, 아이디와 비밀번호가 올바르지 않다면 앱은 화면에 등록 메세지를 표시한다.</a:t>
            </a:r>
            <a:endParaRPr lang="ko-KR" altLang="en-US" sz="1600" dirty="0">
              <a:ea typeface="HY중고딕"/>
            </a:endParaRPr>
          </a:p>
          <a:p>
            <a:endParaRPr lang="ko-KR" altLang="en-US" sz="1600" dirty="0">
              <a:ea typeface="HY중고딕"/>
            </a:endParaRPr>
          </a:p>
          <a:p>
            <a:r>
              <a:rPr lang="ko-KR" altLang="en-US" sz="1600">
                <a:ea typeface="HY중고딕"/>
              </a:rPr>
              <a:t>또한, 아이디와 비밀번호는 올바르지만 등록된 기기가 전혀 없을 경우에도 알맞은 메세지를 화면에 표시한다.</a:t>
            </a:r>
            <a:endParaRPr lang="ko-KR" altLang="en-US" sz="1600" dirty="0">
              <a:ea typeface="HY중고딕"/>
            </a:endParaRPr>
          </a:p>
          <a:p>
            <a:endParaRPr lang="ko-KR" altLang="en-US" sz="1600" dirty="0">
              <a:ea typeface="HY중고딕"/>
            </a:endParaRPr>
          </a:p>
          <a:p>
            <a:r>
              <a:rPr lang="ko-KR" altLang="en-US" sz="1600">
                <a:ea typeface="HY중고딕"/>
              </a:rPr>
              <a:t>아이디나 비밀번호를 잘못 입력해서 원하지 않는 결과를 얻었거나, 다른 아이디로 로그인을 하고 싶다면 뒤로 가기 버튼을 누르면 된다.</a:t>
            </a:r>
            <a:endParaRPr lang="ko-KR" altLang="en-US" sz="1600" dirty="0">
              <a:ea typeface="HY중고딕"/>
            </a:endParaRPr>
          </a:p>
          <a:p>
            <a:r>
              <a:rPr lang="ko-KR" altLang="en-US" sz="1600">
                <a:ea typeface="HY중고딕"/>
              </a:rPr>
              <a:t>뒤로 가기 버튼을 누르게 되면 로그인 화면으로 돌아가게 된다.</a:t>
            </a:r>
            <a:endParaRPr lang="ko-KR" altLang="en-US" sz="1600" dirty="0">
              <a:ea typeface="HY중고딕"/>
            </a:endParaRPr>
          </a:p>
          <a:p>
            <a:endParaRPr lang="ko-KR" altLang="en-US" sz="1600" dirty="0">
              <a:ea typeface="HY중고딕"/>
            </a:endParaRPr>
          </a:p>
          <a:p>
            <a:r>
              <a:rPr lang="ko-KR" altLang="en-US" sz="1600">
                <a:ea typeface="HY중고딕"/>
              </a:rPr>
              <a:t>프로필 화면에는 기기 목록에 포함되어 있는 기기들의 아이디와 이름, 그리고 최근 측정값이 나타나게 된다.</a:t>
            </a:r>
            <a:endParaRPr lang="ko-KR" altLang="en-US" sz="1600" dirty="0">
              <a:ea typeface="HY중고딕"/>
            </a:endParaRPr>
          </a:p>
          <a:p>
            <a:endParaRPr lang="ko-KR" altLang="en-US" sz="1600" dirty="0">
              <a:ea typeface="HY중고딕"/>
            </a:endParaRPr>
          </a:p>
          <a:p>
            <a:r>
              <a:rPr lang="ko-KR" altLang="en-US" sz="1600">
                <a:ea typeface="HY중고딕"/>
              </a:rPr>
              <a:t>만약 특정 기기의 측정값의 변화를 보고 싶다면 해당 기기의 행에 있는 회색 버튼을 누르면 된다.</a:t>
            </a:r>
          </a:p>
        </p:txBody>
      </p:sp>
    </p:spTree>
    <p:extLst>
      <p:ext uri="{BB962C8B-B14F-4D97-AF65-F5344CB8AC3E}">
        <p14:creationId xmlns:p14="http://schemas.microsoft.com/office/powerpoint/2010/main" val="772904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Frame</vt:lpstr>
      <vt:lpstr>한길 지능형 IoT 모니터링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1071</cp:revision>
  <dcterms:created xsi:type="dcterms:W3CDTF">2013-07-15T20:26:40Z</dcterms:created>
  <dcterms:modified xsi:type="dcterms:W3CDTF">2019-07-17T11:27:57Z</dcterms:modified>
</cp:coreProperties>
</file>