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9" r:id="rId2"/>
    <p:sldId id="524" r:id="rId3"/>
    <p:sldId id="547" r:id="rId4"/>
    <p:sldId id="575" r:id="rId5"/>
    <p:sldId id="530" r:id="rId6"/>
    <p:sldId id="548" r:id="rId7"/>
    <p:sldId id="550" r:id="rId8"/>
    <p:sldId id="549" r:id="rId9"/>
    <p:sldId id="494" r:id="rId10"/>
    <p:sldId id="570" r:id="rId11"/>
    <p:sldId id="555" r:id="rId12"/>
    <p:sldId id="552" r:id="rId13"/>
    <p:sldId id="553" r:id="rId14"/>
    <p:sldId id="571" r:id="rId15"/>
    <p:sldId id="556" r:id="rId16"/>
    <p:sldId id="573" r:id="rId17"/>
    <p:sldId id="558" r:id="rId18"/>
    <p:sldId id="557" r:id="rId19"/>
    <p:sldId id="576" r:id="rId20"/>
    <p:sldId id="561" r:id="rId21"/>
    <p:sldId id="559" r:id="rId22"/>
    <p:sldId id="565" r:id="rId23"/>
    <p:sldId id="574" r:id="rId24"/>
    <p:sldId id="572" r:id="rId25"/>
    <p:sldId id="546" r:id="rId26"/>
    <p:sldId id="568" r:id="rId27"/>
    <p:sldId id="488" r:id="rId28"/>
    <p:sldId id="560" r:id="rId29"/>
    <p:sldId id="562" r:id="rId30"/>
    <p:sldId id="563" r:id="rId31"/>
    <p:sldId id="564" r:id="rId32"/>
    <p:sldId id="5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975DF2-6EAE-4A75-9B58-7604FCD38CD0}">
          <p14:sldIdLst>
            <p14:sldId id="259"/>
            <p14:sldId id="524"/>
            <p14:sldId id="547"/>
            <p14:sldId id="575"/>
            <p14:sldId id="530"/>
            <p14:sldId id="548"/>
            <p14:sldId id="550"/>
            <p14:sldId id="549"/>
            <p14:sldId id="494"/>
            <p14:sldId id="570"/>
            <p14:sldId id="555"/>
            <p14:sldId id="552"/>
            <p14:sldId id="553"/>
            <p14:sldId id="571"/>
            <p14:sldId id="556"/>
            <p14:sldId id="573"/>
            <p14:sldId id="558"/>
            <p14:sldId id="557"/>
            <p14:sldId id="576"/>
            <p14:sldId id="561"/>
            <p14:sldId id="559"/>
            <p14:sldId id="565"/>
            <p14:sldId id="574"/>
            <p14:sldId id="572"/>
            <p14:sldId id="546"/>
            <p14:sldId id="568"/>
            <p14:sldId id="488"/>
            <p14:sldId id="560"/>
            <p14:sldId id="562"/>
            <p14:sldId id="563"/>
            <p14:sldId id="564"/>
            <p14:sldId id="5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e, Janice" initials="T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E0063"/>
    <a:srgbClr val="FF9600"/>
    <a:srgbClr val="009CDE"/>
    <a:srgbClr val="003087"/>
    <a:srgbClr val="5BB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36092" autoAdjust="0"/>
  </p:normalViewPr>
  <p:slideViewPr>
    <p:cSldViewPr>
      <p:cViewPr>
        <p:scale>
          <a:sx n="79" d="100"/>
          <a:sy n="79" d="100"/>
        </p:scale>
        <p:origin x="1192" y="-1064"/>
      </p:cViewPr>
      <p:guideLst>
        <p:guide orient="horz" pos="2160"/>
        <p:guide pos="3840"/>
      </p:guideLst>
    </p:cSldViewPr>
  </p:slideViewPr>
  <p:outlineViewPr>
    <p:cViewPr>
      <p:scale>
        <a:sx n="33" d="100"/>
        <a:sy n="33" d="100"/>
      </p:scale>
      <p:origin x="0" y="-798"/>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87" d="100"/>
          <a:sy n="87" d="100"/>
        </p:scale>
        <p:origin x="298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zhewei\Desktop\cleaned_data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zhewei\Desktop\cleaned_data1.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zhewei\Desktop\data1_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TPV–DATE for merchant </a:t>
            </a:r>
          </a:p>
        </c:rich>
      </c:tx>
      <c:layout>
        <c:manualLayout>
          <c:xMode val="edge"/>
          <c:yMode val="edge"/>
          <c:x val="0.220096403411198"/>
          <c:y val="0.030163701842326"/>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Sheet1!$C$1</c:f>
              <c:strCache>
                <c:ptCount val="1"/>
                <c:pt idx="0">
                  <c:v>num_of_suc</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Sheet1!$C$2:$C$77</c:f>
              <c:numCache>
                <c:formatCode>General</c:formatCode>
                <c:ptCount val="76"/>
                <c:pt idx="0">
                  <c:v>70.0</c:v>
                </c:pt>
                <c:pt idx="1">
                  <c:v>62.0</c:v>
                </c:pt>
                <c:pt idx="2">
                  <c:v>53.0</c:v>
                </c:pt>
                <c:pt idx="3">
                  <c:v>56.0</c:v>
                </c:pt>
                <c:pt idx="4">
                  <c:v>48.0</c:v>
                </c:pt>
                <c:pt idx="5">
                  <c:v>95.0</c:v>
                </c:pt>
                <c:pt idx="6">
                  <c:v>116.0</c:v>
                </c:pt>
                <c:pt idx="7">
                  <c:v>88.0</c:v>
                </c:pt>
                <c:pt idx="8">
                  <c:v>106.0</c:v>
                </c:pt>
                <c:pt idx="9">
                  <c:v>108.0</c:v>
                </c:pt>
                <c:pt idx="10">
                  <c:v>90.0</c:v>
                </c:pt>
                <c:pt idx="11">
                  <c:v>46.0</c:v>
                </c:pt>
                <c:pt idx="12">
                  <c:v>73.0</c:v>
                </c:pt>
                <c:pt idx="13">
                  <c:v>679.0</c:v>
                </c:pt>
                <c:pt idx="14">
                  <c:v>1066.0</c:v>
                </c:pt>
                <c:pt idx="15">
                  <c:v>203.0</c:v>
                </c:pt>
                <c:pt idx="16">
                  <c:v>134.0</c:v>
                </c:pt>
                <c:pt idx="17">
                  <c:v>119.0</c:v>
                </c:pt>
                <c:pt idx="18">
                  <c:v>170.0</c:v>
                </c:pt>
                <c:pt idx="19">
                  <c:v>160.0</c:v>
                </c:pt>
                <c:pt idx="20">
                  <c:v>236.0</c:v>
                </c:pt>
                <c:pt idx="21">
                  <c:v>233.0</c:v>
                </c:pt>
                <c:pt idx="22">
                  <c:v>246.0</c:v>
                </c:pt>
                <c:pt idx="23">
                  <c:v>366.0</c:v>
                </c:pt>
                <c:pt idx="24">
                  <c:v>1885.0</c:v>
                </c:pt>
                <c:pt idx="25">
                  <c:v>1258.0</c:v>
                </c:pt>
                <c:pt idx="26">
                  <c:v>813.0</c:v>
                </c:pt>
                <c:pt idx="27">
                  <c:v>2896.0</c:v>
                </c:pt>
                <c:pt idx="28">
                  <c:v>3651.0</c:v>
                </c:pt>
                <c:pt idx="29">
                  <c:v>4964.0</c:v>
                </c:pt>
                <c:pt idx="30">
                  <c:v>4961.0</c:v>
                </c:pt>
                <c:pt idx="31">
                  <c:v>3693.0</c:v>
                </c:pt>
                <c:pt idx="32">
                  <c:v>2204.0</c:v>
                </c:pt>
                <c:pt idx="33">
                  <c:v>1794.0</c:v>
                </c:pt>
                <c:pt idx="34">
                  <c:v>1020.0</c:v>
                </c:pt>
                <c:pt idx="35">
                  <c:v>774.0</c:v>
                </c:pt>
                <c:pt idx="36">
                  <c:v>659.0</c:v>
                </c:pt>
                <c:pt idx="37">
                  <c:v>836.0</c:v>
                </c:pt>
                <c:pt idx="38">
                  <c:v>739.0</c:v>
                </c:pt>
                <c:pt idx="39">
                  <c:v>590.0</c:v>
                </c:pt>
                <c:pt idx="40">
                  <c:v>1007.0</c:v>
                </c:pt>
                <c:pt idx="41">
                  <c:v>1071.0</c:v>
                </c:pt>
                <c:pt idx="42">
                  <c:v>2524.0</c:v>
                </c:pt>
                <c:pt idx="43">
                  <c:v>2798.0</c:v>
                </c:pt>
                <c:pt idx="44">
                  <c:v>1912.0</c:v>
                </c:pt>
                <c:pt idx="45">
                  <c:v>2284.0</c:v>
                </c:pt>
                <c:pt idx="46">
                  <c:v>5800.0</c:v>
                </c:pt>
                <c:pt idx="47">
                  <c:v>8372.0</c:v>
                </c:pt>
                <c:pt idx="48">
                  <c:v>10078.0</c:v>
                </c:pt>
                <c:pt idx="49">
                  <c:v>10521.0</c:v>
                </c:pt>
                <c:pt idx="50">
                  <c:v>16560.0</c:v>
                </c:pt>
                <c:pt idx="51">
                  <c:v>22411.0</c:v>
                </c:pt>
                <c:pt idx="52">
                  <c:v>22380.0</c:v>
                </c:pt>
                <c:pt idx="53">
                  <c:v>26566.0</c:v>
                </c:pt>
                <c:pt idx="54">
                  <c:v>27767.0</c:v>
                </c:pt>
                <c:pt idx="55">
                  <c:v>32038.0</c:v>
                </c:pt>
                <c:pt idx="56">
                  <c:v>15275.0</c:v>
                </c:pt>
                <c:pt idx="57">
                  <c:v>637.0</c:v>
                </c:pt>
                <c:pt idx="58">
                  <c:v>496.0</c:v>
                </c:pt>
                <c:pt idx="59">
                  <c:v>416.0</c:v>
                </c:pt>
                <c:pt idx="60">
                  <c:v>211.0</c:v>
                </c:pt>
                <c:pt idx="61">
                  <c:v>173.0</c:v>
                </c:pt>
                <c:pt idx="62">
                  <c:v>258.0</c:v>
                </c:pt>
                <c:pt idx="63">
                  <c:v>327.0</c:v>
                </c:pt>
                <c:pt idx="64">
                  <c:v>296.0</c:v>
                </c:pt>
                <c:pt idx="65">
                  <c:v>338.0</c:v>
                </c:pt>
                <c:pt idx="66">
                  <c:v>418.0</c:v>
                </c:pt>
                <c:pt idx="67">
                  <c:v>283.0</c:v>
                </c:pt>
                <c:pt idx="68">
                  <c:v>207.0</c:v>
                </c:pt>
                <c:pt idx="69">
                  <c:v>237.0</c:v>
                </c:pt>
                <c:pt idx="70">
                  <c:v>231.0</c:v>
                </c:pt>
                <c:pt idx="71">
                  <c:v>187.0</c:v>
                </c:pt>
                <c:pt idx="72">
                  <c:v>234.0</c:v>
                </c:pt>
                <c:pt idx="73">
                  <c:v>217.0</c:v>
                </c:pt>
                <c:pt idx="74">
                  <c:v>118.0</c:v>
                </c:pt>
                <c:pt idx="75">
                  <c:v>135.0</c:v>
                </c:pt>
              </c:numCache>
            </c:numRef>
          </c:val>
          <c:smooth val="0"/>
          <c:extLst xmlns:c16r2="http://schemas.microsoft.com/office/drawing/2015/06/chart">
            <c:ext xmlns:c16="http://schemas.microsoft.com/office/drawing/2014/chart" uri="{C3380CC4-5D6E-409C-BE32-E72D297353CC}">
              <c16:uniqueId val="{00000000-5020-4519-B64F-8D03AA48EA06}"/>
            </c:ext>
          </c:extLst>
        </c:ser>
        <c:ser>
          <c:idx val="1"/>
          <c:order val="1"/>
          <c:tx>
            <c:strRef>
              <c:f>Sheet1!$D$1</c:f>
              <c:strCache>
                <c:ptCount val="1"/>
                <c:pt idx="0">
                  <c:v>num_of_suc&amp;~</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Sheet1!$D$2:$D$77</c:f>
              <c:numCache>
                <c:formatCode>General</c:formatCode>
                <c:ptCount val="76"/>
                <c:pt idx="0">
                  <c:v>62.0</c:v>
                </c:pt>
                <c:pt idx="1">
                  <c:v>61.0</c:v>
                </c:pt>
                <c:pt idx="2">
                  <c:v>51.0</c:v>
                </c:pt>
                <c:pt idx="3">
                  <c:v>49.0</c:v>
                </c:pt>
                <c:pt idx="4">
                  <c:v>44.0</c:v>
                </c:pt>
                <c:pt idx="5">
                  <c:v>85.0</c:v>
                </c:pt>
                <c:pt idx="6">
                  <c:v>106.0</c:v>
                </c:pt>
                <c:pt idx="7">
                  <c:v>80.0</c:v>
                </c:pt>
                <c:pt idx="8">
                  <c:v>101.0</c:v>
                </c:pt>
                <c:pt idx="9">
                  <c:v>107.0</c:v>
                </c:pt>
                <c:pt idx="10">
                  <c:v>88.0</c:v>
                </c:pt>
                <c:pt idx="11">
                  <c:v>46.0</c:v>
                </c:pt>
                <c:pt idx="12">
                  <c:v>68.0</c:v>
                </c:pt>
                <c:pt idx="13">
                  <c:v>263.0</c:v>
                </c:pt>
                <c:pt idx="14">
                  <c:v>567.0</c:v>
                </c:pt>
                <c:pt idx="15">
                  <c:v>184.0</c:v>
                </c:pt>
                <c:pt idx="16">
                  <c:v>123.0</c:v>
                </c:pt>
                <c:pt idx="17">
                  <c:v>117.0</c:v>
                </c:pt>
                <c:pt idx="18">
                  <c:v>122.0</c:v>
                </c:pt>
                <c:pt idx="19">
                  <c:v>127.0</c:v>
                </c:pt>
                <c:pt idx="20">
                  <c:v>204.0</c:v>
                </c:pt>
                <c:pt idx="21">
                  <c:v>202.0</c:v>
                </c:pt>
                <c:pt idx="22">
                  <c:v>211.0</c:v>
                </c:pt>
                <c:pt idx="23">
                  <c:v>326.0</c:v>
                </c:pt>
                <c:pt idx="24">
                  <c:v>1647.0</c:v>
                </c:pt>
                <c:pt idx="25">
                  <c:v>878.0</c:v>
                </c:pt>
                <c:pt idx="26">
                  <c:v>424.0</c:v>
                </c:pt>
                <c:pt idx="27">
                  <c:v>1947.0</c:v>
                </c:pt>
                <c:pt idx="28">
                  <c:v>1888.0</c:v>
                </c:pt>
                <c:pt idx="29">
                  <c:v>3013.0</c:v>
                </c:pt>
                <c:pt idx="30">
                  <c:v>4180.0</c:v>
                </c:pt>
                <c:pt idx="31">
                  <c:v>3463.0</c:v>
                </c:pt>
                <c:pt idx="32">
                  <c:v>1182.0</c:v>
                </c:pt>
                <c:pt idx="33">
                  <c:v>1211.0</c:v>
                </c:pt>
                <c:pt idx="34">
                  <c:v>632.0</c:v>
                </c:pt>
                <c:pt idx="35">
                  <c:v>543.0</c:v>
                </c:pt>
                <c:pt idx="36">
                  <c:v>431.0</c:v>
                </c:pt>
                <c:pt idx="37">
                  <c:v>707.0</c:v>
                </c:pt>
                <c:pt idx="38">
                  <c:v>716.0</c:v>
                </c:pt>
                <c:pt idx="39">
                  <c:v>397.0</c:v>
                </c:pt>
                <c:pt idx="40">
                  <c:v>862.0</c:v>
                </c:pt>
                <c:pt idx="41">
                  <c:v>984.0</c:v>
                </c:pt>
                <c:pt idx="42">
                  <c:v>875.0</c:v>
                </c:pt>
                <c:pt idx="43">
                  <c:v>1405.0</c:v>
                </c:pt>
                <c:pt idx="44">
                  <c:v>1287.0</c:v>
                </c:pt>
                <c:pt idx="45">
                  <c:v>1868.0</c:v>
                </c:pt>
                <c:pt idx="46">
                  <c:v>3113.0</c:v>
                </c:pt>
                <c:pt idx="47">
                  <c:v>2606.0</c:v>
                </c:pt>
                <c:pt idx="48">
                  <c:v>3196.0</c:v>
                </c:pt>
                <c:pt idx="49">
                  <c:v>3617.0</c:v>
                </c:pt>
                <c:pt idx="50">
                  <c:v>8842.0</c:v>
                </c:pt>
                <c:pt idx="51">
                  <c:v>14169.0</c:v>
                </c:pt>
                <c:pt idx="52">
                  <c:v>19244.0</c:v>
                </c:pt>
                <c:pt idx="53">
                  <c:v>23367.0</c:v>
                </c:pt>
                <c:pt idx="54">
                  <c:v>17635.0</c:v>
                </c:pt>
                <c:pt idx="55">
                  <c:v>11834.0</c:v>
                </c:pt>
                <c:pt idx="56">
                  <c:v>9228.0</c:v>
                </c:pt>
                <c:pt idx="57">
                  <c:v>534.0</c:v>
                </c:pt>
                <c:pt idx="58">
                  <c:v>476.0</c:v>
                </c:pt>
                <c:pt idx="59">
                  <c:v>399.0</c:v>
                </c:pt>
                <c:pt idx="60">
                  <c:v>204.0</c:v>
                </c:pt>
                <c:pt idx="61">
                  <c:v>98.0</c:v>
                </c:pt>
                <c:pt idx="62">
                  <c:v>231.0</c:v>
                </c:pt>
                <c:pt idx="63">
                  <c:v>310.0</c:v>
                </c:pt>
                <c:pt idx="64">
                  <c:v>277.0</c:v>
                </c:pt>
                <c:pt idx="65">
                  <c:v>309.0</c:v>
                </c:pt>
                <c:pt idx="66">
                  <c:v>398.0</c:v>
                </c:pt>
                <c:pt idx="67">
                  <c:v>275.0</c:v>
                </c:pt>
                <c:pt idx="68">
                  <c:v>196.0</c:v>
                </c:pt>
                <c:pt idx="69">
                  <c:v>219.0</c:v>
                </c:pt>
                <c:pt idx="70">
                  <c:v>160.0</c:v>
                </c:pt>
                <c:pt idx="71">
                  <c:v>172.0</c:v>
                </c:pt>
                <c:pt idx="72">
                  <c:v>208.0</c:v>
                </c:pt>
                <c:pt idx="73">
                  <c:v>205.0</c:v>
                </c:pt>
                <c:pt idx="74">
                  <c:v>73.0</c:v>
                </c:pt>
                <c:pt idx="75">
                  <c:v>119.0</c:v>
                </c:pt>
              </c:numCache>
            </c:numRef>
          </c:val>
          <c:smooth val="0"/>
          <c:extLst xmlns:c16r2="http://schemas.microsoft.com/office/drawing/2015/06/chart">
            <c:ext xmlns:c16="http://schemas.microsoft.com/office/drawing/2014/chart" uri="{C3380CC4-5D6E-409C-BE32-E72D297353CC}">
              <c16:uniqueId val="{00000001-5020-4519-B64F-8D03AA48EA06}"/>
            </c:ext>
          </c:extLst>
        </c:ser>
        <c:ser>
          <c:idx val="2"/>
          <c:order val="2"/>
          <c:tx>
            <c:strRef>
              <c:f>Sheet1!$E$1</c:f>
              <c:strCache>
                <c:ptCount val="1"/>
                <c:pt idx="0">
                  <c:v>num_of_declined</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Sheet1!$E$2:$E$77</c:f>
              <c:numCache>
                <c:formatCode>General</c:formatCode>
                <c:ptCount val="76"/>
                <c:pt idx="0">
                  <c:v>302.0</c:v>
                </c:pt>
                <c:pt idx="1">
                  <c:v>215.0</c:v>
                </c:pt>
                <c:pt idx="2">
                  <c:v>224.0</c:v>
                </c:pt>
                <c:pt idx="3">
                  <c:v>239.0</c:v>
                </c:pt>
                <c:pt idx="4">
                  <c:v>219.0</c:v>
                </c:pt>
                <c:pt idx="5">
                  <c:v>192.0</c:v>
                </c:pt>
                <c:pt idx="6">
                  <c:v>329.0</c:v>
                </c:pt>
                <c:pt idx="7">
                  <c:v>348.0</c:v>
                </c:pt>
                <c:pt idx="8">
                  <c:v>304.0</c:v>
                </c:pt>
                <c:pt idx="9">
                  <c:v>207.0</c:v>
                </c:pt>
                <c:pt idx="10">
                  <c:v>280.0</c:v>
                </c:pt>
                <c:pt idx="11">
                  <c:v>182.0</c:v>
                </c:pt>
                <c:pt idx="12">
                  <c:v>186.0</c:v>
                </c:pt>
                <c:pt idx="13">
                  <c:v>414.0</c:v>
                </c:pt>
                <c:pt idx="14">
                  <c:v>1380.0</c:v>
                </c:pt>
                <c:pt idx="15">
                  <c:v>859.0</c:v>
                </c:pt>
                <c:pt idx="16">
                  <c:v>822.0</c:v>
                </c:pt>
                <c:pt idx="17">
                  <c:v>855.0</c:v>
                </c:pt>
                <c:pt idx="18">
                  <c:v>1112.0</c:v>
                </c:pt>
                <c:pt idx="19">
                  <c:v>1208.0</c:v>
                </c:pt>
                <c:pt idx="20">
                  <c:v>1735.0</c:v>
                </c:pt>
                <c:pt idx="21">
                  <c:v>826.0</c:v>
                </c:pt>
                <c:pt idx="22">
                  <c:v>1333.0</c:v>
                </c:pt>
                <c:pt idx="23">
                  <c:v>1316.0</c:v>
                </c:pt>
                <c:pt idx="24">
                  <c:v>5261.0</c:v>
                </c:pt>
                <c:pt idx="25">
                  <c:v>6000.0</c:v>
                </c:pt>
                <c:pt idx="26">
                  <c:v>4427.0</c:v>
                </c:pt>
                <c:pt idx="27">
                  <c:v>5436.0</c:v>
                </c:pt>
                <c:pt idx="28">
                  <c:v>10134.0</c:v>
                </c:pt>
                <c:pt idx="29">
                  <c:v>10569.0</c:v>
                </c:pt>
                <c:pt idx="30">
                  <c:v>7351.0</c:v>
                </c:pt>
                <c:pt idx="31">
                  <c:v>5063.0</c:v>
                </c:pt>
                <c:pt idx="32">
                  <c:v>2635.0</c:v>
                </c:pt>
                <c:pt idx="33">
                  <c:v>3081.0</c:v>
                </c:pt>
                <c:pt idx="34">
                  <c:v>2846.0</c:v>
                </c:pt>
                <c:pt idx="35">
                  <c:v>2005.0</c:v>
                </c:pt>
                <c:pt idx="36">
                  <c:v>2207.0</c:v>
                </c:pt>
                <c:pt idx="37">
                  <c:v>2539.0</c:v>
                </c:pt>
                <c:pt idx="38">
                  <c:v>1388.0</c:v>
                </c:pt>
                <c:pt idx="39">
                  <c:v>936.0</c:v>
                </c:pt>
                <c:pt idx="40">
                  <c:v>2786.0</c:v>
                </c:pt>
                <c:pt idx="41">
                  <c:v>2725.0</c:v>
                </c:pt>
                <c:pt idx="42">
                  <c:v>4814.0</c:v>
                </c:pt>
                <c:pt idx="43">
                  <c:v>7180.0</c:v>
                </c:pt>
                <c:pt idx="44">
                  <c:v>4885.0</c:v>
                </c:pt>
                <c:pt idx="45">
                  <c:v>2790.0</c:v>
                </c:pt>
                <c:pt idx="46">
                  <c:v>4049.0</c:v>
                </c:pt>
                <c:pt idx="47">
                  <c:v>4076.0</c:v>
                </c:pt>
                <c:pt idx="48">
                  <c:v>8737.0</c:v>
                </c:pt>
                <c:pt idx="49">
                  <c:v>9686.0</c:v>
                </c:pt>
                <c:pt idx="50">
                  <c:v>12823.0</c:v>
                </c:pt>
                <c:pt idx="51">
                  <c:v>17511.0</c:v>
                </c:pt>
                <c:pt idx="52">
                  <c:v>19526.0</c:v>
                </c:pt>
                <c:pt idx="53">
                  <c:v>26917.0</c:v>
                </c:pt>
                <c:pt idx="54">
                  <c:v>29643.0</c:v>
                </c:pt>
                <c:pt idx="55">
                  <c:v>27737.0</c:v>
                </c:pt>
                <c:pt idx="56">
                  <c:v>31007.0</c:v>
                </c:pt>
                <c:pt idx="57">
                  <c:v>12188.0</c:v>
                </c:pt>
                <c:pt idx="58">
                  <c:v>6891.0</c:v>
                </c:pt>
                <c:pt idx="59">
                  <c:v>5226.0</c:v>
                </c:pt>
                <c:pt idx="60">
                  <c:v>3576.0</c:v>
                </c:pt>
                <c:pt idx="61">
                  <c:v>2050.0</c:v>
                </c:pt>
                <c:pt idx="62">
                  <c:v>1986.0</c:v>
                </c:pt>
                <c:pt idx="63">
                  <c:v>3269.0</c:v>
                </c:pt>
                <c:pt idx="64">
                  <c:v>2141.0</c:v>
                </c:pt>
                <c:pt idx="65">
                  <c:v>2153.0</c:v>
                </c:pt>
                <c:pt idx="66">
                  <c:v>1801.0</c:v>
                </c:pt>
                <c:pt idx="67">
                  <c:v>1819.0</c:v>
                </c:pt>
                <c:pt idx="68">
                  <c:v>1218.0</c:v>
                </c:pt>
                <c:pt idx="69">
                  <c:v>1564.0</c:v>
                </c:pt>
                <c:pt idx="70">
                  <c:v>1257.0</c:v>
                </c:pt>
                <c:pt idx="71">
                  <c:v>929.0</c:v>
                </c:pt>
                <c:pt idx="72">
                  <c:v>855.0</c:v>
                </c:pt>
                <c:pt idx="73">
                  <c:v>997.0</c:v>
                </c:pt>
                <c:pt idx="74">
                  <c:v>964.0</c:v>
                </c:pt>
                <c:pt idx="75">
                  <c:v>701.0</c:v>
                </c:pt>
              </c:numCache>
            </c:numRef>
          </c:val>
          <c:smooth val="0"/>
          <c:extLst xmlns:c16r2="http://schemas.microsoft.com/office/drawing/2015/06/chart">
            <c:ext xmlns:c16="http://schemas.microsoft.com/office/drawing/2014/chart" uri="{C3380CC4-5D6E-409C-BE32-E72D297353CC}">
              <c16:uniqueId val="{00000002-5020-4519-B64F-8D03AA48EA06}"/>
            </c:ext>
          </c:extLst>
        </c:ser>
        <c:dLbls>
          <c:showLegendKey val="0"/>
          <c:showVal val="0"/>
          <c:showCatName val="0"/>
          <c:showSerName val="0"/>
          <c:showPercent val="0"/>
          <c:showBubbleSize val="0"/>
        </c:dLbls>
        <c:smooth val="0"/>
        <c:axId val="-2127049696"/>
        <c:axId val="-2131687168"/>
      </c:lineChart>
      <c:catAx>
        <c:axId val="-21270496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31687168"/>
        <c:crosses val="autoZero"/>
        <c:auto val="1"/>
        <c:lblAlgn val="ctr"/>
        <c:lblOffset val="100"/>
        <c:noMultiLvlLbl val="0"/>
      </c:catAx>
      <c:valAx>
        <c:axId val="-21316871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27049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AVG CAM Score for merchant</a:t>
            </a:r>
          </a:p>
        </c:rich>
      </c:tx>
      <c:layout>
        <c:manualLayout>
          <c:xMode val="edge"/>
          <c:yMode val="edge"/>
          <c:x val="0.208494099835973"/>
          <c:y val="0.0333671759320946"/>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Sheet1!$K$1</c:f>
              <c:strCache>
                <c:ptCount val="1"/>
                <c:pt idx="0">
                  <c:v>avg_CAM18_LATAM_SCR1</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Sheet1!$K$2:$K$77</c:f>
              <c:numCache>
                <c:formatCode>General</c:formatCode>
                <c:ptCount val="76"/>
                <c:pt idx="0">
                  <c:v>404.6038494623655</c:v>
                </c:pt>
                <c:pt idx="1">
                  <c:v>337.6046519855597</c:v>
                </c:pt>
                <c:pt idx="2">
                  <c:v>371.9396342960287</c:v>
                </c:pt>
                <c:pt idx="3">
                  <c:v>358.6506301694917</c:v>
                </c:pt>
                <c:pt idx="4">
                  <c:v>459.7695831460673</c:v>
                </c:pt>
                <c:pt idx="5">
                  <c:v>362.3786536585366</c:v>
                </c:pt>
                <c:pt idx="6">
                  <c:v>377.6920575280897</c:v>
                </c:pt>
                <c:pt idx="7">
                  <c:v>357.4106401376147</c:v>
                </c:pt>
                <c:pt idx="8">
                  <c:v>298.093893902439</c:v>
                </c:pt>
                <c:pt idx="9">
                  <c:v>250.5994273015876</c:v>
                </c:pt>
                <c:pt idx="10">
                  <c:v>317.8708005405408</c:v>
                </c:pt>
                <c:pt idx="11">
                  <c:v>389.1931969298244</c:v>
                </c:pt>
                <c:pt idx="12">
                  <c:v>344.0766961389963</c:v>
                </c:pt>
                <c:pt idx="13">
                  <c:v>491.5239927721874</c:v>
                </c:pt>
                <c:pt idx="14">
                  <c:v>470.5222930498784</c:v>
                </c:pt>
                <c:pt idx="15">
                  <c:v>441.6625094161957</c:v>
                </c:pt>
                <c:pt idx="16">
                  <c:v>494.315703870293</c:v>
                </c:pt>
                <c:pt idx="17">
                  <c:v>570.5298196098568</c:v>
                </c:pt>
                <c:pt idx="18">
                  <c:v>678.9217908736356</c:v>
                </c:pt>
                <c:pt idx="19">
                  <c:v>476.7039416666665</c:v>
                </c:pt>
                <c:pt idx="20">
                  <c:v>582.1834869609344</c:v>
                </c:pt>
                <c:pt idx="21">
                  <c:v>277.7154071765817</c:v>
                </c:pt>
                <c:pt idx="22">
                  <c:v>417.3979050031674</c:v>
                </c:pt>
                <c:pt idx="23">
                  <c:v>404.289972116528</c:v>
                </c:pt>
                <c:pt idx="24">
                  <c:v>380.963806087322</c:v>
                </c:pt>
                <c:pt idx="25">
                  <c:v>420.2406258611187</c:v>
                </c:pt>
                <c:pt idx="26">
                  <c:v>458.7164436068711</c:v>
                </c:pt>
                <c:pt idx="27">
                  <c:v>275.7144979356699</c:v>
                </c:pt>
                <c:pt idx="28">
                  <c:v>290.7631092346762</c:v>
                </c:pt>
                <c:pt idx="29">
                  <c:v>285.6756181227081</c:v>
                </c:pt>
                <c:pt idx="30">
                  <c:v>229.4568315058485</c:v>
                </c:pt>
                <c:pt idx="31">
                  <c:v>211.2546640018278</c:v>
                </c:pt>
                <c:pt idx="32">
                  <c:v>222.8836180409175</c:v>
                </c:pt>
                <c:pt idx="33">
                  <c:v>281.439701333333</c:v>
                </c:pt>
                <c:pt idx="34">
                  <c:v>336.5972184428353</c:v>
                </c:pt>
                <c:pt idx="35">
                  <c:v>298.7034880532569</c:v>
                </c:pt>
                <c:pt idx="36">
                  <c:v>368.3585574319607</c:v>
                </c:pt>
                <c:pt idx="37">
                  <c:v>333.7956585481484</c:v>
                </c:pt>
                <c:pt idx="38">
                  <c:v>316.5513960037611</c:v>
                </c:pt>
                <c:pt idx="39">
                  <c:v>285.8767399737873</c:v>
                </c:pt>
                <c:pt idx="40">
                  <c:v>313.8832527287109</c:v>
                </c:pt>
                <c:pt idx="41">
                  <c:v>301.4215370126441</c:v>
                </c:pt>
                <c:pt idx="42">
                  <c:v>270.851481234669</c:v>
                </c:pt>
                <c:pt idx="43">
                  <c:v>274.7856692824203</c:v>
                </c:pt>
                <c:pt idx="44">
                  <c:v>259.6733120935716</c:v>
                </c:pt>
                <c:pt idx="45">
                  <c:v>183.8357021876232</c:v>
                </c:pt>
                <c:pt idx="46">
                  <c:v>142.1963553152606</c:v>
                </c:pt>
                <c:pt idx="47">
                  <c:v>118.4696806314274</c:v>
                </c:pt>
                <c:pt idx="48">
                  <c:v>156.7307690619188</c:v>
                </c:pt>
                <c:pt idx="49">
                  <c:v>171.6629461869645</c:v>
                </c:pt>
                <c:pt idx="50">
                  <c:v>141.3581411734675</c:v>
                </c:pt>
                <c:pt idx="51">
                  <c:v>138.8398022694245</c:v>
                </c:pt>
                <c:pt idx="52">
                  <c:v>157.056112998139</c:v>
                </c:pt>
                <c:pt idx="53">
                  <c:v>171.9217849279208</c:v>
                </c:pt>
                <c:pt idx="54">
                  <c:v>164.1209209458276</c:v>
                </c:pt>
                <c:pt idx="55">
                  <c:v>143.3840928448358</c:v>
                </c:pt>
                <c:pt idx="56">
                  <c:v>191.0767730780844</c:v>
                </c:pt>
                <c:pt idx="57">
                  <c:v>301.4807597115013</c:v>
                </c:pt>
                <c:pt idx="58">
                  <c:v>322.7175521185873</c:v>
                </c:pt>
                <c:pt idx="59">
                  <c:v>367.0868282701164</c:v>
                </c:pt>
                <c:pt idx="60">
                  <c:v>409.5542980723532</c:v>
                </c:pt>
                <c:pt idx="61">
                  <c:v>364.3361391363022</c:v>
                </c:pt>
                <c:pt idx="62">
                  <c:v>380.1836497771826</c:v>
                </c:pt>
                <c:pt idx="63">
                  <c:v>467.8245136262518</c:v>
                </c:pt>
                <c:pt idx="64">
                  <c:v>464.8861291341807</c:v>
                </c:pt>
                <c:pt idx="65">
                  <c:v>434.88749787234</c:v>
                </c:pt>
                <c:pt idx="66">
                  <c:v>448.3954521856691</c:v>
                </c:pt>
                <c:pt idx="67">
                  <c:v>313.9028719790665</c:v>
                </c:pt>
                <c:pt idx="68">
                  <c:v>363.5864448421049</c:v>
                </c:pt>
                <c:pt idx="69">
                  <c:v>463.1471421432535</c:v>
                </c:pt>
                <c:pt idx="70">
                  <c:v>492.5731359543006</c:v>
                </c:pt>
                <c:pt idx="71">
                  <c:v>474.3606269713265</c:v>
                </c:pt>
                <c:pt idx="72">
                  <c:v>425.997886868687</c:v>
                </c:pt>
                <c:pt idx="73">
                  <c:v>451.3298298187806</c:v>
                </c:pt>
                <c:pt idx="74">
                  <c:v>487.8880180221805</c:v>
                </c:pt>
                <c:pt idx="75">
                  <c:v>454.723324043062</c:v>
                </c:pt>
              </c:numCache>
            </c:numRef>
          </c:val>
          <c:smooth val="0"/>
          <c:extLst xmlns:c16r2="http://schemas.microsoft.com/office/drawing/2015/06/chart">
            <c:ext xmlns:c16="http://schemas.microsoft.com/office/drawing/2014/chart" uri="{C3380CC4-5D6E-409C-BE32-E72D297353CC}">
              <c16:uniqueId val="{00000000-4E1A-4AE9-A992-BD92F8E0BBB5}"/>
            </c:ext>
          </c:extLst>
        </c:ser>
        <c:ser>
          <c:idx val="1"/>
          <c:order val="1"/>
          <c:tx>
            <c:strRef>
              <c:f>Sheet1!$N$1</c:f>
              <c:strCache>
                <c:ptCount val="1"/>
                <c:pt idx="0">
                  <c:v>avg_CAM17_V2_EMS_SCORE</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Sheet1!$N$2:$N$77</c:f>
              <c:numCache>
                <c:formatCode>General</c:formatCode>
                <c:ptCount val="76"/>
                <c:pt idx="0">
                  <c:v>853.9677419354838</c:v>
                </c:pt>
                <c:pt idx="1">
                  <c:v>840.4079422382673</c:v>
                </c:pt>
                <c:pt idx="2">
                  <c:v>837.0830324909747</c:v>
                </c:pt>
                <c:pt idx="3">
                  <c:v>841.3593220338981</c:v>
                </c:pt>
                <c:pt idx="4">
                  <c:v>855.2883895131087</c:v>
                </c:pt>
                <c:pt idx="5">
                  <c:v>835.1567944250871</c:v>
                </c:pt>
                <c:pt idx="6">
                  <c:v>841.9595505617978</c:v>
                </c:pt>
                <c:pt idx="7">
                  <c:v>847.261467889908</c:v>
                </c:pt>
                <c:pt idx="8">
                  <c:v>827.0365853658535</c:v>
                </c:pt>
                <c:pt idx="9">
                  <c:v>802.520634920635</c:v>
                </c:pt>
                <c:pt idx="10">
                  <c:v>832.5945945945946</c:v>
                </c:pt>
                <c:pt idx="11">
                  <c:v>836.2061403508772</c:v>
                </c:pt>
                <c:pt idx="12">
                  <c:v>825.8803088803088</c:v>
                </c:pt>
                <c:pt idx="13">
                  <c:v>848.751143641354</c:v>
                </c:pt>
                <c:pt idx="14">
                  <c:v>860.4276369582992</c:v>
                </c:pt>
                <c:pt idx="15">
                  <c:v>848.5282485875706</c:v>
                </c:pt>
                <c:pt idx="16">
                  <c:v>860.7437238493725</c:v>
                </c:pt>
                <c:pt idx="17">
                  <c:v>868.6303901437371</c:v>
                </c:pt>
                <c:pt idx="18">
                  <c:v>865.103744149766</c:v>
                </c:pt>
                <c:pt idx="19">
                  <c:v>865.187134502924</c:v>
                </c:pt>
                <c:pt idx="20">
                  <c:v>874.1253170979197</c:v>
                </c:pt>
                <c:pt idx="21">
                  <c:v>852.1010387157695</c:v>
                </c:pt>
                <c:pt idx="22">
                  <c:v>863.982900569981</c:v>
                </c:pt>
                <c:pt idx="23">
                  <c:v>858.3810939357908</c:v>
                </c:pt>
                <c:pt idx="24">
                  <c:v>855.8228379513014</c:v>
                </c:pt>
                <c:pt idx="25">
                  <c:v>866.8535409203637</c:v>
                </c:pt>
                <c:pt idx="26">
                  <c:v>870.3683206106871</c:v>
                </c:pt>
                <c:pt idx="27">
                  <c:v>845.4667546807487</c:v>
                </c:pt>
                <c:pt idx="28">
                  <c:v>857.2381574174827</c:v>
                </c:pt>
                <c:pt idx="29">
                  <c:v>853.2557780209876</c:v>
                </c:pt>
                <c:pt idx="30">
                  <c:v>847.0967348927876</c:v>
                </c:pt>
                <c:pt idx="31">
                  <c:v>841.770671539516</c:v>
                </c:pt>
                <c:pt idx="32">
                  <c:v>844.535027898326</c:v>
                </c:pt>
                <c:pt idx="33">
                  <c:v>841.0935384615385</c:v>
                </c:pt>
                <c:pt idx="34">
                  <c:v>857.6782203828245</c:v>
                </c:pt>
                <c:pt idx="35">
                  <c:v>847.6203670385031</c:v>
                </c:pt>
                <c:pt idx="36">
                  <c:v>853.053035589672</c:v>
                </c:pt>
                <c:pt idx="37">
                  <c:v>853.7955555555555</c:v>
                </c:pt>
                <c:pt idx="38">
                  <c:v>855.1847672778565</c:v>
                </c:pt>
                <c:pt idx="39">
                  <c:v>835.2719528178245</c:v>
                </c:pt>
                <c:pt idx="40">
                  <c:v>848.8826786185077</c:v>
                </c:pt>
                <c:pt idx="41">
                  <c:v>851.9304531085353</c:v>
                </c:pt>
                <c:pt idx="42">
                  <c:v>856.2192695557372</c:v>
                </c:pt>
                <c:pt idx="43">
                  <c:v>860.070254560032</c:v>
                </c:pt>
                <c:pt idx="44">
                  <c:v>854.89568927468</c:v>
                </c:pt>
                <c:pt idx="45">
                  <c:v>847.7126527394561</c:v>
                </c:pt>
                <c:pt idx="46">
                  <c:v>857.0248756218907</c:v>
                </c:pt>
                <c:pt idx="47">
                  <c:v>860.7312821336761</c:v>
                </c:pt>
                <c:pt idx="48">
                  <c:v>868.0001062981664</c:v>
                </c:pt>
                <c:pt idx="49">
                  <c:v>867.8930568614835</c:v>
                </c:pt>
                <c:pt idx="50">
                  <c:v>865.8773440424734</c:v>
                </c:pt>
                <c:pt idx="51">
                  <c:v>868.9295375983168</c:v>
                </c:pt>
                <c:pt idx="52">
                  <c:v>868.3245597289169</c:v>
                </c:pt>
                <c:pt idx="53">
                  <c:v>869.4598657517341</c:v>
                </c:pt>
                <c:pt idx="54">
                  <c:v>871.8628461940426</c:v>
                </c:pt>
                <c:pt idx="55">
                  <c:v>873.3176076955247</c:v>
                </c:pt>
                <c:pt idx="56">
                  <c:v>870.748303876237</c:v>
                </c:pt>
                <c:pt idx="57">
                  <c:v>862.3603898635478</c:v>
                </c:pt>
                <c:pt idx="58">
                  <c:v>859.2222823879788</c:v>
                </c:pt>
                <c:pt idx="59">
                  <c:v>856.4663239985821</c:v>
                </c:pt>
                <c:pt idx="60">
                  <c:v>862.9735938737787</c:v>
                </c:pt>
                <c:pt idx="61">
                  <c:v>864.0872694556905</c:v>
                </c:pt>
                <c:pt idx="62">
                  <c:v>854.7557932263817</c:v>
                </c:pt>
                <c:pt idx="63">
                  <c:v>858.4613459399333</c:v>
                </c:pt>
                <c:pt idx="64">
                  <c:v>851.084530160033</c:v>
                </c:pt>
                <c:pt idx="65">
                  <c:v>827.5427539140908</c:v>
                </c:pt>
                <c:pt idx="66">
                  <c:v>820.2163136547996</c:v>
                </c:pt>
                <c:pt idx="67">
                  <c:v>784.19933396765</c:v>
                </c:pt>
                <c:pt idx="68">
                  <c:v>794.602105263158</c:v>
                </c:pt>
                <c:pt idx="69">
                  <c:v>824.0133259300388</c:v>
                </c:pt>
                <c:pt idx="70">
                  <c:v>853.3440860215054</c:v>
                </c:pt>
                <c:pt idx="71">
                  <c:v>846.415770609319</c:v>
                </c:pt>
                <c:pt idx="72">
                  <c:v>841.4104683195592</c:v>
                </c:pt>
                <c:pt idx="73">
                  <c:v>847.2825370675454</c:v>
                </c:pt>
                <c:pt idx="74">
                  <c:v>849.7051756007394</c:v>
                </c:pt>
                <c:pt idx="75">
                  <c:v>837.5968899521532</c:v>
                </c:pt>
              </c:numCache>
            </c:numRef>
          </c:val>
          <c:smooth val="0"/>
          <c:extLst xmlns:c16r2="http://schemas.microsoft.com/office/drawing/2015/06/chart">
            <c:ext xmlns:c16="http://schemas.microsoft.com/office/drawing/2014/chart" uri="{C3380CC4-5D6E-409C-BE32-E72D297353CC}">
              <c16:uniqueId val="{00000001-4E1A-4AE9-A992-BD92F8E0BBB5}"/>
            </c:ext>
          </c:extLst>
        </c:ser>
        <c:dLbls>
          <c:showLegendKey val="0"/>
          <c:showVal val="0"/>
          <c:showCatName val="0"/>
          <c:showSerName val="0"/>
          <c:showPercent val="0"/>
          <c:showBubbleSize val="0"/>
        </c:dLbls>
        <c:smooth val="0"/>
        <c:axId val="-2132487472"/>
        <c:axId val="-2132483824"/>
      </c:lineChart>
      <c:catAx>
        <c:axId val="-213248747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32483824"/>
        <c:crosses val="autoZero"/>
        <c:auto val="1"/>
        <c:lblAlgn val="ctr"/>
        <c:lblOffset val="100"/>
        <c:noMultiLvlLbl val="0"/>
      </c:catAx>
      <c:valAx>
        <c:axId val="-21324838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32487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dirty="0">
                <a:effectLst>
                  <a:outerShdw blurRad="50800" dist="38100" dir="5400000" algn="t" rotWithShape="0">
                    <a:srgbClr val="000000">
                      <a:alpha val="40000"/>
                    </a:srgbClr>
                  </a:outerShdw>
                </a:effectLst>
              </a:rPr>
              <a:t>Correlation between </a:t>
            </a:r>
            <a:r>
              <a:rPr lang="en-US" sz="1800" b="1" i="0" baseline="0" dirty="0" err="1">
                <a:effectLst>
                  <a:outerShdw blurRad="50800" dist="38100" dir="5400000" algn="t" rotWithShape="0">
                    <a:srgbClr val="000000">
                      <a:alpha val="40000"/>
                    </a:srgbClr>
                  </a:outerShdw>
                </a:effectLst>
              </a:rPr>
              <a:t>avg_dis_num</a:t>
            </a:r>
            <a:r>
              <a:rPr lang="en-US" sz="1800" b="1" i="0" baseline="0" dirty="0">
                <a:effectLst>
                  <a:outerShdw blurRad="50800" dist="38100" dir="5400000" algn="t" rotWithShape="0">
                    <a:srgbClr val="000000">
                      <a:alpha val="40000"/>
                    </a:srgbClr>
                  </a:outerShdw>
                </a:effectLst>
              </a:rPr>
              <a:t> and </a:t>
            </a:r>
            <a:r>
              <a:rPr lang="en-US" sz="1800" b="1" i="0" baseline="0" dirty="0" err="1">
                <a:effectLst>
                  <a:outerShdw blurRad="50800" dist="38100" dir="5400000" algn="t" rotWithShape="0">
                    <a:srgbClr val="000000">
                      <a:alpha val="40000"/>
                    </a:srgbClr>
                  </a:outerShdw>
                </a:effectLst>
              </a:rPr>
              <a:t>avg_bad_rate</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Sheet2!$B$1</c:f>
              <c:strCache>
                <c:ptCount val="1"/>
                <c:pt idx="0">
                  <c:v>avg_dis_num</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numRef>
              <c:f>Sheet2!$A$2:$A$31</c:f>
              <c:numCache>
                <c:formatCode>m/d/yyyy</c:formatCode>
                <c:ptCount val="30"/>
                <c:pt idx="0">
                  <c:v>43191.0</c:v>
                </c:pt>
                <c:pt idx="1">
                  <c:v>43192.0</c:v>
                </c:pt>
                <c:pt idx="2">
                  <c:v>43193.0</c:v>
                </c:pt>
                <c:pt idx="3">
                  <c:v>43194.0</c:v>
                </c:pt>
                <c:pt idx="4">
                  <c:v>43195.0</c:v>
                </c:pt>
                <c:pt idx="5">
                  <c:v>43196.0</c:v>
                </c:pt>
                <c:pt idx="6">
                  <c:v>43197.0</c:v>
                </c:pt>
                <c:pt idx="7">
                  <c:v>43198.0</c:v>
                </c:pt>
                <c:pt idx="8">
                  <c:v>43199.0</c:v>
                </c:pt>
                <c:pt idx="9">
                  <c:v>43200.0</c:v>
                </c:pt>
                <c:pt idx="10">
                  <c:v>43201.0</c:v>
                </c:pt>
                <c:pt idx="11">
                  <c:v>43202.0</c:v>
                </c:pt>
                <c:pt idx="12">
                  <c:v>43203.0</c:v>
                </c:pt>
                <c:pt idx="13">
                  <c:v>43204.0</c:v>
                </c:pt>
                <c:pt idx="14">
                  <c:v>43205.0</c:v>
                </c:pt>
                <c:pt idx="15">
                  <c:v>43206.0</c:v>
                </c:pt>
                <c:pt idx="16">
                  <c:v>43207.0</c:v>
                </c:pt>
                <c:pt idx="17">
                  <c:v>43208.0</c:v>
                </c:pt>
                <c:pt idx="18">
                  <c:v>43209.0</c:v>
                </c:pt>
                <c:pt idx="19">
                  <c:v>43210.0</c:v>
                </c:pt>
                <c:pt idx="20">
                  <c:v>43211.0</c:v>
                </c:pt>
                <c:pt idx="21">
                  <c:v>43212.0</c:v>
                </c:pt>
                <c:pt idx="22">
                  <c:v>43213.0</c:v>
                </c:pt>
                <c:pt idx="23">
                  <c:v>43214.0</c:v>
                </c:pt>
                <c:pt idx="24">
                  <c:v>43215.0</c:v>
                </c:pt>
                <c:pt idx="25">
                  <c:v>43216.0</c:v>
                </c:pt>
                <c:pt idx="26">
                  <c:v>43217.0</c:v>
                </c:pt>
                <c:pt idx="27">
                  <c:v>43218.0</c:v>
                </c:pt>
                <c:pt idx="28">
                  <c:v>43219.0</c:v>
                </c:pt>
                <c:pt idx="29">
                  <c:v>43220.0</c:v>
                </c:pt>
              </c:numCache>
            </c:numRef>
          </c:cat>
          <c:val>
            <c:numRef>
              <c:f>Sheet2!$B$2:$B$31</c:f>
              <c:numCache>
                <c:formatCode>General</c:formatCode>
                <c:ptCount val="30"/>
                <c:pt idx="0">
                  <c:v>44.14</c:v>
                </c:pt>
                <c:pt idx="1">
                  <c:v>47.32</c:v>
                </c:pt>
                <c:pt idx="2">
                  <c:v>35.23000000000001</c:v>
                </c:pt>
                <c:pt idx="3">
                  <c:v>45.07</c:v>
                </c:pt>
                <c:pt idx="4">
                  <c:v>44.23</c:v>
                </c:pt>
                <c:pt idx="5">
                  <c:v>43.15</c:v>
                </c:pt>
                <c:pt idx="6">
                  <c:v>42.79</c:v>
                </c:pt>
                <c:pt idx="7">
                  <c:v>45.8</c:v>
                </c:pt>
                <c:pt idx="8">
                  <c:v>45.24</c:v>
                </c:pt>
                <c:pt idx="9">
                  <c:v>43.99</c:v>
                </c:pt>
                <c:pt idx="10">
                  <c:v>43.77</c:v>
                </c:pt>
                <c:pt idx="11">
                  <c:v>43.47</c:v>
                </c:pt>
                <c:pt idx="12">
                  <c:v>43.94</c:v>
                </c:pt>
                <c:pt idx="13">
                  <c:v>43.36</c:v>
                </c:pt>
                <c:pt idx="14">
                  <c:v>46.46</c:v>
                </c:pt>
                <c:pt idx="15">
                  <c:v>45.28</c:v>
                </c:pt>
                <c:pt idx="16">
                  <c:v>42.88</c:v>
                </c:pt>
                <c:pt idx="17">
                  <c:v>42.2</c:v>
                </c:pt>
                <c:pt idx="18">
                  <c:v>42.1</c:v>
                </c:pt>
                <c:pt idx="19">
                  <c:v>40.72</c:v>
                </c:pt>
                <c:pt idx="20">
                  <c:v>39.86</c:v>
                </c:pt>
                <c:pt idx="21">
                  <c:v>43.74</c:v>
                </c:pt>
                <c:pt idx="22">
                  <c:v>41.48</c:v>
                </c:pt>
                <c:pt idx="23">
                  <c:v>38.38</c:v>
                </c:pt>
                <c:pt idx="24">
                  <c:v>38.09</c:v>
                </c:pt>
                <c:pt idx="25">
                  <c:v>38.05</c:v>
                </c:pt>
                <c:pt idx="26">
                  <c:v>37.94</c:v>
                </c:pt>
                <c:pt idx="27">
                  <c:v>40.08</c:v>
                </c:pt>
                <c:pt idx="28">
                  <c:v>47.0</c:v>
                </c:pt>
                <c:pt idx="29">
                  <c:v>46.38</c:v>
                </c:pt>
              </c:numCache>
            </c:numRef>
          </c:val>
          <c:smooth val="0"/>
          <c:extLst xmlns:c16r2="http://schemas.microsoft.com/office/drawing/2015/06/chart">
            <c:ext xmlns:c16="http://schemas.microsoft.com/office/drawing/2014/chart" uri="{C3380CC4-5D6E-409C-BE32-E72D297353CC}">
              <c16:uniqueId val="{00000000-8DF4-44E6-AA15-606EBB0F1163}"/>
            </c:ext>
          </c:extLst>
        </c:ser>
        <c:dLbls>
          <c:showLegendKey val="0"/>
          <c:showVal val="0"/>
          <c:showCatName val="0"/>
          <c:showSerName val="0"/>
          <c:showPercent val="0"/>
          <c:showBubbleSize val="0"/>
        </c:dLbls>
        <c:marker val="1"/>
        <c:smooth val="0"/>
        <c:axId val="-2134684096"/>
        <c:axId val="-2134680992"/>
      </c:lineChart>
      <c:lineChart>
        <c:grouping val="standard"/>
        <c:varyColors val="0"/>
        <c:ser>
          <c:idx val="1"/>
          <c:order val="1"/>
          <c:tx>
            <c:strRef>
              <c:f>Sheet2!$C$1</c:f>
              <c:strCache>
                <c:ptCount val="1"/>
                <c:pt idx="0">
                  <c:v>avg_bad_rate</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numRef>
              <c:f>Sheet2!$A$2:$A$31</c:f>
              <c:numCache>
                <c:formatCode>m/d/yyyy</c:formatCode>
                <c:ptCount val="30"/>
                <c:pt idx="0">
                  <c:v>43191.0</c:v>
                </c:pt>
                <c:pt idx="1">
                  <c:v>43192.0</c:v>
                </c:pt>
                <c:pt idx="2">
                  <c:v>43193.0</c:v>
                </c:pt>
                <c:pt idx="3">
                  <c:v>43194.0</c:v>
                </c:pt>
                <c:pt idx="4">
                  <c:v>43195.0</c:v>
                </c:pt>
                <c:pt idx="5">
                  <c:v>43196.0</c:v>
                </c:pt>
                <c:pt idx="6">
                  <c:v>43197.0</c:v>
                </c:pt>
                <c:pt idx="7">
                  <c:v>43198.0</c:v>
                </c:pt>
                <c:pt idx="8">
                  <c:v>43199.0</c:v>
                </c:pt>
                <c:pt idx="9">
                  <c:v>43200.0</c:v>
                </c:pt>
                <c:pt idx="10">
                  <c:v>43201.0</c:v>
                </c:pt>
                <c:pt idx="11">
                  <c:v>43202.0</c:v>
                </c:pt>
                <c:pt idx="12">
                  <c:v>43203.0</c:v>
                </c:pt>
                <c:pt idx="13">
                  <c:v>43204.0</c:v>
                </c:pt>
                <c:pt idx="14">
                  <c:v>43205.0</c:v>
                </c:pt>
                <c:pt idx="15">
                  <c:v>43206.0</c:v>
                </c:pt>
                <c:pt idx="16">
                  <c:v>43207.0</c:v>
                </c:pt>
                <c:pt idx="17">
                  <c:v>43208.0</c:v>
                </c:pt>
                <c:pt idx="18">
                  <c:v>43209.0</c:v>
                </c:pt>
                <c:pt idx="19">
                  <c:v>43210.0</c:v>
                </c:pt>
                <c:pt idx="20">
                  <c:v>43211.0</c:v>
                </c:pt>
                <c:pt idx="21">
                  <c:v>43212.0</c:v>
                </c:pt>
                <c:pt idx="22">
                  <c:v>43213.0</c:v>
                </c:pt>
                <c:pt idx="23">
                  <c:v>43214.0</c:v>
                </c:pt>
                <c:pt idx="24">
                  <c:v>43215.0</c:v>
                </c:pt>
                <c:pt idx="25">
                  <c:v>43216.0</c:v>
                </c:pt>
                <c:pt idx="26">
                  <c:v>43217.0</c:v>
                </c:pt>
                <c:pt idx="27">
                  <c:v>43218.0</c:v>
                </c:pt>
                <c:pt idx="28">
                  <c:v>43219.0</c:v>
                </c:pt>
                <c:pt idx="29">
                  <c:v>43220.0</c:v>
                </c:pt>
              </c:numCache>
            </c:numRef>
          </c:cat>
          <c:val>
            <c:numRef>
              <c:f>Sheet2!$C$2:$C$31</c:f>
              <c:numCache>
                <c:formatCode>General</c:formatCode>
                <c:ptCount val="30"/>
                <c:pt idx="0">
                  <c:v>0.01114</c:v>
                </c:pt>
                <c:pt idx="1">
                  <c:v>0.01118</c:v>
                </c:pt>
                <c:pt idx="2">
                  <c:v>0.01178</c:v>
                </c:pt>
                <c:pt idx="3">
                  <c:v>0.01136</c:v>
                </c:pt>
                <c:pt idx="4">
                  <c:v>0.01141</c:v>
                </c:pt>
                <c:pt idx="5">
                  <c:v>0.01096</c:v>
                </c:pt>
                <c:pt idx="6">
                  <c:v>0.01078</c:v>
                </c:pt>
                <c:pt idx="7">
                  <c:v>0.01055</c:v>
                </c:pt>
                <c:pt idx="8">
                  <c:v>0.01156</c:v>
                </c:pt>
                <c:pt idx="9">
                  <c:v>0.01141</c:v>
                </c:pt>
                <c:pt idx="10">
                  <c:v>0.01154</c:v>
                </c:pt>
                <c:pt idx="11">
                  <c:v>0.01113</c:v>
                </c:pt>
                <c:pt idx="12">
                  <c:v>0.01133</c:v>
                </c:pt>
                <c:pt idx="13">
                  <c:v>0.01093</c:v>
                </c:pt>
                <c:pt idx="14">
                  <c:v>0.0101</c:v>
                </c:pt>
                <c:pt idx="15">
                  <c:v>0.01111</c:v>
                </c:pt>
                <c:pt idx="16">
                  <c:v>0.01105</c:v>
                </c:pt>
                <c:pt idx="17">
                  <c:v>0.0112</c:v>
                </c:pt>
                <c:pt idx="18">
                  <c:v>0.01097</c:v>
                </c:pt>
                <c:pt idx="19">
                  <c:v>0.01158</c:v>
                </c:pt>
                <c:pt idx="20">
                  <c:v>0.01119</c:v>
                </c:pt>
                <c:pt idx="21">
                  <c:v>0.01069</c:v>
                </c:pt>
                <c:pt idx="22">
                  <c:v>0.01145</c:v>
                </c:pt>
                <c:pt idx="23">
                  <c:v>0.01105</c:v>
                </c:pt>
                <c:pt idx="24">
                  <c:v>0.01122</c:v>
                </c:pt>
                <c:pt idx="25">
                  <c:v>0.01089</c:v>
                </c:pt>
                <c:pt idx="26">
                  <c:v>0.01129</c:v>
                </c:pt>
                <c:pt idx="27">
                  <c:v>0.01088</c:v>
                </c:pt>
                <c:pt idx="28">
                  <c:v>0.01065</c:v>
                </c:pt>
                <c:pt idx="29">
                  <c:v>0.01099</c:v>
                </c:pt>
              </c:numCache>
            </c:numRef>
          </c:val>
          <c:smooth val="0"/>
          <c:extLst xmlns:c16r2="http://schemas.microsoft.com/office/drawing/2015/06/chart">
            <c:ext xmlns:c16="http://schemas.microsoft.com/office/drawing/2014/chart" uri="{C3380CC4-5D6E-409C-BE32-E72D297353CC}">
              <c16:uniqueId val="{00000001-8DF4-44E6-AA15-606EBB0F1163}"/>
            </c:ext>
          </c:extLst>
        </c:ser>
        <c:dLbls>
          <c:showLegendKey val="0"/>
          <c:showVal val="0"/>
          <c:showCatName val="0"/>
          <c:showSerName val="0"/>
          <c:showPercent val="0"/>
          <c:showBubbleSize val="0"/>
        </c:dLbls>
        <c:marker val="1"/>
        <c:smooth val="0"/>
        <c:axId val="-2134673888"/>
        <c:axId val="-2134677072"/>
      </c:lineChart>
      <c:dateAx>
        <c:axId val="-2134684096"/>
        <c:scaling>
          <c:orientation val="minMax"/>
        </c:scaling>
        <c:delete val="0"/>
        <c:axPos val="b"/>
        <c:numFmt formatCode="m/d/yy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34680992"/>
        <c:crosses val="autoZero"/>
        <c:auto val="1"/>
        <c:lblOffset val="100"/>
        <c:baseTimeUnit val="days"/>
      </c:dateAx>
      <c:valAx>
        <c:axId val="-21346809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34684096"/>
        <c:crosses val="autoZero"/>
        <c:crossBetween val="between"/>
      </c:valAx>
      <c:valAx>
        <c:axId val="-213467707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134673888"/>
        <c:crosses val="max"/>
        <c:crossBetween val="between"/>
      </c:valAx>
      <c:dateAx>
        <c:axId val="-2134673888"/>
        <c:scaling>
          <c:orientation val="minMax"/>
        </c:scaling>
        <c:delete val="1"/>
        <c:axPos val="b"/>
        <c:numFmt formatCode="m/d/yyyy" sourceLinked="1"/>
        <c:majorTickMark val="out"/>
        <c:minorTickMark val="none"/>
        <c:tickLblPos val="nextTo"/>
        <c:crossAx val="-2134677072"/>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71C14C-1CA3-DE43-9991-9605BD82E03D}" type="datetimeFigureOut">
              <a:rPr lang="en-US" smtClean="0"/>
              <a:t>9/6/18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365E2-0DC7-6246-8F2D-75A0F4B8E375}" type="slidenum">
              <a:rPr lang="en-US" smtClean="0"/>
              <a:t>‹#›</a:t>
            </a:fld>
            <a:endParaRPr lang="en-US"/>
          </a:p>
        </p:txBody>
      </p:sp>
    </p:spTree>
    <p:extLst>
      <p:ext uri="{BB962C8B-B14F-4D97-AF65-F5344CB8AC3E}">
        <p14:creationId xmlns:p14="http://schemas.microsoft.com/office/powerpoint/2010/main" val="12294385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03.779"/>
    </inkml:context>
    <inkml:brush xml:id="br0">
      <inkml:brushProperty name="width" value="0.00882" units="cm"/>
      <inkml:brushProperty name="height" value="0.00882"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47.29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03.779"/>
    </inkml:context>
    <inkml:brush xml:id="br0">
      <inkml:brushProperty name="width" value="0.00882" units="cm"/>
      <inkml:brushProperty name="height" value="0.00882"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47.29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453B8D-B9D7-436D-903E-C34B333AB11F}" type="datetimeFigureOut">
              <a:rPr lang="zh-CN" altLang="en-US" smtClean="0"/>
              <a:t>2018/9/6</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564C2-3768-4135-AC5B-B5203C8A64F0}" type="slidenum">
              <a:rPr lang="zh-CN" altLang="en-US" smtClean="0"/>
              <a:t>‹#›</a:t>
            </a:fld>
            <a:endParaRPr lang="zh-CN" altLang="en-US"/>
          </a:p>
        </p:txBody>
      </p:sp>
    </p:spTree>
    <p:extLst>
      <p:ext uri="{BB962C8B-B14F-4D97-AF65-F5344CB8AC3E}">
        <p14:creationId xmlns:p14="http://schemas.microsoft.com/office/powerpoint/2010/main" val="295031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Janice, hi everyone, the theme of my summer project is traffic alert research</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1</a:t>
            </a:fld>
            <a:endParaRPr lang="zh-CN" altLang="en-US"/>
          </a:p>
        </p:txBody>
      </p:sp>
    </p:spTree>
    <p:extLst>
      <p:ext uri="{BB962C8B-B14F-4D97-AF65-F5344CB8AC3E}">
        <p14:creationId xmlns:p14="http://schemas.microsoft.com/office/powerpoint/2010/main" val="36755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a:t>
            </a:r>
            <a:r>
              <a:rPr kumimoji="1" lang="zh-CN" altLang="en-US" dirty="0" smtClean="0"/>
              <a:t>，那这里，我们还需要介绍一下皮尔逊相关系数的概念。这是用来描述两个变量变化的一致性的量。如果两个</a:t>
            </a:r>
            <a:r>
              <a:rPr kumimoji="1" lang="en-US" altLang="zh-CN" dirty="0" smtClean="0"/>
              <a:t>Variable</a:t>
            </a:r>
            <a:r>
              <a:rPr kumimoji="1" lang="zh-CN" altLang="en-US" dirty="0" smtClean="0"/>
              <a:t>的相关系数越大，那说明他们的相关性越大。反之则越小。相关系数的值域是</a:t>
            </a:r>
            <a:r>
              <a:rPr kumimoji="1" lang="en-US" altLang="zh-CN" dirty="0" smtClean="0"/>
              <a:t>【-1</a:t>
            </a:r>
            <a:r>
              <a:rPr kumimoji="1" lang="zh-CN" altLang="en-US" dirty="0" smtClean="0"/>
              <a:t>，</a:t>
            </a:r>
            <a:r>
              <a:rPr kumimoji="1" lang="en-US" altLang="zh-CN" dirty="0" smtClean="0"/>
              <a:t>1】</a:t>
            </a:r>
            <a:r>
              <a:rPr kumimoji="1" lang="zh-CN" altLang="en-US" dirty="0" smtClean="0"/>
              <a:t>。如果这个值趋近与</a:t>
            </a:r>
            <a:r>
              <a:rPr kumimoji="1" lang="en-US" altLang="zh-CN" dirty="0" smtClean="0"/>
              <a:t>0</a:t>
            </a:r>
            <a:r>
              <a:rPr kumimoji="1" lang="zh-CN" altLang="en-US" dirty="0" smtClean="0"/>
              <a:t>，说明两个</a:t>
            </a:r>
            <a:r>
              <a:rPr kumimoji="1" lang="en-US" altLang="zh-CN" dirty="0" smtClean="0"/>
              <a:t>Variable</a:t>
            </a:r>
            <a:r>
              <a:rPr kumimoji="1" lang="zh-CN" altLang="en-US" dirty="0" smtClean="0"/>
              <a:t>并没有什么关系。那下面我们看一下这个统计表格。这统计了</a:t>
            </a:r>
            <a:r>
              <a:rPr kumimoji="1" lang="en-US" altLang="zh-CN" dirty="0" smtClean="0"/>
              <a:t>bad</a:t>
            </a:r>
            <a:r>
              <a:rPr kumimoji="1" lang="zh-CN" altLang="en-US" dirty="0" smtClean="0"/>
              <a:t> </a:t>
            </a:r>
            <a:r>
              <a:rPr kumimoji="1" lang="en-US" altLang="zh-CN" dirty="0" smtClean="0"/>
              <a:t>rate</a:t>
            </a:r>
            <a:r>
              <a:rPr kumimoji="1" lang="zh-CN" altLang="en-US" baseline="0" dirty="0" smtClean="0"/>
              <a:t> 和</a:t>
            </a:r>
            <a:r>
              <a:rPr kumimoji="1" lang="en-US" altLang="zh-CN" baseline="0" dirty="0" smtClean="0"/>
              <a:t>distinct</a:t>
            </a:r>
            <a:r>
              <a:rPr kumimoji="1" lang="zh-CN" altLang="en-US" baseline="0" dirty="0" smtClean="0"/>
              <a:t> </a:t>
            </a:r>
            <a:r>
              <a:rPr kumimoji="1" lang="en-US" altLang="zh-CN" baseline="0" dirty="0" smtClean="0"/>
              <a:t>number</a:t>
            </a:r>
            <a:r>
              <a:rPr kumimoji="1" lang="zh-CN" altLang="en-US" baseline="0" dirty="0" smtClean="0"/>
              <a:t> 还有它们各自的</a:t>
            </a:r>
            <a:r>
              <a:rPr kumimoji="1" lang="en-US" altLang="zh-CN" baseline="0" dirty="0" smtClean="0"/>
              <a:t>shift</a:t>
            </a:r>
            <a:r>
              <a:rPr kumimoji="1" lang="zh-CN" altLang="en-US" baseline="0" dirty="0" smtClean="0"/>
              <a:t>的关系。为了使研究的数据更有代表性，我们对</a:t>
            </a:r>
            <a:r>
              <a:rPr kumimoji="1" lang="en-US" altLang="zh-CN" baseline="0" dirty="0" smtClean="0"/>
              <a:t>RCVR_ID</a:t>
            </a:r>
            <a:r>
              <a:rPr kumimoji="1" lang="zh-CN" altLang="en-US" baseline="0" dirty="0" smtClean="0"/>
              <a:t>做了筛选。我们选出</a:t>
            </a:r>
            <a:r>
              <a:rPr kumimoji="1" lang="en-US" altLang="zh-CN" baseline="0" dirty="0" smtClean="0"/>
              <a:t>TPV</a:t>
            </a:r>
            <a:r>
              <a:rPr kumimoji="1" lang="zh-CN" altLang="en-US" baseline="0" dirty="0" smtClean="0"/>
              <a:t>比较大并且历史数据比较健全的一些</a:t>
            </a:r>
            <a:r>
              <a:rPr kumimoji="1" lang="en-US" altLang="zh-CN" baseline="0" dirty="0" err="1" smtClean="0"/>
              <a:t>rcvr_ID</a:t>
            </a:r>
            <a:r>
              <a:rPr kumimoji="1" lang="zh-CN" altLang="en-US" baseline="0" dirty="0" smtClean="0"/>
              <a:t>。一共有一万多个。那么这里两个相关系数是正数的都比是负数的少了</a:t>
            </a:r>
            <a:r>
              <a:rPr kumimoji="1" lang="en-US" altLang="zh-CN" baseline="0" dirty="0" smtClean="0"/>
              <a:t>1000</a:t>
            </a:r>
            <a:r>
              <a:rPr kumimoji="1" lang="zh-CN" altLang="en-US" baseline="0" dirty="0" smtClean="0"/>
              <a:t>左右。并且他们的均值都是一个比较小的负数，呈现微弱的负相关的关系。我们看下右边这张图，这是描述两个相关系数之间的关系。我们发现几乎可以用一条</a:t>
            </a:r>
            <a:r>
              <a:rPr kumimoji="1" lang="en-US" altLang="zh-CN" baseline="0" dirty="0" smtClean="0"/>
              <a:t>y=x</a:t>
            </a:r>
            <a:r>
              <a:rPr kumimoji="1" lang="zh-CN" altLang="en-US" baseline="0" dirty="0" smtClean="0"/>
              <a:t>的直线来拟合这个散点图，所以这说明在研究价值上，有没有</a:t>
            </a:r>
            <a:r>
              <a:rPr kumimoji="1" lang="en-US" altLang="zh-CN" baseline="0" dirty="0" smtClean="0"/>
              <a:t>shift</a:t>
            </a:r>
            <a:r>
              <a:rPr kumimoji="1" lang="zh-CN" altLang="en-US" baseline="0" dirty="0" smtClean="0"/>
              <a:t>其实都是一样的。然后我们再来看一下相关系数比较大的</a:t>
            </a:r>
            <a:r>
              <a:rPr kumimoji="1" lang="en-US" altLang="zh-CN" baseline="0" dirty="0" smtClean="0"/>
              <a:t>merchant</a:t>
            </a:r>
            <a:r>
              <a:rPr kumimoji="1" lang="zh-CN" altLang="en-US" baseline="0" dirty="0" smtClean="0"/>
              <a:t>的情况。相关系数超过</a:t>
            </a:r>
            <a:r>
              <a:rPr kumimoji="1" lang="en-US" altLang="zh-CN" baseline="0" dirty="0" smtClean="0"/>
              <a:t>0.6</a:t>
            </a:r>
            <a:r>
              <a:rPr kumimoji="1" lang="zh-CN" altLang="en-US" baseline="0" dirty="0" smtClean="0"/>
              <a:t>的有</a:t>
            </a:r>
            <a:r>
              <a:rPr kumimoji="1" lang="en-US" altLang="zh-CN" baseline="0" dirty="0" smtClean="0"/>
              <a:t>46</a:t>
            </a:r>
            <a:r>
              <a:rPr kumimoji="1" lang="zh-CN" altLang="en-US" baseline="0" dirty="0" smtClean="0"/>
              <a:t>个</a:t>
            </a:r>
            <a:r>
              <a:rPr kumimoji="1" lang="en-US" altLang="zh-CN" baseline="0" dirty="0" smtClean="0"/>
              <a:t>merchant</a:t>
            </a:r>
            <a:r>
              <a:rPr kumimoji="1" lang="zh-CN" altLang="en-US" baseline="0" dirty="0" smtClean="0"/>
              <a:t>，相关系数低于</a:t>
            </a:r>
            <a:r>
              <a:rPr kumimoji="1" lang="en-US" altLang="zh-CN" baseline="0" dirty="0" smtClean="0"/>
              <a:t>-0.6</a:t>
            </a:r>
            <a:r>
              <a:rPr kumimoji="1" lang="zh-CN" altLang="en-US" baseline="0" dirty="0" smtClean="0"/>
              <a:t>的，一共有</a:t>
            </a:r>
            <a:r>
              <a:rPr kumimoji="1" lang="en-US" altLang="zh-CN" baseline="0" dirty="0" smtClean="0"/>
              <a:t>28</a:t>
            </a:r>
            <a:r>
              <a:rPr kumimoji="1" lang="zh-CN" altLang="en-US" baseline="0" dirty="0" smtClean="0"/>
              <a:t>个</a:t>
            </a:r>
            <a:r>
              <a:rPr kumimoji="1" lang="en-US" altLang="zh-CN" baseline="0" dirty="0" smtClean="0"/>
              <a:t>merchant</a:t>
            </a:r>
            <a:r>
              <a:rPr kumimoji="1" lang="zh-CN" altLang="en-US" baseline="0" dirty="0" smtClean="0"/>
              <a:t>。并且这些</a:t>
            </a:r>
            <a:r>
              <a:rPr kumimoji="1" lang="en-US" altLang="zh-CN" baseline="0" dirty="0" smtClean="0"/>
              <a:t>merchant</a:t>
            </a:r>
            <a:r>
              <a:rPr kumimoji="1" lang="zh-CN" altLang="en-US" baseline="0" dirty="0" smtClean="0"/>
              <a:t>的每天平均的交易量都大于所有</a:t>
            </a:r>
            <a:r>
              <a:rPr kumimoji="1" lang="en-US" altLang="zh-CN" baseline="0" dirty="0" smtClean="0"/>
              <a:t>merchant</a:t>
            </a:r>
            <a:r>
              <a:rPr kumimoji="1" lang="zh-CN" altLang="en-US" baseline="0" dirty="0" smtClean="0"/>
              <a:t>的平均值。所以我们可以说，</a:t>
            </a:r>
            <a:r>
              <a:rPr kumimoji="1" lang="en-US" altLang="zh-CN" baseline="0" dirty="0" smtClean="0"/>
              <a:t>distinct</a:t>
            </a:r>
            <a:r>
              <a:rPr kumimoji="1" lang="zh-CN" altLang="en-US" baseline="0" dirty="0" smtClean="0"/>
              <a:t> </a:t>
            </a:r>
            <a:r>
              <a:rPr kumimoji="1" lang="en-US" altLang="zh-CN" baseline="0" dirty="0" smtClean="0"/>
              <a:t>number</a:t>
            </a:r>
            <a:r>
              <a:rPr kumimoji="1" lang="zh-CN" altLang="en-US" baseline="0" dirty="0" smtClean="0"/>
              <a:t> 和</a:t>
            </a:r>
            <a:r>
              <a:rPr kumimoji="1" lang="en-US" altLang="zh-CN" baseline="0" dirty="0" smtClean="0"/>
              <a:t>bad</a:t>
            </a:r>
            <a:r>
              <a:rPr kumimoji="1" lang="zh-CN" altLang="en-US" baseline="0" dirty="0" smtClean="0"/>
              <a:t> </a:t>
            </a:r>
            <a:r>
              <a:rPr kumimoji="1" lang="en-US" altLang="zh-CN" baseline="0" dirty="0" smtClean="0"/>
              <a:t>rate</a:t>
            </a:r>
            <a:r>
              <a:rPr kumimoji="1" lang="zh-CN" altLang="en-US" baseline="0" dirty="0" smtClean="0"/>
              <a:t>呈现比较强的相关性的</a:t>
            </a:r>
            <a:r>
              <a:rPr kumimoji="1" lang="en-US" altLang="zh-CN" baseline="0" dirty="0" smtClean="0"/>
              <a:t>merchant</a:t>
            </a:r>
            <a:r>
              <a:rPr kumimoji="1" lang="zh-CN" altLang="en-US" baseline="0" dirty="0" smtClean="0"/>
              <a:t> 大概率是</a:t>
            </a:r>
            <a:r>
              <a:rPr kumimoji="1" lang="en-US" altLang="zh-CN" baseline="0" dirty="0" smtClean="0"/>
              <a:t>large</a:t>
            </a:r>
            <a:r>
              <a:rPr kumimoji="1" lang="zh-CN" altLang="en-US" baseline="0" dirty="0" smtClean="0"/>
              <a:t> </a:t>
            </a:r>
            <a:r>
              <a:rPr kumimoji="1" lang="en-US" altLang="zh-CN" baseline="0" dirty="0" smtClean="0"/>
              <a:t>merchant</a:t>
            </a:r>
            <a:r>
              <a:rPr kumimoji="1" lang="zh-CN" altLang="en-US" baseline="0" dirty="0" smtClean="0"/>
              <a:t>，而反过来，</a:t>
            </a:r>
            <a:r>
              <a:rPr kumimoji="1" lang="en-US" altLang="zh-CN" baseline="0" dirty="0" smtClean="0"/>
              <a:t>large</a:t>
            </a:r>
            <a:r>
              <a:rPr kumimoji="1" lang="zh-CN" altLang="en-US" baseline="0" dirty="0" smtClean="0"/>
              <a:t> </a:t>
            </a:r>
            <a:r>
              <a:rPr kumimoji="1" lang="en-US" altLang="zh-CN" baseline="0" dirty="0" smtClean="0"/>
              <a:t>merchant</a:t>
            </a:r>
            <a:r>
              <a:rPr kumimoji="1" lang="zh-CN" altLang="en-US" baseline="0" dirty="0" smtClean="0"/>
              <a:t>不一定会呈现出比较强的相关性。</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10</a:t>
            </a:fld>
            <a:endParaRPr lang="zh-CN" altLang="en-US"/>
          </a:p>
        </p:txBody>
      </p:sp>
    </p:spTree>
    <p:extLst>
      <p:ext uri="{BB962C8B-B14F-4D97-AF65-F5344CB8AC3E}">
        <p14:creationId xmlns:p14="http://schemas.microsoft.com/office/powerpoint/2010/main" val="7785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a:t>
            </a:r>
            <a:r>
              <a:rPr kumimoji="1" lang="zh-CN" altLang="en-US" dirty="0" smtClean="0"/>
              <a:t>，我们来看一下这个相关系数的总体分布。</a:t>
            </a:r>
            <a:r>
              <a:rPr kumimoji="1" lang="en-US" altLang="zh-CN" dirty="0" smtClean="0"/>
              <a:t>Overall</a:t>
            </a:r>
            <a:r>
              <a:rPr kumimoji="1" lang="zh-CN" altLang="en-US" dirty="0" smtClean="0"/>
              <a:t>，相关系数接近于是标准正态分布，这说明</a:t>
            </a:r>
            <a:r>
              <a:rPr kumimoji="1" lang="en-US" altLang="zh-CN" dirty="0" smtClean="0"/>
              <a:t>distinct</a:t>
            </a:r>
            <a:r>
              <a:rPr kumimoji="1" lang="zh-CN" altLang="en-US" dirty="0" smtClean="0"/>
              <a:t> </a:t>
            </a:r>
            <a:r>
              <a:rPr kumimoji="1" lang="en-US" altLang="zh-CN" dirty="0" smtClean="0"/>
              <a:t>number</a:t>
            </a:r>
            <a:r>
              <a:rPr kumimoji="1" lang="zh-CN" altLang="en-US" dirty="0" smtClean="0"/>
              <a:t> </a:t>
            </a:r>
            <a:r>
              <a:rPr kumimoji="1" lang="en-US" altLang="zh-CN" dirty="0" smtClean="0"/>
              <a:t>of</a:t>
            </a:r>
            <a:r>
              <a:rPr kumimoji="1" lang="zh-CN" altLang="en-US" dirty="0" smtClean="0"/>
              <a:t> </a:t>
            </a:r>
            <a:r>
              <a:rPr kumimoji="1" lang="en-US" altLang="zh-CN" dirty="0" smtClean="0"/>
              <a:t>sender</a:t>
            </a:r>
            <a:r>
              <a:rPr kumimoji="1" lang="zh-CN" altLang="en-US" dirty="0" smtClean="0"/>
              <a:t> </a:t>
            </a:r>
            <a:r>
              <a:rPr kumimoji="1" lang="en-US" altLang="zh-CN" dirty="0" smtClean="0"/>
              <a:t>IP</a:t>
            </a:r>
            <a:r>
              <a:rPr kumimoji="1" lang="zh-CN" altLang="en-US" dirty="0" smtClean="0"/>
              <a:t>这个</a:t>
            </a:r>
            <a:r>
              <a:rPr kumimoji="1" lang="en-US" altLang="zh-CN" dirty="0" smtClean="0"/>
              <a:t>Variable</a:t>
            </a:r>
            <a:r>
              <a:rPr kumimoji="1" lang="zh-CN" altLang="en-US" dirty="0" smtClean="0"/>
              <a:t>并不是在所有</a:t>
            </a:r>
            <a:r>
              <a:rPr kumimoji="1" lang="en-US" altLang="zh-CN" dirty="0" smtClean="0"/>
              <a:t>merchant</a:t>
            </a:r>
            <a:r>
              <a:rPr kumimoji="1" lang="zh-CN" altLang="en-US" dirty="0" smtClean="0"/>
              <a:t>都有好的表现。而在</a:t>
            </a:r>
            <a:r>
              <a:rPr kumimoji="1" lang="en-US" altLang="zh-CN" dirty="0" smtClean="0"/>
              <a:t>top</a:t>
            </a:r>
            <a:r>
              <a:rPr kumimoji="1" lang="zh-CN" altLang="en-US" dirty="0" smtClean="0"/>
              <a:t>  </a:t>
            </a:r>
            <a:r>
              <a:rPr kumimoji="1" lang="en-US" altLang="zh-CN" dirty="0" smtClean="0"/>
              <a:t>TPV</a:t>
            </a:r>
            <a:r>
              <a:rPr kumimoji="1" lang="zh-CN" altLang="en-US" dirty="0" smtClean="0"/>
              <a:t>的层面上，我们可以看到相关系数的分布接近均值为</a:t>
            </a:r>
            <a:r>
              <a:rPr kumimoji="1" lang="en-US" altLang="zh-CN" dirty="0" smtClean="0"/>
              <a:t>-0.2</a:t>
            </a:r>
            <a:r>
              <a:rPr kumimoji="1" lang="zh-CN" altLang="en-US" dirty="0" smtClean="0"/>
              <a:t>的一个正态分布。</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11</a:t>
            </a:fld>
            <a:endParaRPr lang="zh-CN" altLang="en-US"/>
          </a:p>
        </p:txBody>
      </p:sp>
    </p:spTree>
    <p:extLst>
      <p:ext uri="{BB962C8B-B14F-4D97-AF65-F5344CB8AC3E}">
        <p14:creationId xmlns:p14="http://schemas.microsoft.com/office/powerpoint/2010/main" val="23666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好的，那现在让我们分别看一下正相关和负相关的</a:t>
            </a:r>
            <a:r>
              <a:rPr kumimoji="1" lang="en-US" altLang="zh-CN" dirty="0" smtClean="0"/>
              <a:t>top</a:t>
            </a:r>
            <a:r>
              <a:rPr kumimoji="1" lang="zh-CN" altLang="en-US" dirty="0" smtClean="0"/>
              <a:t> </a:t>
            </a:r>
            <a:r>
              <a:rPr kumimoji="1" lang="en-US" altLang="zh-CN" dirty="0" smtClean="0"/>
              <a:t>case.</a:t>
            </a:r>
            <a:r>
              <a:rPr kumimoji="1" lang="zh-CN" altLang="en-US" dirty="0" smtClean="0"/>
              <a:t>这是正相关的。左图蓝色的折线代表</a:t>
            </a:r>
            <a:r>
              <a:rPr kumimoji="1" lang="en-US" altLang="zh-CN" dirty="0" smtClean="0"/>
              <a:t>distinct</a:t>
            </a:r>
            <a:r>
              <a:rPr kumimoji="1" lang="zh-CN" altLang="en-US" dirty="0" smtClean="0"/>
              <a:t> </a:t>
            </a:r>
            <a:r>
              <a:rPr kumimoji="1" lang="en-US" altLang="zh-CN" dirty="0" smtClean="0"/>
              <a:t>number</a:t>
            </a:r>
            <a:r>
              <a:rPr kumimoji="1" lang="zh-CN" altLang="en-US" dirty="0" smtClean="0"/>
              <a:t>，</a:t>
            </a:r>
            <a:r>
              <a:rPr kumimoji="1" lang="en-US" altLang="zh-CN" dirty="0" smtClean="0"/>
              <a:t>and</a:t>
            </a:r>
            <a:r>
              <a:rPr kumimoji="1" lang="zh-CN" altLang="en-US" dirty="0" smtClean="0"/>
              <a:t> 红色的折线代表</a:t>
            </a:r>
            <a:r>
              <a:rPr kumimoji="1" lang="en-US" altLang="zh-CN" dirty="0" smtClean="0"/>
              <a:t>bad</a:t>
            </a:r>
            <a:r>
              <a:rPr kumimoji="1" lang="zh-CN" altLang="en-US" dirty="0" smtClean="0"/>
              <a:t> </a:t>
            </a:r>
            <a:r>
              <a:rPr kumimoji="1" lang="en-US" altLang="zh-CN" dirty="0" smtClean="0"/>
              <a:t>rate</a:t>
            </a:r>
            <a:r>
              <a:rPr kumimoji="1" lang="zh-CN" altLang="en-US" dirty="0" smtClean="0"/>
              <a:t>。右图蓝色依然是</a:t>
            </a:r>
            <a:r>
              <a:rPr kumimoji="1" lang="en-US" altLang="zh-CN" dirty="0" smtClean="0"/>
              <a:t>distinct</a:t>
            </a:r>
            <a:r>
              <a:rPr kumimoji="1" lang="zh-CN" altLang="en-US" baseline="0" dirty="0" smtClean="0"/>
              <a:t> </a:t>
            </a:r>
            <a:r>
              <a:rPr kumimoji="1" lang="en-US" altLang="zh-CN" baseline="0" dirty="0" smtClean="0"/>
              <a:t>number</a:t>
            </a:r>
            <a:r>
              <a:rPr kumimoji="1" lang="zh-CN" altLang="en-US" baseline="0" dirty="0" smtClean="0"/>
              <a:t>，而绿色是</a:t>
            </a:r>
            <a:r>
              <a:rPr kumimoji="1" lang="en-US" altLang="zh-CN" baseline="0" dirty="0" err="1" smtClean="0"/>
              <a:t>tot_num</a:t>
            </a:r>
            <a:r>
              <a:rPr kumimoji="1" lang="zh-CN" altLang="en-US" baseline="0" dirty="0" smtClean="0"/>
              <a:t>。通过左图我们可以看到在</a:t>
            </a:r>
            <a:r>
              <a:rPr kumimoji="1" lang="en-US" altLang="zh-CN" baseline="0" dirty="0" smtClean="0"/>
              <a:t>bad</a:t>
            </a:r>
            <a:r>
              <a:rPr kumimoji="1" lang="zh-CN" altLang="en-US" baseline="0" dirty="0" smtClean="0"/>
              <a:t> </a:t>
            </a:r>
            <a:r>
              <a:rPr kumimoji="1" lang="en-US" altLang="zh-CN" baseline="0" dirty="0" smtClean="0"/>
              <a:t>rate</a:t>
            </a:r>
            <a:r>
              <a:rPr kumimoji="1" lang="zh-CN" altLang="en-US" baseline="0" dirty="0" smtClean="0"/>
              <a:t>突然升高的情况下，往往伴随着</a:t>
            </a:r>
            <a:r>
              <a:rPr kumimoji="1" lang="en-US" altLang="zh-CN" baseline="0" dirty="0" smtClean="0"/>
              <a:t>distinct</a:t>
            </a:r>
            <a:r>
              <a:rPr kumimoji="1" lang="zh-CN" altLang="en-US" baseline="0" dirty="0" smtClean="0"/>
              <a:t> </a:t>
            </a:r>
            <a:r>
              <a:rPr kumimoji="1" lang="en-US" altLang="zh-CN" baseline="0" dirty="0" smtClean="0"/>
              <a:t>number</a:t>
            </a:r>
            <a:r>
              <a:rPr kumimoji="1" lang="zh-CN" altLang="en-US" baseline="0" dirty="0" smtClean="0"/>
              <a:t>也在升高。而通过右图我们可以发现，</a:t>
            </a:r>
            <a:r>
              <a:rPr kumimoji="1" lang="en-US" altLang="zh-CN" baseline="0" dirty="0" smtClean="0"/>
              <a:t>distinct</a:t>
            </a:r>
            <a:r>
              <a:rPr kumimoji="1" lang="zh-CN" altLang="en-US" baseline="0" dirty="0" smtClean="0"/>
              <a:t> </a:t>
            </a:r>
            <a:r>
              <a:rPr kumimoji="1" lang="en-US" altLang="zh-CN" baseline="0" dirty="0" smtClean="0"/>
              <a:t>number</a:t>
            </a:r>
            <a:r>
              <a:rPr kumimoji="1" lang="zh-CN" altLang="en-US" baseline="0" dirty="0" smtClean="0"/>
              <a:t>升高往往伴随着</a:t>
            </a:r>
            <a:r>
              <a:rPr kumimoji="1" lang="en-US" altLang="zh-CN" baseline="0" dirty="0" err="1" smtClean="0"/>
              <a:t>tot_num</a:t>
            </a:r>
            <a:r>
              <a:rPr kumimoji="1" lang="zh-CN" altLang="en-US" baseline="0" dirty="0" smtClean="0"/>
              <a:t>的升高。这样的情况往往是这个</a:t>
            </a:r>
            <a:r>
              <a:rPr kumimoji="1" lang="en-US" altLang="zh-CN" baseline="0" dirty="0" smtClean="0"/>
              <a:t>merchant</a:t>
            </a:r>
            <a:r>
              <a:rPr kumimoji="1" lang="zh-CN" altLang="en-US" baseline="0" dirty="0" smtClean="0"/>
              <a:t>新增加的交易中，有更多的坏的交易，导致</a:t>
            </a:r>
            <a:r>
              <a:rPr kumimoji="1" lang="en-US" altLang="zh-CN" baseline="0" dirty="0" smtClean="0"/>
              <a:t>bad</a:t>
            </a:r>
            <a:r>
              <a:rPr kumimoji="1" lang="zh-CN" altLang="en-US" baseline="0" dirty="0" smtClean="0"/>
              <a:t> </a:t>
            </a:r>
            <a:r>
              <a:rPr kumimoji="1" lang="en-US" altLang="zh-CN" baseline="0" dirty="0" smtClean="0"/>
              <a:t>rate</a:t>
            </a:r>
            <a:r>
              <a:rPr kumimoji="1" lang="zh-CN" altLang="en-US" baseline="0" dirty="0" smtClean="0"/>
              <a:t>升高。</a:t>
            </a:r>
          </a:p>
          <a:p>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12</a:t>
            </a:fld>
            <a:endParaRPr lang="zh-CN" altLang="en-US"/>
          </a:p>
        </p:txBody>
      </p:sp>
    </p:spTree>
    <p:extLst>
      <p:ext uri="{BB962C8B-B14F-4D97-AF65-F5344CB8AC3E}">
        <p14:creationId xmlns:p14="http://schemas.microsoft.com/office/powerpoint/2010/main" val="4672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然后这是负相关的一个</a:t>
            </a:r>
            <a:r>
              <a:rPr kumimoji="1" lang="en-US" altLang="zh-CN" dirty="0" smtClean="0"/>
              <a:t>case</a:t>
            </a:r>
            <a:r>
              <a:rPr kumimoji="1" lang="zh-CN" altLang="en-US" dirty="0" smtClean="0"/>
              <a:t>。我们可以看到在</a:t>
            </a:r>
            <a:r>
              <a:rPr kumimoji="1" lang="en-US" altLang="zh-CN" dirty="0" smtClean="0"/>
              <a:t>bad</a:t>
            </a:r>
            <a:r>
              <a:rPr kumimoji="1" lang="zh-CN" altLang="en-US" dirty="0" smtClean="0"/>
              <a:t> </a:t>
            </a:r>
            <a:r>
              <a:rPr kumimoji="1" lang="en-US" altLang="zh-CN" dirty="0" smtClean="0"/>
              <a:t>rate</a:t>
            </a:r>
            <a:r>
              <a:rPr kumimoji="1" lang="zh-CN" altLang="en-US" dirty="0" smtClean="0"/>
              <a:t>升高的地方，往往</a:t>
            </a:r>
            <a:r>
              <a:rPr kumimoji="1" lang="en-US" altLang="zh-CN" dirty="0" smtClean="0"/>
              <a:t>distinct</a:t>
            </a:r>
            <a:r>
              <a:rPr kumimoji="1" lang="zh-CN" altLang="en-US" dirty="0" smtClean="0"/>
              <a:t> </a:t>
            </a:r>
            <a:r>
              <a:rPr kumimoji="1" lang="en-US" altLang="zh-CN" dirty="0" smtClean="0"/>
              <a:t>number</a:t>
            </a:r>
            <a:r>
              <a:rPr kumimoji="1" lang="zh-CN" altLang="en-US" dirty="0" smtClean="0"/>
              <a:t> 都是降低的。而同时也伴随着</a:t>
            </a:r>
            <a:r>
              <a:rPr kumimoji="1" lang="en-US" altLang="zh-CN" dirty="0" err="1" smtClean="0"/>
              <a:t>tot_num</a:t>
            </a:r>
            <a:r>
              <a:rPr kumimoji="1" lang="zh-CN" altLang="en-US" dirty="0" smtClean="0"/>
              <a:t>的降低。在看了很多类似的</a:t>
            </a:r>
            <a:r>
              <a:rPr kumimoji="1" lang="en-US" altLang="zh-CN" dirty="0" smtClean="0"/>
              <a:t>case</a:t>
            </a:r>
            <a:r>
              <a:rPr kumimoji="1" lang="zh-CN" altLang="en-US" dirty="0" smtClean="0"/>
              <a:t>，我们发现主要是由于减少的交易中大都是好的交易，所以导致</a:t>
            </a:r>
            <a:r>
              <a:rPr kumimoji="1" lang="en-US" altLang="zh-CN" dirty="0" smtClean="0"/>
              <a:t>bad</a:t>
            </a:r>
            <a:r>
              <a:rPr kumimoji="1" lang="zh-CN" altLang="en-US" dirty="0" smtClean="0"/>
              <a:t> </a:t>
            </a:r>
            <a:r>
              <a:rPr kumimoji="1" lang="en-US" altLang="zh-CN" dirty="0" smtClean="0"/>
              <a:t>rate</a:t>
            </a:r>
            <a:r>
              <a:rPr kumimoji="1" lang="zh-CN" altLang="en-US" dirty="0" smtClean="0"/>
              <a:t>相对下上升。</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13</a:t>
            </a:fld>
            <a:endParaRPr lang="zh-CN" altLang="en-US"/>
          </a:p>
        </p:txBody>
      </p:sp>
    </p:spTree>
    <p:extLst>
      <p:ext uri="{BB962C8B-B14F-4D97-AF65-F5344CB8AC3E}">
        <p14:creationId xmlns:p14="http://schemas.microsoft.com/office/powerpoint/2010/main" val="8292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a:t>
            </a:r>
            <a:r>
              <a:rPr kumimoji="1" lang="zh-CN" altLang="en-US" dirty="0" smtClean="0"/>
              <a:t> 让我们总结一下关于</a:t>
            </a:r>
            <a:r>
              <a:rPr kumimoji="1" lang="en-US" altLang="zh-CN" dirty="0" smtClean="0"/>
              <a:t>distinct</a:t>
            </a:r>
            <a:r>
              <a:rPr kumimoji="1" lang="zh-CN" altLang="en-US" dirty="0" smtClean="0"/>
              <a:t> </a:t>
            </a:r>
            <a:r>
              <a:rPr kumimoji="1" lang="en-US" altLang="zh-CN" dirty="0" smtClean="0"/>
              <a:t>number</a:t>
            </a:r>
            <a:r>
              <a:rPr kumimoji="1" lang="zh-CN" altLang="en-US" dirty="0" smtClean="0"/>
              <a:t> </a:t>
            </a:r>
            <a:r>
              <a:rPr kumimoji="1" lang="en-US" altLang="zh-CN" dirty="0" smtClean="0"/>
              <a:t>of</a:t>
            </a:r>
            <a:r>
              <a:rPr kumimoji="1" lang="zh-CN" altLang="en-US" dirty="0" smtClean="0"/>
              <a:t> </a:t>
            </a:r>
            <a:r>
              <a:rPr kumimoji="1" lang="en-US" altLang="zh-CN" dirty="0" smtClean="0"/>
              <a:t>sender</a:t>
            </a:r>
            <a:r>
              <a:rPr kumimoji="1" lang="zh-CN" altLang="en-US" dirty="0" smtClean="0"/>
              <a:t> </a:t>
            </a:r>
            <a:r>
              <a:rPr kumimoji="1" lang="en-US" altLang="zh-CN" dirty="0" smtClean="0"/>
              <a:t>IP</a:t>
            </a:r>
            <a:r>
              <a:rPr kumimoji="1" lang="zh-CN" altLang="en-US" dirty="0" smtClean="0"/>
              <a:t>的结论</a:t>
            </a:r>
          </a:p>
          <a:p>
            <a:r>
              <a:rPr kumimoji="1" lang="zh-CN" altLang="en-US" dirty="0" smtClean="0"/>
              <a:t>首先 我们知道</a:t>
            </a:r>
            <a:r>
              <a:rPr kumimoji="1" lang="en-US" altLang="zh-CN" dirty="0" smtClean="0"/>
              <a:t>distinct</a:t>
            </a:r>
            <a:r>
              <a:rPr kumimoji="1" lang="zh-CN" altLang="en-US" dirty="0" smtClean="0"/>
              <a:t> </a:t>
            </a:r>
            <a:r>
              <a:rPr kumimoji="1" lang="en-US" altLang="zh-CN" dirty="0" smtClean="0"/>
              <a:t>number</a:t>
            </a:r>
            <a:r>
              <a:rPr kumimoji="1" lang="zh-CN" altLang="en-US" dirty="0" smtClean="0"/>
              <a:t>和</a:t>
            </a:r>
            <a:r>
              <a:rPr kumimoji="1" lang="en-US" altLang="zh-CN" dirty="0" smtClean="0"/>
              <a:t>bad</a:t>
            </a:r>
            <a:r>
              <a:rPr kumimoji="1" lang="zh-CN" altLang="en-US" dirty="0" smtClean="0"/>
              <a:t> </a:t>
            </a:r>
            <a:r>
              <a:rPr kumimoji="1" lang="en-US" altLang="zh-CN" dirty="0" smtClean="0"/>
              <a:t>rate</a:t>
            </a:r>
            <a:r>
              <a:rPr kumimoji="1" lang="zh-CN" altLang="en-US" dirty="0" smtClean="0"/>
              <a:t> 的相关性取决于</a:t>
            </a:r>
            <a:r>
              <a:rPr kumimoji="1" lang="en-US" altLang="zh-CN" dirty="0" smtClean="0"/>
              <a:t>merchants</a:t>
            </a:r>
            <a:r>
              <a:rPr kumimoji="1" lang="zh-CN" altLang="en-US" dirty="0" smtClean="0"/>
              <a:t>。</a:t>
            </a:r>
          </a:p>
          <a:p>
            <a:r>
              <a:rPr kumimoji="1" lang="zh-CN" altLang="en-US" dirty="0" smtClean="0"/>
              <a:t>第二，如刚刚所说，我们可以得到</a:t>
            </a:r>
            <a:r>
              <a:rPr kumimoji="1" lang="en-US" altLang="zh-CN" dirty="0" smtClean="0"/>
              <a:t>distinct</a:t>
            </a:r>
            <a:r>
              <a:rPr kumimoji="1" lang="zh-CN" altLang="en-US" dirty="0" smtClean="0"/>
              <a:t> </a:t>
            </a:r>
            <a:r>
              <a:rPr kumimoji="1" lang="en-US" altLang="zh-CN" dirty="0" smtClean="0"/>
              <a:t>number</a:t>
            </a:r>
            <a:r>
              <a:rPr kumimoji="1" lang="zh-CN" altLang="en-US" dirty="0" smtClean="0"/>
              <a:t>和</a:t>
            </a:r>
            <a:r>
              <a:rPr kumimoji="1" lang="en-US" altLang="zh-CN" dirty="0" smtClean="0"/>
              <a:t>bad</a:t>
            </a:r>
            <a:r>
              <a:rPr kumimoji="1" lang="zh-CN" altLang="en-US" dirty="0" smtClean="0"/>
              <a:t> </a:t>
            </a:r>
            <a:r>
              <a:rPr kumimoji="1" lang="en-US" altLang="zh-CN" dirty="0" smtClean="0"/>
              <a:t>rate</a:t>
            </a:r>
            <a:r>
              <a:rPr kumimoji="1" lang="zh-CN" altLang="en-US" dirty="0" smtClean="0"/>
              <a:t> 分布的信息</a:t>
            </a:r>
          </a:p>
          <a:p>
            <a:r>
              <a:rPr kumimoji="1" lang="zh-CN" altLang="en-US" dirty="0" smtClean="0"/>
              <a:t>最后，我们可以对一些</a:t>
            </a:r>
            <a:r>
              <a:rPr kumimoji="1" lang="en-US" altLang="zh-CN" dirty="0" smtClean="0"/>
              <a:t>merchant</a:t>
            </a:r>
            <a:r>
              <a:rPr kumimoji="1" lang="zh-CN" altLang="en-US" dirty="0" smtClean="0"/>
              <a:t>的趋势进行解释</a:t>
            </a:r>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14</a:t>
            </a:fld>
            <a:endParaRPr lang="zh-CN" altLang="en-US"/>
          </a:p>
        </p:txBody>
      </p:sp>
    </p:spTree>
    <p:extLst>
      <p:ext uri="{BB962C8B-B14F-4D97-AF65-F5344CB8AC3E}">
        <p14:creationId xmlns:p14="http://schemas.microsoft.com/office/powerpoint/2010/main" val="160224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a:t>
            </a:r>
            <a:r>
              <a:rPr kumimoji="1" lang="zh-CN" altLang="en-US" dirty="0" smtClean="0"/>
              <a:t>，现在我们来看下</a:t>
            </a:r>
            <a:r>
              <a:rPr kumimoji="1" lang="en-US" altLang="zh-CN" dirty="0" smtClean="0"/>
              <a:t>sender</a:t>
            </a:r>
            <a:r>
              <a:rPr kumimoji="1" lang="zh-CN" altLang="en-US" dirty="0" smtClean="0"/>
              <a:t> </a:t>
            </a:r>
            <a:r>
              <a:rPr kumimoji="1" lang="en-US" altLang="zh-CN" dirty="0" smtClean="0"/>
              <a:t>country</a:t>
            </a:r>
            <a:r>
              <a:rPr kumimoji="1" lang="zh-CN" altLang="en-US" dirty="0" smtClean="0"/>
              <a:t>的</a:t>
            </a:r>
            <a:r>
              <a:rPr kumimoji="1" lang="en-US" altLang="zh-CN" dirty="0" smtClean="0"/>
              <a:t>distinct</a:t>
            </a:r>
            <a:r>
              <a:rPr kumimoji="1" lang="zh-CN" altLang="en-US" dirty="0" smtClean="0"/>
              <a:t> </a:t>
            </a:r>
            <a:r>
              <a:rPr kumimoji="1" lang="en-US" altLang="zh-CN" dirty="0" smtClean="0"/>
              <a:t>number</a:t>
            </a:r>
            <a:r>
              <a:rPr kumimoji="1" lang="zh-CN" altLang="en-US" dirty="0" smtClean="0"/>
              <a:t>的相关信息。那么研究这个的</a:t>
            </a:r>
            <a:r>
              <a:rPr kumimoji="1" lang="en-US" altLang="zh-CN" dirty="0" smtClean="0"/>
              <a:t>framework</a:t>
            </a:r>
            <a:r>
              <a:rPr kumimoji="1" lang="zh-CN" altLang="en-US" dirty="0" smtClean="0"/>
              <a:t>和研究</a:t>
            </a:r>
            <a:r>
              <a:rPr kumimoji="1" lang="en-US" altLang="zh-CN" dirty="0" smtClean="0"/>
              <a:t>sender</a:t>
            </a:r>
            <a:r>
              <a:rPr kumimoji="1" lang="zh-CN" altLang="en-US" dirty="0" smtClean="0"/>
              <a:t> </a:t>
            </a:r>
            <a:r>
              <a:rPr kumimoji="1" lang="en-US" altLang="zh-CN" dirty="0" smtClean="0"/>
              <a:t>IP</a:t>
            </a:r>
            <a:r>
              <a:rPr kumimoji="1" lang="zh-CN" altLang="en-US" dirty="0" smtClean="0"/>
              <a:t>的</a:t>
            </a:r>
            <a:r>
              <a:rPr kumimoji="1" lang="en-US" altLang="zh-CN" dirty="0" smtClean="0"/>
              <a:t>framework</a:t>
            </a:r>
            <a:r>
              <a:rPr kumimoji="1" lang="zh-CN" altLang="en-US" dirty="0" smtClean="0"/>
              <a:t>大致一样。我们使用了同样的数据集。首先看下</a:t>
            </a:r>
            <a:r>
              <a:rPr kumimoji="1" lang="en-US" altLang="zh-CN" dirty="0" smtClean="0"/>
              <a:t>overall</a:t>
            </a:r>
            <a:r>
              <a:rPr kumimoji="1" lang="zh-CN" altLang="en-US" dirty="0" smtClean="0"/>
              <a:t>的表现。这张图的两条折线分别是</a:t>
            </a:r>
            <a:r>
              <a:rPr kumimoji="1" lang="en-US" altLang="zh-CN" dirty="0" smtClean="0"/>
              <a:t>average</a:t>
            </a:r>
            <a:r>
              <a:rPr kumimoji="1" lang="zh-CN" altLang="en-US" dirty="0" smtClean="0"/>
              <a:t>的</a:t>
            </a:r>
            <a:r>
              <a:rPr kumimoji="1" lang="en-US" altLang="zh-CN" dirty="0" smtClean="0"/>
              <a:t>distinct</a:t>
            </a:r>
            <a:r>
              <a:rPr kumimoji="1" lang="zh-CN" altLang="en-US" dirty="0" smtClean="0"/>
              <a:t> </a:t>
            </a:r>
            <a:r>
              <a:rPr kumimoji="1" lang="en-US" altLang="zh-CN" dirty="0" smtClean="0"/>
              <a:t>number</a:t>
            </a:r>
            <a:r>
              <a:rPr kumimoji="1" lang="zh-CN" altLang="en-US" dirty="0" smtClean="0"/>
              <a:t>和</a:t>
            </a:r>
            <a:r>
              <a:rPr kumimoji="1" lang="en-US" altLang="zh-CN" dirty="0" smtClean="0"/>
              <a:t>average</a:t>
            </a:r>
            <a:r>
              <a:rPr kumimoji="1" lang="zh-CN" altLang="en-US" dirty="0" smtClean="0"/>
              <a:t>的</a:t>
            </a:r>
            <a:r>
              <a:rPr kumimoji="1" lang="en-US" altLang="zh-CN" dirty="0" smtClean="0"/>
              <a:t>bad</a:t>
            </a:r>
            <a:r>
              <a:rPr kumimoji="1" lang="zh-CN" altLang="en-US" dirty="0" smtClean="0"/>
              <a:t> </a:t>
            </a:r>
            <a:r>
              <a:rPr kumimoji="1" lang="en-US" altLang="zh-CN" dirty="0" smtClean="0"/>
              <a:t>rate</a:t>
            </a:r>
            <a:r>
              <a:rPr kumimoji="1" lang="zh-CN" altLang="en-US" dirty="0" smtClean="0"/>
              <a:t>。我们可以看到在某些时间段上，他们的变化是一致的，比如在图中蓝色标出的那一段。那，下面我们具体到</a:t>
            </a:r>
            <a:r>
              <a:rPr kumimoji="1" lang="en-US" altLang="zh-CN" dirty="0" smtClean="0"/>
              <a:t>merchant</a:t>
            </a:r>
            <a:r>
              <a:rPr kumimoji="1" lang="zh-CN" altLang="en-US" dirty="0" smtClean="0"/>
              <a:t>的层面上，来看一下相关性的信息</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15</a:t>
            </a:fld>
            <a:endParaRPr lang="zh-CN" altLang="en-US"/>
          </a:p>
        </p:txBody>
      </p:sp>
    </p:spTree>
    <p:extLst>
      <p:ext uri="{BB962C8B-B14F-4D97-AF65-F5344CB8AC3E}">
        <p14:creationId xmlns:p14="http://schemas.microsoft.com/office/powerpoint/2010/main" val="1195184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和刚刚</a:t>
            </a:r>
            <a:r>
              <a:rPr kumimoji="1" lang="en-US" altLang="zh-CN" dirty="0" smtClean="0"/>
              <a:t>sender</a:t>
            </a:r>
            <a:r>
              <a:rPr kumimoji="1" lang="zh-CN" altLang="en-US" dirty="0" smtClean="0"/>
              <a:t> </a:t>
            </a:r>
            <a:r>
              <a:rPr kumimoji="1" lang="en-US" altLang="zh-CN" dirty="0" smtClean="0"/>
              <a:t>IP</a:t>
            </a:r>
            <a:r>
              <a:rPr kumimoji="1" lang="zh-CN" altLang="en-US" dirty="0" smtClean="0"/>
              <a:t>表现不同的是，</a:t>
            </a:r>
            <a:r>
              <a:rPr kumimoji="1" lang="en-US" altLang="zh-CN" dirty="0" smtClean="0"/>
              <a:t>sender</a:t>
            </a:r>
            <a:r>
              <a:rPr kumimoji="1" lang="zh-CN" altLang="en-US" dirty="0" smtClean="0"/>
              <a:t> </a:t>
            </a:r>
            <a:r>
              <a:rPr kumimoji="1" lang="en-US" altLang="zh-CN" dirty="0" smtClean="0"/>
              <a:t>country</a:t>
            </a:r>
            <a:r>
              <a:rPr kumimoji="1" lang="zh-CN" altLang="en-US" dirty="0" smtClean="0"/>
              <a:t>正相关的</a:t>
            </a:r>
            <a:r>
              <a:rPr kumimoji="1" lang="en-US" altLang="zh-CN" dirty="0" err="1" smtClean="0"/>
              <a:t>rcvr_id</a:t>
            </a:r>
            <a:r>
              <a:rPr kumimoji="1" lang="zh-CN" altLang="en-US" dirty="0" smtClean="0"/>
              <a:t>的数量比负相关的多出了</a:t>
            </a:r>
            <a:r>
              <a:rPr kumimoji="1" lang="en-US" altLang="zh-CN" dirty="0" smtClean="0"/>
              <a:t>1000</a:t>
            </a:r>
            <a:r>
              <a:rPr kumimoji="1" lang="zh-CN" altLang="en-US" dirty="0" smtClean="0"/>
              <a:t>左右，且总体平均的</a:t>
            </a:r>
            <a:r>
              <a:rPr kumimoji="1" lang="en-US" altLang="zh-CN" dirty="0" err="1" smtClean="0"/>
              <a:t>avg</a:t>
            </a:r>
            <a:r>
              <a:rPr kumimoji="1" lang="zh-CN" altLang="en-US" dirty="0" smtClean="0"/>
              <a:t>相关系数在</a:t>
            </a:r>
            <a:r>
              <a:rPr kumimoji="1" lang="en-US" altLang="zh-CN" dirty="0" smtClean="0"/>
              <a:t>0.02</a:t>
            </a:r>
            <a:r>
              <a:rPr kumimoji="1" lang="zh-CN" altLang="en-US" dirty="0" smtClean="0"/>
              <a:t>左右，呈现出微弱的正相关。</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16</a:t>
            </a:fld>
            <a:endParaRPr lang="zh-CN" altLang="en-US"/>
          </a:p>
        </p:txBody>
      </p:sp>
    </p:spTree>
    <p:extLst>
      <p:ext uri="{BB962C8B-B14F-4D97-AF65-F5344CB8AC3E}">
        <p14:creationId xmlns:p14="http://schemas.microsoft.com/office/powerpoint/2010/main" val="756411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我们从</a:t>
            </a:r>
            <a:r>
              <a:rPr kumimoji="1" lang="en-US" altLang="zh-CN" dirty="0" smtClean="0"/>
              <a:t>top</a:t>
            </a:r>
            <a:r>
              <a:rPr kumimoji="1" lang="zh-CN" altLang="en-US" baseline="0" dirty="0" smtClean="0"/>
              <a:t> </a:t>
            </a:r>
            <a:r>
              <a:rPr kumimoji="1" lang="en-US" altLang="zh-CN" baseline="0" dirty="0" smtClean="0"/>
              <a:t>TPV</a:t>
            </a:r>
            <a:r>
              <a:rPr kumimoji="1" lang="zh-CN" altLang="en-US" baseline="0" dirty="0" smtClean="0"/>
              <a:t> 的</a:t>
            </a:r>
            <a:r>
              <a:rPr kumimoji="1" lang="en-US" altLang="zh-CN" baseline="0" dirty="0" smtClean="0"/>
              <a:t>merchant</a:t>
            </a:r>
            <a:r>
              <a:rPr kumimoji="1" lang="zh-CN" altLang="en-US" baseline="0" dirty="0" smtClean="0"/>
              <a:t>角度来看相关系数的分布。在</a:t>
            </a:r>
            <a:r>
              <a:rPr kumimoji="1" lang="en-US" altLang="zh-CN" baseline="0" dirty="0" smtClean="0"/>
              <a:t>top1000</a:t>
            </a:r>
            <a:r>
              <a:rPr kumimoji="1" lang="zh-CN" altLang="en-US" baseline="0" dirty="0" smtClean="0"/>
              <a:t>的</a:t>
            </a:r>
            <a:r>
              <a:rPr kumimoji="1" lang="en-US" altLang="zh-CN" baseline="0" dirty="0" err="1" smtClean="0"/>
              <a:t>rcvr_id</a:t>
            </a:r>
            <a:r>
              <a:rPr kumimoji="1" lang="zh-CN" altLang="en-US" baseline="0" dirty="0" smtClean="0"/>
              <a:t>上，分布很接近标准正态分布，但是在</a:t>
            </a:r>
            <a:r>
              <a:rPr kumimoji="1" lang="en-US" altLang="zh-CN" baseline="0" dirty="0" smtClean="0"/>
              <a:t>top100</a:t>
            </a:r>
            <a:r>
              <a:rPr kumimoji="1" lang="zh-CN" altLang="en-US" baseline="0" dirty="0" smtClean="0"/>
              <a:t> 的</a:t>
            </a:r>
            <a:r>
              <a:rPr kumimoji="1" lang="en-US" altLang="zh-CN" baseline="0" dirty="0" err="1" smtClean="0"/>
              <a:t>rcvr_id</a:t>
            </a:r>
            <a:r>
              <a:rPr kumimoji="1" lang="zh-CN" altLang="en-US" baseline="0" dirty="0" smtClean="0"/>
              <a:t>上，我们可以看到相关系数处在</a:t>
            </a:r>
            <a:r>
              <a:rPr kumimoji="1" lang="en-US" altLang="zh-CN" baseline="0" dirty="0" smtClean="0"/>
              <a:t>-0.5~-0.25</a:t>
            </a:r>
            <a:r>
              <a:rPr kumimoji="1" lang="zh-CN" altLang="en-US" baseline="0" dirty="0" smtClean="0"/>
              <a:t>这个区间内的</a:t>
            </a:r>
            <a:r>
              <a:rPr kumimoji="1" lang="en-US" altLang="zh-CN" baseline="0" dirty="0" err="1" smtClean="0"/>
              <a:t>rcvr_id</a:t>
            </a:r>
            <a:r>
              <a:rPr kumimoji="1" lang="zh-CN" altLang="en-US" baseline="0" dirty="0" smtClean="0"/>
              <a:t>的数量占到了四分之一。</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17</a:t>
            </a:fld>
            <a:endParaRPr lang="zh-CN" altLang="en-US"/>
          </a:p>
        </p:txBody>
      </p:sp>
    </p:spTree>
    <p:extLst>
      <p:ext uri="{BB962C8B-B14F-4D97-AF65-F5344CB8AC3E}">
        <p14:creationId xmlns:p14="http://schemas.microsoft.com/office/powerpoint/2010/main" val="9096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同样，我们选出两个</a:t>
            </a:r>
            <a:r>
              <a:rPr kumimoji="1" lang="en-US" altLang="zh-CN" dirty="0" smtClean="0"/>
              <a:t>top</a:t>
            </a:r>
            <a:r>
              <a:rPr kumimoji="1" lang="zh-CN" altLang="en-US" dirty="0" smtClean="0"/>
              <a:t> </a:t>
            </a:r>
            <a:r>
              <a:rPr kumimoji="1" lang="en-US" altLang="zh-CN" dirty="0" smtClean="0"/>
              <a:t>case</a:t>
            </a:r>
            <a:r>
              <a:rPr kumimoji="1" lang="zh-CN" altLang="en-US" dirty="0" smtClean="0"/>
              <a:t>来看。首先是正相关的</a:t>
            </a:r>
            <a:r>
              <a:rPr kumimoji="1" lang="en-US" altLang="zh-CN" dirty="0" smtClean="0"/>
              <a:t>merchant</a:t>
            </a:r>
            <a:r>
              <a:rPr kumimoji="1" lang="zh-CN" altLang="en-US" dirty="0" smtClean="0"/>
              <a:t>。我们可以看到在</a:t>
            </a:r>
            <a:r>
              <a:rPr kumimoji="1" lang="en-US" altLang="zh-CN" dirty="0" smtClean="0"/>
              <a:t>bad</a:t>
            </a:r>
            <a:r>
              <a:rPr kumimoji="1" lang="zh-CN" altLang="en-US" baseline="0" dirty="0" smtClean="0"/>
              <a:t> </a:t>
            </a:r>
            <a:r>
              <a:rPr kumimoji="1" lang="en-US" altLang="zh-CN" baseline="0" dirty="0" smtClean="0"/>
              <a:t>rate</a:t>
            </a:r>
            <a:r>
              <a:rPr kumimoji="1" lang="zh-CN" altLang="en-US" baseline="0" dirty="0" smtClean="0"/>
              <a:t>发生明显</a:t>
            </a:r>
            <a:r>
              <a:rPr kumimoji="1" lang="en-US" altLang="zh-CN" baseline="0" dirty="0" smtClean="0"/>
              <a:t>shift</a:t>
            </a:r>
            <a:r>
              <a:rPr kumimoji="1" lang="zh-CN" altLang="en-US" baseline="0" dirty="0" smtClean="0"/>
              <a:t>的情况下，</a:t>
            </a:r>
            <a:r>
              <a:rPr kumimoji="1" lang="en-US" altLang="zh-CN" baseline="0" dirty="0" smtClean="0"/>
              <a:t>distinct</a:t>
            </a:r>
            <a:r>
              <a:rPr kumimoji="1" lang="zh-CN" altLang="en-US" baseline="0" dirty="0" smtClean="0"/>
              <a:t> </a:t>
            </a:r>
            <a:r>
              <a:rPr kumimoji="1" lang="en-US" altLang="zh-CN" baseline="0" dirty="0" smtClean="0"/>
              <a:t>number</a:t>
            </a:r>
            <a:r>
              <a:rPr kumimoji="1" lang="zh-CN" altLang="en-US" baseline="0" dirty="0" smtClean="0"/>
              <a:t>也发生了明显的</a:t>
            </a:r>
            <a:r>
              <a:rPr kumimoji="1" lang="en-US" altLang="zh-CN" baseline="0" dirty="0" smtClean="0"/>
              <a:t>shift</a:t>
            </a:r>
            <a:r>
              <a:rPr kumimoji="1" lang="zh-CN" altLang="en-US" baseline="0" dirty="0" smtClean="0"/>
              <a:t>。并且伴随的</a:t>
            </a:r>
            <a:r>
              <a:rPr kumimoji="1" lang="en-US" altLang="zh-CN" baseline="0" dirty="0" err="1" smtClean="0"/>
              <a:t>tot_num</a:t>
            </a:r>
            <a:r>
              <a:rPr kumimoji="1" lang="zh-CN" altLang="en-US" baseline="0" dirty="0" smtClean="0"/>
              <a:t> 是同步变化的。</a:t>
            </a:r>
          </a:p>
          <a:p>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18</a:t>
            </a:fld>
            <a:endParaRPr lang="zh-CN" altLang="en-US"/>
          </a:p>
        </p:txBody>
      </p:sp>
    </p:spTree>
    <p:extLst>
      <p:ext uri="{BB962C8B-B14F-4D97-AF65-F5344CB8AC3E}">
        <p14:creationId xmlns:p14="http://schemas.microsoft.com/office/powerpoint/2010/main" val="23251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再看一下负相关的例子，与</a:t>
            </a:r>
            <a:r>
              <a:rPr kumimoji="1" lang="en-US" altLang="zh-CN" dirty="0" smtClean="0"/>
              <a:t>sender</a:t>
            </a:r>
            <a:r>
              <a:rPr kumimoji="1" lang="zh-CN" altLang="en-US" dirty="0" smtClean="0"/>
              <a:t> </a:t>
            </a:r>
            <a:r>
              <a:rPr kumimoji="1" lang="en-US" altLang="zh-CN" dirty="0" smtClean="0"/>
              <a:t>IP</a:t>
            </a:r>
            <a:r>
              <a:rPr kumimoji="1" lang="zh-CN" altLang="en-US" dirty="0" smtClean="0"/>
              <a:t>类似，在</a:t>
            </a:r>
            <a:r>
              <a:rPr kumimoji="1" lang="en-US" altLang="zh-CN" dirty="0" smtClean="0"/>
              <a:t>bad</a:t>
            </a:r>
            <a:r>
              <a:rPr kumimoji="1" lang="zh-CN" altLang="en-US" dirty="0" smtClean="0"/>
              <a:t> </a:t>
            </a:r>
            <a:r>
              <a:rPr kumimoji="1" lang="en-US" altLang="zh-CN" dirty="0" smtClean="0"/>
              <a:t>rate</a:t>
            </a:r>
            <a:r>
              <a:rPr kumimoji="1" lang="zh-CN" altLang="en-US" dirty="0" smtClean="0"/>
              <a:t>升高的情况下，</a:t>
            </a:r>
            <a:r>
              <a:rPr kumimoji="1" lang="en-US" altLang="zh-CN" dirty="0" smtClean="0"/>
              <a:t>distinct</a:t>
            </a:r>
            <a:r>
              <a:rPr kumimoji="1" lang="zh-CN" altLang="en-US" dirty="0" smtClean="0"/>
              <a:t> </a:t>
            </a:r>
            <a:r>
              <a:rPr kumimoji="1" lang="en-US" altLang="zh-CN" dirty="0" smtClean="0"/>
              <a:t>number</a:t>
            </a:r>
            <a:r>
              <a:rPr kumimoji="1" lang="zh-CN" altLang="en-US" dirty="0" smtClean="0"/>
              <a:t>会降低 且会伴随着</a:t>
            </a:r>
            <a:r>
              <a:rPr kumimoji="1" lang="en-US" altLang="zh-CN" dirty="0" err="1" smtClean="0"/>
              <a:t>tot_num</a:t>
            </a:r>
            <a:r>
              <a:rPr kumimoji="1" lang="zh-CN" altLang="en-US" dirty="0" smtClean="0"/>
              <a:t> 的降低。原因也依然主要是由减少的交易中主要是好的交易导致。</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19</a:t>
            </a:fld>
            <a:endParaRPr lang="zh-CN" altLang="en-US"/>
          </a:p>
        </p:txBody>
      </p:sp>
    </p:spTree>
    <p:extLst>
      <p:ext uri="{BB962C8B-B14F-4D97-AF65-F5344CB8AC3E}">
        <p14:creationId xmlns:p14="http://schemas.microsoft.com/office/powerpoint/2010/main" val="186542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will introduce the project from the following aspects: background, workflow, </a:t>
            </a:r>
            <a:r>
              <a:rPr lang="en-US" altLang="zh-CN" dirty="0" err="1" smtClean="0"/>
              <a:t>focus&amp;study</a:t>
            </a:r>
            <a:r>
              <a:rPr lang="en-US" altLang="zh-CN" dirty="0" smtClean="0"/>
              <a:t>, summary and plan.</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2</a:t>
            </a:fld>
            <a:endParaRPr lang="zh-CN" altLang="en-US"/>
          </a:p>
        </p:txBody>
      </p:sp>
    </p:spTree>
    <p:extLst>
      <p:ext uri="{BB962C8B-B14F-4D97-AF65-F5344CB8AC3E}">
        <p14:creationId xmlns:p14="http://schemas.microsoft.com/office/powerpoint/2010/main" val="225284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a:t>
            </a:r>
            <a:r>
              <a:rPr kumimoji="1" lang="zh-CN" altLang="en-US" dirty="0" smtClean="0"/>
              <a:t> 接下来我们看最后一个</a:t>
            </a:r>
            <a:r>
              <a:rPr kumimoji="1" lang="en-US" altLang="zh-CN" dirty="0" smtClean="0"/>
              <a:t>Variable</a:t>
            </a:r>
            <a:r>
              <a:rPr kumimoji="1" lang="zh-CN" altLang="en-US" dirty="0" smtClean="0"/>
              <a:t>，</a:t>
            </a:r>
            <a:r>
              <a:rPr kumimoji="1" lang="en-US" altLang="zh-CN" dirty="0" smtClean="0"/>
              <a:t>proportion</a:t>
            </a:r>
            <a:r>
              <a:rPr kumimoji="1" lang="zh-CN" altLang="en-US" dirty="0" smtClean="0"/>
              <a:t> </a:t>
            </a:r>
            <a:r>
              <a:rPr kumimoji="1" lang="en-US" altLang="zh-CN" dirty="0" smtClean="0"/>
              <a:t>shift</a:t>
            </a:r>
            <a:r>
              <a:rPr kumimoji="1" lang="zh-CN" altLang="en-US" dirty="0" smtClean="0"/>
              <a:t> </a:t>
            </a:r>
            <a:r>
              <a:rPr kumimoji="1" lang="en-US" altLang="zh-CN" dirty="0" smtClean="0"/>
              <a:t>of</a:t>
            </a:r>
            <a:r>
              <a:rPr kumimoji="1" lang="zh-CN" altLang="en-US" dirty="0" smtClean="0"/>
              <a:t> </a:t>
            </a:r>
            <a:r>
              <a:rPr kumimoji="1" lang="en-US" altLang="zh-CN" dirty="0" err="1" smtClean="0"/>
              <a:t>sndr_country</a:t>
            </a:r>
            <a:r>
              <a:rPr kumimoji="1" lang="zh-CN" altLang="en-US" dirty="0" smtClean="0"/>
              <a:t>。为了研究的数据更有代表性并且考虑到计算时间的问题，我们挑选了</a:t>
            </a:r>
            <a:r>
              <a:rPr kumimoji="1" lang="en-US" altLang="zh-CN" dirty="0" smtClean="0"/>
              <a:t>1000</a:t>
            </a:r>
            <a:r>
              <a:rPr kumimoji="1" lang="zh-CN" altLang="en-US" dirty="0" smtClean="0"/>
              <a:t>个</a:t>
            </a:r>
            <a:r>
              <a:rPr kumimoji="1" lang="en-US" altLang="zh-CN" dirty="0" smtClean="0"/>
              <a:t>top</a:t>
            </a:r>
            <a:r>
              <a:rPr kumimoji="1" lang="zh-CN" altLang="en-US" dirty="0" smtClean="0"/>
              <a:t> </a:t>
            </a:r>
            <a:r>
              <a:rPr kumimoji="1" lang="en-US" altLang="zh-CN" dirty="0" smtClean="0"/>
              <a:t>merchant</a:t>
            </a:r>
            <a:r>
              <a:rPr kumimoji="1" lang="zh-CN" altLang="en-US" dirty="0" smtClean="0"/>
              <a:t>，它们的日交易量都超过了</a:t>
            </a:r>
            <a:r>
              <a:rPr kumimoji="1" lang="en-US" altLang="zh-CN" dirty="0" smtClean="0"/>
              <a:t>1000</a:t>
            </a:r>
            <a:r>
              <a:rPr kumimoji="1" lang="zh-CN" altLang="en-US" dirty="0" smtClean="0"/>
              <a:t>。那么数据集缩至一千个</a:t>
            </a:r>
            <a:r>
              <a:rPr kumimoji="1" lang="en-US" altLang="zh-CN" dirty="0" err="1" smtClean="0"/>
              <a:t>rcvr_Id</a:t>
            </a:r>
            <a:r>
              <a:rPr kumimoji="1" lang="zh-CN" altLang="en-US" dirty="0" smtClean="0"/>
              <a:t> 并且具有</a:t>
            </a:r>
            <a:r>
              <a:rPr kumimoji="1" lang="en-US" altLang="zh-CN" dirty="0" smtClean="0"/>
              <a:t>3</a:t>
            </a:r>
            <a:r>
              <a:rPr kumimoji="1" lang="zh-CN" altLang="en-US" dirty="0" smtClean="0"/>
              <a:t>万个左右的</a:t>
            </a:r>
            <a:r>
              <a:rPr kumimoji="1" lang="en-US" altLang="zh-CN" dirty="0" smtClean="0"/>
              <a:t>transaction</a:t>
            </a:r>
            <a:r>
              <a:rPr kumimoji="1" lang="zh-CN" altLang="en-US" dirty="0" smtClean="0"/>
              <a:t>。</a:t>
            </a:r>
            <a:r>
              <a:rPr kumimoji="1" lang="en-US" altLang="zh-CN" dirty="0" err="1" smtClean="0"/>
              <a:t>Pmt_start_date</a:t>
            </a:r>
            <a:r>
              <a:rPr kumimoji="1" lang="zh-CN" altLang="en-US" dirty="0" smtClean="0"/>
              <a:t>还是没变。</a:t>
            </a:r>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20</a:t>
            </a:fld>
            <a:endParaRPr lang="zh-CN" altLang="en-US"/>
          </a:p>
        </p:txBody>
      </p:sp>
    </p:spTree>
    <p:extLst>
      <p:ext uri="{BB962C8B-B14F-4D97-AF65-F5344CB8AC3E}">
        <p14:creationId xmlns:p14="http://schemas.microsoft.com/office/powerpoint/2010/main" val="1690499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a:t>
            </a:r>
            <a:r>
              <a:rPr kumimoji="1" lang="en-US" altLang="zh-CN" dirty="0" smtClean="0"/>
              <a:t>proportion</a:t>
            </a:r>
            <a:r>
              <a:rPr kumimoji="1" lang="zh-CN" altLang="en-US" dirty="0" smtClean="0"/>
              <a:t> </a:t>
            </a:r>
            <a:r>
              <a:rPr kumimoji="1" lang="en-US" altLang="zh-CN" dirty="0" smtClean="0"/>
              <a:t>shift</a:t>
            </a:r>
            <a:r>
              <a:rPr kumimoji="1" lang="zh-CN" altLang="en-US" dirty="0" smtClean="0"/>
              <a:t> </a:t>
            </a:r>
            <a:r>
              <a:rPr kumimoji="1" lang="en-US" altLang="zh-CN" dirty="0" smtClean="0"/>
              <a:t>of</a:t>
            </a:r>
            <a:r>
              <a:rPr kumimoji="1" lang="zh-CN" altLang="en-US" dirty="0" smtClean="0"/>
              <a:t> </a:t>
            </a:r>
            <a:r>
              <a:rPr kumimoji="1" lang="en-US" altLang="zh-CN" dirty="0" err="1" smtClean="0"/>
              <a:t>sndr_country</a:t>
            </a:r>
            <a:r>
              <a:rPr kumimoji="1" lang="zh-CN" altLang="en-US" dirty="0" smtClean="0"/>
              <a:t>，我们参考</a:t>
            </a:r>
            <a:r>
              <a:rPr kumimoji="1" lang="en-US" altLang="zh-CN" dirty="0" smtClean="0"/>
              <a:t>PSI</a:t>
            </a:r>
            <a:r>
              <a:rPr kumimoji="1" lang="zh-CN" altLang="en-US" dirty="0" smtClean="0"/>
              <a:t>，一个描述</a:t>
            </a:r>
            <a:r>
              <a:rPr kumimoji="1" lang="en-US" altLang="zh-CN" dirty="0" smtClean="0"/>
              <a:t>distribution</a:t>
            </a:r>
            <a:r>
              <a:rPr kumimoji="1" lang="zh-CN" altLang="en-US" dirty="0" smtClean="0"/>
              <a:t> </a:t>
            </a:r>
            <a:r>
              <a:rPr kumimoji="1" lang="en-US" altLang="zh-CN" dirty="0" smtClean="0"/>
              <a:t>shift</a:t>
            </a:r>
            <a:r>
              <a:rPr kumimoji="1" lang="zh-CN" altLang="en-US" dirty="0" smtClean="0"/>
              <a:t>的指标来构造描述</a:t>
            </a:r>
            <a:r>
              <a:rPr kumimoji="1" lang="en-US" altLang="zh-CN" dirty="0" smtClean="0"/>
              <a:t>proportion</a:t>
            </a:r>
            <a:r>
              <a:rPr kumimoji="1" lang="zh-CN" altLang="en-US" dirty="0" smtClean="0"/>
              <a:t> </a:t>
            </a:r>
            <a:r>
              <a:rPr kumimoji="1" lang="en-US" altLang="zh-CN" dirty="0" smtClean="0"/>
              <a:t>shift</a:t>
            </a:r>
            <a:r>
              <a:rPr kumimoji="1" lang="zh-CN" altLang="en-US" dirty="0" smtClean="0"/>
              <a:t>的指标，如右下的</a:t>
            </a:r>
            <a:r>
              <a:rPr kumimoji="1" lang="en-US" altLang="zh-CN" dirty="0" smtClean="0"/>
              <a:t>L1</a:t>
            </a:r>
            <a:r>
              <a:rPr kumimoji="1" lang="zh-CN" altLang="en-US" dirty="0" smtClean="0"/>
              <a:t>和</a:t>
            </a:r>
            <a:r>
              <a:rPr kumimoji="1" lang="en-US" altLang="zh-CN" dirty="0" smtClean="0"/>
              <a:t>L2</a:t>
            </a:r>
            <a:r>
              <a:rPr kumimoji="1" lang="zh-CN" altLang="en-US" dirty="0" smtClean="0"/>
              <a:t>。我们可以把</a:t>
            </a:r>
            <a:r>
              <a:rPr kumimoji="1" lang="en-US" altLang="zh-CN" dirty="0" smtClean="0"/>
              <a:t>merchant</a:t>
            </a:r>
            <a:r>
              <a:rPr kumimoji="1" lang="zh-CN" altLang="en-US" dirty="0" smtClean="0"/>
              <a:t>一个时刻不同国家所占份额的信息看成是一个向量。那么</a:t>
            </a:r>
            <a:r>
              <a:rPr kumimoji="1" lang="en-US" altLang="zh-CN" dirty="0" smtClean="0"/>
              <a:t>proportion</a:t>
            </a:r>
            <a:r>
              <a:rPr kumimoji="1" lang="zh-CN" altLang="en-US" dirty="0" smtClean="0"/>
              <a:t> </a:t>
            </a:r>
            <a:r>
              <a:rPr kumimoji="1" lang="en-US" altLang="zh-CN" dirty="0" smtClean="0"/>
              <a:t>shift</a:t>
            </a:r>
            <a:r>
              <a:rPr kumimoji="1" lang="zh-CN" altLang="en-US" dirty="0" smtClean="0"/>
              <a:t>就相当于是在计算不同时刻的距离再配上一个变化的权重，也就是后面乘上的对数项。</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21</a:t>
            </a:fld>
            <a:endParaRPr lang="zh-CN" altLang="en-US"/>
          </a:p>
        </p:txBody>
      </p:sp>
    </p:spTree>
    <p:extLst>
      <p:ext uri="{BB962C8B-B14F-4D97-AF65-F5344CB8AC3E}">
        <p14:creationId xmlns:p14="http://schemas.microsoft.com/office/powerpoint/2010/main" val="324091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然后我们主要是想利用</a:t>
            </a:r>
            <a:r>
              <a:rPr kumimoji="1" lang="en-US" altLang="zh-CN" dirty="0" smtClean="0"/>
              <a:t>L1</a:t>
            </a:r>
            <a:r>
              <a:rPr kumimoji="1" lang="zh-CN" altLang="en-US" dirty="0" smtClean="0"/>
              <a:t>和</a:t>
            </a:r>
            <a:r>
              <a:rPr kumimoji="1" lang="en-US" altLang="zh-CN" dirty="0" smtClean="0"/>
              <a:t>L2</a:t>
            </a:r>
            <a:r>
              <a:rPr kumimoji="1" lang="zh-CN" altLang="en-US" dirty="0" smtClean="0"/>
              <a:t>的</a:t>
            </a:r>
            <a:r>
              <a:rPr kumimoji="1" lang="en-US" altLang="zh-CN" dirty="0" smtClean="0"/>
              <a:t>shift</a:t>
            </a:r>
            <a:r>
              <a:rPr kumimoji="1" lang="zh-CN" altLang="en-US" dirty="0" smtClean="0"/>
              <a:t>去预测</a:t>
            </a:r>
            <a:r>
              <a:rPr kumimoji="1" lang="en-US" altLang="zh-CN" dirty="0" smtClean="0"/>
              <a:t>bad</a:t>
            </a:r>
            <a:r>
              <a:rPr kumimoji="1" lang="zh-CN" altLang="en-US" dirty="0" smtClean="0"/>
              <a:t> </a:t>
            </a:r>
            <a:r>
              <a:rPr kumimoji="1" lang="en-US" altLang="zh-CN" dirty="0" smtClean="0"/>
              <a:t>rate</a:t>
            </a:r>
            <a:r>
              <a:rPr kumimoji="1" lang="zh-CN" altLang="en-US" dirty="0" smtClean="0"/>
              <a:t> 的</a:t>
            </a:r>
            <a:r>
              <a:rPr kumimoji="1" lang="en-US" altLang="zh-CN" dirty="0" smtClean="0"/>
              <a:t>shift</a:t>
            </a:r>
            <a:r>
              <a:rPr kumimoji="1" lang="zh-CN" altLang="en-US" dirty="0" smtClean="0"/>
              <a:t>。我们</a:t>
            </a:r>
            <a:r>
              <a:rPr kumimoji="1" lang="en-US" altLang="zh-CN" dirty="0" smtClean="0"/>
              <a:t>create</a:t>
            </a:r>
            <a:r>
              <a:rPr kumimoji="1" lang="zh-CN" altLang="en-US" dirty="0" smtClean="0"/>
              <a:t>一个名为</a:t>
            </a:r>
            <a:r>
              <a:rPr kumimoji="1" lang="en-US" altLang="zh-CN" dirty="0" smtClean="0"/>
              <a:t>bias</a:t>
            </a:r>
            <a:r>
              <a:rPr kumimoji="1" lang="zh-CN" altLang="en-US" dirty="0" smtClean="0"/>
              <a:t> </a:t>
            </a:r>
            <a:r>
              <a:rPr kumimoji="1" lang="en-US" altLang="zh-CN" dirty="0" smtClean="0"/>
              <a:t>rank</a:t>
            </a:r>
            <a:r>
              <a:rPr kumimoji="1" lang="zh-CN" altLang="en-US" dirty="0" smtClean="0"/>
              <a:t>的指标。这个指标是指在一段时间内，当前时刻离均值的远离程度的排名。比如下图所示，对于红色折线</a:t>
            </a:r>
            <a:r>
              <a:rPr kumimoji="1" lang="en-US" altLang="zh-CN" dirty="0" smtClean="0"/>
              <a:t>bad</a:t>
            </a:r>
            <a:r>
              <a:rPr kumimoji="1" lang="zh-CN" altLang="en-US" dirty="0" smtClean="0"/>
              <a:t> </a:t>
            </a:r>
            <a:r>
              <a:rPr kumimoji="1" lang="en-US" altLang="zh-CN" dirty="0" smtClean="0"/>
              <a:t>rate</a:t>
            </a:r>
            <a:r>
              <a:rPr kumimoji="1" lang="zh-CN" altLang="en-US" dirty="0" smtClean="0"/>
              <a:t>，红色的水平线是它的均值，那么图中标</a:t>
            </a:r>
            <a:r>
              <a:rPr kumimoji="1" lang="en-US" altLang="zh-CN" dirty="0" smtClean="0"/>
              <a:t>1</a:t>
            </a:r>
            <a:r>
              <a:rPr kumimoji="1" lang="zh-CN" altLang="en-US" dirty="0" smtClean="0"/>
              <a:t>的地方显然是离均值最远的地方，所以它的</a:t>
            </a:r>
            <a:r>
              <a:rPr kumimoji="1" lang="en-US" altLang="zh-CN" dirty="0" smtClean="0"/>
              <a:t>rank</a:t>
            </a:r>
            <a:r>
              <a:rPr kumimoji="1" lang="zh-CN" altLang="en-US" dirty="0" smtClean="0"/>
              <a:t>也最高是</a:t>
            </a:r>
            <a:r>
              <a:rPr kumimoji="1" lang="en-US" altLang="zh-CN" dirty="0" smtClean="0"/>
              <a:t>1</a:t>
            </a:r>
            <a:r>
              <a:rPr kumimoji="1" lang="zh-CN" altLang="en-US" dirty="0" smtClean="0"/>
              <a:t>。对于其他的指标以此类推。然后我们看一下右上所示的四个事件，</a:t>
            </a:r>
            <a:r>
              <a:rPr kumimoji="1" lang="en-US" altLang="zh-CN" dirty="0" smtClean="0"/>
              <a:t>A</a:t>
            </a:r>
            <a:r>
              <a:rPr kumimoji="1" lang="zh-CN" altLang="en-US" dirty="0" smtClean="0"/>
              <a:t>是代表</a:t>
            </a:r>
            <a:r>
              <a:rPr kumimoji="1" lang="en-US" altLang="zh-CN" dirty="0" smtClean="0"/>
              <a:t>L1</a:t>
            </a:r>
            <a:r>
              <a:rPr kumimoji="1" lang="zh-CN" altLang="en-US" dirty="0" smtClean="0"/>
              <a:t>的</a:t>
            </a:r>
            <a:r>
              <a:rPr kumimoji="1" lang="en-US" altLang="zh-CN" dirty="0" smtClean="0"/>
              <a:t>rank</a:t>
            </a:r>
            <a:r>
              <a:rPr kumimoji="1" lang="zh-CN" altLang="en-US" dirty="0" smtClean="0"/>
              <a:t>在前</a:t>
            </a:r>
            <a:r>
              <a:rPr kumimoji="1" lang="en-US" altLang="zh-CN" dirty="0" smtClean="0"/>
              <a:t>5</a:t>
            </a:r>
            <a:r>
              <a:rPr kumimoji="1" lang="zh-CN" altLang="en-US" dirty="0" smtClean="0"/>
              <a:t>的交易数。依次类推</a:t>
            </a:r>
            <a:r>
              <a:rPr kumimoji="1" lang="en-US" altLang="zh-CN" dirty="0" smtClean="0"/>
              <a:t>B</a:t>
            </a:r>
            <a:r>
              <a:rPr kumimoji="1" lang="zh-CN" altLang="en-US" dirty="0" smtClean="0"/>
              <a:t>，</a:t>
            </a:r>
            <a:r>
              <a:rPr kumimoji="1" lang="en-US" altLang="zh-CN" dirty="0" smtClean="0"/>
              <a:t>C</a:t>
            </a:r>
            <a:r>
              <a:rPr kumimoji="1" lang="zh-CN" altLang="en-US" dirty="0" smtClean="0"/>
              <a:t>，</a:t>
            </a:r>
            <a:r>
              <a:rPr kumimoji="1" lang="en-US" altLang="zh-CN" dirty="0" smtClean="0"/>
              <a:t>D</a:t>
            </a:r>
            <a:r>
              <a:rPr kumimoji="1" lang="zh-CN" altLang="en-US" dirty="0" smtClean="0"/>
              <a:t>。然后我们可以得到下面的</a:t>
            </a:r>
            <a:r>
              <a:rPr kumimoji="1" lang="en-US" altLang="zh-CN" dirty="0" smtClean="0"/>
              <a:t>evaluation</a:t>
            </a:r>
            <a:r>
              <a:rPr kumimoji="1" lang="zh-CN" altLang="en-US" dirty="0" smtClean="0"/>
              <a:t> </a:t>
            </a:r>
            <a:r>
              <a:rPr kumimoji="1" lang="en-US" altLang="zh-CN" dirty="0" smtClean="0"/>
              <a:t>matrix</a:t>
            </a:r>
            <a:r>
              <a:rPr kumimoji="1" lang="zh-CN" altLang="en-US" dirty="0" smtClean="0"/>
              <a:t>。比如对第一行，表示当</a:t>
            </a:r>
            <a:r>
              <a:rPr kumimoji="1" lang="en-US" altLang="zh-CN" dirty="0" smtClean="0"/>
              <a:t>L1</a:t>
            </a:r>
            <a:r>
              <a:rPr kumimoji="1" lang="zh-CN" altLang="en-US" dirty="0" smtClean="0"/>
              <a:t>的</a:t>
            </a:r>
            <a:r>
              <a:rPr kumimoji="1" lang="en-US" altLang="zh-CN" dirty="0" smtClean="0"/>
              <a:t>rank</a:t>
            </a:r>
            <a:r>
              <a:rPr kumimoji="1" lang="zh-CN" altLang="en-US" dirty="0" smtClean="0"/>
              <a:t>在前</a:t>
            </a:r>
            <a:r>
              <a:rPr kumimoji="1" lang="en-US" altLang="zh-CN" dirty="0" smtClean="0"/>
              <a:t>5</a:t>
            </a:r>
            <a:r>
              <a:rPr kumimoji="1" lang="zh-CN" altLang="en-US" dirty="0" smtClean="0"/>
              <a:t>，</a:t>
            </a:r>
            <a:r>
              <a:rPr kumimoji="1" lang="en-US" altLang="zh-CN" dirty="0" err="1" smtClean="0"/>
              <a:t>bad_rate</a:t>
            </a:r>
            <a:r>
              <a:rPr kumimoji="1" lang="zh-CN" altLang="en-US" dirty="0" smtClean="0"/>
              <a:t> 在前</a:t>
            </a:r>
            <a:r>
              <a:rPr kumimoji="1" lang="en-US" altLang="zh-CN" dirty="0" smtClean="0"/>
              <a:t>5</a:t>
            </a:r>
            <a:r>
              <a:rPr kumimoji="1" lang="zh-CN" altLang="en-US" dirty="0" smtClean="0"/>
              <a:t>的</a:t>
            </a:r>
            <a:r>
              <a:rPr kumimoji="1" lang="en-US" altLang="zh-CN" dirty="0" smtClean="0"/>
              <a:t>precision</a:t>
            </a:r>
            <a:r>
              <a:rPr kumimoji="1" lang="zh-CN" altLang="en-US" dirty="0" smtClean="0"/>
              <a:t>和</a:t>
            </a:r>
            <a:r>
              <a:rPr kumimoji="1" lang="en-US" altLang="zh-CN" dirty="0" smtClean="0"/>
              <a:t>coverage</a:t>
            </a:r>
            <a:r>
              <a:rPr kumimoji="1" lang="zh-CN" altLang="en-US" dirty="0" smtClean="0"/>
              <a:t>。</a:t>
            </a:r>
            <a:r>
              <a:rPr kumimoji="1" lang="en-US" altLang="zh-CN" dirty="0" smtClean="0"/>
              <a:t>precision</a:t>
            </a:r>
            <a:r>
              <a:rPr kumimoji="1" lang="zh-CN" altLang="en-US" dirty="0" smtClean="0"/>
              <a:t>的计算是</a:t>
            </a:r>
            <a:r>
              <a:rPr kumimoji="1" lang="en-US" altLang="zh-CN" dirty="0" smtClean="0"/>
              <a:t>A&amp;C</a:t>
            </a:r>
            <a:r>
              <a:rPr kumimoji="1" lang="zh-CN" altLang="en-US" dirty="0" smtClean="0"/>
              <a:t>除以</a:t>
            </a:r>
            <a:r>
              <a:rPr kumimoji="1" lang="en-US" altLang="zh-CN" dirty="0" smtClean="0"/>
              <a:t>A</a:t>
            </a:r>
            <a:r>
              <a:rPr kumimoji="1" lang="zh-CN" altLang="en-US" dirty="0" smtClean="0"/>
              <a:t>，</a:t>
            </a:r>
            <a:r>
              <a:rPr kumimoji="1" lang="en-US" altLang="zh-CN" dirty="0" smtClean="0"/>
              <a:t>coverage</a:t>
            </a:r>
            <a:r>
              <a:rPr kumimoji="1" lang="zh-CN" altLang="en-US" dirty="0" smtClean="0"/>
              <a:t>的计算是</a:t>
            </a:r>
            <a:r>
              <a:rPr kumimoji="1" lang="en-US" altLang="zh-CN" dirty="0" smtClean="0"/>
              <a:t>A&amp;C</a:t>
            </a:r>
            <a:r>
              <a:rPr kumimoji="1" lang="zh-CN" altLang="en-US" dirty="0" smtClean="0"/>
              <a:t>除以</a:t>
            </a:r>
            <a:r>
              <a:rPr kumimoji="1" lang="en-US" altLang="zh-CN" dirty="0" smtClean="0"/>
              <a:t>C</a:t>
            </a:r>
            <a:r>
              <a:rPr kumimoji="1" lang="zh-CN" altLang="en-US" dirty="0" smtClean="0"/>
              <a:t>。所以由第一行出发，我们可以得到的结论是，当</a:t>
            </a:r>
            <a:r>
              <a:rPr kumimoji="1" lang="en-US" altLang="zh-CN" dirty="0" smtClean="0"/>
              <a:t>L1</a:t>
            </a:r>
            <a:r>
              <a:rPr kumimoji="1" lang="zh-CN" altLang="en-US" dirty="0" smtClean="0"/>
              <a:t>发生的</a:t>
            </a:r>
            <a:r>
              <a:rPr kumimoji="1" lang="en-US" altLang="zh-CN" dirty="0" smtClean="0"/>
              <a:t>shift</a:t>
            </a:r>
            <a:r>
              <a:rPr kumimoji="1" lang="zh-CN" altLang="en-US" dirty="0" smtClean="0"/>
              <a:t>的</a:t>
            </a:r>
            <a:r>
              <a:rPr kumimoji="1" lang="en-US" altLang="zh-CN" dirty="0" smtClean="0"/>
              <a:t>rank</a:t>
            </a:r>
            <a:r>
              <a:rPr kumimoji="1" lang="zh-CN" altLang="en-US" dirty="0" smtClean="0"/>
              <a:t>是当月前五的情况下，</a:t>
            </a:r>
            <a:r>
              <a:rPr kumimoji="1" lang="en-US" altLang="zh-CN" dirty="0" smtClean="0"/>
              <a:t>bad</a:t>
            </a:r>
            <a:r>
              <a:rPr kumimoji="1" lang="zh-CN" altLang="en-US" dirty="0" smtClean="0"/>
              <a:t> </a:t>
            </a:r>
            <a:r>
              <a:rPr kumimoji="1" lang="en-US" altLang="zh-CN" dirty="0" smtClean="0"/>
              <a:t>rate</a:t>
            </a:r>
            <a:r>
              <a:rPr kumimoji="1" lang="zh-CN" altLang="en-US" dirty="0" smtClean="0"/>
              <a:t> 发生</a:t>
            </a:r>
            <a:r>
              <a:rPr kumimoji="1" lang="en-US" altLang="zh-CN" dirty="0" smtClean="0"/>
              <a:t>shift</a:t>
            </a:r>
            <a:r>
              <a:rPr kumimoji="1" lang="zh-CN" altLang="en-US" dirty="0" smtClean="0"/>
              <a:t>的</a:t>
            </a:r>
            <a:r>
              <a:rPr kumimoji="1" lang="en-US" altLang="zh-CN" dirty="0" smtClean="0"/>
              <a:t>rank</a:t>
            </a:r>
            <a:r>
              <a:rPr kumimoji="1" lang="zh-CN" altLang="en-US" dirty="0" smtClean="0"/>
              <a:t>有</a:t>
            </a:r>
            <a:r>
              <a:rPr kumimoji="1" lang="en-US" altLang="zh-CN" dirty="0" smtClean="0"/>
              <a:t>24.1%</a:t>
            </a:r>
            <a:r>
              <a:rPr kumimoji="1" lang="zh-CN" altLang="en-US" dirty="0" smtClean="0"/>
              <a:t>的概率也是在前五。其他行的结论以此类推。</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22</a:t>
            </a:fld>
            <a:endParaRPr lang="zh-CN" altLang="en-US"/>
          </a:p>
        </p:txBody>
      </p:sp>
    </p:spTree>
    <p:extLst>
      <p:ext uri="{BB962C8B-B14F-4D97-AF65-F5344CB8AC3E}">
        <p14:creationId xmlns:p14="http://schemas.microsoft.com/office/powerpoint/2010/main" val="286302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这是一个类似的指标：</a:t>
            </a:r>
            <a:r>
              <a:rPr kumimoji="1" lang="en-US" altLang="zh-CN" dirty="0" smtClean="0"/>
              <a:t>Gap</a:t>
            </a:r>
            <a:r>
              <a:rPr kumimoji="1" lang="zh-CN" altLang="en-US" dirty="0" smtClean="0"/>
              <a:t> </a:t>
            </a:r>
            <a:r>
              <a:rPr kumimoji="1" lang="en-US" altLang="zh-CN" dirty="0" smtClean="0"/>
              <a:t>rank</a:t>
            </a:r>
            <a:r>
              <a:rPr kumimoji="1" lang="zh-CN" altLang="en-US" dirty="0" smtClean="0"/>
              <a:t>。与</a:t>
            </a:r>
            <a:r>
              <a:rPr kumimoji="1" lang="en-US" altLang="zh-CN" dirty="0" smtClean="0"/>
              <a:t>bias</a:t>
            </a:r>
            <a:r>
              <a:rPr kumimoji="1" lang="zh-CN" altLang="en-US" dirty="0" smtClean="0"/>
              <a:t>不同的是，这主要是来比较当天与前后天的</a:t>
            </a:r>
            <a:r>
              <a:rPr kumimoji="1" lang="en-US" altLang="zh-CN" dirty="0" smtClean="0"/>
              <a:t>gap</a:t>
            </a:r>
            <a:r>
              <a:rPr kumimoji="1" lang="zh-CN" altLang="en-US" dirty="0" smtClean="0"/>
              <a:t>的绝对值之和的</a:t>
            </a:r>
            <a:r>
              <a:rPr kumimoji="1" lang="en-US" altLang="zh-CN" dirty="0" smtClean="0"/>
              <a:t>rank</a:t>
            </a:r>
            <a:r>
              <a:rPr kumimoji="1" lang="zh-CN" altLang="en-US" dirty="0" smtClean="0"/>
              <a:t>。所以同样一张图，</a:t>
            </a:r>
            <a:r>
              <a:rPr kumimoji="1" lang="en-US" altLang="zh-CN" dirty="0" smtClean="0"/>
              <a:t>rank</a:t>
            </a:r>
            <a:r>
              <a:rPr kumimoji="1" lang="zh-CN" altLang="en-US" dirty="0" smtClean="0"/>
              <a:t>为</a:t>
            </a:r>
            <a:r>
              <a:rPr kumimoji="1" lang="en-US" altLang="zh-CN" dirty="0" smtClean="0"/>
              <a:t>1</a:t>
            </a:r>
            <a:r>
              <a:rPr kumimoji="1" lang="zh-CN" altLang="en-US" dirty="0" smtClean="0"/>
              <a:t> 的位置也相应发生了变化，图中的</a:t>
            </a:r>
            <a:r>
              <a:rPr kumimoji="1" lang="en-US" altLang="zh-CN" dirty="0" smtClean="0"/>
              <a:t>rank</a:t>
            </a:r>
            <a:r>
              <a:rPr kumimoji="1" lang="zh-CN" altLang="en-US" dirty="0" smtClean="0"/>
              <a:t>为</a:t>
            </a:r>
            <a:r>
              <a:rPr kumimoji="1" lang="en-US" altLang="zh-CN" dirty="0" smtClean="0"/>
              <a:t>1</a:t>
            </a:r>
            <a:r>
              <a:rPr kumimoji="1" lang="zh-CN" altLang="en-US" dirty="0" smtClean="0"/>
              <a:t>的位置代表他和邻居们的</a:t>
            </a:r>
            <a:r>
              <a:rPr kumimoji="1" lang="en-US" altLang="zh-CN" dirty="0" smtClean="0"/>
              <a:t>gap</a:t>
            </a:r>
            <a:r>
              <a:rPr kumimoji="1" lang="zh-CN" altLang="en-US" dirty="0" smtClean="0"/>
              <a:t>最大。然后也可以得到一系列类似的指标。</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23</a:t>
            </a:fld>
            <a:endParaRPr lang="zh-CN" altLang="en-US"/>
          </a:p>
        </p:txBody>
      </p:sp>
    </p:spTree>
    <p:extLst>
      <p:ext uri="{BB962C8B-B14F-4D97-AF65-F5344CB8AC3E}">
        <p14:creationId xmlns:p14="http://schemas.microsoft.com/office/powerpoint/2010/main" val="493642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那让我们来总结一下，</a:t>
            </a:r>
          </a:p>
          <a:p>
            <a:r>
              <a:rPr kumimoji="1" lang="zh-CN" altLang="en-US" dirty="0" smtClean="0"/>
              <a:t>对</a:t>
            </a:r>
            <a:r>
              <a:rPr kumimoji="1" lang="en-US" altLang="zh-CN" dirty="0" smtClean="0"/>
              <a:t>sender</a:t>
            </a:r>
            <a:r>
              <a:rPr kumimoji="1" lang="zh-CN" altLang="en-US" dirty="0" smtClean="0"/>
              <a:t> </a:t>
            </a:r>
            <a:r>
              <a:rPr kumimoji="1" lang="en-US" altLang="zh-CN" dirty="0" smtClean="0"/>
              <a:t>country</a:t>
            </a:r>
            <a:r>
              <a:rPr kumimoji="1" lang="zh-CN" altLang="en-US" dirty="0" smtClean="0"/>
              <a:t>的</a:t>
            </a:r>
            <a:r>
              <a:rPr kumimoji="1" lang="en-US" altLang="zh-CN" dirty="0" smtClean="0"/>
              <a:t>distinct</a:t>
            </a:r>
            <a:r>
              <a:rPr kumimoji="1" lang="zh-CN" altLang="en-US" dirty="0" smtClean="0"/>
              <a:t> </a:t>
            </a:r>
            <a:r>
              <a:rPr kumimoji="1" lang="en-US" altLang="zh-CN" dirty="0" smtClean="0"/>
              <a:t>number</a:t>
            </a:r>
            <a:r>
              <a:rPr kumimoji="1" lang="zh-CN" altLang="en-US" dirty="0" smtClean="0"/>
              <a:t>，我们的结论和</a:t>
            </a:r>
            <a:r>
              <a:rPr kumimoji="1" lang="en-US" altLang="zh-CN" dirty="0" smtClean="0"/>
              <a:t>sender</a:t>
            </a:r>
            <a:r>
              <a:rPr kumimoji="1" lang="zh-CN" altLang="en-US" dirty="0" smtClean="0"/>
              <a:t> </a:t>
            </a:r>
            <a:r>
              <a:rPr kumimoji="1" lang="en-US" altLang="zh-CN" dirty="0" smtClean="0"/>
              <a:t>IP</a:t>
            </a:r>
            <a:r>
              <a:rPr kumimoji="1" lang="zh-CN" altLang="en-US" dirty="0" smtClean="0"/>
              <a:t>的有些相似，即第一</a:t>
            </a:r>
            <a:r>
              <a:rPr kumimoji="1" lang="zh-CN" altLang="en-US" baseline="0" dirty="0" smtClean="0"/>
              <a:t> 相关性取决于</a:t>
            </a:r>
            <a:r>
              <a:rPr kumimoji="1" lang="en-US" altLang="zh-CN" baseline="0" dirty="0" smtClean="0"/>
              <a:t>merchant</a:t>
            </a:r>
            <a:r>
              <a:rPr kumimoji="1" lang="zh-CN" altLang="en-US" baseline="0" dirty="0" smtClean="0"/>
              <a:t>，第二 在</a:t>
            </a:r>
            <a:r>
              <a:rPr kumimoji="1" lang="en-US" altLang="zh-CN" baseline="0" dirty="0" smtClean="0"/>
              <a:t>top100merchant</a:t>
            </a:r>
            <a:r>
              <a:rPr kumimoji="1" lang="zh-CN" altLang="en-US" baseline="0" dirty="0" smtClean="0"/>
              <a:t>上的分布往往会是负相关。</a:t>
            </a:r>
          </a:p>
          <a:p>
            <a:r>
              <a:rPr kumimoji="1" lang="zh-CN" altLang="en-US" baseline="0" dirty="0" smtClean="0"/>
              <a:t>对</a:t>
            </a:r>
            <a:r>
              <a:rPr kumimoji="1" lang="en-US" altLang="zh-CN" baseline="0" dirty="0" smtClean="0"/>
              <a:t>proportion</a:t>
            </a:r>
            <a:r>
              <a:rPr kumimoji="1" lang="zh-CN" altLang="en-US" baseline="0" dirty="0" smtClean="0"/>
              <a:t> </a:t>
            </a:r>
            <a:r>
              <a:rPr kumimoji="1" lang="en-US" altLang="zh-CN" baseline="0" dirty="0" smtClean="0"/>
              <a:t>shift</a:t>
            </a:r>
            <a:r>
              <a:rPr kumimoji="1" lang="zh-CN" altLang="en-US" baseline="0" dirty="0" smtClean="0"/>
              <a:t> </a:t>
            </a:r>
            <a:r>
              <a:rPr kumimoji="1" lang="en-US" altLang="zh-CN" baseline="0" dirty="0" smtClean="0"/>
              <a:t>of</a:t>
            </a:r>
            <a:r>
              <a:rPr kumimoji="1" lang="zh-CN" altLang="en-US" baseline="0" dirty="0" smtClean="0"/>
              <a:t> </a:t>
            </a:r>
            <a:r>
              <a:rPr kumimoji="1" lang="en-US" altLang="zh-CN" baseline="0" dirty="0" smtClean="0"/>
              <a:t>sender</a:t>
            </a:r>
            <a:r>
              <a:rPr kumimoji="1" lang="zh-CN" altLang="en-US" baseline="0" dirty="0" smtClean="0"/>
              <a:t> </a:t>
            </a:r>
            <a:r>
              <a:rPr kumimoji="1" lang="en-US" altLang="zh-CN" baseline="0" dirty="0" smtClean="0"/>
              <a:t>country</a:t>
            </a:r>
            <a:r>
              <a:rPr kumimoji="1" lang="zh-CN" altLang="en-US" baseline="0" dirty="0" smtClean="0"/>
              <a:t>，我们可以用</a:t>
            </a:r>
            <a:r>
              <a:rPr kumimoji="1" lang="en-US" altLang="zh-CN" baseline="0" dirty="0" smtClean="0"/>
              <a:t>L1</a:t>
            </a:r>
            <a:r>
              <a:rPr kumimoji="1" lang="zh-CN" altLang="en-US" baseline="0" dirty="0" smtClean="0"/>
              <a:t>和</a:t>
            </a:r>
            <a:r>
              <a:rPr kumimoji="1" lang="en-US" altLang="zh-CN" baseline="0" dirty="0" smtClean="0"/>
              <a:t>L2</a:t>
            </a:r>
            <a:r>
              <a:rPr kumimoji="1" lang="zh-CN" altLang="en-US" baseline="0" dirty="0" smtClean="0"/>
              <a:t>这两个指标的</a:t>
            </a:r>
            <a:r>
              <a:rPr kumimoji="1" lang="en-US" altLang="zh-CN" baseline="0" dirty="0" smtClean="0"/>
              <a:t>shift</a:t>
            </a:r>
            <a:r>
              <a:rPr kumimoji="1" lang="zh-CN" altLang="en-US" baseline="0" dirty="0" smtClean="0"/>
              <a:t>可以在一定程度上描述</a:t>
            </a:r>
            <a:r>
              <a:rPr kumimoji="1" lang="en-US" altLang="zh-CN" baseline="0" dirty="0" smtClean="0"/>
              <a:t>bad</a:t>
            </a:r>
            <a:r>
              <a:rPr kumimoji="1" lang="zh-CN" altLang="en-US" baseline="0" dirty="0" smtClean="0"/>
              <a:t> </a:t>
            </a:r>
            <a:r>
              <a:rPr kumimoji="1" lang="en-US" altLang="zh-CN" baseline="0" dirty="0" smtClean="0"/>
              <a:t>rate</a:t>
            </a:r>
            <a:r>
              <a:rPr kumimoji="1" lang="zh-CN" altLang="en-US" baseline="0" dirty="0" smtClean="0"/>
              <a:t>的</a:t>
            </a:r>
            <a:r>
              <a:rPr kumimoji="1" lang="en-US" altLang="zh-CN" baseline="0" dirty="0" smtClean="0"/>
              <a:t>shift</a:t>
            </a:r>
            <a:r>
              <a:rPr kumimoji="1" lang="zh-CN" altLang="en-US" baseline="0" dirty="0" smtClean="0"/>
              <a:t>，同事也证明了我们</a:t>
            </a:r>
            <a:r>
              <a:rPr kumimoji="1" lang="en-US" altLang="zh-CN" baseline="0" dirty="0" smtClean="0"/>
              <a:t>framework</a:t>
            </a:r>
            <a:r>
              <a:rPr kumimoji="1" lang="zh-CN" altLang="en-US" baseline="0" dirty="0" smtClean="0"/>
              <a:t>的有效性。</a:t>
            </a:r>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24</a:t>
            </a:fld>
            <a:endParaRPr lang="zh-CN" altLang="en-US"/>
          </a:p>
        </p:txBody>
      </p:sp>
    </p:spTree>
    <p:extLst>
      <p:ext uri="{BB962C8B-B14F-4D97-AF65-F5344CB8AC3E}">
        <p14:creationId xmlns:p14="http://schemas.microsoft.com/office/powerpoint/2010/main" val="707761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关于</a:t>
            </a:r>
            <a:r>
              <a:rPr kumimoji="1" lang="en-US" altLang="zh-CN" dirty="0" smtClean="0"/>
              <a:t>summary</a:t>
            </a:r>
            <a:r>
              <a:rPr kumimoji="1" lang="zh-CN" altLang="en-US" dirty="0" smtClean="0"/>
              <a:t>，我们有以下几点：</a:t>
            </a:r>
          </a:p>
          <a:p>
            <a:r>
              <a:rPr kumimoji="1" lang="zh-CN" altLang="en-US" dirty="0" smtClean="0"/>
              <a:t>第一，我们可以为很多</a:t>
            </a:r>
            <a:r>
              <a:rPr kumimoji="1" lang="en-US" altLang="zh-CN" dirty="0" smtClean="0"/>
              <a:t>merchants</a:t>
            </a:r>
            <a:r>
              <a:rPr kumimoji="1" lang="zh-CN" altLang="en-US" dirty="0" smtClean="0"/>
              <a:t>制定特定的</a:t>
            </a:r>
            <a:r>
              <a:rPr kumimoji="1" lang="en-US" altLang="zh-CN" dirty="0" smtClean="0"/>
              <a:t>solution</a:t>
            </a:r>
            <a:endParaRPr kumimoji="1" lang="zh-CN" altLang="en-US" dirty="0" smtClean="0"/>
          </a:p>
          <a:p>
            <a:r>
              <a:rPr kumimoji="1" lang="zh-CN" altLang="en-US" dirty="0" smtClean="0"/>
              <a:t>第二，我们设计出了一套可以用于相似</a:t>
            </a:r>
            <a:r>
              <a:rPr kumimoji="1" lang="en-US" altLang="zh-CN" dirty="0" smtClean="0"/>
              <a:t>Variable</a:t>
            </a:r>
            <a:r>
              <a:rPr kumimoji="1" lang="zh-CN" altLang="en-US" dirty="0" smtClean="0"/>
              <a:t> </a:t>
            </a:r>
            <a:r>
              <a:rPr kumimoji="1" lang="en-US" altLang="zh-CN" dirty="0" smtClean="0"/>
              <a:t>analysis</a:t>
            </a:r>
            <a:r>
              <a:rPr kumimoji="1" lang="zh-CN" altLang="en-US" dirty="0" smtClean="0"/>
              <a:t>的</a:t>
            </a:r>
            <a:r>
              <a:rPr kumimoji="1" lang="en-US" altLang="zh-CN" dirty="0" smtClean="0"/>
              <a:t>framework</a:t>
            </a:r>
            <a:endParaRPr kumimoji="1" lang="zh-CN" altLang="en-US" dirty="0" smtClean="0"/>
          </a:p>
          <a:p>
            <a:r>
              <a:rPr kumimoji="1" lang="zh-CN" altLang="en-US" dirty="0" smtClean="0"/>
              <a:t>第三，我们提出的</a:t>
            </a:r>
            <a:r>
              <a:rPr kumimoji="1" lang="en-US" altLang="zh-CN" dirty="0" smtClean="0"/>
              <a:t>Variable</a:t>
            </a:r>
            <a:r>
              <a:rPr kumimoji="1" lang="zh-CN" altLang="en-US" dirty="0" smtClean="0"/>
              <a:t> 可以用在</a:t>
            </a:r>
            <a:r>
              <a:rPr kumimoji="1" lang="en-US" altLang="zh-CN" dirty="0" smtClean="0"/>
              <a:t>frontend</a:t>
            </a:r>
            <a:r>
              <a:rPr kumimoji="1" lang="zh-CN" altLang="en-US" dirty="0" smtClean="0"/>
              <a:t> </a:t>
            </a:r>
            <a:r>
              <a:rPr kumimoji="1" lang="en-US" altLang="zh-CN" dirty="0" smtClean="0"/>
              <a:t>model</a:t>
            </a:r>
            <a:r>
              <a:rPr kumimoji="1" lang="zh-CN" altLang="en-US" dirty="0" smtClean="0"/>
              <a:t>中</a:t>
            </a:r>
          </a:p>
          <a:p>
            <a:r>
              <a:rPr kumimoji="1" lang="zh-CN" altLang="en-US" dirty="0" smtClean="0"/>
              <a:t>最后，我们可以通过对</a:t>
            </a:r>
            <a:r>
              <a:rPr kumimoji="1" lang="en-US" altLang="zh-CN" dirty="0" smtClean="0"/>
              <a:t>Variable</a:t>
            </a:r>
            <a:r>
              <a:rPr kumimoji="1" lang="zh-CN" altLang="en-US" dirty="0" smtClean="0"/>
              <a:t>的分析来解释</a:t>
            </a:r>
            <a:r>
              <a:rPr kumimoji="1" lang="en-US" altLang="zh-CN" dirty="0" smtClean="0"/>
              <a:t>merchant</a:t>
            </a:r>
            <a:r>
              <a:rPr kumimoji="1" lang="zh-CN" altLang="en-US" dirty="0" smtClean="0"/>
              <a:t>的变化</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25</a:t>
            </a:fld>
            <a:endParaRPr lang="zh-CN" altLang="en-US"/>
          </a:p>
        </p:txBody>
      </p:sp>
    </p:spTree>
    <p:extLst>
      <p:ext uri="{BB962C8B-B14F-4D97-AF65-F5344CB8AC3E}">
        <p14:creationId xmlns:p14="http://schemas.microsoft.com/office/powerpoint/2010/main" val="1325715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至于</a:t>
            </a:r>
            <a:r>
              <a:rPr kumimoji="1" lang="en-US" altLang="zh-CN" dirty="0" smtClean="0"/>
              <a:t>plan</a:t>
            </a:r>
            <a:r>
              <a:rPr kumimoji="1" lang="zh-CN" altLang="en-US" dirty="0" smtClean="0"/>
              <a:t>，我想主要有以下几点：</a:t>
            </a:r>
          </a:p>
          <a:p>
            <a:r>
              <a:rPr kumimoji="1" lang="zh-CN" altLang="en-US" dirty="0" smtClean="0"/>
              <a:t>分别是 </a:t>
            </a:r>
          </a:p>
          <a:p>
            <a:r>
              <a:rPr kumimoji="1" lang="en-US" altLang="zh-CN" dirty="0" smtClean="0"/>
              <a:t>and</a:t>
            </a:r>
            <a:r>
              <a:rPr kumimoji="1" lang="zh-CN" altLang="en-US" dirty="0" smtClean="0"/>
              <a:t>我们可以从</a:t>
            </a:r>
            <a:r>
              <a:rPr kumimoji="1" lang="en-US" altLang="zh-CN" dirty="0" smtClean="0"/>
              <a:t>merchant</a:t>
            </a:r>
            <a:r>
              <a:rPr kumimoji="1" lang="zh-CN" altLang="en-US" dirty="0" smtClean="0"/>
              <a:t>的交易信息中提取出更多的和</a:t>
            </a:r>
            <a:r>
              <a:rPr kumimoji="1" lang="en-US" altLang="zh-CN" dirty="0" smtClean="0"/>
              <a:t>bad</a:t>
            </a:r>
            <a:r>
              <a:rPr kumimoji="1" lang="zh-CN" altLang="en-US" baseline="0" dirty="0" smtClean="0"/>
              <a:t> </a:t>
            </a:r>
            <a:r>
              <a:rPr kumimoji="1" lang="en-US" altLang="zh-CN" baseline="0" dirty="0" smtClean="0"/>
              <a:t>rate</a:t>
            </a:r>
            <a:r>
              <a:rPr kumimoji="1" lang="zh-CN" altLang="en-US" baseline="0" dirty="0" smtClean="0"/>
              <a:t>有关的变量</a:t>
            </a:r>
          </a:p>
          <a:p>
            <a:r>
              <a:rPr kumimoji="1" lang="zh-CN" altLang="en-US" dirty="0" smtClean="0"/>
              <a:t>等等</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26</a:t>
            </a:fld>
            <a:endParaRPr lang="zh-CN" altLang="en-US"/>
          </a:p>
        </p:txBody>
      </p:sp>
    </p:spTree>
    <p:extLst>
      <p:ext uri="{BB962C8B-B14F-4D97-AF65-F5344CB8AC3E}">
        <p14:creationId xmlns:p14="http://schemas.microsoft.com/office/powerpoint/2010/main" val="1958529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a:t>
            </a:r>
            <a:r>
              <a:rPr kumimoji="1" lang="zh-CN" altLang="en-US" dirty="0" smtClean="0"/>
              <a:t> 这是全部了，有问题吗？</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27</a:t>
            </a:fld>
            <a:endParaRPr lang="zh-CN" altLang="en-US"/>
          </a:p>
        </p:txBody>
      </p:sp>
    </p:spTree>
    <p:extLst>
      <p:ext uri="{BB962C8B-B14F-4D97-AF65-F5344CB8AC3E}">
        <p14:creationId xmlns:p14="http://schemas.microsoft.com/office/powerpoint/2010/main" val="209853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let‘s first look at the background. As we all know, we have thousands of transactions in PayPal all the time, then these transactions will be first declined by frontend models, so we can get a lot of transaction information they have good or bad tags. And from the perspective of merchant, each merchant will accumulate a lot of transaction information with tags, that is, transaction information with bad rate. And our frontend model is based on transaction level, so these</a:t>
            </a:r>
            <a:r>
              <a:rPr lang="zh-CN" altLang="en-US" baseline="0" dirty="0" smtClean="0"/>
              <a:t> </a:t>
            </a:r>
            <a:r>
              <a:rPr lang="en-US" altLang="zh-CN" baseline="0" dirty="0" smtClean="0"/>
              <a:t>models</a:t>
            </a:r>
            <a:r>
              <a:rPr lang="zh-CN" altLang="en-US" dirty="0" smtClean="0"/>
              <a:t> </a:t>
            </a:r>
            <a:r>
              <a:rPr lang="en-US" altLang="zh-CN" dirty="0" smtClean="0"/>
              <a:t>tend to ignore the variables that can be extracted based on the merchant angle. So the focus of my</a:t>
            </a:r>
            <a:r>
              <a:rPr lang="zh-CN" altLang="en-US" dirty="0" smtClean="0"/>
              <a:t> </a:t>
            </a:r>
            <a:r>
              <a:rPr lang="en-US" altLang="zh-CN" dirty="0" smtClean="0"/>
              <a:t>project is to explore some variables</a:t>
            </a:r>
            <a:r>
              <a:rPr lang="zh-CN" altLang="en-US" baseline="0" dirty="0" smtClean="0"/>
              <a:t> </a:t>
            </a:r>
            <a:r>
              <a:rPr lang="en-US" altLang="zh-CN" dirty="0" smtClean="0"/>
              <a:t>that can be associated with bad rate or under attacked.</a:t>
            </a:r>
            <a:r>
              <a:rPr lang="zh-CN" altLang="en-US" baseline="0" dirty="0" smtClean="0"/>
              <a:t> </a:t>
            </a:r>
            <a:r>
              <a:rPr lang="en-US" altLang="zh-CN" baseline="0" dirty="0" smtClean="0"/>
              <a:t>And</a:t>
            </a:r>
            <a:r>
              <a:rPr lang="zh-CN" altLang="en-US" baseline="0" dirty="0" smtClean="0"/>
              <a:t> </a:t>
            </a:r>
            <a:r>
              <a:rPr lang="en-US" altLang="zh-CN" baseline="0" dirty="0" smtClean="0"/>
              <a:t>B</a:t>
            </a:r>
            <a:r>
              <a:rPr lang="en-US" altLang="zh-CN" dirty="0" smtClean="0"/>
              <a:t>ased on the merchant, we</a:t>
            </a:r>
            <a:r>
              <a:rPr lang="zh-CN" altLang="en-US" dirty="0" smtClean="0"/>
              <a:t> </a:t>
            </a:r>
            <a:r>
              <a:rPr lang="en-US" altLang="zh-CN" dirty="0" smtClean="0"/>
              <a:t>can</a:t>
            </a:r>
            <a:r>
              <a:rPr lang="zh-CN" altLang="en-US" dirty="0" smtClean="0"/>
              <a:t> </a:t>
            </a:r>
            <a:r>
              <a:rPr lang="en-US" altLang="zh-CN" dirty="0" smtClean="0"/>
              <a:t>use the variable to feed back the frontend model. We can also do some alert related content to the attempts.</a:t>
            </a:r>
            <a:endParaRPr lang="en-US" altLang="zh-CN"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3</a:t>
            </a:fld>
            <a:endParaRPr lang="zh-CN" altLang="en-US"/>
          </a:p>
        </p:txBody>
      </p:sp>
    </p:spTree>
    <p:extLst>
      <p:ext uri="{BB962C8B-B14F-4D97-AF65-F5344CB8AC3E}">
        <p14:creationId xmlns:p14="http://schemas.microsoft.com/office/powerpoint/2010/main" val="110448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4</a:t>
            </a:fld>
            <a:endParaRPr lang="zh-CN" altLang="en-US"/>
          </a:p>
        </p:txBody>
      </p:sp>
    </p:spTree>
    <p:extLst>
      <p:ext uri="{BB962C8B-B14F-4D97-AF65-F5344CB8AC3E}">
        <p14:creationId xmlns:p14="http://schemas.microsoft.com/office/powerpoint/2010/main" val="885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Okay, let‘s take a look at the workflow. The process is probably like this. We can get a series of Variables from the data accumulated by the merchant. Then we can get a series of statistics based on these Variables, and find some</a:t>
            </a:r>
            <a:r>
              <a:rPr lang="zh-CN" altLang="en-US" dirty="0" smtClean="0"/>
              <a:t> </a:t>
            </a:r>
            <a:r>
              <a:rPr lang="en-US" altLang="zh-CN" dirty="0" smtClean="0"/>
              <a:t>relationship</a:t>
            </a:r>
            <a:r>
              <a:rPr lang="zh-CN" altLang="en-US" dirty="0" smtClean="0"/>
              <a:t> </a:t>
            </a:r>
            <a:r>
              <a:rPr lang="en-US" altLang="zh-CN" dirty="0" smtClean="0"/>
              <a:t>between</a:t>
            </a:r>
            <a:r>
              <a:rPr lang="zh-CN" altLang="en-US" dirty="0" smtClean="0"/>
              <a:t> </a:t>
            </a:r>
            <a:r>
              <a:rPr lang="en-US" altLang="zh-CN" dirty="0" smtClean="0"/>
              <a:t>these statistics and bad rate. Of course, sometimes these statistics do not relate to the bad rate. We may need to further construct some Variables based on these statistics</a:t>
            </a:r>
            <a:r>
              <a:rPr lang="zh-CN" altLang="en-US" baseline="0" dirty="0" smtClean="0"/>
              <a:t> </a:t>
            </a:r>
            <a:r>
              <a:rPr lang="en-US" altLang="zh-CN" baseline="0" dirty="0" smtClean="0"/>
              <a:t>such</a:t>
            </a:r>
            <a:r>
              <a:rPr lang="zh-CN" altLang="en-US" baseline="0" dirty="0" smtClean="0"/>
              <a:t> </a:t>
            </a:r>
            <a:r>
              <a:rPr lang="en-US" altLang="zh-CN" baseline="0" dirty="0" smtClean="0"/>
              <a:t>as</a:t>
            </a:r>
            <a:r>
              <a:rPr lang="zh-CN" altLang="en-US" baseline="0" dirty="0" smtClean="0"/>
              <a:t> </a:t>
            </a:r>
            <a:r>
              <a:rPr lang="en-US" altLang="zh-CN" baseline="0" dirty="0" smtClean="0"/>
              <a:t>bias</a:t>
            </a:r>
            <a:r>
              <a:rPr lang="zh-CN" altLang="en-US" baseline="0" dirty="0" smtClean="0"/>
              <a:t> </a:t>
            </a:r>
            <a:r>
              <a:rPr lang="en-US" altLang="zh-CN" baseline="0" dirty="0" smtClean="0"/>
              <a:t>rank,</a:t>
            </a:r>
            <a:r>
              <a:rPr lang="zh-CN" altLang="en-US" baseline="0" dirty="0" smtClean="0"/>
              <a:t> </a:t>
            </a:r>
            <a:r>
              <a:rPr lang="en-US" altLang="zh-CN" baseline="0" dirty="0" smtClean="0"/>
              <a:t>gap</a:t>
            </a:r>
            <a:r>
              <a:rPr lang="zh-CN" altLang="en-US" baseline="0" dirty="0" smtClean="0"/>
              <a:t> </a:t>
            </a:r>
            <a:r>
              <a:rPr lang="en-US" altLang="zh-CN" baseline="0" dirty="0" smtClean="0"/>
              <a:t>rank</a:t>
            </a:r>
            <a:r>
              <a:rPr lang="zh-CN" altLang="en-US" baseline="0" dirty="0" smtClean="0"/>
              <a:t> </a:t>
            </a:r>
            <a:r>
              <a:rPr lang="en-US" altLang="zh-CN" baseline="0" dirty="0" smtClean="0"/>
              <a:t>and</a:t>
            </a:r>
            <a:r>
              <a:rPr lang="zh-CN" altLang="en-US" baseline="0" dirty="0" smtClean="0"/>
              <a:t> </a:t>
            </a:r>
            <a:r>
              <a:rPr lang="en-US" altLang="zh-CN" baseline="0" dirty="0" smtClean="0"/>
              <a:t>etcetera</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5</a:t>
            </a:fld>
            <a:endParaRPr lang="zh-CN" altLang="en-US"/>
          </a:p>
        </p:txBody>
      </p:sp>
    </p:spTree>
    <p:extLst>
      <p:ext uri="{BB962C8B-B14F-4D97-AF65-F5344CB8AC3E}">
        <p14:creationId xmlns:p14="http://schemas.microsoft.com/office/powerpoint/2010/main" val="82984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Then, all three figures are based on a merchant‘s information. The first thing we already know is that the time period marked in red in the figure represents that this merchant was under</a:t>
            </a:r>
            <a:r>
              <a:rPr kumimoji="1" lang="zh-CN" altLang="en-US" baseline="0" dirty="0" smtClean="0"/>
              <a:t> </a:t>
            </a:r>
            <a:r>
              <a:rPr kumimoji="1" lang="en-US" altLang="zh-CN" dirty="0" smtClean="0"/>
              <a:t>attacked during this time. Then let’s take a look at some of the performance of Variable. In the top left picture, the three lines represent the number of successful transactions, the</a:t>
            </a:r>
            <a:r>
              <a:rPr kumimoji="1" lang="zh-CN" altLang="en-US" baseline="0" dirty="0" smtClean="0"/>
              <a:t> </a:t>
            </a:r>
            <a:r>
              <a:rPr kumimoji="1" lang="en-US" altLang="zh-CN" baseline="0" dirty="0" smtClean="0"/>
              <a:t>successful </a:t>
            </a:r>
            <a:r>
              <a:rPr kumimoji="1" lang="en-US" altLang="zh-CN" dirty="0" smtClean="0"/>
              <a:t>and marked as good, and the number of the</a:t>
            </a:r>
            <a:r>
              <a:rPr kumimoji="1" lang="zh-CN" altLang="en-US" baseline="0" dirty="0" smtClean="0"/>
              <a:t> </a:t>
            </a:r>
            <a:r>
              <a:rPr kumimoji="1" lang="en-US" altLang="zh-CN" dirty="0" smtClean="0"/>
              <a:t>declined. We can see that these three Variables have a steep rise during this time, which can be related to the attack of this merchant. Then we can look at the picture on the right. We can find</a:t>
            </a:r>
            <a:r>
              <a:rPr kumimoji="1" lang="zh-CN" altLang="en-US" dirty="0" smtClean="0"/>
              <a:t> </a:t>
            </a:r>
            <a:r>
              <a:rPr kumimoji="1" lang="en-US" altLang="zh-CN" dirty="0" smtClean="0"/>
              <a:t>out</a:t>
            </a:r>
            <a:r>
              <a:rPr kumimoji="1" lang="zh-CN" altLang="en-US" baseline="0" dirty="0" smtClean="0"/>
              <a:t> </a:t>
            </a:r>
            <a:r>
              <a:rPr kumimoji="1" lang="en-US" altLang="zh-CN" dirty="0" smtClean="0"/>
              <a:t>that the score given by the cam model is reduced during the period when the merchant is</a:t>
            </a:r>
            <a:r>
              <a:rPr kumimoji="1" lang="zh-CN" altLang="en-US" baseline="0" dirty="0" smtClean="0"/>
              <a:t> </a:t>
            </a:r>
            <a:r>
              <a:rPr kumimoji="1" lang="en-US" altLang="zh-CN" baseline="0" dirty="0" smtClean="0"/>
              <a:t>under</a:t>
            </a:r>
            <a:r>
              <a:rPr kumimoji="1" lang="zh-CN" altLang="en-US" baseline="0" dirty="0" smtClean="0"/>
              <a:t> </a:t>
            </a:r>
            <a:r>
              <a:rPr kumimoji="1" lang="en-US" altLang="zh-CN" dirty="0" smtClean="0"/>
              <a:t>attacked, which means that the cam model did</a:t>
            </a:r>
            <a:r>
              <a:rPr kumimoji="1" lang="zh-CN" altLang="en-US" dirty="0" smtClean="0"/>
              <a:t> </a:t>
            </a:r>
            <a:r>
              <a:rPr kumimoji="1" lang="en-US" altLang="zh-CN" dirty="0" smtClean="0"/>
              <a:t>not perform well in this case. The bottom line depicts a performance of the </a:t>
            </a:r>
            <a:r>
              <a:rPr kumimoji="1" lang="en-US" altLang="zh-CN" dirty="0" err="1" smtClean="0"/>
              <a:t>sndr_days_on_file</a:t>
            </a:r>
            <a:r>
              <a:rPr kumimoji="1" lang="en-US" altLang="zh-CN" dirty="0" smtClean="0"/>
              <a:t> at different times of the gap‘s proportion. </a:t>
            </a:r>
            <a:r>
              <a:rPr kumimoji="1" lang="en-US" altLang="zh-CN" dirty="0" err="1" smtClean="0"/>
              <a:t>Sndr_days_on_file</a:t>
            </a:r>
            <a:r>
              <a:rPr kumimoji="1" lang="en-US" altLang="zh-CN" dirty="0" smtClean="0"/>
              <a:t> refers to the gap from the date of account registration to the time when the transaction occurred. The horizontal axis is the date, and the vertical axis is the proportion. The nine lines in the figure refer to gap less than one, and less than two , and so on. it is less than nine. Then we can know that the bottom line obviously means less than one, and the share is the lowest, and the highest is less than nine. We see that during this period of time when the merchant was under</a:t>
            </a:r>
            <a:r>
              <a:rPr kumimoji="1" lang="zh-CN" altLang="en-US" dirty="0" smtClean="0"/>
              <a:t> </a:t>
            </a:r>
            <a:r>
              <a:rPr kumimoji="1" lang="en-US" altLang="zh-CN" dirty="0" smtClean="0"/>
              <a:t>attacked, the gap between the shares of different registration times was significantly larger than the average. So this is a variable related to under</a:t>
            </a:r>
            <a:r>
              <a:rPr kumimoji="1" lang="zh-CN" altLang="en-US" baseline="0" dirty="0" smtClean="0"/>
              <a:t> </a:t>
            </a:r>
            <a:r>
              <a:rPr kumimoji="1" lang="en-US" altLang="zh-CN" dirty="0" smtClean="0"/>
              <a:t>attacked.</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6</a:t>
            </a:fld>
            <a:endParaRPr lang="zh-CN" altLang="en-US"/>
          </a:p>
        </p:txBody>
      </p:sp>
    </p:spTree>
    <p:extLst>
      <p:ext uri="{BB962C8B-B14F-4D97-AF65-F5344CB8AC3E}">
        <p14:creationId xmlns:p14="http://schemas.microsoft.com/office/powerpoint/2010/main" val="103122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Okay, this time we mainly discuss the two variables.</a:t>
            </a:r>
            <a:r>
              <a:rPr kumimoji="1" lang="zh-CN" altLang="en-US" baseline="0" dirty="0" smtClean="0"/>
              <a:t> </a:t>
            </a:r>
            <a:r>
              <a:rPr kumimoji="1" lang="en-US" altLang="zh-CN" baseline="0" dirty="0" smtClean="0"/>
              <a:t>They</a:t>
            </a:r>
            <a:r>
              <a:rPr kumimoji="1" lang="zh-CN" altLang="en-US" baseline="0" dirty="0" smtClean="0"/>
              <a:t> </a:t>
            </a:r>
            <a:r>
              <a:rPr kumimoji="1" lang="en-US" altLang="zh-CN" baseline="0" dirty="0" smtClean="0"/>
              <a:t>are</a:t>
            </a:r>
            <a:r>
              <a:rPr kumimoji="1" lang="zh-CN" altLang="en-US" baseline="0" dirty="0" smtClean="0"/>
              <a:t> </a:t>
            </a:r>
            <a:r>
              <a:rPr kumimoji="1" lang="en-US" altLang="zh-CN" dirty="0" smtClean="0"/>
              <a:t>sender IP and sender country. We mainly look at their distinct number and proportion shift. Then</a:t>
            </a:r>
            <a:r>
              <a:rPr kumimoji="1" lang="zh-CN" altLang="en-US" baseline="0" dirty="0" smtClean="0"/>
              <a:t> </a:t>
            </a:r>
            <a:r>
              <a:rPr kumimoji="1" lang="en-US" altLang="zh-CN" baseline="0" dirty="0" smtClean="0"/>
              <a:t>l</a:t>
            </a:r>
            <a:r>
              <a:rPr kumimoji="1" lang="en-US" altLang="zh-CN" dirty="0" smtClean="0"/>
              <a:t>ook</a:t>
            </a:r>
            <a:r>
              <a:rPr kumimoji="1" lang="zh-CN" altLang="en-US" baseline="0" dirty="0" smtClean="0"/>
              <a:t> </a:t>
            </a:r>
            <a:r>
              <a:rPr kumimoji="1" lang="en-US" altLang="zh-CN" dirty="0" smtClean="0"/>
              <a:t>for the relationship between these statistics and the bad rate</a:t>
            </a:r>
            <a:r>
              <a:rPr kumimoji="1" lang="zh-CN" altLang="en-US" dirty="0" smtClean="0"/>
              <a:t> </a:t>
            </a:r>
            <a:r>
              <a:rPr kumimoji="1" lang="en-US" altLang="zh-CN" dirty="0" smtClean="0"/>
              <a:t>under attacked or the</a:t>
            </a:r>
            <a:r>
              <a:rPr kumimoji="1" lang="zh-CN" altLang="en-US" dirty="0" smtClean="0"/>
              <a:t> </a:t>
            </a:r>
            <a:r>
              <a:rPr kumimoji="1" lang="en-US" altLang="zh-CN" dirty="0" smtClean="0"/>
              <a:t>info</a:t>
            </a:r>
            <a:r>
              <a:rPr kumimoji="1" lang="zh-CN" altLang="en-US" dirty="0" smtClean="0"/>
              <a:t> </a:t>
            </a:r>
            <a:r>
              <a:rPr kumimoji="1" lang="en-US" altLang="zh-CN" dirty="0" smtClean="0"/>
              <a:t>related to alert.</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7</a:t>
            </a:fld>
            <a:endParaRPr lang="zh-CN" altLang="en-US"/>
          </a:p>
        </p:txBody>
      </p:sp>
    </p:spTree>
    <p:extLst>
      <p:ext uri="{BB962C8B-B14F-4D97-AF65-F5344CB8AC3E}">
        <p14:creationId xmlns:p14="http://schemas.microsoft.com/office/powerpoint/2010/main" val="38837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let's take a look at the data set. We selected the data set from April 1 to April 30 this year. A total of more than 630,000 </a:t>
            </a:r>
            <a:r>
              <a:rPr lang="en-US" altLang="zh-CN" dirty="0" err="1" smtClean="0"/>
              <a:t>rcvr_id</a:t>
            </a:r>
            <a:r>
              <a:rPr lang="en-US" altLang="zh-CN" dirty="0" smtClean="0"/>
              <a:t>, and more than 500 million transactions</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8</a:t>
            </a:fld>
            <a:endParaRPr lang="zh-CN" altLang="en-US"/>
          </a:p>
        </p:txBody>
      </p:sp>
    </p:spTree>
    <p:extLst>
      <p:ext uri="{BB962C8B-B14F-4D97-AF65-F5344CB8AC3E}">
        <p14:creationId xmlns:p14="http://schemas.microsoft.com/office/powerpoint/2010/main" val="96655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first look at the case of the distinct number of sender </a:t>
            </a:r>
            <a:r>
              <a:rPr kumimoji="1" lang="en-US" altLang="zh-CN" dirty="0" err="1" smtClean="0"/>
              <a:t>IP.The</a:t>
            </a:r>
            <a:r>
              <a:rPr kumimoji="1" lang="en-US" altLang="zh-CN" dirty="0" smtClean="0"/>
              <a:t> picture on the left still corresponds to the previous merchant. We can find that it has a steep</a:t>
            </a:r>
            <a:r>
              <a:rPr kumimoji="1" lang="zh-CN" altLang="en-US" baseline="0" dirty="0" smtClean="0"/>
              <a:t> </a:t>
            </a:r>
            <a:r>
              <a:rPr kumimoji="1" lang="en-US" altLang="zh-CN" dirty="0" smtClean="0"/>
              <a:t>rise in its distinct number of sender IP during the period of attack, then at the overall </a:t>
            </a:r>
            <a:r>
              <a:rPr kumimoji="1" lang="en-US" altLang="zh-CN" dirty="0" err="1" smtClean="0"/>
              <a:t>level,is</a:t>
            </a:r>
            <a:r>
              <a:rPr kumimoji="1" lang="zh-CN" altLang="en-US" dirty="0" smtClean="0"/>
              <a:t> </a:t>
            </a:r>
            <a:r>
              <a:rPr kumimoji="1" lang="en-US" altLang="zh-CN" dirty="0" smtClean="0"/>
              <a:t>there also the good</a:t>
            </a:r>
            <a:r>
              <a:rPr kumimoji="1" lang="zh-CN" altLang="en-US" baseline="0" dirty="0" smtClean="0"/>
              <a:t> </a:t>
            </a:r>
            <a:r>
              <a:rPr kumimoji="1" lang="en-US" altLang="zh-CN" dirty="0" smtClean="0"/>
              <a:t>performance of this Variable? We can look at the picture on the right. The two curves represent the average of the more than 600,000 merchants per day and the average of the bad </a:t>
            </a:r>
            <a:r>
              <a:rPr kumimoji="1" lang="en-US" altLang="zh-CN" dirty="0" err="1" smtClean="0"/>
              <a:t>rate.From</a:t>
            </a:r>
            <a:r>
              <a:rPr kumimoji="1" lang="en-US" altLang="zh-CN" dirty="0" smtClean="0"/>
              <a:t> this picture alone, we can't find any obvious relationship between these two quantities. Especially in the section marked with red in the figure, where the bad rate shifts, the distinct number is changing in the opposite direction. For a more in-depth study, we introduce two new statistics, which are distinct number shift and bad rate shift. They are calculated by subtracting the historical mean from the value of the day and dividing by the historical mean. In other words, we are calculating a year-on-year change. Then the calculation of this historical mean, we take the average of the data from the previous month from the day as his historical mean. In other words, we select a sliding window for each value to calculate.</a:t>
            </a:r>
            <a:endParaRPr kumimoji="1" lang="zh-CN" altLang="en-US" baseline="0" dirty="0" smtClean="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9</a:t>
            </a:fld>
            <a:endParaRPr lang="zh-CN" altLang="en-US"/>
          </a:p>
        </p:txBody>
      </p:sp>
    </p:spTree>
    <p:extLst>
      <p:ext uri="{BB962C8B-B14F-4D97-AF65-F5344CB8AC3E}">
        <p14:creationId xmlns:p14="http://schemas.microsoft.com/office/powerpoint/2010/main" val="105141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
        <p:nvSpPr>
          <p:cNvPr id="2" name="Title 1"/>
          <p:cNvSpPr>
            <a:spLocks noGrp="1"/>
          </p:cNvSpPr>
          <p:nvPr>
            <p:ph type="ctrTitle" hasCustomPrompt="1"/>
          </p:nvPr>
        </p:nvSpPr>
        <p:spPr>
          <a:xfrm>
            <a:off x="1524000" y="3018971"/>
            <a:ext cx="9144000" cy="1212352"/>
          </a:xfrm>
        </p:spPr>
        <p:txBody>
          <a:bodyPr anchor="b">
            <a:noAutofit/>
          </a:bodyPr>
          <a:lstStyle>
            <a:lvl1pPr algn="ctr">
              <a:defRPr sz="5300">
                <a:solidFill>
                  <a:schemeClr val="bg1"/>
                </a:solidFill>
                <a:latin typeface="PayPal Sans Big Thin" panose="020B040304050404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552950"/>
            <a:ext cx="9144000" cy="384048"/>
          </a:xfrm>
        </p:spPr>
        <p:txBody>
          <a:bodyPr tIns="0" rIns="0" bIns="0">
            <a:noAutofit/>
          </a:bodyPr>
          <a:lstStyle>
            <a:lvl1pPr marL="0" indent="0" algn="ctr">
              <a:buNone/>
              <a:defRPr sz="24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4038600" y="6546850"/>
            <a:ext cx="4114800" cy="120650"/>
          </a:xfrm>
        </p:spPr>
        <p:txBody>
          <a:bodyPr/>
          <a:lstStyle>
            <a:lvl1pPr algn="ctr">
              <a:defRPr>
                <a:solidFill>
                  <a:schemeClr val="bg1">
                    <a:alpha val="60000"/>
                  </a:schemeClr>
                </a:solidFill>
              </a:defRPr>
            </a:lvl1pPr>
          </a:lstStyle>
          <a:p>
            <a:r>
              <a:rPr lang="en-US" dirty="0">
                <a:solidFill>
                  <a:prstClr val="white">
                    <a:alpha val="60000"/>
                  </a:prstClr>
                </a:solidFill>
              </a:rPr>
              <a:t>©2016 PayPal Inc. Confidential and proprietary.</a:t>
            </a:r>
          </a:p>
        </p:txBody>
      </p:sp>
      <p:sp>
        <p:nvSpPr>
          <p:cNvPr id="10" name="Text Placeholder 8"/>
          <p:cNvSpPr>
            <a:spLocks noGrp="1"/>
          </p:cNvSpPr>
          <p:nvPr>
            <p:ph type="body" sz="quarter" idx="12" hasCustomPrompt="1"/>
          </p:nvPr>
        </p:nvSpPr>
        <p:spPr>
          <a:xfrm>
            <a:off x="1524000" y="4962529"/>
            <a:ext cx="9144000" cy="485775"/>
          </a:xfrm>
        </p:spPr>
        <p:txBody>
          <a:bodyP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a:solidFill>
                  <a:schemeClr val="bg1">
                    <a:alpha val="60000"/>
                  </a:schemeClr>
                </a:solidFill>
                <a:latin typeface="+mn-lt"/>
                <a:ea typeface="+mn-ea"/>
                <a:cs typeface="+mn-cs"/>
              </a:defRPr>
            </a:lvl1pPr>
          </a:lstStyle>
          <a:p>
            <a:r>
              <a:rPr lang="en-US" dirty="0"/>
              <a:t>Click to edit master Presenter/Date style</a:t>
            </a:r>
          </a:p>
        </p:txBody>
      </p:sp>
      <p:grpSp>
        <p:nvGrpSpPr>
          <p:cNvPr id="4" name="Group 3"/>
          <p:cNvGrpSpPr/>
          <p:nvPr userDrawn="1"/>
        </p:nvGrpSpPr>
        <p:grpSpPr>
          <a:xfrm>
            <a:off x="5666614" y="1914529"/>
            <a:ext cx="870431" cy="1019175"/>
            <a:chOff x="6589712" y="1914525"/>
            <a:chExt cx="870431" cy="1019175"/>
          </a:xfrm>
        </p:grpSpPr>
        <p:sp>
          <p:nvSpPr>
            <p:cNvPr id="16" name="Freeform 11"/>
            <p:cNvSpPr>
              <a:spLocks/>
            </p:cNvSpPr>
            <p:nvPr userDrawn="1"/>
          </p:nvSpPr>
          <p:spPr bwMode="auto">
            <a:xfrm>
              <a:off x="6589712" y="1914525"/>
              <a:ext cx="870431" cy="1019175"/>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7" name="Freeform 12"/>
            <p:cNvSpPr>
              <a:spLocks/>
            </p:cNvSpPr>
            <p:nvPr userDrawn="1"/>
          </p:nvSpPr>
          <p:spPr bwMode="auto">
            <a:xfrm>
              <a:off x="6589712" y="1914525"/>
              <a:ext cx="787793" cy="903486"/>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8" name="Freeform 13"/>
            <p:cNvSpPr>
              <a:spLocks/>
            </p:cNvSpPr>
            <p:nvPr userDrawn="1"/>
          </p:nvSpPr>
          <p:spPr bwMode="auto">
            <a:xfrm>
              <a:off x="6589712" y="1914525"/>
              <a:ext cx="787793" cy="903486"/>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grpSp>
    </p:spTree>
    <p:extLst>
      <p:ext uri="{BB962C8B-B14F-4D97-AF65-F5344CB8AC3E}">
        <p14:creationId xmlns:p14="http://schemas.microsoft.com/office/powerpoint/2010/main" val="375197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lumMod val="40000"/>
                  <a:lumOff val="60000"/>
                </a:schemeClr>
              </a:gs>
              <a:gs pos="88000">
                <a:schemeClr val="accent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
        <p:nvSpPr>
          <p:cNvPr id="2" name="Title 1"/>
          <p:cNvSpPr>
            <a:spLocks noGrp="1"/>
          </p:cNvSpPr>
          <p:nvPr>
            <p:ph type="ctrTitle" hasCustomPrompt="1"/>
          </p:nvPr>
        </p:nvSpPr>
        <p:spPr>
          <a:xfrm>
            <a:off x="1524000" y="3018971"/>
            <a:ext cx="9144000" cy="1212352"/>
          </a:xfrm>
        </p:spPr>
        <p:txBody>
          <a:bodyPr anchor="b">
            <a:noAutofit/>
          </a:bodyPr>
          <a:lstStyle>
            <a:lvl1pPr algn="ctr">
              <a:defRPr sz="5300">
                <a:solidFill>
                  <a:schemeClr val="bg1"/>
                </a:solidFill>
                <a:latin typeface="PayPal Sans Big Thin" panose="020B040304050404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552950"/>
            <a:ext cx="9144000" cy="384048"/>
          </a:xfrm>
        </p:spPr>
        <p:txBody>
          <a:bodyPr tIns="0" rIns="0" bIns="0">
            <a:noAutofit/>
          </a:bodyPr>
          <a:lstStyle>
            <a:lvl1pPr marL="0" indent="0" algn="ctr">
              <a:buNone/>
              <a:defRPr sz="24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4038600" y="6546850"/>
            <a:ext cx="4114800" cy="120650"/>
          </a:xfrm>
        </p:spPr>
        <p:txBody>
          <a:bodyPr/>
          <a:lstStyle>
            <a:lvl1pPr algn="ctr">
              <a:defRPr>
                <a:solidFill>
                  <a:schemeClr val="bg1">
                    <a:alpha val="60000"/>
                  </a:schemeClr>
                </a:solidFill>
              </a:defRPr>
            </a:lvl1pPr>
          </a:lstStyle>
          <a:p>
            <a:r>
              <a:rPr lang="en-US" dirty="0">
                <a:solidFill>
                  <a:prstClr val="white">
                    <a:alpha val="60000"/>
                  </a:prstClr>
                </a:solidFill>
              </a:rPr>
              <a:t>©2016 PayPal Inc. Confidential and proprietary.</a:t>
            </a:r>
          </a:p>
        </p:txBody>
      </p:sp>
      <p:sp>
        <p:nvSpPr>
          <p:cNvPr id="10" name="Text Placeholder 8"/>
          <p:cNvSpPr>
            <a:spLocks noGrp="1"/>
          </p:cNvSpPr>
          <p:nvPr>
            <p:ph type="body" sz="quarter" idx="12" hasCustomPrompt="1"/>
          </p:nvPr>
        </p:nvSpPr>
        <p:spPr>
          <a:xfrm>
            <a:off x="1524000" y="4962529"/>
            <a:ext cx="9144000" cy="485775"/>
          </a:xfrm>
        </p:spPr>
        <p:txBody>
          <a:bodyP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a:solidFill>
                  <a:schemeClr val="bg1">
                    <a:alpha val="60000"/>
                  </a:schemeClr>
                </a:solidFill>
                <a:latin typeface="+mn-lt"/>
                <a:ea typeface="+mn-ea"/>
                <a:cs typeface="+mn-cs"/>
              </a:defRPr>
            </a:lvl1pPr>
          </a:lstStyle>
          <a:p>
            <a:r>
              <a:rPr lang="en-US" dirty="0"/>
              <a:t>Click to edit master Presenter/Date style</a:t>
            </a:r>
          </a:p>
        </p:txBody>
      </p:sp>
      <p:grpSp>
        <p:nvGrpSpPr>
          <p:cNvPr id="4" name="Group 3"/>
          <p:cNvGrpSpPr/>
          <p:nvPr userDrawn="1"/>
        </p:nvGrpSpPr>
        <p:grpSpPr>
          <a:xfrm>
            <a:off x="5666614" y="1914529"/>
            <a:ext cx="870431" cy="1019175"/>
            <a:chOff x="6589712" y="1914525"/>
            <a:chExt cx="870431" cy="1019175"/>
          </a:xfrm>
        </p:grpSpPr>
        <p:sp>
          <p:nvSpPr>
            <p:cNvPr id="16" name="Freeform 11"/>
            <p:cNvSpPr>
              <a:spLocks/>
            </p:cNvSpPr>
            <p:nvPr userDrawn="1"/>
          </p:nvSpPr>
          <p:spPr bwMode="auto">
            <a:xfrm>
              <a:off x="6589712" y="1914525"/>
              <a:ext cx="870431" cy="1019175"/>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7" name="Freeform 12"/>
            <p:cNvSpPr>
              <a:spLocks/>
            </p:cNvSpPr>
            <p:nvPr userDrawn="1"/>
          </p:nvSpPr>
          <p:spPr bwMode="auto">
            <a:xfrm>
              <a:off x="6589712" y="1914525"/>
              <a:ext cx="787793" cy="903486"/>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8" name="Freeform 13"/>
            <p:cNvSpPr>
              <a:spLocks/>
            </p:cNvSpPr>
            <p:nvPr userDrawn="1"/>
          </p:nvSpPr>
          <p:spPr bwMode="auto">
            <a:xfrm>
              <a:off x="6589712" y="1914525"/>
              <a:ext cx="787793" cy="903486"/>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grpSp>
    </p:spTree>
    <p:extLst>
      <p:ext uri="{BB962C8B-B14F-4D97-AF65-F5344CB8AC3E}">
        <p14:creationId xmlns:p14="http://schemas.microsoft.com/office/powerpoint/2010/main" val="242270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
        <p:nvSpPr>
          <p:cNvPr id="2" name="Title 1"/>
          <p:cNvSpPr>
            <a:spLocks noGrp="1"/>
          </p:cNvSpPr>
          <p:nvPr>
            <p:ph type="title" hasCustomPrompt="1"/>
          </p:nvPr>
        </p:nvSpPr>
        <p:spPr>
          <a:xfrm>
            <a:off x="503239" y="1703392"/>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7"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solidFill>
                  <a:prstClr val="white"/>
                </a:solidFill>
              </a:rPr>
              <a:pPr/>
              <a:t>‹#›</a:t>
            </a:fld>
            <a:endParaRPr lang="en-US" dirty="0">
              <a:solidFill>
                <a:prstClr val="white"/>
              </a:solidFill>
            </a:endParaRPr>
          </a:p>
        </p:txBody>
      </p:sp>
      <p:sp>
        <p:nvSpPr>
          <p:cNvPr id="16" name="Footer Placeholder 4"/>
          <p:cNvSpPr>
            <a:spLocks noGrp="1"/>
          </p:cNvSpPr>
          <p:nvPr>
            <p:ph type="ftr" sz="quarter" idx="3"/>
          </p:nvPr>
        </p:nvSpPr>
        <p:spPr>
          <a:xfrm>
            <a:off x="1664567" y="6356350"/>
            <a:ext cx="4114800" cy="311150"/>
          </a:xfrm>
          <a:prstGeom prst="rect">
            <a:avLst/>
          </a:prstGeom>
        </p:spPr>
        <p:txBody>
          <a:bodyPr vert="horz" lIns="0" tIns="45720" rIns="0" bIns="45720" rtlCol="0" anchor="ctr"/>
          <a:lstStyle>
            <a:lvl1pPr algn="l">
              <a:defRPr sz="800">
                <a:solidFill>
                  <a:schemeClr val="bg1">
                    <a:alpha val="60000"/>
                  </a:schemeClr>
                </a:solidFill>
              </a:defRPr>
            </a:lvl1pPr>
          </a:lstStyle>
          <a:p>
            <a:r>
              <a:rPr lang="en-US" dirty="0">
                <a:solidFill>
                  <a:prstClr val="white">
                    <a:alpha val="60000"/>
                  </a:prstClr>
                </a:solidFill>
              </a:rPr>
              <a:t>©2016 PayPal Inc. Confidential and proprietary.</a:t>
            </a:r>
          </a:p>
        </p:txBody>
      </p:sp>
      <p:grpSp>
        <p:nvGrpSpPr>
          <p:cNvPr id="20" name="Group 19"/>
          <p:cNvGrpSpPr/>
          <p:nvPr userDrawn="1"/>
        </p:nvGrpSpPr>
        <p:grpSpPr>
          <a:xfrm>
            <a:off x="503237" y="6350761"/>
            <a:ext cx="999331" cy="243258"/>
            <a:chOff x="842963" y="5748338"/>
            <a:chExt cx="1206499" cy="293687"/>
          </a:xfrm>
        </p:grpSpPr>
        <p:sp>
          <p:nvSpPr>
            <p:cNvPr id="10"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1"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3"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4"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5"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7"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8"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9"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grpSp>
    </p:spTree>
    <p:extLst>
      <p:ext uri="{BB962C8B-B14F-4D97-AF65-F5344CB8AC3E}">
        <p14:creationId xmlns:p14="http://schemas.microsoft.com/office/powerpoint/2010/main" val="353918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04824" y="1619452"/>
            <a:ext cx="3575304" cy="2112264"/>
          </a:xfrm>
        </p:spPr>
        <p:txBody>
          <a:bodyPr anchor="t"/>
          <a:lstStyle>
            <a:lvl1pPr marL="0" algn="l" defTabSz="914400" rtl="0" eaLnBrk="1" latinLnBrk="0" hangingPunct="1">
              <a:lnSpc>
                <a:spcPct val="100000"/>
              </a:lnSpc>
              <a:spcBef>
                <a:spcPct val="0"/>
              </a:spcBef>
              <a:buNone/>
              <a:defRPr lang="en-US" sz="2700" kern="1200" dirty="0">
                <a:solidFill>
                  <a:schemeClr val="accent1"/>
                </a:solidFill>
                <a:latin typeface="+mj-lt"/>
                <a:ea typeface="+mj-ea"/>
                <a:cs typeface="+mj-cs"/>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solidFill>
                  <a:srgbClr val="333333">
                    <a:lumMod val="60000"/>
                    <a:lumOff val="40000"/>
                  </a:srgbClr>
                </a:solidFill>
              </a:rPr>
              <a:t>©2016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
        <p:nvSpPr>
          <p:cNvPr id="8" name="Rectangle 7"/>
          <p:cNvSpPr/>
          <p:nvPr userDrawn="1"/>
        </p:nvSpPr>
        <p:spPr>
          <a:xfrm>
            <a:off x="504825" y="1530349"/>
            <a:ext cx="356616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cxnSp>
        <p:nvCxnSpPr>
          <p:cNvPr id="9" name="Straight Connector 8"/>
          <p:cNvCxnSpPr/>
          <p:nvPr userDrawn="1"/>
        </p:nvCxnSpPr>
        <p:spPr>
          <a:xfrm>
            <a:off x="5698672" y="1524000"/>
            <a:ext cx="0" cy="4297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p:nvPr>
        </p:nvSpPr>
        <p:spPr>
          <a:xfrm>
            <a:off x="6190275" y="1528762"/>
            <a:ext cx="5495544" cy="4828032"/>
          </a:xfrm>
        </p:spPr>
        <p:txBody>
          <a:bodyPr/>
          <a:lstStyle>
            <a:lvl1pPr marL="0" indent="0" algn="l" defTabSz="914400" rtl="0" eaLnBrk="1" latinLnBrk="0" hangingPunct="1">
              <a:lnSpc>
                <a:spcPct val="90000"/>
              </a:lnSpc>
              <a:spcBef>
                <a:spcPts val="2500"/>
              </a:spcBef>
              <a:buClr>
                <a:schemeClr val="accent1"/>
              </a:buClr>
              <a:buFont typeface="Arial" panose="020B0604020202020204" pitchFamily="34" charset="0"/>
              <a:buNone/>
              <a:defRPr lang="en-US" sz="2000" kern="1200" dirty="0" smtClean="0">
                <a:solidFill>
                  <a:schemeClr val="accent1"/>
                </a:solidFill>
                <a:latin typeface="+mj-lt"/>
                <a:ea typeface="+mn-ea"/>
                <a:cs typeface="+mn-cs"/>
              </a:defRPr>
            </a:lvl1pPr>
            <a:lvl2pPr marL="0" indent="0">
              <a:spcBef>
                <a:spcPts val="1500"/>
              </a:spcBef>
              <a:buNone/>
              <a:defRPr sz="1800"/>
            </a:lvl2pPr>
          </a:lstStyle>
          <a:p>
            <a:pPr lvl="0"/>
            <a:r>
              <a:rPr lang="en-US"/>
              <a:t>Click to edit Master text styles</a:t>
            </a:r>
          </a:p>
          <a:p>
            <a:pPr lvl="1"/>
            <a:r>
              <a:rPr lang="en-US"/>
              <a:t>Second level</a:t>
            </a:r>
          </a:p>
        </p:txBody>
      </p:sp>
      <p:pic>
        <p:nvPicPr>
          <p:cNvPr id="6" name="Picture 5"/>
          <p:cNvPicPr>
            <a:picLocks noChangeAspect="1"/>
          </p:cNvPicPr>
          <p:nvPr userDrawn="1"/>
        </p:nvPicPr>
        <p:blipFill>
          <a:blip r:embed="rId2"/>
          <a:stretch>
            <a:fillRect/>
          </a:stretch>
        </p:blipFill>
        <p:spPr>
          <a:xfrm>
            <a:off x="502921" y="6353176"/>
            <a:ext cx="1007179" cy="245744"/>
          </a:xfrm>
          <a:prstGeom prst="rect">
            <a:avLst/>
          </a:prstGeom>
        </p:spPr>
      </p:pic>
      <p:sp>
        <p:nvSpPr>
          <p:cNvPr id="10" name="Rectangle 9"/>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258320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Sub Head">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spcBef>
                <a:spcPts val="0"/>
              </a:spcBef>
              <a:spcAft>
                <a:spcPts val="600"/>
              </a:spcAft>
              <a:buFont typeface="+mj-lt"/>
              <a:buNone/>
              <a:defRPr sz="1600">
                <a:solidFill>
                  <a:schemeClr val="accent1"/>
                </a:solidFill>
              </a:defRPr>
            </a:lvl1pPr>
            <a:lvl2pPr marL="287338" indent="-228600">
              <a:spcBef>
                <a:spcPts val="300"/>
              </a:spcBef>
              <a:spcAft>
                <a:spcPts val="600"/>
              </a:spcAft>
              <a:buFont typeface="Arial" panose="020B0604020202020204" pitchFamily="34" charset="0"/>
              <a:buChar char="•"/>
              <a:defRPr>
                <a:solidFill>
                  <a:schemeClr val="bg2">
                    <a:lumMod val="75000"/>
                  </a:schemeClr>
                </a:solidFill>
              </a:defRPr>
            </a:lvl2pPr>
            <a:lvl3pPr marL="514350"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664567" y="6356350"/>
            <a:ext cx="4114800" cy="311150"/>
          </a:xfrm>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dirty="0">
                <a:solidFill>
                  <a:srgbClr val="333333">
                    <a:lumMod val="60000"/>
                    <a:lumOff val="40000"/>
                  </a:srgbClr>
                </a:solidFill>
              </a:rPr>
              <a:t>©2016 PayPal Inc. Confidential and proprietary.</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
        <p:nvSpPr>
          <p:cNvPr id="11" name="Text Placeholder 10"/>
          <p:cNvSpPr>
            <a:spLocks noGrp="1"/>
          </p:cNvSpPr>
          <p:nvPr>
            <p:ph type="body" sz="quarter" idx="13"/>
          </p:nvPr>
        </p:nvSpPr>
        <p:spPr>
          <a:xfrm>
            <a:off x="503238" y="851810"/>
            <a:ext cx="11188700" cy="479425"/>
          </a:xfrm>
        </p:spPr>
        <p:txBody>
          <a:bodyPr>
            <a:normAutofit/>
          </a:bodyPr>
          <a:lstStyle>
            <a:lvl1pPr marL="0" indent="0">
              <a:buNone/>
              <a:defRPr sz="2000">
                <a:solidFill>
                  <a:schemeClr val="bg2">
                    <a:lumMod val="75000"/>
                  </a:schemeClr>
                </a:solidFill>
                <a:latin typeface="+mn-lt"/>
              </a:defRPr>
            </a:lvl1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502921" y="6353176"/>
            <a:ext cx="1007179" cy="245744"/>
          </a:xfrm>
          <a:prstGeom prst="rect">
            <a:avLst/>
          </a:prstGeom>
        </p:spPr>
      </p:pic>
    </p:spTree>
    <p:extLst>
      <p:ext uri="{BB962C8B-B14F-4D97-AF65-F5344CB8AC3E}">
        <p14:creationId xmlns:p14="http://schemas.microsoft.com/office/powerpoint/2010/main" val="388140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504826" y="527050"/>
            <a:ext cx="11187113" cy="311150"/>
          </a:xfrm>
        </p:spPr>
        <p:txBody>
          <a:bodyPr/>
          <a:lstStyle/>
          <a:p>
            <a:r>
              <a:rPr lang="en-US"/>
              <a:t>Click to edit Master title style</a:t>
            </a:r>
            <a:endParaRPr lang="en-US" dirty="0"/>
          </a:p>
        </p:txBody>
      </p:sp>
      <p:sp>
        <p:nvSpPr>
          <p:cNvPr id="3" name="Content Placeholder 2"/>
          <p:cNvSpPr>
            <a:spLocks noGrp="1"/>
          </p:cNvSpPr>
          <p:nvPr>
            <p:ph idx="1"/>
          </p:nvPr>
        </p:nvSpPr>
        <p:spPr>
          <a:xfrm>
            <a:off x="504824" y="2041048"/>
            <a:ext cx="5349240" cy="4296932"/>
          </a:xfrm>
        </p:spPr>
        <p:txBody>
          <a:bodyPr/>
          <a:lstStyle>
            <a:lvl1pPr marL="285750" indent="-285750">
              <a:spcBef>
                <a:spcPts val="0"/>
              </a:spcBef>
              <a:spcAft>
                <a:spcPts val="600"/>
              </a:spcAft>
              <a:defRPr sz="1600">
                <a:solidFill>
                  <a:schemeClr val="bg2">
                    <a:lumMod val="75000"/>
                  </a:schemeClr>
                </a:solidFill>
              </a:defRPr>
            </a:lvl1pPr>
            <a:lvl2pPr marL="287338" indent="-228600">
              <a:spcBef>
                <a:spcPts val="300"/>
              </a:spcBef>
              <a:spcAft>
                <a:spcPts val="600"/>
              </a:spcAft>
              <a:defRPr sz="1400">
                <a:solidFill>
                  <a:schemeClr val="bg2">
                    <a:lumMod val="75000"/>
                  </a:schemeClr>
                </a:solidFill>
              </a:defRPr>
            </a:lvl2pPr>
            <a:lvl3pPr marL="514350" indent="-228600">
              <a:spcBef>
                <a:spcPts val="300"/>
              </a:spcBef>
              <a:spcAft>
                <a:spcPts val="600"/>
              </a:spcAft>
              <a:defRPr sz="1400">
                <a:solidFill>
                  <a:schemeClr val="bg2">
                    <a:lumMod val="75000"/>
                  </a:schemeClr>
                </a:solidFill>
              </a:defRPr>
            </a:lvl3pPr>
            <a:lvl4pPr marL="739775" indent="-228600">
              <a:spcBef>
                <a:spcPts val="300"/>
              </a:spcBef>
              <a:spcAft>
                <a:spcPts val="600"/>
              </a:spcAft>
              <a:defRPr sz="1400">
                <a:solidFill>
                  <a:schemeClr val="bg2">
                    <a:lumMod val="75000"/>
                  </a:schemeClr>
                </a:solidFill>
              </a:defRPr>
            </a:lvl4pPr>
            <a:lvl5pPr marL="974725" indent="-228600">
              <a:spcBef>
                <a:spcPts val="300"/>
              </a:spcBef>
              <a:spcAft>
                <a:spcPts val="600"/>
              </a:spcAft>
              <a:defRPr sz="14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dirty="0">
                <a:solidFill>
                  <a:srgbClr val="333333">
                    <a:lumMod val="60000"/>
                    <a:lumOff val="40000"/>
                  </a:srgbClr>
                </a:solidFill>
              </a:rPr>
              <a:t>©2016 PayPal Inc. Confidential and proprietary.</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
        <p:nvSpPr>
          <p:cNvPr id="11" name="Text Placeholder 10"/>
          <p:cNvSpPr>
            <a:spLocks noGrp="1"/>
          </p:cNvSpPr>
          <p:nvPr>
            <p:ph type="body" sz="quarter" idx="13"/>
          </p:nvPr>
        </p:nvSpPr>
        <p:spPr>
          <a:xfrm>
            <a:off x="503239" y="1680418"/>
            <a:ext cx="5349240" cy="479425"/>
          </a:xfrm>
        </p:spPr>
        <p:txBody>
          <a:bodyPr>
            <a:normAutofit/>
          </a:bodyPr>
          <a:lstStyle>
            <a:lvl1pPr marL="0" indent="0">
              <a:buNone/>
              <a:defRPr sz="1600">
                <a:solidFill>
                  <a:schemeClr val="accent1"/>
                </a:solidFill>
                <a:latin typeface="+mj-lt"/>
              </a:defRPr>
            </a:lvl1pPr>
          </a:lstStyle>
          <a:p>
            <a:pPr lvl="0"/>
            <a:r>
              <a:rPr lang="en-US"/>
              <a:t>Click to edit Master text styles</a:t>
            </a:r>
          </a:p>
        </p:txBody>
      </p:sp>
      <p:sp>
        <p:nvSpPr>
          <p:cNvPr id="12" name="Content Placeholder 2"/>
          <p:cNvSpPr>
            <a:spLocks noGrp="1"/>
          </p:cNvSpPr>
          <p:nvPr>
            <p:ph idx="14"/>
          </p:nvPr>
        </p:nvSpPr>
        <p:spPr>
          <a:xfrm>
            <a:off x="6342697" y="2041048"/>
            <a:ext cx="5349240" cy="4296932"/>
          </a:xfrm>
        </p:spPr>
        <p:txBody>
          <a:bodyPr/>
          <a:lstStyle>
            <a:lvl1pPr marL="285750" indent="-285750">
              <a:spcBef>
                <a:spcPts val="0"/>
              </a:spcBef>
              <a:spcAft>
                <a:spcPts val="600"/>
              </a:spcAft>
              <a:defRPr sz="1600">
                <a:solidFill>
                  <a:schemeClr val="bg2">
                    <a:lumMod val="75000"/>
                  </a:schemeClr>
                </a:solidFill>
              </a:defRPr>
            </a:lvl1pPr>
            <a:lvl2pPr marL="287338" indent="-228600">
              <a:spcBef>
                <a:spcPts val="300"/>
              </a:spcBef>
              <a:spcAft>
                <a:spcPts val="600"/>
              </a:spcAft>
              <a:defRPr sz="1400">
                <a:solidFill>
                  <a:schemeClr val="bg2">
                    <a:lumMod val="75000"/>
                  </a:schemeClr>
                </a:solidFill>
              </a:defRPr>
            </a:lvl2pPr>
            <a:lvl3pPr marL="514350" indent="-228600">
              <a:spcBef>
                <a:spcPts val="300"/>
              </a:spcBef>
              <a:spcAft>
                <a:spcPts val="600"/>
              </a:spcAft>
              <a:defRPr sz="1400">
                <a:solidFill>
                  <a:schemeClr val="bg2">
                    <a:lumMod val="75000"/>
                  </a:schemeClr>
                </a:solidFill>
              </a:defRPr>
            </a:lvl3pPr>
            <a:lvl4pPr marL="739775" indent="-228600">
              <a:spcBef>
                <a:spcPts val="300"/>
              </a:spcBef>
              <a:spcAft>
                <a:spcPts val="600"/>
              </a:spcAft>
              <a:defRPr sz="1400">
                <a:solidFill>
                  <a:schemeClr val="bg2">
                    <a:lumMod val="75000"/>
                  </a:schemeClr>
                </a:solidFill>
              </a:defRPr>
            </a:lvl4pPr>
            <a:lvl5pPr marL="974725" indent="-228600">
              <a:spcBef>
                <a:spcPts val="300"/>
              </a:spcBef>
              <a:spcAft>
                <a:spcPts val="600"/>
              </a:spcAft>
              <a:defRPr sz="14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5"/>
          </p:nvPr>
        </p:nvSpPr>
        <p:spPr>
          <a:xfrm>
            <a:off x="6342697" y="1680418"/>
            <a:ext cx="5349240" cy="479425"/>
          </a:xfrm>
        </p:spPr>
        <p:txBody>
          <a:bodyPr>
            <a:normAutofit/>
          </a:bodyPr>
          <a:lstStyle>
            <a:lvl1pPr marL="0" indent="0">
              <a:buNone/>
              <a:defRPr sz="1600">
                <a:solidFill>
                  <a:schemeClr val="accent1"/>
                </a:solidFill>
                <a:latin typeface="+mj-lt"/>
              </a:defRPr>
            </a:lvl1pPr>
          </a:lstStyle>
          <a:p>
            <a:pPr lvl="0"/>
            <a:r>
              <a:rPr lang="en-US"/>
              <a:t>Click to edit Master text styles</a:t>
            </a:r>
          </a:p>
        </p:txBody>
      </p:sp>
      <p:sp>
        <p:nvSpPr>
          <p:cNvPr id="16" name="Text Placeholder 10"/>
          <p:cNvSpPr>
            <a:spLocks noGrp="1"/>
          </p:cNvSpPr>
          <p:nvPr>
            <p:ph type="body" sz="quarter" idx="16"/>
          </p:nvPr>
        </p:nvSpPr>
        <p:spPr>
          <a:xfrm>
            <a:off x="503238" y="851810"/>
            <a:ext cx="11188700" cy="479425"/>
          </a:xfrm>
        </p:spPr>
        <p:txBody>
          <a:bodyPr>
            <a:normAutofit/>
          </a:bodyPr>
          <a:lstStyle>
            <a:lvl1pPr marL="0" indent="0">
              <a:buNone/>
              <a:defRPr sz="2000">
                <a:solidFill>
                  <a:schemeClr val="bg2">
                    <a:lumMod val="75000"/>
                  </a:schemeClr>
                </a:solidFill>
                <a:latin typeface="+mn-lt"/>
              </a:defRPr>
            </a:lvl1pPr>
          </a:lstStyle>
          <a:p>
            <a:pPr lvl="0"/>
            <a:r>
              <a:rPr lang="en-US"/>
              <a:t>Click to edit Master text styles</a:t>
            </a:r>
          </a:p>
        </p:txBody>
      </p:sp>
      <p:pic>
        <p:nvPicPr>
          <p:cNvPr id="15" name="Picture 14"/>
          <p:cNvPicPr>
            <a:picLocks noChangeAspect="1"/>
          </p:cNvPicPr>
          <p:nvPr userDrawn="1"/>
        </p:nvPicPr>
        <p:blipFill>
          <a:blip r:embed="rId2"/>
          <a:stretch>
            <a:fillRect/>
          </a:stretch>
        </p:blipFill>
        <p:spPr>
          <a:xfrm>
            <a:off x="502921" y="6353176"/>
            <a:ext cx="1007179" cy="245744"/>
          </a:xfrm>
          <a:prstGeom prst="rect">
            <a:avLst/>
          </a:prstGeom>
        </p:spPr>
      </p:pic>
    </p:spTree>
    <p:extLst>
      <p:ext uri="{BB962C8B-B14F-4D97-AF65-F5344CB8AC3E}">
        <p14:creationId xmlns:p14="http://schemas.microsoft.com/office/powerpoint/2010/main" val="289794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Image Image w/ Text">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5972178" y="0"/>
            <a:ext cx="6219825" cy="6781800"/>
          </a:xfrm>
        </p:spPr>
        <p:txBody>
          <a:bodyPr tIns="3657600" anchor="t"/>
          <a:lstStyle>
            <a:lvl1pPr marL="0" indent="0" algn="ctr">
              <a:buNone/>
              <a:defRPr baseline="0"/>
            </a:lvl1pPr>
          </a:lstStyle>
          <a:p>
            <a:r>
              <a:rPr lang="en-US" dirty="0"/>
              <a:t>Click icon to insert image</a:t>
            </a:r>
          </a:p>
        </p:txBody>
      </p:sp>
      <p:sp>
        <p:nvSpPr>
          <p:cNvPr id="2" name="Title 1"/>
          <p:cNvSpPr>
            <a:spLocks noGrp="1"/>
          </p:cNvSpPr>
          <p:nvPr>
            <p:ph type="title"/>
          </p:nvPr>
        </p:nvSpPr>
        <p:spPr>
          <a:xfrm>
            <a:off x="503241" y="527050"/>
            <a:ext cx="5221307" cy="311150"/>
          </a:xfrm>
        </p:spPr>
        <p:txBody>
          <a:bodyPr/>
          <a:lstStyle>
            <a:lvl1pPr>
              <a:defRPr>
                <a:solidFill>
                  <a:schemeClr val="accent1"/>
                </a:solidFill>
              </a:defRPr>
            </a:lvl1pPr>
          </a:lstStyle>
          <a:p>
            <a:r>
              <a:rPr lang="en-US"/>
              <a:t>Click to edit Master title style</a:t>
            </a:r>
            <a:endParaRPr lang="en-US" dirty="0"/>
          </a:p>
        </p:txBody>
      </p:sp>
      <p:sp>
        <p:nvSpPr>
          <p:cNvPr id="6" name="Footer Placeholder 5"/>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dirty="0">
                <a:solidFill>
                  <a:srgbClr val="333333">
                    <a:lumMod val="60000"/>
                    <a:lumOff val="40000"/>
                  </a:srgbClr>
                </a:solidFill>
              </a:rPr>
              <a:t>©2016 PayPal Inc. Confidential and proprietary.</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solidFill>
                  <a:prstClr val="white"/>
                </a:solidFill>
              </a:rPr>
              <a:pPr/>
              <a:t>‹#›</a:t>
            </a:fld>
            <a:endParaRPr lang="en-US" dirty="0">
              <a:solidFill>
                <a:prstClr val="white"/>
              </a:solidFill>
            </a:endParaRPr>
          </a:p>
        </p:txBody>
      </p:sp>
      <p:sp>
        <p:nvSpPr>
          <p:cNvPr id="13" name="Text Placeholder 10"/>
          <p:cNvSpPr>
            <a:spLocks noGrp="1"/>
          </p:cNvSpPr>
          <p:nvPr>
            <p:ph type="body" sz="quarter" idx="14"/>
          </p:nvPr>
        </p:nvSpPr>
        <p:spPr>
          <a:xfrm>
            <a:off x="503240" y="851810"/>
            <a:ext cx="5221307" cy="479425"/>
          </a:xfrm>
        </p:spPr>
        <p:txBody>
          <a:bodyPr>
            <a:normAutofit/>
          </a:bodyPr>
          <a:lstStyle>
            <a:lvl1pPr marL="0" indent="0">
              <a:buNone/>
              <a:defRPr sz="2000">
                <a:solidFill>
                  <a:schemeClr val="bg2">
                    <a:lumMod val="75000"/>
                  </a:schemeClr>
                </a:solidFill>
                <a:latin typeface="+mn-lt"/>
              </a:defRPr>
            </a:lvl1pPr>
          </a:lstStyle>
          <a:p>
            <a:pPr lvl="0"/>
            <a:r>
              <a:rPr lang="en-US"/>
              <a:t>Click to edit Master text styles</a:t>
            </a:r>
          </a:p>
        </p:txBody>
      </p:sp>
      <p:sp>
        <p:nvSpPr>
          <p:cNvPr id="11" name="Rectangle 10"/>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Content Placeholder 2"/>
          <p:cNvSpPr>
            <a:spLocks noGrp="1"/>
          </p:cNvSpPr>
          <p:nvPr>
            <p:ph idx="1"/>
          </p:nvPr>
        </p:nvSpPr>
        <p:spPr>
          <a:xfrm>
            <a:off x="504827" y="1528762"/>
            <a:ext cx="5220567" cy="4824413"/>
          </a:xfrm>
        </p:spPr>
        <p:txBody>
          <a:bodyPr/>
          <a:lstStyle>
            <a:lvl1pPr marL="285750" indent="-285750">
              <a:spcBef>
                <a:spcPts val="0"/>
              </a:spcBef>
              <a:spcAft>
                <a:spcPts val="600"/>
              </a:spcAft>
              <a:defRPr>
                <a:solidFill>
                  <a:schemeClr val="bg2">
                    <a:lumMod val="75000"/>
                  </a:schemeClr>
                </a:solidFill>
              </a:defRPr>
            </a:lvl1pPr>
            <a:lvl2pPr marL="514350" indent="-228600">
              <a:spcBef>
                <a:spcPts val="300"/>
              </a:spcBef>
              <a:spcAft>
                <a:spcPts val="600"/>
              </a:spcAft>
              <a:defRPr sz="1400">
                <a:solidFill>
                  <a:schemeClr val="bg2">
                    <a:lumMod val="75000"/>
                  </a:schemeClr>
                </a:solidFill>
              </a:defRPr>
            </a:lvl2pPr>
            <a:lvl3pPr marL="742950" indent="-228600">
              <a:spcBef>
                <a:spcPts val="300"/>
              </a:spcBef>
              <a:spcAft>
                <a:spcPts val="600"/>
              </a:spcAft>
              <a:defRPr sz="1200">
                <a:solidFill>
                  <a:schemeClr val="bg2">
                    <a:lumMod val="75000"/>
                  </a:schemeClr>
                </a:solidFill>
              </a:defRPr>
            </a:lvl3pPr>
            <a:lvl4pPr marL="971550" indent="-228600">
              <a:spcBef>
                <a:spcPts val="300"/>
              </a:spcBef>
              <a:spcAft>
                <a:spcPts val="600"/>
              </a:spcAft>
              <a:defRPr sz="1200">
                <a:solidFill>
                  <a:schemeClr val="bg2">
                    <a:lumMod val="75000"/>
                  </a:schemeClr>
                </a:solidFill>
              </a:defRPr>
            </a:lvl4pPr>
            <a:lvl5pPr marL="1200150" indent="-228600">
              <a:spcBef>
                <a:spcPts val="300"/>
              </a:spcBef>
              <a:spcAft>
                <a:spcPts val="600"/>
              </a:spcAft>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502921" y="6353176"/>
            <a:ext cx="1007179" cy="245744"/>
          </a:xfrm>
          <a:prstGeom prst="rect">
            <a:avLst/>
          </a:prstGeom>
        </p:spPr>
      </p:pic>
    </p:spTree>
    <p:extLst>
      <p:ext uri="{BB962C8B-B14F-4D97-AF65-F5344CB8AC3E}">
        <p14:creationId xmlns:p14="http://schemas.microsoft.com/office/powerpoint/2010/main" val="9883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Tree>
    <p:extLst>
      <p:ext uri="{BB962C8B-B14F-4D97-AF65-F5344CB8AC3E}">
        <p14:creationId xmlns:p14="http://schemas.microsoft.com/office/powerpoint/2010/main" val="323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25" y="527050"/>
            <a:ext cx="11187113" cy="3111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504824" y="1528762"/>
            <a:ext cx="11187115" cy="4824413"/>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37619" y="6356350"/>
            <a:ext cx="879763" cy="292608"/>
          </a:xfrm>
          <a:prstGeom prst="rect">
            <a:avLst/>
          </a:prstGeom>
        </p:spPr>
        <p:txBody>
          <a:bodyPr vert="horz" lIns="91440" tIns="45720" rIns="91440" bIns="45720" rtlCol="0" anchor="ct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endParaRPr dirty="0">
              <a:solidFill>
                <a:srgbClr val="333333">
                  <a:lumMod val="60000"/>
                  <a:lumOff val="40000"/>
                </a:srgbClr>
              </a:solidFill>
            </a:endParaRPr>
          </a:p>
        </p:txBody>
      </p:sp>
      <p:sp>
        <p:nvSpPr>
          <p:cNvPr id="5" name="Footer Placeholder 4"/>
          <p:cNvSpPr>
            <a:spLocks noGrp="1"/>
          </p:cNvSpPr>
          <p:nvPr>
            <p:ph type="ftr" sz="quarter" idx="3"/>
          </p:nvPr>
        </p:nvSpPr>
        <p:spPr>
          <a:xfrm>
            <a:off x="1664567" y="6356350"/>
            <a:ext cx="4114800" cy="311150"/>
          </a:xfrm>
          <a:prstGeom prst="rect">
            <a:avLst/>
          </a:prstGeom>
        </p:spPr>
        <p:txBody>
          <a:bodyPr vert="horz" lIns="0" tIns="45720" rIns="0" bIns="45720" rtlCol="0" anchor="ctr"/>
          <a:lstStyle>
            <a:lvl1pPr algn="l">
              <a:defRPr sz="800">
                <a:solidFill>
                  <a:schemeClr val="tx2">
                    <a:lumMod val="60000"/>
                    <a:lumOff val="40000"/>
                  </a:schemeClr>
                </a:solidFill>
              </a:defRPr>
            </a:lvl1pPr>
          </a:lstStyle>
          <a:p>
            <a:r>
              <a:rPr lang="en-US" dirty="0">
                <a:solidFill>
                  <a:srgbClr val="333333">
                    <a:lumMod val="60000"/>
                    <a:lumOff val="40000"/>
                  </a:srgbClr>
                </a:solidFill>
              </a:rPr>
              <a:t>©2016 PayPal Inc. Confidential and proprietary.</a:t>
            </a:r>
          </a:p>
        </p:txBody>
      </p:sp>
      <p:sp>
        <p:nvSpPr>
          <p:cNvPr id="6" name="Slide Number Placeholder 5"/>
          <p:cNvSpPr>
            <a:spLocks noGrp="1"/>
          </p:cNvSpPr>
          <p:nvPr>
            <p:ph type="sldNum" sz="quarter" idx="4"/>
          </p:nvPr>
        </p:nvSpPr>
        <p:spPr>
          <a:xfrm>
            <a:off x="11169649" y="6356352"/>
            <a:ext cx="527051" cy="292099"/>
          </a:xfrm>
          <a:prstGeom prst="rect">
            <a:avLst/>
          </a:prstGeom>
        </p:spPr>
        <p:txBody>
          <a:bodyPr vert="horz" lIns="0" tIns="45720" rIns="0" bIns="45720" rtlCol="0" anchor="ctr"/>
          <a:lstStyle>
            <a:lvl1pPr algn="r">
              <a:defRPr sz="1000" b="0">
                <a:solidFill>
                  <a:schemeClr val="tx2">
                    <a:lumMod val="60000"/>
                    <a:lumOff val="40000"/>
                  </a:schemeClr>
                </a:solidFill>
                <a:latin typeface="+mn-lt"/>
              </a:defRPr>
            </a:lvl1p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Tree>
    <p:extLst>
      <p:ext uri="{BB962C8B-B14F-4D97-AF65-F5344CB8AC3E}">
        <p14:creationId xmlns:p14="http://schemas.microsoft.com/office/powerpoint/2010/main" val="448162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500"/>
        </a:spcBef>
        <a:buClr>
          <a:schemeClr val="accent1"/>
        </a:buClr>
        <a:buFont typeface="Arial" panose="020B0604020202020204" pitchFamily="34" charset="0"/>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800"/>
        </a:spcBef>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3" userDrawn="1">
          <p15:clr>
            <a:srgbClr val="F26B43"/>
          </p15:clr>
        </p15:guide>
        <p15:guide id="2" pos="9820" userDrawn="1">
          <p15:clr>
            <a:srgbClr val="F26B43"/>
          </p15:clr>
        </p15:guide>
        <p15:guide id="3" orient="horz" pos="4002" userDrawn="1">
          <p15:clr>
            <a:srgbClr val="F26B43"/>
          </p15:clr>
        </p15:guide>
        <p15:guide id="6" orient="horz" pos="3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5.png"/><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4" Type="http://schemas.openxmlformats.org/officeDocument/2006/relationships/image" Target="../media/image200.png"/><Relationship Id="rId1" Type="http://schemas.openxmlformats.org/officeDocument/2006/relationships/slideLayout" Target="../slideLayouts/slideLayout5.xml"/><Relationship Id="rId2" Type="http://schemas.openxmlformats.org/officeDocument/2006/relationships/image" Target="../media/image18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 Id="rId3" Type="http://schemas.openxmlformats.org/officeDocument/2006/relationships/image" Target="../media/image3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2.png"/><Relationship Id="rId6" Type="http://schemas.openxmlformats.org/officeDocument/2006/relationships/customXml" Target="../ink/ink1.xml"/><Relationship Id="rId7" Type="http://schemas.openxmlformats.org/officeDocument/2006/relationships/image" Target="../media/image3.emf"/><Relationship Id="rId8" Type="http://schemas.openxmlformats.org/officeDocument/2006/relationships/customXml" Target="../ink/ink2.xml"/><Relationship Id="rId9" Type="http://schemas.openxmlformats.org/officeDocument/2006/relationships/image" Target="../media/image4.emf"/><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4" Type="http://schemas.openxmlformats.org/officeDocument/2006/relationships/image" Target="../media/image3.emf"/><Relationship Id="rId5" Type="http://schemas.openxmlformats.org/officeDocument/2006/relationships/customXml" Target="../ink/ink4.xml"/><Relationship Id="rId6" Type="http://schemas.openxmlformats.org/officeDocument/2006/relationships/image" Target="../media/image4.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3.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760" y="3359927"/>
            <a:ext cx="8892480" cy="1008112"/>
          </a:xfrm>
        </p:spPr>
        <p:txBody>
          <a:bodyPr/>
          <a:lstStyle/>
          <a:p>
            <a:r>
              <a:rPr lang="en-US" altLang="zh-CN" sz="3600" b="1" dirty="0"/>
              <a:t>Final report on Traffic Alert Research</a:t>
            </a:r>
            <a:endParaRPr lang="en-US" sz="3600" b="1" dirty="0"/>
          </a:p>
        </p:txBody>
      </p:sp>
      <p:sp>
        <p:nvSpPr>
          <p:cNvPr id="6" name="Subtitle 5"/>
          <p:cNvSpPr>
            <a:spLocks noGrp="1"/>
          </p:cNvSpPr>
          <p:nvPr>
            <p:ph type="subTitle" idx="1"/>
          </p:nvPr>
        </p:nvSpPr>
        <p:spPr/>
        <p:txBody>
          <a:bodyPr/>
          <a:lstStyle/>
          <a:p>
            <a:r>
              <a:rPr lang="en-US" dirty="0"/>
              <a:t>Zheng Wei</a:t>
            </a:r>
          </a:p>
        </p:txBody>
      </p:sp>
      <p:sp>
        <p:nvSpPr>
          <p:cNvPr id="5" name="Text Placeholder 4"/>
          <p:cNvSpPr>
            <a:spLocks noGrp="1"/>
          </p:cNvSpPr>
          <p:nvPr>
            <p:ph type="body" sz="quarter" idx="12"/>
          </p:nvPr>
        </p:nvSpPr>
        <p:spPr/>
        <p:txBody>
          <a:bodyPr/>
          <a:lstStyle/>
          <a:p>
            <a:r>
              <a:rPr lang="en-US" dirty="0"/>
              <a:t>Sep 2018</a:t>
            </a:r>
          </a:p>
        </p:txBody>
      </p:sp>
      <p:sp>
        <p:nvSpPr>
          <p:cNvPr id="7" name="Footer Placeholder 4">
            <a:extLst>
              <a:ext uri="{FF2B5EF4-FFF2-40B4-BE49-F238E27FC236}">
                <a16:creationId xmlns:a16="http://schemas.microsoft.com/office/drawing/2014/main" xmlns="" id="{261C9DFC-1B1B-4DB2-B9BC-820363DFBDCC}"/>
              </a:ext>
            </a:extLst>
          </p:cNvPr>
          <p:cNvSpPr txBox="1">
            <a:spLocks/>
          </p:cNvSpPr>
          <p:nvPr/>
        </p:nvSpPr>
        <p:spPr>
          <a:xfrm>
            <a:off x="4038600" y="6546850"/>
            <a:ext cx="4114800" cy="311150"/>
          </a:xfrm>
          <a:prstGeom prst="rect">
            <a:avLst/>
          </a:prstGeom>
        </p:spPr>
        <p:txBody>
          <a:bodyPr vert="horz" lIns="0" tIns="45720" rIns="0" bIns="45720" rtlCol="0" anchor="ctr"/>
          <a:lstStyle>
            <a:defPPr>
              <a:defRPr lang="zh-CN"/>
            </a:defPPr>
            <a:lvl1pPr marL="0" algn="ctr" defTabSz="914400" rtl="0" eaLnBrk="1" latinLnBrk="0" hangingPunct="1">
              <a:defRPr sz="800" kern="1200">
                <a:solidFill>
                  <a:schemeClr val="bg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©2017 PayPal Inc. Confidential and proprietary.</a:t>
            </a:r>
            <a:endParaRPr lang="en-US" dirty="0"/>
          </a:p>
        </p:txBody>
      </p:sp>
    </p:spTree>
    <p:extLst>
      <p:ext uri="{BB962C8B-B14F-4D97-AF65-F5344CB8AC3E}">
        <p14:creationId xmlns:p14="http://schemas.microsoft.com/office/powerpoint/2010/main" val="452191527"/>
      </p:ext>
    </p:extLst>
  </p:cSld>
  <p:clrMapOvr>
    <a:masterClrMapping/>
  </p:clrMapOvr>
  <mc:AlternateContent xmlns:mc="http://schemas.openxmlformats.org/markup-compatibility/2006" xmlns:p14="http://schemas.microsoft.com/office/powerpoint/2010/main">
    <mc:Choice Requires="p14">
      <p:transition spd="med" p14:dur="700" advTm="22841">
        <p:fade/>
      </p:transition>
    </mc:Choice>
    <mc:Fallback xmlns="">
      <p:transition spd="med" advTm="2284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10</a:t>
            </a:fld>
            <a:endParaRPr lang="en-US" dirty="0">
              <a:solidFill>
                <a:srgbClr val="333333">
                  <a:lumMod val="60000"/>
                  <a:lumOff val="40000"/>
                </a:srgbClr>
              </a:solidFill>
            </a:endParaRPr>
          </a:p>
        </p:txBody>
      </p:sp>
      <p:sp>
        <p:nvSpPr>
          <p:cNvPr id="20" name="Rectangle 1">
            <a:extLst>
              <a:ext uri="{FF2B5EF4-FFF2-40B4-BE49-F238E27FC236}">
                <a16:creationId xmlns:a16="http://schemas.microsoft.com/office/drawing/2014/main" xmlns="" id="{B520AB1A-D23D-453A-87E0-13DADB2990D2}"/>
              </a:ext>
            </a:extLst>
          </p:cNvPr>
          <p:cNvSpPr>
            <a:spLocks noChangeArrowheads="1"/>
          </p:cNvSpPr>
          <p:nvPr/>
        </p:nvSpPr>
        <p:spPr bwMode="auto">
          <a:xfrm>
            <a:off x="425844" y="646657"/>
            <a:ext cx="13167357" cy="12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AC1D10"/>
                </a:solidFill>
                <a:effectLst/>
                <a:latin typeface="Arial" panose="020B0604020202020204" pitchFamily="34" charset="0"/>
                <a:cs typeface="Arial" panose="020B0604020202020204" pitchFamily="34" charset="0"/>
              </a:rPr>
              <a:t> person correlation coefficient</a:t>
            </a:r>
            <a:endParaRPr kumimoji="0" lang="en-US" altLang="en-US" sz="2000" b="1" i="0" u="none" strike="noStrike" cap="none" normalizeH="0" baseline="0" dirty="0">
              <a:ln>
                <a:noFill/>
              </a:ln>
              <a:solidFill>
                <a:srgbClr val="70707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r>
            <a:b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29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p:txBody>
      </p:sp>
      <p:pic>
        <p:nvPicPr>
          <p:cNvPr id="21" name="Picture 2" descr="http://s2.sinaimg.cn/large/001Wf9fLzy76jfD9HqN31&amp;690">
            <a:extLst>
              <a:ext uri="{FF2B5EF4-FFF2-40B4-BE49-F238E27FC236}">
                <a16:creationId xmlns:a16="http://schemas.microsoft.com/office/drawing/2014/main" xmlns="" id="{5E590F87-5A22-40D1-A3D8-14ABE5B7A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79" y="1090820"/>
            <a:ext cx="9405127" cy="11521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Table 21">
            <a:extLst>
              <a:ext uri="{FF2B5EF4-FFF2-40B4-BE49-F238E27FC236}">
                <a16:creationId xmlns:a16="http://schemas.microsoft.com/office/drawing/2014/main" xmlns="" id="{72CC6771-8562-40BC-8A2D-8D32DA66E316}"/>
              </a:ext>
            </a:extLst>
          </p:cNvPr>
          <p:cNvGraphicFramePr>
            <a:graphicFrameLocks noGrp="1"/>
          </p:cNvGraphicFramePr>
          <p:nvPr>
            <p:extLst>
              <p:ext uri="{D42A27DB-BD31-4B8C-83A1-F6EECF244321}">
                <p14:modId xmlns:p14="http://schemas.microsoft.com/office/powerpoint/2010/main" val="2069598613"/>
              </p:ext>
            </p:extLst>
          </p:nvPr>
        </p:nvGraphicFramePr>
        <p:xfrm>
          <a:off x="839416" y="2700016"/>
          <a:ext cx="5074335" cy="1996715"/>
        </p:xfrm>
        <a:graphic>
          <a:graphicData uri="http://schemas.openxmlformats.org/drawingml/2006/table">
            <a:tbl>
              <a:tblPr/>
              <a:tblGrid>
                <a:gridCol w="1691445">
                  <a:extLst>
                    <a:ext uri="{9D8B030D-6E8A-4147-A177-3AD203B41FA5}">
                      <a16:colId xmlns:a16="http://schemas.microsoft.com/office/drawing/2014/main" xmlns="" val="145890055"/>
                    </a:ext>
                  </a:extLst>
                </a:gridCol>
                <a:gridCol w="1691445">
                  <a:extLst>
                    <a:ext uri="{9D8B030D-6E8A-4147-A177-3AD203B41FA5}">
                      <a16:colId xmlns:a16="http://schemas.microsoft.com/office/drawing/2014/main" xmlns="" val="1635202893"/>
                    </a:ext>
                  </a:extLst>
                </a:gridCol>
                <a:gridCol w="1691445">
                  <a:extLst>
                    <a:ext uri="{9D8B030D-6E8A-4147-A177-3AD203B41FA5}">
                      <a16:colId xmlns:a16="http://schemas.microsoft.com/office/drawing/2014/main" xmlns="" val="1263822457"/>
                    </a:ext>
                  </a:extLst>
                </a:gridCol>
              </a:tblGrid>
              <a:tr h="714824">
                <a:tc>
                  <a:txBody>
                    <a:bodyPr/>
                    <a:lstStyle/>
                    <a:p>
                      <a:pPr algn="ctr" fontAlgn="t"/>
                      <a:r>
                        <a:rPr lang="en-US" b="1" dirty="0">
                          <a:solidFill>
                            <a:srgbClr val="333333"/>
                          </a:solidFill>
                          <a:effectLst/>
                        </a:rPr>
                        <a:t>COEF</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BR_DN(shift)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extLst>
                  <a:ext uri="{0D108BD9-81ED-4DB2-BD59-A6C34878D82A}">
                    <a16:rowId xmlns:a16="http://schemas.microsoft.com/office/drawing/2014/main" xmlns="" val="1106721982"/>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5777</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5766</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xmlns="" val="2893364555"/>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6701</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6799</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xmlns="" val="3430707305"/>
                  </a:ext>
                </a:extLst>
              </a:tr>
              <a:tr h="427297">
                <a:tc>
                  <a:txBody>
                    <a:bodyPr/>
                    <a:lstStyle/>
                    <a:p>
                      <a:pPr algn="ctr" fontAlgn="t"/>
                      <a:r>
                        <a:rPr lang="en-US" dirty="0">
                          <a:effectLst/>
                        </a:rPr>
                        <a:t>AVG</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-0.013</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-0.016</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xmlns="" val="1600175191"/>
                  </a:ext>
                </a:extLst>
              </a:tr>
            </a:tbl>
          </a:graphicData>
        </a:graphic>
      </p:graphicFrame>
      <p:sp>
        <p:nvSpPr>
          <p:cNvPr id="23" name="Rectangle 22">
            <a:extLst>
              <a:ext uri="{FF2B5EF4-FFF2-40B4-BE49-F238E27FC236}">
                <a16:creationId xmlns:a16="http://schemas.microsoft.com/office/drawing/2014/main" xmlns="" id="{9BFACA7B-7987-446E-B119-14169E3CB71D}"/>
              </a:ext>
            </a:extLst>
          </p:cNvPr>
          <p:cNvSpPr/>
          <p:nvPr/>
        </p:nvSpPr>
        <p:spPr>
          <a:xfrm>
            <a:off x="463829" y="5230385"/>
            <a:ext cx="2127505" cy="369332"/>
          </a:xfrm>
          <a:prstGeom prst="rect">
            <a:avLst/>
          </a:prstGeom>
        </p:spPr>
        <p:txBody>
          <a:bodyPr wrap="none">
            <a:spAutoFit/>
          </a:bodyPr>
          <a:lstStyle/>
          <a:p>
            <a:r>
              <a:rPr lang="en-US" b="1" dirty="0">
                <a:solidFill>
                  <a:srgbClr val="333333"/>
                </a:solidFill>
                <a:latin typeface="Arial" panose="020B0604020202020204" pitchFamily="34" charset="0"/>
              </a:rPr>
              <a:t>COEF2 &gt; 0.6:   46 </a:t>
            </a:r>
            <a:endParaRPr lang="en-US" b="1" i="0" dirty="0">
              <a:solidFill>
                <a:srgbClr val="333333"/>
              </a:solidFill>
              <a:effectLst/>
              <a:latin typeface="Arial" panose="020B0604020202020204" pitchFamily="34" charset="0"/>
            </a:endParaRPr>
          </a:p>
        </p:txBody>
      </p:sp>
      <p:sp>
        <p:nvSpPr>
          <p:cNvPr id="24" name="Rectangle 23">
            <a:extLst>
              <a:ext uri="{FF2B5EF4-FFF2-40B4-BE49-F238E27FC236}">
                <a16:creationId xmlns:a16="http://schemas.microsoft.com/office/drawing/2014/main" xmlns="" id="{FCDAA2B3-5297-47EE-AA55-FA82E70CB821}"/>
              </a:ext>
            </a:extLst>
          </p:cNvPr>
          <p:cNvSpPr/>
          <p:nvPr/>
        </p:nvSpPr>
        <p:spPr>
          <a:xfrm>
            <a:off x="425356" y="5636363"/>
            <a:ext cx="2204450" cy="369332"/>
          </a:xfrm>
          <a:prstGeom prst="rect">
            <a:avLst/>
          </a:prstGeom>
        </p:spPr>
        <p:txBody>
          <a:bodyPr wrap="none">
            <a:spAutoFit/>
          </a:bodyPr>
          <a:lstStyle/>
          <a:p>
            <a:r>
              <a:rPr lang="en-US" b="1" dirty="0">
                <a:solidFill>
                  <a:srgbClr val="333333"/>
                </a:solidFill>
                <a:latin typeface="Arial" panose="020B0604020202020204" pitchFamily="34" charset="0"/>
              </a:rPr>
              <a:t>COEF2 &lt; - 0.6:  28 </a:t>
            </a:r>
            <a:endParaRPr lang="en-US" b="1" i="0" dirty="0">
              <a:solidFill>
                <a:srgbClr val="333333"/>
              </a:solidFill>
              <a:effectLst/>
              <a:latin typeface="Arial" panose="020B0604020202020204" pitchFamily="34" charset="0"/>
            </a:endParaRPr>
          </a:p>
        </p:txBody>
      </p:sp>
      <p:sp>
        <p:nvSpPr>
          <p:cNvPr id="25" name="Rectangle 24">
            <a:extLst>
              <a:ext uri="{FF2B5EF4-FFF2-40B4-BE49-F238E27FC236}">
                <a16:creationId xmlns:a16="http://schemas.microsoft.com/office/drawing/2014/main" xmlns="" id="{4F0B9D11-CF1E-46CE-8CFD-D59608BCB11D}"/>
              </a:ext>
            </a:extLst>
          </p:cNvPr>
          <p:cNvSpPr/>
          <p:nvPr/>
        </p:nvSpPr>
        <p:spPr>
          <a:xfrm>
            <a:off x="2591334" y="5175844"/>
            <a:ext cx="3525324" cy="369332"/>
          </a:xfrm>
          <a:prstGeom prst="rect">
            <a:avLst/>
          </a:prstGeom>
        </p:spPr>
        <p:txBody>
          <a:bodyPr wrap="none">
            <a:spAutoFit/>
          </a:bodyPr>
          <a:lstStyle/>
          <a:p>
            <a:r>
              <a:rPr lang="nl-NL" b="1" dirty="0" err="1">
                <a:solidFill>
                  <a:srgbClr val="333333"/>
                </a:solidFill>
                <a:latin typeface="Arial" panose="020B0604020202020204" pitchFamily="34" charset="0"/>
              </a:rPr>
              <a:t>avg</a:t>
            </a:r>
            <a:r>
              <a:rPr lang="nl-NL" b="1" dirty="0">
                <a:solidFill>
                  <a:srgbClr val="333333"/>
                </a:solidFill>
                <a:latin typeface="Arial" panose="020B0604020202020204" pitchFamily="34" charset="0"/>
              </a:rPr>
              <a:t> </a:t>
            </a:r>
            <a:r>
              <a:rPr lang="nl-NL" b="1" dirty="0" err="1">
                <a:solidFill>
                  <a:srgbClr val="333333"/>
                </a:solidFill>
                <a:latin typeface="Arial" panose="020B0604020202020204" pitchFamily="34" charset="0"/>
              </a:rPr>
              <a:t>tot_num</a:t>
            </a:r>
            <a:r>
              <a:rPr lang="nl-NL" b="1" dirty="0">
                <a:solidFill>
                  <a:srgbClr val="333333"/>
                </a:solidFill>
                <a:latin typeface="Arial" panose="020B0604020202020204" pitchFamily="34" charset="0"/>
              </a:rPr>
              <a:t>:  </a:t>
            </a:r>
            <a:r>
              <a:rPr lang="nl-NL" b="1" dirty="0">
                <a:solidFill>
                  <a:srgbClr val="FF0000"/>
                </a:solidFill>
                <a:latin typeface="Arial" panose="020B0604020202020204" pitchFamily="34" charset="0"/>
              </a:rPr>
              <a:t>4717.5 </a:t>
            </a:r>
            <a:r>
              <a:rPr lang="nl-NL" b="1" dirty="0">
                <a:solidFill>
                  <a:srgbClr val="333333"/>
                </a:solidFill>
                <a:latin typeface="Arial" panose="020B0604020202020204" pitchFamily="34" charset="0"/>
              </a:rPr>
              <a:t>( &gt; 944.7)</a:t>
            </a:r>
            <a:endParaRPr lang="nl-NL" b="1" i="0" dirty="0">
              <a:solidFill>
                <a:srgbClr val="333333"/>
              </a:solidFill>
              <a:effectLst/>
              <a:latin typeface="Arial" panose="020B0604020202020204" pitchFamily="34" charset="0"/>
            </a:endParaRPr>
          </a:p>
        </p:txBody>
      </p:sp>
      <p:sp>
        <p:nvSpPr>
          <p:cNvPr id="26" name="Rectangle 25">
            <a:extLst>
              <a:ext uri="{FF2B5EF4-FFF2-40B4-BE49-F238E27FC236}">
                <a16:creationId xmlns:a16="http://schemas.microsoft.com/office/drawing/2014/main" xmlns="" id="{1A3F6514-1E64-4307-8F11-A1F335AD0EDB}"/>
              </a:ext>
            </a:extLst>
          </p:cNvPr>
          <p:cNvSpPr/>
          <p:nvPr/>
        </p:nvSpPr>
        <p:spPr>
          <a:xfrm>
            <a:off x="2629806" y="5622696"/>
            <a:ext cx="3595856" cy="369332"/>
          </a:xfrm>
          <a:prstGeom prst="rect">
            <a:avLst/>
          </a:prstGeom>
        </p:spPr>
        <p:txBody>
          <a:bodyPr wrap="none">
            <a:spAutoFit/>
          </a:bodyPr>
          <a:lstStyle/>
          <a:p>
            <a:r>
              <a:rPr lang="nl-NL" b="1" dirty="0" err="1">
                <a:solidFill>
                  <a:srgbClr val="333333"/>
                </a:solidFill>
                <a:latin typeface="Arial" panose="020B0604020202020204" pitchFamily="34" charset="0"/>
              </a:rPr>
              <a:t>avg</a:t>
            </a:r>
            <a:r>
              <a:rPr lang="nl-NL" b="1" dirty="0">
                <a:solidFill>
                  <a:srgbClr val="333333"/>
                </a:solidFill>
                <a:latin typeface="Arial" panose="020B0604020202020204" pitchFamily="34" charset="0"/>
              </a:rPr>
              <a:t> </a:t>
            </a:r>
            <a:r>
              <a:rPr lang="nl-NL" b="1" dirty="0" err="1">
                <a:solidFill>
                  <a:srgbClr val="333333"/>
                </a:solidFill>
                <a:latin typeface="Arial" panose="020B0604020202020204" pitchFamily="34" charset="0"/>
              </a:rPr>
              <a:t>tot_num</a:t>
            </a:r>
            <a:r>
              <a:rPr lang="nl-NL" b="1" dirty="0">
                <a:solidFill>
                  <a:srgbClr val="333333"/>
                </a:solidFill>
                <a:latin typeface="Arial" panose="020B0604020202020204" pitchFamily="34" charset="0"/>
              </a:rPr>
              <a:t>:  </a:t>
            </a:r>
            <a:r>
              <a:rPr lang="nl-NL" b="1" dirty="0">
                <a:solidFill>
                  <a:srgbClr val="FF0000"/>
                </a:solidFill>
                <a:latin typeface="Arial" panose="020B0604020202020204" pitchFamily="34" charset="0"/>
              </a:rPr>
              <a:t>16436</a:t>
            </a:r>
            <a:r>
              <a:rPr lang="nl-NL" b="1" dirty="0">
                <a:solidFill>
                  <a:srgbClr val="333333"/>
                </a:solidFill>
                <a:latin typeface="Arial" panose="020B0604020202020204" pitchFamily="34" charset="0"/>
              </a:rPr>
              <a:t> ( &gt;&gt; 944.7)</a:t>
            </a:r>
            <a:endParaRPr lang="nl-NL" b="1" i="0" dirty="0">
              <a:solidFill>
                <a:srgbClr val="333333"/>
              </a:solidFill>
              <a:effectLst/>
              <a:latin typeface="Arial" panose="020B0604020202020204" pitchFamily="34" charset="0"/>
            </a:endParaRPr>
          </a:p>
        </p:txBody>
      </p:sp>
      <p:pic>
        <p:nvPicPr>
          <p:cNvPr id="27" name="Picture 26">
            <a:extLst>
              <a:ext uri="{FF2B5EF4-FFF2-40B4-BE49-F238E27FC236}">
                <a16:creationId xmlns:a16="http://schemas.microsoft.com/office/drawing/2014/main" xmlns="" id="{E08C990D-796B-43BB-B171-73146EA86D78}"/>
              </a:ext>
            </a:extLst>
          </p:cNvPr>
          <p:cNvPicPr>
            <a:picLocks noChangeAspect="1"/>
          </p:cNvPicPr>
          <p:nvPr/>
        </p:nvPicPr>
        <p:blipFill>
          <a:blip r:embed="rId4"/>
          <a:stretch>
            <a:fillRect/>
          </a:stretch>
        </p:blipFill>
        <p:spPr>
          <a:xfrm>
            <a:off x="6921177" y="2242948"/>
            <a:ext cx="4248472" cy="4248472"/>
          </a:xfrm>
          <a:prstGeom prst="rect">
            <a:avLst/>
          </a:prstGeom>
        </p:spPr>
      </p:pic>
    </p:spTree>
    <p:extLst>
      <p:ext uri="{BB962C8B-B14F-4D97-AF65-F5344CB8AC3E}">
        <p14:creationId xmlns:p14="http://schemas.microsoft.com/office/powerpoint/2010/main" val="1047459434"/>
      </p:ext>
    </p:extLst>
  </p:cSld>
  <p:clrMapOvr>
    <a:masterClrMapping/>
  </p:clrMapOvr>
  <mc:AlternateContent xmlns:mc="http://schemas.openxmlformats.org/markup-compatibility/2006" xmlns:p14="http://schemas.microsoft.com/office/powerpoint/2010/main">
    <mc:Choice Requires="p14">
      <p:transition spd="med" p14:dur="700" advTm="15537">
        <p:fade/>
      </p:transition>
    </mc:Choice>
    <mc:Fallback xmlns="">
      <p:transition spd="med" advTm="1553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70207"/>
            <a:ext cx="11187113" cy="579517"/>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11</a:t>
            </a:fld>
            <a:endParaRPr lang="en-US" dirty="0">
              <a:solidFill>
                <a:srgbClr val="333333">
                  <a:lumMod val="60000"/>
                  <a:lumOff val="40000"/>
                </a:srgbClr>
              </a:solidFill>
            </a:endParaRPr>
          </a:p>
        </p:txBody>
      </p:sp>
      <p:pic>
        <p:nvPicPr>
          <p:cNvPr id="4" name="Picture 3">
            <a:extLst>
              <a:ext uri="{FF2B5EF4-FFF2-40B4-BE49-F238E27FC236}">
                <a16:creationId xmlns:a16="http://schemas.microsoft.com/office/drawing/2014/main" xmlns="" id="{FEE9F887-9D27-4D45-AB95-A7EA79CDB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45" y="980729"/>
            <a:ext cx="3850887" cy="2683074"/>
          </a:xfrm>
          <a:prstGeom prst="rect">
            <a:avLst/>
          </a:prstGeom>
        </p:spPr>
      </p:pic>
      <p:pic>
        <p:nvPicPr>
          <p:cNvPr id="7" name="Picture 6">
            <a:extLst>
              <a:ext uri="{FF2B5EF4-FFF2-40B4-BE49-F238E27FC236}">
                <a16:creationId xmlns:a16="http://schemas.microsoft.com/office/drawing/2014/main" xmlns="" id="{971B3BE9-9CCF-4039-8E05-5F0CBAAD4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80" y="3663803"/>
            <a:ext cx="3792978" cy="2683074"/>
          </a:xfrm>
          <a:prstGeom prst="rect">
            <a:avLst/>
          </a:prstGeom>
        </p:spPr>
      </p:pic>
      <p:pic>
        <p:nvPicPr>
          <p:cNvPr id="9" name="Picture 8">
            <a:extLst>
              <a:ext uri="{FF2B5EF4-FFF2-40B4-BE49-F238E27FC236}">
                <a16:creationId xmlns:a16="http://schemas.microsoft.com/office/drawing/2014/main" xmlns="" id="{62F98B06-DC07-479E-8CF3-A30BAEA1B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9644" y="3663803"/>
            <a:ext cx="3735070" cy="2683074"/>
          </a:xfrm>
          <a:prstGeom prst="rect">
            <a:avLst/>
          </a:prstGeom>
        </p:spPr>
      </p:pic>
      <p:cxnSp>
        <p:nvCxnSpPr>
          <p:cNvPr id="24" name="Straight Connector 23">
            <a:extLst>
              <a:ext uri="{FF2B5EF4-FFF2-40B4-BE49-F238E27FC236}">
                <a16:creationId xmlns:a16="http://schemas.microsoft.com/office/drawing/2014/main" xmlns="" id="{FCCB8E97-C11E-4E76-952D-636D156D8412}"/>
              </a:ext>
            </a:extLst>
          </p:cNvPr>
          <p:cNvCxnSpPr>
            <a:cxnSpLocks/>
          </p:cNvCxnSpPr>
          <p:nvPr/>
        </p:nvCxnSpPr>
        <p:spPr>
          <a:xfrm>
            <a:off x="2855640" y="980729"/>
            <a:ext cx="0" cy="2448271"/>
          </a:xfrm>
          <a:prstGeom prst="line">
            <a:avLst/>
          </a:prstGeom>
          <a:ln w="19050" cmpd="sng">
            <a:prstDash val="sysDash"/>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B10FF9C-684A-4AE1-A9BA-A9B5551FA70D}"/>
              </a:ext>
            </a:extLst>
          </p:cNvPr>
          <p:cNvCxnSpPr>
            <a:cxnSpLocks/>
          </p:cNvCxnSpPr>
          <p:nvPr/>
        </p:nvCxnSpPr>
        <p:spPr>
          <a:xfrm>
            <a:off x="2624169" y="3798509"/>
            <a:ext cx="0" cy="2448271"/>
          </a:xfrm>
          <a:prstGeom prst="line">
            <a:avLst/>
          </a:prstGeom>
          <a:ln w="19050" cmpd="sng">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F291FFE-58DF-4EF3-A626-5CA19D858773}"/>
              </a:ext>
            </a:extLst>
          </p:cNvPr>
          <p:cNvCxnSpPr>
            <a:cxnSpLocks/>
          </p:cNvCxnSpPr>
          <p:nvPr/>
        </p:nvCxnSpPr>
        <p:spPr>
          <a:xfrm>
            <a:off x="9921920" y="3763900"/>
            <a:ext cx="0" cy="2448271"/>
          </a:xfrm>
          <a:prstGeom prst="line">
            <a:avLst/>
          </a:prstGeom>
          <a:ln w="19050" cmpd="sng">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B762524C-31CA-486C-8869-AB1F94180F67}"/>
              </a:ext>
            </a:extLst>
          </p:cNvPr>
          <p:cNvSpPr/>
          <p:nvPr/>
        </p:nvSpPr>
        <p:spPr>
          <a:xfrm>
            <a:off x="1208897" y="1196752"/>
            <a:ext cx="911340" cy="369332"/>
          </a:xfrm>
          <a:prstGeom prst="rect">
            <a:avLst/>
          </a:prstGeom>
        </p:spPr>
        <p:txBody>
          <a:bodyPr wrap="none">
            <a:spAutoFit/>
          </a:bodyPr>
          <a:lstStyle/>
          <a:p>
            <a:r>
              <a:rPr lang="en-US" b="1" dirty="0">
                <a:solidFill>
                  <a:schemeClr val="accent1"/>
                </a:solidFill>
                <a:latin typeface="Arial" panose="020B0604020202020204" pitchFamily="34" charset="0"/>
              </a:rPr>
              <a:t>Totally</a:t>
            </a:r>
            <a:endParaRPr lang="en-US" b="1" i="0" dirty="0">
              <a:solidFill>
                <a:schemeClr val="accent1"/>
              </a:solidFill>
              <a:effectLst/>
              <a:latin typeface="Arial" panose="020B0604020202020204" pitchFamily="34" charset="0"/>
            </a:endParaRPr>
          </a:p>
        </p:txBody>
      </p:sp>
      <p:sp>
        <p:nvSpPr>
          <p:cNvPr id="31" name="Rectangle 30">
            <a:extLst>
              <a:ext uri="{FF2B5EF4-FFF2-40B4-BE49-F238E27FC236}">
                <a16:creationId xmlns:a16="http://schemas.microsoft.com/office/drawing/2014/main" xmlns="" id="{B6F9A938-6165-4013-982F-24425536F8E2}"/>
              </a:ext>
            </a:extLst>
          </p:cNvPr>
          <p:cNvSpPr/>
          <p:nvPr/>
        </p:nvSpPr>
        <p:spPr>
          <a:xfrm>
            <a:off x="1173240" y="3898606"/>
            <a:ext cx="1167820" cy="369332"/>
          </a:xfrm>
          <a:prstGeom prst="rect">
            <a:avLst/>
          </a:prstGeom>
        </p:spPr>
        <p:txBody>
          <a:bodyPr wrap="none">
            <a:spAutoFit/>
          </a:bodyPr>
          <a:lstStyle/>
          <a:p>
            <a:r>
              <a:rPr lang="en-US" b="1" dirty="0">
                <a:solidFill>
                  <a:schemeClr val="accent1"/>
                </a:solidFill>
                <a:latin typeface="Arial" panose="020B0604020202020204" pitchFamily="34" charset="0"/>
              </a:rPr>
              <a:t>Top 1000</a:t>
            </a:r>
            <a:endParaRPr lang="en-US" b="1" i="0" dirty="0">
              <a:solidFill>
                <a:schemeClr val="accent1"/>
              </a:solidFill>
              <a:effectLst/>
              <a:latin typeface="Arial" panose="020B0604020202020204" pitchFamily="34" charset="0"/>
            </a:endParaRPr>
          </a:p>
        </p:txBody>
      </p:sp>
      <p:sp>
        <p:nvSpPr>
          <p:cNvPr id="32" name="Rectangle 31">
            <a:extLst>
              <a:ext uri="{FF2B5EF4-FFF2-40B4-BE49-F238E27FC236}">
                <a16:creationId xmlns:a16="http://schemas.microsoft.com/office/drawing/2014/main" xmlns="" id="{49F0DBC9-7829-4574-983B-7DF5E82ED359}"/>
              </a:ext>
            </a:extLst>
          </p:cNvPr>
          <p:cNvSpPr/>
          <p:nvPr/>
        </p:nvSpPr>
        <p:spPr>
          <a:xfrm>
            <a:off x="8483440" y="3898606"/>
            <a:ext cx="1039580" cy="369332"/>
          </a:xfrm>
          <a:prstGeom prst="rect">
            <a:avLst/>
          </a:prstGeom>
        </p:spPr>
        <p:txBody>
          <a:bodyPr wrap="none">
            <a:spAutoFit/>
          </a:bodyPr>
          <a:lstStyle/>
          <a:p>
            <a:r>
              <a:rPr lang="en-US" b="1" dirty="0">
                <a:solidFill>
                  <a:schemeClr val="accent1"/>
                </a:solidFill>
                <a:latin typeface="Arial" panose="020B0604020202020204" pitchFamily="34" charset="0"/>
              </a:rPr>
              <a:t>Top 100</a:t>
            </a:r>
            <a:endParaRPr lang="en-US" b="1" i="0" dirty="0">
              <a:solidFill>
                <a:schemeClr val="accent1"/>
              </a:solidFill>
              <a:effectLst/>
              <a:latin typeface="Arial" panose="020B0604020202020204" pitchFamily="34" charset="0"/>
            </a:endParaRPr>
          </a:p>
        </p:txBody>
      </p:sp>
      <p:sp>
        <p:nvSpPr>
          <p:cNvPr id="17" name="Rectangle 16">
            <a:extLst>
              <a:ext uri="{FF2B5EF4-FFF2-40B4-BE49-F238E27FC236}">
                <a16:creationId xmlns:a16="http://schemas.microsoft.com/office/drawing/2014/main" xmlns="" id="{8FEEDA6D-BF12-4BCF-B1B7-2CAB13B982B5}"/>
              </a:ext>
            </a:extLst>
          </p:cNvPr>
          <p:cNvSpPr/>
          <p:nvPr/>
        </p:nvSpPr>
        <p:spPr>
          <a:xfrm>
            <a:off x="6605168" y="2063893"/>
            <a:ext cx="4371710" cy="400110"/>
          </a:xfrm>
          <a:prstGeom prst="rect">
            <a:avLst/>
          </a:prstGeom>
        </p:spPr>
        <p:txBody>
          <a:bodyPr wrap="none">
            <a:spAutoFit/>
          </a:bodyPr>
          <a:lstStyle/>
          <a:p>
            <a:r>
              <a:rPr lang="en-US" sz="2000" i="1" dirty="0">
                <a:solidFill>
                  <a:schemeClr val="accent1"/>
                </a:solidFill>
                <a:latin typeface="Arial" panose="020B0604020202020204" pitchFamily="34" charset="0"/>
              </a:rPr>
              <a:t> close to standard normal distribution</a:t>
            </a:r>
            <a:endParaRPr lang="en-US" sz="2000" i="1" dirty="0">
              <a:solidFill>
                <a:schemeClr val="accent1"/>
              </a:solidFill>
            </a:endParaRPr>
          </a:p>
        </p:txBody>
      </p:sp>
      <p:sp>
        <p:nvSpPr>
          <p:cNvPr id="18" name="Arrow: Striped Right 17">
            <a:extLst>
              <a:ext uri="{FF2B5EF4-FFF2-40B4-BE49-F238E27FC236}">
                <a16:creationId xmlns:a16="http://schemas.microsoft.com/office/drawing/2014/main" xmlns="" id="{8A0960C6-B9C2-41EE-9775-3FCCEE160883}"/>
              </a:ext>
            </a:extLst>
          </p:cNvPr>
          <p:cNvSpPr/>
          <p:nvPr/>
        </p:nvSpPr>
        <p:spPr>
          <a:xfrm>
            <a:off x="4732985" y="2143013"/>
            <a:ext cx="1872183" cy="24187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0" name="Rectangle 19">
            <a:extLst>
              <a:ext uri="{FF2B5EF4-FFF2-40B4-BE49-F238E27FC236}">
                <a16:creationId xmlns:a16="http://schemas.microsoft.com/office/drawing/2014/main" xmlns="" id="{1D9D50EE-8123-4E0C-9DEF-351EB0124F32}"/>
              </a:ext>
            </a:extLst>
          </p:cNvPr>
          <p:cNvSpPr/>
          <p:nvPr/>
        </p:nvSpPr>
        <p:spPr>
          <a:xfrm>
            <a:off x="4885260" y="3801649"/>
            <a:ext cx="3233578" cy="707886"/>
          </a:xfrm>
          <a:prstGeom prst="rect">
            <a:avLst/>
          </a:prstGeom>
        </p:spPr>
        <p:txBody>
          <a:bodyPr wrap="none">
            <a:spAutoFit/>
          </a:bodyPr>
          <a:lstStyle/>
          <a:p>
            <a:r>
              <a:rPr lang="en-US" sz="2000" i="1" dirty="0">
                <a:solidFill>
                  <a:schemeClr val="accent1"/>
                </a:solidFill>
                <a:latin typeface="Arial" panose="020B0604020202020204" pitchFamily="34" charset="0"/>
              </a:rPr>
              <a:t>close to normal distribution</a:t>
            </a:r>
          </a:p>
          <a:p>
            <a:r>
              <a:rPr lang="en-US" sz="2000" i="1" dirty="0">
                <a:solidFill>
                  <a:schemeClr val="accent1"/>
                </a:solidFill>
                <a:latin typeface="Arial" panose="020B0604020202020204" pitchFamily="34" charset="0"/>
              </a:rPr>
              <a:t> with a mean of -0.2</a:t>
            </a:r>
            <a:endParaRPr lang="en-US" sz="2000" i="1" dirty="0">
              <a:solidFill>
                <a:schemeClr val="accent1"/>
              </a:solidFill>
            </a:endParaRPr>
          </a:p>
        </p:txBody>
      </p:sp>
      <p:sp>
        <p:nvSpPr>
          <p:cNvPr id="33" name="Arrow: Striped Right 32">
            <a:extLst>
              <a:ext uri="{FF2B5EF4-FFF2-40B4-BE49-F238E27FC236}">
                <a16:creationId xmlns:a16="http://schemas.microsoft.com/office/drawing/2014/main" xmlns="" id="{EB92A6E9-4FF3-469B-BB2F-D5FF3F3862BC}"/>
              </a:ext>
            </a:extLst>
          </p:cNvPr>
          <p:cNvSpPr/>
          <p:nvPr/>
        </p:nvSpPr>
        <p:spPr>
          <a:xfrm rot="19873027">
            <a:off x="4516288" y="4838054"/>
            <a:ext cx="1112650" cy="21793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4" name="Arrow: Striped Right 33">
            <a:extLst>
              <a:ext uri="{FF2B5EF4-FFF2-40B4-BE49-F238E27FC236}">
                <a16:creationId xmlns:a16="http://schemas.microsoft.com/office/drawing/2014/main" xmlns="" id="{5D932E7B-5EF5-4C4A-AC55-D5F0504E22BC}"/>
              </a:ext>
            </a:extLst>
          </p:cNvPr>
          <p:cNvSpPr/>
          <p:nvPr/>
        </p:nvSpPr>
        <p:spPr>
          <a:xfrm rot="12535849">
            <a:off x="6853709" y="4836932"/>
            <a:ext cx="1112650" cy="21793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3887842286"/>
      </p:ext>
    </p:extLst>
  </p:cSld>
  <p:clrMapOvr>
    <a:masterClrMapping/>
  </p:clrMapOvr>
  <mc:AlternateContent xmlns:mc="http://schemas.openxmlformats.org/markup-compatibility/2006" xmlns:p14="http://schemas.microsoft.com/office/powerpoint/2010/main">
    <mc:Choice Requires="p14">
      <p:transition spd="med" p14:dur="700" advTm="49581">
        <p:fade/>
      </p:transition>
    </mc:Choice>
    <mc:Fallback xmlns="">
      <p:transition spd="med" advTm="4958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527050"/>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12</a:t>
            </a:fld>
            <a:endParaRPr lang="en-US" dirty="0">
              <a:solidFill>
                <a:srgbClr val="333333">
                  <a:lumMod val="60000"/>
                  <a:lumOff val="40000"/>
                </a:srgbClr>
              </a:solidFill>
            </a:endParaRPr>
          </a:p>
        </p:txBody>
      </p:sp>
      <p:sp>
        <p:nvSpPr>
          <p:cNvPr id="11" name="Rectangle 10">
            <a:extLst>
              <a:ext uri="{FF2B5EF4-FFF2-40B4-BE49-F238E27FC236}">
                <a16:creationId xmlns:a16="http://schemas.microsoft.com/office/drawing/2014/main" xmlns="" id="{81D1A32B-8D39-4C36-A3E8-A2EC3E6B74B8}"/>
              </a:ext>
            </a:extLst>
          </p:cNvPr>
          <p:cNvSpPr/>
          <p:nvPr/>
        </p:nvSpPr>
        <p:spPr>
          <a:xfrm>
            <a:off x="367633" y="1204529"/>
            <a:ext cx="5328592" cy="369332"/>
          </a:xfrm>
          <a:prstGeom prst="rect">
            <a:avLst/>
          </a:prstGeom>
        </p:spPr>
        <p:txBody>
          <a:bodyPr wrap="square">
            <a:spAutoFit/>
          </a:bodyPr>
          <a:lstStyle/>
          <a:p>
            <a:r>
              <a:rPr lang="en-US" b="1" dirty="0">
                <a:solidFill>
                  <a:schemeClr val="accent1"/>
                </a:solidFill>
                <a:latin typeface="Arial" panose="020B0604020202020204" pitchFamily="34" charset="0"/>
              </a:rPr>
              <a:t>A large merchant (id: 2107515622657774954)</a:t>
            </a:r>
            <a:endParaRPr lang="en-US" b="1" i="0" dirty="0">
              <a:solidFill>
                <a:schemeClr val="accent1"/>
              </a:solidFill>
              <a:effectLst/>
              <a:latin typeface="Arial" panose="020B0604020202020204" pitchFamily="34" charset="0"/>
            </a:endParaRPr>
          </a:p>
        </p:txBody>
      </p:sp>
      <p:pic>
        <p:nvPicPr>
          <p:cNvPr id="12" name="Picture 11">
            <a:extLst>
              <a:ext uri="{FF2B5EF4-FFF2-40B4-BE49-F238E27FC236}">
                <a16:creationId xmlns:a16="http://schemas.microsoft.com/office/drawing/2014/main" xmlns="" id="{BBA9E0D2-E12E-4BE7-8277-4ADF9091333C}"/>
              </a:ext>
            </a:extLst>
          </p:cNvPr>
          <p:cNvPicPr>
            <a:picLocks noChangeAspect="1"/>
          </p:cNvPicPr>
          <p:nvPr/>
        </p:nvPicPr>
        <p:blipFill>
          <a:blip r:embed="rId3"/>
          <a:stretch>
            <a:fillRect/>
          </a:stretch>
        </p:blipFill>
        <p:spPr>
          <a:xfrm>
            <a:off x="247146" y="1699586"/>
            <a:ext cx="5552078" cy="3331247"/>
          </a:xfrm>
          <a:prstGeom prst="rect">
            <a:avLst/>
          </a:prstGeom>
        </p:spPr>
      </p:pic>
      <p:pic>
        <p:nvPicPr>
          <p:cNvPr id="14" name="Picture 13">
            <a:extLst>
              <a:ext uri="{FF2B5EF4-FFF2-40B4-BE49-F238E27FC236}">
                <a16:creationId xmlns:a16="http://schemas.microsoft.com/office/drawing/2014/main" xmlns="" id="{DA9F5168-7AEB-41A9-A9F9-4C19D5B8A0E7}"/>
              </a:ext>
            </a:extLst>
          </p:cNvPr>
          <p:cNvPicPr>
            <a:picLocks noChangeAspect="1"/>
          </p:cNvPicPr>
          <p:nvPr/>
        </p:nvPicPr>
        <p:blipFill>
          <a:blip r:embed="rId4"/>
          <a:stretch>
            <a:fillRect/>
          </a:stretch>
        </p:blipFill>
        <p:spPr>
          <a:xfrm>
            <a:off x="6096000" y="1687939"/>
            <a:ext cx="5552076" cy="3331246"/>
          </a:xfrm>
          <a:prstGeom prst="rect">
            <a:avLst/>
          </a:prstGeom>
        </p:spPr>
      </p:pic>
      <p:sp>
        <p:nvSpPr>
          <p:cNvPr id="15" name="Rectangle 14">
            <a:extLst>
              <a:ext uri="{FF2B5EF4-FFF2-40B4-BE49-F238E27FC236}">
                <a16:creationId xmlns:a16="http://schemas.microsoft.com/office/drawing/2014/main" xmlns="" id="{469F5EF6-F4A7-4C86-ADFB-4ADD4EDF0506}"/>
              </a:ext>
            </a:extLst>
          </p:cNvPr>
          <p:cNvSpPr/>
          <p:nvPr/>
        </p:nvSpPr>
        <p:spPr>
          <a:xfrm>
            <a:off x="1631504" y="1691953"/>
            <a:ext cx="648072" cy="3331246"/>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6" name="Rectangle 15">
            <a:extLst>
              <a:ext uri="{FF2B5EF4-FFF2-40B4-BE49-F238E27FC236}">
                <a16:creationId xmlns:a16="http://schemas.microsoft.com/office/drawing/2014/main" xmlns="" id="{99BD1957-4D77-4A26-945D-EE892EE0E1EB}"/>
              </a:ext>
            </a:extLst>
          </p:cNvPr>
          <p:cNvSpPr/>
          <p:nvPr/>
        </p:nvSpPr>
        <p:spPr>
          <a:xfrm>
            <a:off x="3838520" y="1687939"/>
            <a:ext cx="480527" cy="3331246"/>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7" name="Rectangle 16">
            <a:extLst>
              <a:ext uri="{FF2B5EF4-FFF2-40B4-BE49-F238E27FC236}">
                <a16:creationId xmlns:a16="http://schemas.microsoft.com/office/drawing/2014/main" xmlns="" id="{4D274858-928F-479A-A3BF-824E5B1022E6}"/>
              </a:ext>
            </a:extLst>
          </p:cNvPr>
          <p:cNvSpPr/>
          <p:nvPr/>
        </p:nvSpPr>
        <p:spPr>
          <a:xfrm>
            <a:off x="2783773" y="1683926"/>
            <a:ext cx="480527" cy="3331246"/>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8" name="Rectangle 17">
            <a:extLst>
              <a:ext uri="{FF2B5EF4-FFF2-40B4-BE49-F238E27FC236}">
                <a16:creationId xmlns:a16="http://schemas.microsoft.com/office/drawing/2014/main" xmlns="" id="{CA0F94E3-35AD-4E46-82C4-6E188E91C9C6}"/>
              </a:ext>
            </a:extLst>
          </p:cNvPr>
          <p:cNvSpPr/>
          <p:nvPr/>
        </p:nvSpPr>
        <p:spPr>
          <a:xfrm>
            <a:off x="7565586" y="1691953"/>
            <a:ext cx="648072" cy="333124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9" name="Rectangle 18">
            <a:extLst>
              <a:ext uri="{FF2B5EF4-FFF2-40B4-BE49-F238E27FC236}">
                <a16:creationId xmlns:a16="http://schemas.microsoft.com/office/drawing/2014/main" xmlns="" id="{59E4F5B3-3743-49B7-897C-349C90B4009A}"/>
              </a:ext>
            </a:extLst>
          </p:cNvPr>
          <p:cNvSpPr/>
          <p:nvPr/>
        </p:nvSpPr>
        <p:spPr>
          <a:xfrm>
            <a:off x="8688288" y="1683925"/>
            <a:ext cx="480527" cy="333124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0" name="Rectangle 19">
            <a:extLst>
              <a:ext uri="{FF2B5EF4-FFF2-40B4-BE49-F238E27FC236}">
                <a16:creationId xmlns:a16="http://schemas.microsoft.com/office/drawing/2014/main" xmlns="" id="{429C8D67-BD3B-4B66-B8EE-19E3E029229F}"/>
              </a:ext>
            </a:extLst>
          </p:cNvPr>
          <p:cNvSpPr/>
          <p:nvPr/>
        </p:nvSpPr>
        <p:spPr>
          <a:xfrm>
            <a:off x="9743035" y="1678168"/>
            <a:ext cx="480527" cy="333124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112396733"/>
      </p:ext>
    </p:extLst>
  </p:cSld>
  <p:clrMapOvr>
    <a:masterClrMapping/>
  </p:clrMapOvr>
  <mc:AlternateContent xmlns:mc="http://schemas.openxmlformats.org/markup-compatibility/2006" xmlns:p14="http://schemas.microsoft.com/office/powerpoint/2010/main">
    <mc:Choice Requires="p14">
      <p:transition spd="med" p14:dur="700" advTm="142928">
        <p:fade/>
      </p:transition>
    </mc:Choice>
    <mc:Fallback xmlns="">
      <p:transition spd="med" advTm="14292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sndr_ip4_num</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13</a:t>
            </a:fld>
            <a:endParaRPr lang="en-US" dirty="0">
              <a:solidFill>
                <a:srgbClr val="333333">
                  <a:lumMod val="60000"/>
                  <a:lumOff val="40000"/>
                </a:srgbClr>
              </a:solidFill>
            </a:endParaRPr>
          </a:p>
        </p:txBody>
      </p:sp>
      <p:sp>
        <p:nvSpPr>
          <p:cNvPr id="17" name="Rectangle 16">
            <a:extLst>
              <a:ext uri="{FF2B5EF4-FFF2-40B4-BE49-F238E27FC236}">
                <a16:creationId xmlns:a16="http://schemas.microsoft.com/office/drawing/2014/main" xmlns="" id="{02C37E2A-6CB5-4029-9D78-7E21C61F726E}"/>
              </a:ext>
            </a:extLst>
          </p:cNvPr>
          <p:cNvSpPr/>
          <p:nvPr/>
        </p:nvSpPr>
        <p:spPr>
          <a:xfrm>
            <a:off x="450775" y="1268760"/>
            <a:ext cx="5328592" cy="369332"/>
          </a:xfrm>
          <a:prstGeom prst="rect">
            <a:avLst/>
          </a:prstGeom>
        </p:spPr>
        <p:txBody>
          <a:bodyPr wrap="square">
            <a:spAutoFit/>
          </a:bodyPr>
          <a:lstStyle/>
          <a:p>
            <a:r>
              <a:rPr lang="en-US" b="1" dirty="0">
                <a:solidFill>
                  <a:schemeClr val="accent1"/>
                </a:solidFill>
                <a:latin typeface="Arial" panose="020B0604020202020204" pitchFamily="34" charset="0"/>
              </a:rPr>
              <a:t>A large merchant (id: 2172380242254638677)</a:t>
            </a:r>
            <a:endParaRPr lang="en-US" b="1" i="0" dirty="0">
              <a:solidFill>
                <a:schemeClr val="accent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8954FF52-9A2F-41C9-87E5-DC3E6BDE9EB1}"/>
              </a:ext>
            </a:extLst>
          </p:cNvPr>
          <p:cNvPicPr>
            <a:picLocks noChangeAspect="1"/>
          </p:cNvPicPr>
          <p:nvPr/>
        </p:nvPicPr>
        <p:blipFill>
          <a:blip r:embed="rId3"/>
          <a:stretch>
            <a:fillRect/>
          </a:stretch>
        </p:blipFill>
        <p:spPr>
          <a:xfrm>
            <a:off x="321308" y="1785560"/>
            <a:ext cx="5479209" cy="3287526"/>
          </a:xfrm>
          <a:prstGeom prst="rect">
            <a:avLst/>
          </a:prstGeom>
        </p:spPr>
      </p:pic>
      <p:pic>
        <p:nvPicPr>
          <p:cNvPr id="6" name="Picture 5">
            <a:extLst>
              <a:ext uri="{FF2B5EF4-FFF2-40B4-BE49-F238E27FC236}">
                <a16:creationId xmlns:a16="http://schemas.microsoft.com/office/drawing/2014/main" xmlns="" id="{8076C0A7-D56D-45FE-8A0F-7748005C5590}"/>
              </a:ext>
            </a:extLst>
          </p:cNvPr>
          <p:cNvPicPr>
            <a:picLocks noChangeAspect="1"/>
          </p:cNvPicPr>
          <p:nvPr/>
        </p:nvPicPr>
        <p:blipFill>
          <a:blip r:embed="rId4"/>
          <a:stretch>
            <a:fillRect/>
          </a:stretch>
        </p:blipFill>
        <p:spPr>
          <a:xfrm>
            <a:off x="6068177" y="1785560"/>
            <a:ext cx="5479209" cy="3287526"/>
          </a:xfrm>
          <a:prstGeom prst="rect">
            <a:avLst/>
          </a:prstGeom>
        </p:spPr>
      </p:pic>
      <p:sp>
        <p:nvSpPr>
          <p:cNvPr id="7" name="Rectangle 6">
            <a:extLst>
              <a:ext uri="{FF2B5EF4-FFF2-40B4-BE49-F238E27FC236}">
                <a16:creationId xmlns:a16="http://schemas.microsoft.com/office/drawing/2014/main" xmlns="" id="{4875EAD6-154F-4DD0-A82A-047645412817}"/>
              </a:ext>
            </a:extLst>
          </p:cNvPr>
          <p:cNvSpPr/>
          <p:nvPr/>
        </p:nvSpPr>
        <p:spPr>
          <a:xfrm>
            <a:off x="1696062" y="1785558"/>
            <a:ext cx="576064" cy="328752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5" name="Rectangle 14">
            <a:extLst>
              <a:ext uri="{FF2B5EF4-FFF2-40B4-BE49-F238E27FC236}">
                <a16:creationId xmlns:a16="http://schemas.microsoft.com/office/drawing/2014/main" xmlns="" id="{0B745F05-CD6E-4EAF-B3EC-BE1986566DC8}"/>
              </a:ext>
            </a:extLst>
          </p:cNvPr>
          <p:cNvSpPr/>
          <p:nvPr/>
        </p:nvSpPr>
        <p:spPr>
          <a:xfrm>
            <a:off x="3763922" y="1797660"/>
            <a:ext cx="1152128" cy="3287524"/>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6" name="Rectangle 15">
            <a:extLst>
              <a:ext uri="{FF2B5EF4-FFF2-40B4-BE49-F238E27FC236}">
                <a16:creationId xmlns:a16="http://schemas.microsoft.com/office/drawing/2014/main" xmlns="" id="{00205B33-FCD3-4930-BFD4-7F58A2A92116}"/>
              </a:ext>
            </a:extLst>
          </p:cNvPr>
          <p:cNvSpPr/>
          <p:nvPr/>
        </p:nvSpPr>
        <p:spPr>
          <a:xfrm>
            <a:off x="9380546" y="1796392"/>
            <a:ext cx="1152128" cy="31400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8" name="Rectangle 17">
            <a:extLst>
              <a:ext uri="{FF2B5EF4-FFF2-40B4-BE49-F238E27FC236}">
                <a16:creationId xmlns:a16="http://schemas.microsoft.com/office/drawing/2014/main" xmlns="" id="{85D33FF7-AE62-433E-B673-9FE95E18FD9B}"/>
              </a:ext>
            </a:extLst>
          </p:cNvPr>
          <p:cNvSpPr/>
          <p:nvPr/>
        </p:nvSpPr>
        <p:spPr>
          <a:xfrm>
            <a:off x="7220308" y="1774728"/>
            <a:ext cx="576064" cy="31400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468615035"/>
      </p:ext>
    </p:extLst>
  </p:cSld>
  <p:clrMapOvr>
    <a:masterClrMapping/>
  </p:clrMapOvr>
  <mc:AlternateContent xmlns:mc="http://schemas.openxmlformats.org/markup-compatibility/2006" xmlns:p14="http://schemas.microsoft.com/office/powerpoint/2010/main">
    <mc:Choice Requires="p14">
      <p:transition spd="med" p14:dur="700" advTm="65937">
        <p:fade/>
      </p:transition>
    </mc:Choice>
    <mc:Fallback xmlns="">
      <p:transition spd="med" advTm="6593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84" y="476672"/>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sndr_ip4_num</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14</a:t>
            </a:fld>
            <a:endParaRPr lang="en-US" dirty="0">
              <a:solidFill>
                <a:srgbClr val="333333">
                  <a:lumMod val="60000"/>
                  <a:lumOff val="40000"/>
                </a:srgbClr>
              </a:solidFill>
            </a:endParaRPr>
          </a:p>
        </p:txBody>
      </p:sp>
      <p:sp>
        <p:nvSpPr>
          <p:cNvPr id="30" name="Rectangle 29">
            <a:extLst>
              <a:ext uri="{FF2B5EF4-FFF2-40B4-BE49-F238E27FC236}">
                <a16:creationId xmlns:a16="http://schemas.microsoft.com/office/drawing/2014/main" xmlns="" id="{B762524C-31CA-486C-8869-AB1F94180F67}"/>
              </a:ext>
            </a:extLst>
          </p:cNvPr>
          <p:cNvSpPr/>
          <p:nvPr/>
        </p:nvSpPr>
        <p:spPr>
          <a:xfrm>
            <a:off x="365487" y="980728"/>
            <a:ext cx="11471410" cy="4278094"/>
          </a:xfrm>
          <a:prstGeom prst="rect">
            <a:avLst/>
          </a:prstGeom>
        </p:spPr>
        <p:txBody>
          <a:bodyPr wrap="none">
            <a:spAutoFit/>
          </a:bodyPr>
          <a:lstStyle/>
          <a:p>
            <a:r>
              <a:rPr lang="en-US" sz="2800" b="1" dirty="0">
                <a:solidFill>
                  <a:schemeClr val="accent1"/>
                </a:solidFill>
                <a:latin typeface="Arial" panose="020B0604020202020204" pitchFamily="34" charset="0"/>
              </a:rPr>
              <a:t>Conclusion</a:t>
            </a:r>
          </a:p>
          <a:p>
            <a:endParaRPr lang="en-US" sz="2400" dirty="0">
              <a:solidFill>
                <a:schemeClr val="accent1"/>
              </a:solidFill>
              <a:latin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rPr>
              <a:t>Correlation with bad rate depends on merchant</a:t>
            </a:r>
          </a:p>
          <a:p>
            <a:pPr marL="342900" indent="-342900">
              <a:buFont typeface="Arial" panose="020B0604020202020204" pitchFamily="34" charset="0"/>
              <a:buChar char="•"/>
            </a:pPr>
            <a:endParaRPr lang="en-US" sz="2400" dirty="0">
              <a:solidFill>
                <a:schemeClr val="accent1"/>
              </a:solidFill>
              <a:latin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rPr>
              <a:t>C</a:t>
            </a:r>
            <a:r>
              <a:rPr lang="en-US" altLang="zh-CN" sz="2400" dirty="0">
                <a:solidFill>
                  <a:schemeClr val="accent1"/>
                </a:solidFill>
                <a:latin typeface="Arial" panose="020B0604020202020204" pitchFamily="34" charset="0"/>
              </a:rPr>
              <a:t>OEF</a:t>
            </a:r>
            <a:r>
              <a:rPr lang="en-US" sz="2400" dirty="0">
                <a:solidFill>
                  <a:schemeClr val="accent1"/>
                </a:solidFill>
                <a:latin typeface="Arial" panose="020B0604020202020204" pitchFamily="34" charset="0"/>
              </a:rPr>
              <a:t>’s</a:t>
            </a:r>
            <a:r>
              <a:rPr lang="en-US" sz="2400" dirty="0">
                <a:solidFill>
                  <a:schemeClr val="accent1"/>
                </a:solidFill>
                <a:latin typeface="Arial" panose="020B0604020202020204" pitchFamily="34" charset="0"/>
                <a:cs typeface="Arial" panose="020B0604020202020204" pitchFamily="34" charset="0"/>
              </a:rPr>
              <a:t> distribution </a:t>
            </a:r>
          </a:p>
          <a:p>
            <a:pPr marL="800100" lvl="1" indent="-342900">
              <a:buFont typeface="Courier New" panose="02070309020205020404" pitchFamily="49" charset="0"/>
              <a:buChar char="o"/>
            </a:pPr>
            <a:r>
              <a:rPr lang="en-US" altLang="zh-CN" sz="2400" dirty="0">
                <a:solidFill>
                  <a:schemeClr val="accent1"/>
                </a:solidFill>
                <a:latin typeface="Arial" panose="020B0604020202020204" pitchFamily="34" charset="0"/>
                <a:cs typeface="Arial" panose="020B0604020202020204" pitchFamily="34" charset="0"/>
              </a:rPr>
              <a:t>C</a:t>
            </a:r>
            <a:r>
              <a:rPr lang="en-US" sz="2400" dirty="0">
                <a:solidFill>
                  <a:schemeClr val="accent1"/>
                </a:solidFill>
                <a:latin typeface="Arial" panose="020B0604020202020204" pitchFamily="34" charset="0"/>
                <a:cs typeface="Arial" panose="020B0604020202020204" pitchFamily="34" charset="0"/>
              </a:rPr>
              <a:t>lose to standard normal distribution totally</a:t>
            </a:r>
          </a:p>
          <a:p>
            <a:pPr marL="800100" lvl="1" indent="-342900">
              <a:buFont typeface="Courier New" panose="02070309020205020404" pitchFamily="49" charset="0"/>
              <a:buChar char="o"/>
            </a:pPr>
            <a:endParaRPr lang="en-US" sz="2400" dirty="0">
              <a:solidFill>
                <a:schemeClr val="accent1"/>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altLang="zh-CN" sz="2400" dirty="0">
                <a:solidFill>
                  <a:schemeClr val="accent1"/>
                </a:solidFill>
                <a:latin typeface="Arial" panose="020B0604020202020204" pitchFamily="34" charset="0"/>
                <a:cs typeface="Arial" panose="020B0604020202020204" pitchFamily="34" charset="0"/>
              </a:rPr>
              <a:t>C</a:t>
            </a:r>
            <a:r>
              <a:rPr lang="en-US" sz="2400" dirty="0">
                <a:solidFill>
                  <a:schemeClr val="accent1"/>
                </a:solidFill>
                <a:latin typeface="Arial" panose="020B0604020202020204" pitchFamily="34" charset="0"/>
                <a:cs typeface="Arial" panose="020B0604020202020204" pitchFamily="34" charset="0"/>
              </a:rPr>
              <a:t>lose to normal distribution with a mean of -0.2 on merchants with large TPV</a:t>
            </a:r>
          </a:p>
          <a:p>
            <a:pPr marL="342900" indent="-342900">
              <a:buFont typeface="Arial" panose="020B0604020202020204" pitchFamily="34" charset="0"/>
              <a:buChar char="•"/>
            </a:pPr>
            <a:endParaRPr lang="en-US"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 negative correlation is mainly caused by inconsistencies of growth between </a:t>
            </a:r>
          </a:p>
          <a:p>
            <a:r>
              <a:rPr lang="en-US" sz="2400" dirty="0">
                <a:solidFill>
                  <a:schemeClr val="accent1"/>
                </a:solidFill>
                <a:latin typeface="Arial" panose="020B0604020202020204" pitchFamily="34" charset="0"/>
                <a:cs typeface="Arial" panose="020B0604020202020204" pitchFamily="34" charset="0"/>
              </a:rPr>
              <a:t>     </a:t>
            </a:r>
            <a:r>
              <a:rPr lang="en-US" altLang="zh-CN" sz="2400" dirty="0">
                <a:solidFill>
                  <a:schemeClr val="accent1"/>
                </a:solidFill>
                <a:latin typeface="Arial" panose="020B0604020202020204" pitchFamily="34" charset="0"/>
                <a:cs typeface="Arial" panose="020B0604020202020204" pitchFamily="34" charset="0"/>
              </a:rPr>
              <a:t>TPV and the bad.</a:t>
            </a:r>
            <a:endParaRPr lang="en-US" sz="32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9451293"/>
      </p:ext>
    </p:extLst>
  </p:cSld>
  <p:clrMapOvr>
    <a:masterClrMapping/>
  </p:clrMapOvr>
  <mc:AlternateContent xmlns:mc="http://schemas.openxmlformats.org/markup-compatibility/2006" xmlns:p14="http://schemas.microsoft.com/office/powerpoint/2010/main">
    <mc:Choice Requires="p14">
      <p:transition spd="med" p14:dur="700" advTm="90428">
        <p:fade/>
      </p:transition>
    </mc:Choice>
    <mc:Fallback xmlns="">
      <p:transition spd="med" advTm="9042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15</a:t>
            </a:fld>
            <a:endParaRPr lang="en-US" dirty="0">
              <a:solidFill>
                <a:srgbClr val="333333">
                  <a:lumMod val="60000"/>
                  <a:lumOff val="40000"/>
                </a:srgbClr>
              </a:solidFill>
            </a:endParaRPr>
          </a:p>
        </p:txBody>
      </p:sp>
      <p:pic>
        <p:nvPicPr>
          <p:cNvPr id="4" name="Picture 3">
            <a:extLst>
              <a:ext uri="{FF2B5EF4-FFF2-40B4-BE49-F238E27FC236}">
                <a16:creationId xmlns:a16="http://schemas.microsoft.com/office/drawing/2014/main" xmlns="" id="{1C88C051-FB72-42C4-8DA6-1E3EA748B68B}"/>
              </a:ext>
            </a:extLst>
          </p:cNvPr>
          <p:cNvPicPr>
            <a:picLocks noChangeAspect="1"/>
          </p:cNvPicPr>
          <p:nvPr/>
        </p:nvPicPr>
        <p:blipFill>
          <a:blip r:embed="rId3"/>
          <a:stretch>
            <a:fillRect/>
          </a:stretch>
        </p:blipFill>
        <p:spPr>
          <a:xfrm>
            <a:off x="1919536" y="969300"/>
            <a:ext cx="6798249" cy="3168116"/>
          </a:xfrm>
          <a:prstGeom prst="rect">
            <a:avLst/>
          </a:prstGeom>
        </p:spPr>
      </p:pic>
      <p:sp>
        <p:nvSpPr>
          <p:cNvPr id="21" name="Title 5">
            <a:extLst>
              <a:ext uri="{FF2B5EF4-FFF2-40B4-BE49-F238E27FC236}">
                <a16:creationId xmlns:a16="http://schemas.microsoft.com/office/drawing/2014/main" xmlns="" id="{2017D107-E765-4323-8626-2A81011E794E}"/>
              </a:ext>
            </a:extLst>
          </p:cNvPr>
          <p:cNvSpPr txBox="1">
            <a:spLocks/>
          </p:cNvSpPr>
          <p:nvPr/>
        </p:nvSpPr>
        <p:spPr>
          <a:xfrm>
            <a:off x="520005" y="2406944"/>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Totally:</a:t>
            </a:r>
            <a:endParaRPr lang="en-US" dirty="0"/>
          </a:p>
        </p:txBody>
      </p:sp>
      <p:sp>
        <p:nvSpPr>
          <p:cNvPr id="22" name="Title 5">
            <a:extLst>
              <a:ext uri="{FF2B5EF4-FFF2-40B4-BE49-F238E27FC236}">
                <a16:creationId xmlns:a16="http://schemas.microsoft.com/office/drawing/2014/main" xmlns="" id="{E6E1B388-24BE-4510-829F-51A1A6863A01}"/>
              </a:ext>
            </a:extLst>
          </p:cNvPr>
          <p:cNvSpPr txBox="1">
            <a:spLocks/>
          </p:cNvSpPr>
          <p:nvPr/>
        </p:nvSpPr>
        <p:spPr>
          <a:xfrm>
            <a:off x="2687960" y="6468078"/>
            <a:ext cx="3850373"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nSpc>
                <a:spcPct val="150000"/>
              </a:lnSpc>
            </a:pPr>
            <a:r>
              <a:rPr lang="en-US" sz="2400" dirty="0">
                <a:latin typeface="Calibri" panose="020F0502020204030204" pitchFamily="34" charset="0"/>
                <a:cs typeface="Calibri" panose="020F0502020204030204" pitchFamily="34" charset="0"/>
              </a:rPr>
              <a:t>RCVR_ID: 63, 4252</a:t>
            </a:r>
          </a:p>
          <a:p>
            <a:pPr>
              <a:lnSpc>
                <a:spcPct val="150000"/>
              </a:lnSpc>
            </a:pPr>
            <a:r>
              <a:rPr lang="en-US" sz="2400" dirty="0">
                <a:latin typeface="Calibri" panose="020F0502020204030204" pitchFamily="34" charset="0"/>
                <a:cs typeface="Calibri" panose="020F0502020204030204" pitchFamily="34" charset="0"/>
              </a:rPr>
              <a:t>Transaction: 568, 058, 495</a:t>
            </a:r>
          </a:p>
          <a:p>
            <a:pPr>
              <a:lnSpc>
                <a:spcPct val="150000"/>
              </a:lnSpc>
            </a:pPr>
            <a:r>
              <a:rPr lang="en-US" sz="2400" dirty="0" err="1">
                <a:latin typeface="Calibri" panose="020F0502020204030204" pitchFamily="34" charset="0"/>
                <a:cs typeface="Calibri" panose="020F0502020204030204" pitchFamily="34" charset="0"/>
              </a:rPr>
              <a:t>pmt_start_date</a:t>
            </a:r>
            <a:r>
              <a:rPr lang="en-US" sz="2400" dirty="0">
                <a:latin typeface="Calibri" panose="020F0502020204030204" pitchFamily="34" charset="0"/>
                <a:cs typeface="Calibri" panose="020F0502020204030204" pitchFamily="34" charset="0"/>
              </a:rPr>
              <a:t>: </a:t>
            </a:r>
          </a:p>
          <a:p>
            <a:pPr>
              <a:lnSpc>
                <a:spcPct val="150000"/>
              </a:lnSpc>
            </a:pPr>
            <a:r>
              <a:rPr lang="en-US" sz="2400" dirty="0">
                <a:latin typeface="Calibri" panose="020F0502020204030204" pitchFamily="34" charset="0"/>
                <a:cs typeface="Calibri" panose="020F0502020204030204" pitchFamily="34" charset="0"/>
              </a:rPr>
              <a:t>2018/04/01 ~ 2018/04/30</a:t>
            </a:r>
          </a:p>
          <a:p>
            <a:pPr>
              <a:lnSpc>
                <a:spcPct val="150000"/>
              </a:lnSpc>
            </a:pPr>
            <a:endParaRPr lang="en-US" sz="2400" dirty="0">
              <a:latin typeface="Calibri" panose="020F0502020204030204" pitchFamily="34" charset="0"/>
              <a:cs typeface="Calibri" panose="020F0502020204030204" pitchFamily="34" charset="0"/>
            </a:endParaRPr>
          </a:p>
        </p:txBody>
      </p:sp>
      <p:sp>
        <p:nvSpPr>
          <p:cNvPr id="26" name="Flowchart: Alternate Process 25">
            <a:extLst>
              <a:ext uri="{FF2B5EF4-FFF2-40B4-BE49-F238E27FC236}">
                <a16:creationId xmlns:a16="http://schemas.microsoft.com/office/drawing/2014/main" xmlns="" id="{6AB6AACB-0533-4403-AF6D-E6502F9704BF}"/>
              </a:ext>
            </a:extLst>
          </p:cNvPr>
          <p:cNvSpPr/>
          <p:nvPr/>
        </p:nvSpPr>
        <p:spPr>
          <a:xfrm>
            <a:off x="2245628" y="4219013"/>
            <a:ext cx="3850372" cy="2158230"/>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7" name="Title 5">
            <a:extLst>
              <a:ext uri="{FF2B5EF4-FFF2-40B4-BE49-F238E27FC236}">
                <a16:creationId xmlns:a16="http://schemas.microsoft.com/office/drawing/2014/main" xmlns="" id="{D3F995A1-AE7D-48FA-8328-D52DCE5CD311}"/>
              </a:ext>
            </a:extLst>
          </p:cNvPr>
          <p:cNvSpPr txBox="1">
            <a:spLocks/>
          </p:cNvSpPr>
          <p:nvPr/>
        </p:nvSpPr>
        <p:spPr>
          <a:xfrm>
            <a:off x="167680" y="4935733"/>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Dataset info:</a:t>
            </a:r>
            <a:endParaRPr lang="en-US" dirty="0"/>
          </a:p>
        </p:txBody>
      </p:sp>
      <p:sp>
        <p:nvSpPr>
          <p:cNvPr id="10" name="Rectangle 9">
            <a:extLst>
              <a:ext uri="{FF2B5EF4-FFF2-40B4-BE49-F238E27FC236}">
                <a16:creationId xmlns:a16="http://schemas.microsoft.com/office/drawing/2014/main" xmlns="" id="{471CA9D8-F2A3-4E80-875B-7E12C01EEDBC}"/>
              </a:ext>
            </a:extLst>
          </p:cNvPr>
          <p:cNvSpPr/>
          <p:nvPr/>
        </p:nvSpPr>
        <p:spPr>
          <a:xfrm>
            <a:off x="4742596" y="993139"/>
            <a:ext cx="576064" cy="31400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834925210"/>
      </p:ext>
    </p:extLst>
  </p:cSld>
  <p:clrMapOvr>
    <a:masterClrMapping/>
  </p:clrMapOvr>
  <mc:AlternateContent xmlns:mc="http://schemas.openxmlformats.org/markup-compatibility/2006" xmlns:p14="http://schemas.microsoft.com/office/powerpoint/2010/main">
    <mc:Choice Requires="p14">
      <p:transition spd="med" p14:dur="700" advTm="56545">
        <p:fade/>
      </p:transition>
    </mc:Choice>
    <mc:Fallback xmlns="">
      <p:transition spd="med" advTm="5654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16</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xmlns=""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8" name="Table 17">
            <a:extLst>
              <a:ext uri="{FF2B5EF4-FFF2-40B4-BE49-F238E27FC236}">
                <a16:creationId xmlns:a16="http://schemas.microsoft.com/office/drawing/2014/main" xmlns="" id="{4BDDC9CA-7D67-443C-802E-7881DCB63608}"/>
              </a:ext>
            </a:extLst>
          </p:cNvPr>
          <p:cNvGraphicFramePr>
            <a:graphicFrameLocks noGrp="1"/>
          </p:cNvGraphicFramePr>
          <p:nvPr>
            <p:extLst>
              <p:ext uri="{D42A27DB-BD31-4B8C-83A1-F6EECF244321}">
                <p14:modId xmlns:p14="http://schemas.microsoft.com/office/powerpoint/2010/main" val="572153002"/>
              </p:ext>
            </p:extLst>
          </p:nvPr>
        </p:nvGraphicFramePr>
        <p:xfrm>
          <a:off x="1184799" y="2089647"/>
          <a:ext cx="5074335" cy="2251408"/>
        </p:xfrm>
        <a:graphic>
          <a:graphicData uri="http://schemas.openxmlformats.org/drawingml/2006/table">
            <a:tbl>
              <a:tblPr/>
              <a:tblGrid>
                <a:gridCol w="1691445">
                  <a:extLst>
                    <a:ext uri="{9D8B030D-6E8A-4147-A177-3AD203B41FA5}">
                      <a16:colId xmlns:a16="http://schemas.microsoft.com/office/drawing/2014/main" xmlns="" val="145890055"/>
                    </a:ext>
                  </a:extLst>
                </a:gridCol>
                <a:gridCol w="1691445">
                  <a:extLst>
                    <a:ext uri="{9D8B030D-6E8A-4147-A177-3AD203B41FA5}">
                      <a16:colId xmlns:a16="http://schemas.microsoft.com/office/drawing/2014/main" xmlns="" val="1635202893"/>
                    </a:ext>
                  </a:extLst>
                </a:gridCol>
                <a:gridCol w="1691445">
                  <a:extLst>
                    <a:ext uri="{9D8B030D-6E8A-4147-A177-3AD203B41FA5}">
                      <a16:colId xmlns:a16="http://schemas.microsoft.com/office/drawing/2014/main" xmlns="" val="1263822457"/>
                    </a:ext>
                  </a:extLst>
                </a:gridCol>
              </a:tblGrid>
              <a:tr h="714824">
                <a:tc>
                  <a:txBody>
                    <a:bodyPr/>
                    <a:lstStyle/>
                    <a:p>
                      <a:pPr algn="ctr" fontAlgn="t"/>
                      <a:r>
                        <a:rPr lang="en-US" b="1" dirty="0">
                          <a:solidFill>
                            <a:srgbClr val="333333"/>
                          </a:solidFill>
                          <a:effectLst/>
                        </a:rPr>
                        <a:t>COEF</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BR_DN(shift)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extLst>
                  <a:ext uri="{0D108BD9-81ED-4DB2-BD59-A6C34878D82A}">
                    <a16:rowId xmlns:a16="http://schemas.microsoft.com/office/drawing/2014/main" xmlns="" val="1106721982"/>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6773</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6651</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xmlns="" val="2893364555"/>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5769</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5815</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xmlns="" val="3430707305"/>
                  </a:ext>
                </a:extLst>
              </a:tr>
              <a:tr h="427297">
                <a:tc>
                  <a:txBody>
                    <a:bodyPr/>
                    <a:lstStyle/>
                    <a:p>
                      <a:pPr algn="ctr" fontAlgn="t"/>
                      <a:r>
                        <a:rPr lang="en-US" dirty="0">
                          <a:effectLst/>
                        </a:rPr>
                        <a:t>AVG</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0.02482</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dirty="0">
                          <a:effectLst/>
                        </a:rPr>
                        <a:t>0.02183</a:t>
                      </a:r>
                    </a:p>
                    <a:p>
                      <a:pPr algn="ctr" fontAlgn="t"/>
                      <a:endParaRPr lang="en-US" dirty="0">
                        <a:effectLst/>
                      </a:endParaRP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xmlns="" val="1600175191"/>
                  </a:ext>
                </a:extLst>
              </a:tr>
            </a:tbl>
          </a:graphicData>
        </a:graphic>
      </p:graphicFrame>
      <p:pic>
        <p:nvPicPr>
          <p:cNvPr id="11" name="Picture 10">
            <a:extLst>
              <a:ext uri="{FF2B5EF4-FFF2-40B4-BE49-F238E27FC236}">
                <a16:creationId xmlns:a16="http://schemas.microsoft.com/office/drawing/2014/main" xmlns="" id="{2C9758DC-8134-4EB7-AA46-89C48D01985F}"/>
              </a:ext>
            </a:extLst>
          </p:cNvPr>
          <p:cNvPicPr>
            <a:picLocks noChangeAspect="1"/>
          </p:cNvPicPr>
          <p:nvPr/>
        </p:nvPicPr>
        <p:blipFill>
          <a:blip r:embed="rId3"/>
          <a:stretch>
            <a:fillRect/>
          </a:stretch>
        </p:blipFill>
        <p:spPr>
          <a:xfrm>
            <a:off x="7108875" y="1590170"/>
            <a:ext cx="4583063" cy="4740780"/>
          </a:xfrm>
          <a:prstGeom prst="rect">
            <a:avLst/>
          </a:prstGeom>
        </p:spPr>
      </p:pic>
    </p:spTree>
    <p:extLst>
      <p:ext uri="{BB962C8B-B14F-4D97-AF65-F5344CB8AC3E}">
        <p14:creationId xmlns:p14="http://schemas.microsoft.com/office/powerpoint/2010/main" val="869940833"/>
      </p:ext>
    </p:extLst>
  </p:cSld>
  <p:clrMapOvr>
    <a:masterClrMapping/>
  </p:clrMapOvr>
  <mc:AlternateContent xmlns:mc="http://schemas.openxmlformats.org/markup-compatibility/2006" xmlns:p14="http://schemas.microsoft.com/office/powerpoint/2010/main">
    <mc:Choice Requires="p14">
      <p:transition spd="med" p14:dur="700" advTm="22946">
        <p:fade/>
      </p:transition>
    </mc:Choice>
    <mc:Fallback xmlns="">
      <p:transition spd="med" advTm="2294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17</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xmlns=""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3B704FDB-D547-4A4E-8779-97FBF4D740EA}"/>
              </a:ext>
            </a:extLst>
          </p:cNvPr>
          <p:cNvPicPr>
            <a:picLocks noChangeAspect="1"/>
          </p:cNvPicPr>
          <p:nvPr/>
        </p:nvPicPr>
        <p:blipFill>
          <a:blip r:embed="rId3"/>
          <a:stretch>
            <a:fillRect/>
          </a:stretch>
        </p:blipFill>
        <p:spPr>
          <a:xfrm>
            <a:off x="839416" y="1340768"/>
            <a:ext cx="5083967" cy="4007068"/>
          </a:xfrm>
          <a:prstGeom prst="rect">
            <a:avLst/>
          </a:prstGeom>
        </p:spPr>
      </p:pic>
      <p:pic>
        <p:nvPicPr>
          <p:cNvPr id="7" name="Picture 6">
            <a:extLst>
              <a:ext uri="{FF2B5EF4-FFF2-40B4-BE49-F238E27FC236}">
                <a16:creationId xmlns:a16="http://schemas.microsoft.com/office/drawing/2014/main" xmlns="" id="{80F0A3B4-71E4-44E3-BA59-D7CD8C399149}"/>
              </a:ext>
            </a:extLst>
          </p:cNvPr>
          <p:cNvPicPr>
            <a:picLocks noChangeAspect="1"/>
          </p:cNvPicPr>
          <p:nvPr/>
        </p:nvPicPr>
        <p:blipFill>
          <a:blip r:embed="rId4"/>
          <a:stretch>
            <a:fillRect/>
          </a:stretch>
        </p:blipFill>
        <p:spPr>
          <a:xfrm>
            <a:off x="6623233" y="1340768"/>
            <a:ext cx="5083966" cy="4007068"/>
          </a:xfrm>
          <a:prstGeom prst="rect">
            <a:avLst/>
          </a:prstGeom>
        </p:spPr>
      </p:pic>
      <p:cxnSp>
        <p:nvCxnSpPr>
          <p:cNvPr id="15" name="Straight Connector 14">
            <a:extLst>
              <a:ext uri="{FF2B5EF4-FFF2-40B4-BE49-F238E27FC236}">
                <a16:creationId xmlns:a16="http://schemas.microsoft.com/office/drawing/2014/main" xmlns="" id="{E07896E8-54FD-45D6-B7A9-40E568CE9787}"/>
              </a:ext>
            </a:extLst>
          </p:cNvPr>
          <p:cNvCxnSpPr>
            <a:cxnSpLocks/>
          </p:cNvCxnSpPr>
          <p:nvPr/>
        </p:nvCxnSpPr>
        <p:spPr>
          <a:xfrm>
            <a:off x="9336360" y="1052736"/>
            <a:ext cx="0" cy="50621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6A08153-C3AB-48A7-A69B-05FDC0A94E85}"/>
              </a:ext>
            </a:extLst>
          </p:cNvPr>
          <p:cNvCxnSpPr>
            <a:cxnSpLocks/>
          </p:cNvCxnSpPr>
          <p:nvPr/>
        </p:nvCxnSpPr>
        <p:spPr>
          <a:xfrm>
            <a:off x="3503712" y="838200"/>
            <a:ext cx="0" cy="50621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xmlns="" id="{9AB133A0-CDAC-4E3B-8764-7C7FB2A6A046}"/>
              </a:ext>
            </a:extLst>
          </p:cNvPr>
          <p:cNvSpPr/>
          <p:nvPr/>
        </p:nvSpPr>
        <p:spPr>
          <a:xfrm>
            <a:off x="8184235" y="2722765"/>
            <a:ext cx="534662" cy="1872208"/>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586410503"/>
      </p:ext>
    </p:extLst>
  </p:cSld>
  <p:clrMapOvr>
    <a:masterClrMapping/>
  </p:clrMapOvr>
  <mc:AlternateContent xmlns:mc="http://schemas.openxmlformats.org/markup-compatibility/2006" xmlns:p14="http://schemas.microsoft.com/office/powerpoint/2010/main">
    <mc:Choice Requires="p14">
      <p:transition spd="med" p14:dur="700" advTm="60953">
        <p:fade/>
      </p:transition>
    </mc:Choice>
    <mc:Fallback xmlns="">
      <p:transition spd="med" advTm="6095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726770"/>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18</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xmlns=""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xmlns="" id="{4413CF70-637F-4216-A0EF-43B42FDE8F68}"/>
              </a:ext>
            </a:extLst>
          </p:cNvPr>
          <p:cNvSpPr/>
          <p:nvPr/>
        </p:nvSpPr>
        <p:spPr>
          <a:xfrm>
            <a:off x="839416" y="1134395"/>
            <a:ext cx="5075925" cy="369332"/>
          </a:xfrm>
          <a:prstGeom prst="rect">
            <a:avLst/>
          </a:prstGeom>
        </p:spPr>
        <p:txBody>
          <a:bodyPr wrap="square">
            <a:spAutoFit/>
          </a:bodyPr>
          <a:lstStyle/>
          <a:p>
            <a:r>
              <a:rPr lang="en-US" altLang="zh-CN" b="1" dirty="0">
                <a:solidFill>
                  <a:schemeClr val="accent1"/>
                </a:solidFill>
                <a:latin typeface="Arial" panose="020B0604020202020204" pitchFamily="34" charset="0"/>
              </a:rPr>
              <a:t>A large merchant(</a:t>
            </a:r>
            <a:r>
              <a:rPr lang="en-US" b="1" dirty="0">
                <a:solidFill>
                  <a:schemeClr val="accent1"/>
                </a:solidFill>
                <a:latin typeface="Arial" panose="020B0604020202020204" pitchFamily="34" charset="0"/>
              </a:rPr>
              <a:t>id: 1363174192714401239)</a:t>
            </a:r>
            <a:endParaRPr lang="en-US" b="1" i="0" dirty="0">
              <a:solidFill>
                <a:schemeClr val="accent1"/>
              </a:solidFill>
              <a:effectLst/>
              <a:latin typeface="Arial" panose="020B0604020202020204" pitchFamily="34" charset="0"/>
            </a:endParaRPr>
          </a:p>
        </p:txBody>
      </p:sp>
      <p:pic>
        <p:nvPicPr>
          <p:cNvPr id="28" name="Picture 27">
            <a:extLst>
              <a:ext uri="{FF2B5EF4-FFF2-40B4-BE49-F238E27FC236}">
                <a16:creationId xmlns:a16="http://schemas.microsoft.com/office/drawing/2014/main" xmlns="" id="{D8C36F87-77B6-4EBA-BB09-5A68FBFFA609}"/>
              </a:ext>
            </a:extLst>
          </p:cNvPr>
          <p:cNvPicPr>
            <a:picLocks noChangeAspect="1"/>
          </p:cNvPicPr>
          <p:nvPr/>
        </p:nvPicPr>
        <p:blipFill>
          <a:blip r:embed="rId3"/>
          <a:stretch>
            <a:fillRect/>
          </a:stretch>
        </p:blipFill>
        <p:spPr>
          <a:xfrm>
            <a:off x="902187" y="1711020"/>
            <a:ext cx="5193813" cy="4109060"/>
          </a:xfrm>
          <a:prstGeom prst="rect">
            <a:avLst/>
          </a:prstGeom>
        </p:spPr>
      </p:pic>
      <p:sp>
        <p:nvSpPr>
          <p:cNvPr id="29" name="Rectangle 28">
            <a:extLst>
              <a:ext uri="{FF2B5EF4-FFF2-40B4-BE49-F238E27FC236}">
                <a16:creationId xmlns:a16="http://schemas.microsoft.com/office/drawing/2014/main" xmlns="" id="{81CAC76C-D160-4DDA-A087-831EDD8D5BAB}"/>
              </a:ext>
            </a:extLst>
          </p:cNvPr>
          <p:cNvSpPr/>
          <p:nvPr/>
        </p:nvSpPr>
        <p:spPr>
          <a:xfrm>
            <a:off x="3122981" y="1715624"/>
            <a:ext cx="976707" cy="4104456"/>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32" name="Picture 31">
            <a:extLst>
              <a:ext uri="{FF2B5EF4-FFF2-40B4-BE49-F238E27FC236}">
                <a16:creationId xmlns:a16="http://schemas.microsoft.com/office/drawing/2014/main" xmlns="" id="{48CA2819-7290-4974-A605-6A6A9EF50CB3}"/>
              </a:ext>
            </a:extLst>
          </p:cNvPr>
          <p:cNvPicPr>
            <a:picLocks noChangeAspect="1"/>
          </p:cNvPicPr>
          <p:nvPr/>
        </p:nvPicPr>
        <p:blipFill>
          <a:blip r:embed="rId4"/>
          <a:stretch>
            <a:fillRect/>
          </a:stretch>
        </p:blipFill>
        <p:spPr>
          <a:xfrm>
            <a:off x="6498127" y="1711020"/>
            <a:ext cx="5193812" cy="4109060"/>
          </a:xfrm>
          <a:prstGeom prst="rect">
            <a:avLst/>
          </a:prstGeom>
        </p:spPr>
      </p:pic>
      <p:sp>
        <p:nvSpPr>
          <p:cNvPr id="33" name="Rectangle 32">
            <a:extLst>
              <a:ext uri="{FF2B5EF4-FFF2-40B4-BE49-F238E27FC236}">
                <a16:creationId xmlns:a16="http://schemas.microsoft.com/office/drawing/2014/main" xmlns="" id="{2962215B-EEE2-48DE-B1CB-F715A917F528}"/>
              </a:ext>
            </a:extLst>
          </p:cNvPr>
          <p:cNvSpPr/>
          <p:nvPr/>
        </p:nvSpPr>
        <p:spPr>
          <a:xfrm>
            <a:off x="8902201" y="1715624"/>
            <a:ext cx="976707" cy="410445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227699180"/>
      </p:ext>
    </p:extLst>
  </p:cSld>
  <p:clrMapOvr>
    <a:masterClrMapping/>
  </p:clrMapOvr>
  <mc:AlternateContent xmlns:mc="http://schemas.openxmlformats.org/markup-compatibility/2006" xmlns:p14="http://schemas.microsoft.com/office/powerpoint/2010/main">
    <mc:Choice Requires="p14">
      <p:transition spd="med" p14:dur="700" advTm="31325">
        <p:fade/>
      </p:transition>
    </mc:Choice>
    <mc:Fallback xmlns="">
      <p:transition spd="med" advTm="3132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19</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xmlns=""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xmlns="" id="{4413CF70-637F-4216-A0EF-43B42FDE8F68}"/>
              </a:ext>
            </a:extLst>
          </p:cNvPr>
          <p:cNvSpPr/>
          <p:nvPr/>
        </p:nvSpPr>
        <p:spPr>
          <a:xfrm>
            <a:off x="839416" y="1134395"/>
            <a:ext cx="5075925" cy="369332"/>
          </a:xfrm>
          <a:prstGeom prst="rect">
            <a:avLst/>
          </a:prstGeom>
        </p:spPr>
        <p:txBody>
          <a:bodyPr wrap="square">
            <a:spAutoFit/>
          </a:bodyPr>
          <a:lstStyle/>
          <a:p>
            <a:r>
              <a:rPr lang="en-US" altLang="zh-CN" b="1" dirty="0">
                <a:solidFill>
                  <a:schemeClr val="accent1"/>
                </a:solidFill>
                <a:latin typeface="Arial" panose="020B0604020202020204" pitchFamily="34" charset="0"/>
              </a:rPr>
              <a:t>A large merchant(</a:t>
            </a:r>
            <a:r>
              <a:rPr lang="en-US" b="1" dirty="0">
                <a:solidFill>
                  <a:schemeClr val="accent1"/>
                </a:solidFill>
                <a:latin typeface="Arial" panose="020B0604020202020204" pitchFamily="34" charset="0"/>
              </a:rPr>
              <a:t>id: 1531398633589183775)</a:t>
            </a:r>
            <a:endParaRPr lang="en-US" b="1" i="0" dirty="0">
              <a:solidFill>
                <a:schemeClr val="accent1"/>
              </a:solidFill>
              <a:effectLst/>
              <a:latin typeface="Arial" panose="020B0604020202020204" pitchFamily="34" charset="0"/>
            </a:endParaRPr>
          </a:p>
        </p:txBody>
      </p:sp>
      <p:pic>
        <p:nvPicPr>
          <p:cNvPr id="3" name="Picture 2">
            <a:extLst>
              <a:ext uri="{FF2B5EF4-FFF2-40B4-BE49-F238E27FC236}">
                <a16:creationId xmlns:a16="http://schemas.microsoft.com/office/drawing/2014/main" xmlns="" id="{67126285-26DC-4FDE-BF6E-452C9889CB9C}"/>
              </a:ext>
            </a:extLst>
          </p:cNvPr>
          <p:cNvPicPr>
            <a:picLocks noChangeAspect="1"/>
          </p:cNvPicPr>
          <p:nvPr/>
        </p:nvPicPr>
        <p:blipFill>
          <a:blip r:embed="rId3"/>
          <a:stretch>
            <a:fillRect/>
          </a:stretch>
        </p:blipFill>
        <p:spPr>
          <a:xfrm>
            <a:off x="504825" y="1726889"/>
            <a:ext cx="5591175" cy="4140926"/>
          </a:xfrm>
          <a:prstGeom prst="rect">
            <a:avLst/>
          </a:prstGeom>
        </p:spPr>
      </p:pic>
      <p:sp>
        <p:nvSpPr>
          <p:cNvPr id="14" name="Rectangle 13">
            <a:extLst>
              <a:ext uri="{FF2B5EF4-FFF2-40B4-BE49-F238E27FC236}">
                <a16:creationId xmlns:a16="http://schemas.microsoft.com/office/drawing/2014/main" xmlns="" id="{66E71BFF-CE6A-4DEB-8C5A-8789949B2E5C}"/>
              </a:ext>
            </a:extLst>
          </p:cNvPr>
          <p:cNvSpPr/>
          <p:nvPr/>
        </p:nvSpPr>
        <p:spPr>
          <a:xfrm>
            <a:off x="1847528" y="1735446"/>
            <a:ext cx="648072" cy="413915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5" name="Rectangle 14">
            <a:extLst>
              <a:ext uri="{FF2B5EF4-FFF2-40B4-BE49-F238E27FC236}">
                <a16:creationId xmlns:a16="http://schemas.microsoft.com/office/drawing/2014/main" xmlns="" id="{E4A832B8-4C3D-4799-86A6-41067F5B951C}"/>
              </a:ext>
            </a:extLst>
          </p:cNvPr>
          <p:cNvSpPr/>
          <p:nvPr/>
        </p:nvSpPr>
        <p:spPr>
          <a:xfrm>
            <a:off x="4052398" y="1728665"/>
            <a:ext cx="648072" cy="413915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6" name="Rectangle 15">
            <a:extLst>
              <a:ext uri="{FF2B5EF4-FFF2-40B4-BE49-F238E27FC236}">
                <a16:creationId xmlns:a16="http://schemas.microsoft.com/office/drawing/2014/main" xmlns="" id="{382794D6-1D00-4BE7-A019-D622982AD051}"/>
              </a:ext>
            </a:extLst>
          </p:cNvPr>
          <p:cNvSpPr/>
          <p:nvPr/>
        </p:nvSpPr>
        <p:spPr>
          <a:xfrm>
            <a:off x="2962526" y="1714809"/>
            <a:ext cx="648072" cy="413915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6" name="Picture 5">
            <a:extLst>
              <a:ext uri="{FF2B5EF4-FFF2-40B4-BE49-F238E27FC236}">
                <a16:creationId xmlns:a16="http://schemas.microsoft.com/office/drawing/2014/main" xmlns="" id="{D66737AE-11FC-43A6-B592-DBAF7AEB37D0}"/>
              </a:ext>
            </a:extLst>
          </p:cNvPr>
          <p:cNvPicPr>
            <a:picLocks noChangeAspect="1"/>
          </p:cNvPicPr>
          <p:nvPr/>
        </p:nvPicPr>
        <p:blipFill>
          <a:blip r:embed="rId4"/>
          <a:stretch>
            <a:fillRect/>
          </a:stretch>
        </p:blipFill>
        <p:spPr>
          <a:xfrm>
            <a:off x="6313093" y="1726889"/>
            <a:ext cx="5591175" cy="4127070"/>
          </a:xfrm>
          <a:prstGeom prst="rect">
            <a:avLst/>
          </a:prstGeom>
        </p:spPr>
      </p:pic>
      <p:sp>
        <p:nvSpPr>
          <p:cNvPr id="19" name="Rectangle 18">
            <a:extLst>
              <a:ext uri="{FF2B5EF4-FFF2-40B4-BE49-F238E27FC236}">
                <a16:creationId xmlns:a16="http://schemas.microsoft.com/office/drawing/2014/main" xmlns="" id="{F3698B8C-97B6-4380-ADB6-14C4741B60FA}"/>
              </a:ext>
            </a:extLst>
          </p:cNvPr>
          <p:cNvSpPr/>
          <p:nvPr/>
        </p:nvSpPr>
        <p:spPr>
          <a:xfrm>
            <a:off x="10128448" y="1728665"/>
            <a:ext cx="648072" cy="41252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0" name="Rectangle 19">
            <a:extLst>
              <a:ext uri="{FF2B5EF4-FFF2-40B4-BE49-F238E27FC236}">
                <a16:creationId xmlns:a16="http://schemas.microsoft.com/office/drawing/2014/main" xmlns="" id="{449D91AC-5107-4BE5-9C9B-D25F3D1F187B}"/>
              </a:ext>
            </a:extLst>
          </p:cNvPr>
          <p:cNvSpPr/>
          <p:nvPr/>
        </p:nvSpPr>
        <p:spPr>
          <a:xfrm>
            <a:off x="9121385" y="1735446"/>
            <a:ext cx="648072" cy="41252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1" name="Rectangle 20">
            <a:extLst>
              <a:ext uri="{FF2B5EF4-FFF2-40B4-BE49-F238E27FC236}">
                <a16:creationId xmlns:a16="http://schemas.microsoft.com/office/drawing/2014/main" xmlns="" id="{C5B532E9-C154-4829-A7A4-44876219E6D0}"/>
              </a:ext>
            </a:extLst>
          </p:cNvPr>
          <p:cNvSpPr/>
          <p:nvPr/>
        </p:nvSpPr>
        <p:spPr>
          <a:xfrm>
            <a:off x="8062891" y="1735446"/>
            <a:ext cx="648072" cy="41252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97464933"/>
      </p:ext>
    </p:extLst>
  </p:cSld>
  <p:clrMapOvr>
    <a:masterClrMapping/>
  </p:clrMapOvr>
  <mc:AlternateContent xmlns:mc="http://schemas.openxmlformats.org/markup-compatibility/2006" xmlns:p14="http://schemas.microsoft.com/office/powerpoint/2010/main">
    <mc:Choice Requires="p14">
      <p:transition spd="med" p14:dur="700" advTm="31325">
        <p:fade/>
      </p:transition>
    </mc:Choice>
    <mc:Fallback xmlns="">
      <p:transition spd="med" advTm="3132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9013" y="404664"/>
            <a:ext cx="11187113" cy="311150"/>
          </a:xfrm>
        </p:spPr>
        <p:txBody>
          <a:bodyPr/>
          <a:lstStyle/>
          <a:p>
            <a:r>
              <a:rPr lang="en-US" sz="4000" b="1" dirty="0"/>
              <a:t>Project Overview </a:t>
            </a:r>
          </a:p>
        </p:txBody>
      </p:sp>
      <p:sp>
        <p:nvSpPr>
          <p:cNvPr id="7" name="Content Placeholder 6"/>
          <p:cNvSpPr>
            <a:spLocks noGrp="1"/>
          </p:cNvSpPr>
          <p:nvPr>
            <p:ph idx="1"/>
          </p:nvPr>
        </p:nvSpPr>
        <p:spPr>
          <a:xfrm>
            <a:off x="1030446" y="1052736"/>
            <a:ext cx="11187114" cy="4824413"/>
          </a:xfrm>
        </p:spPr>
        <p:txBody>
          <a:bodyPr/>
          <a:lstStyle/>
          <a:p>
            <a:pPr marL="0" lvl="4" indent="0">
              <a:spcBef>
                <a:spcPts val="0"/>
              </a:spcBef>
              <a:buNone/>
            </a:pPr>
            <a:r>
              <a:rPr lang="en-US" sz="2800" dirty="0">
                <a:solidFill>
                  <a:schemeClr val="accent1"/>
                </a:solidFill>
              </a:rPr>
              <a:t>Background</a:t>
            </a:r>
            <a:endParaRPr lang="en-US" sz="2800" dirty="0"/>
          </a:p>
          <a:p>
            <a:endParaRPr lang="en-US" sz="2400" dirty="0"/>
          </a:p>
          <a:p>
            <a:pPr marL="0" lvl="4" indent="0">
              <a:spcBef>
                <a:spcPts val="0"/>
              </a:spcBef>
              <a:buNone/>
            </a:pPr>
            <a:r>
              <a:rPr lang="en-US" altLang="zh-CN" sz="2800" dirty="0">
                <a:solidFill>
                  <a:schemeClr val="accent1"/>
                </a:solidFill>
              </a:rPr>
              <a:t>Workflow </a:t>
            </a:r>
          </a:p>
          <a:p>
            <a:pPr marL="0" lvl="4" indent="0">
              <a:spcBef>
                <a:spcPts val="0"/>
              </a:spcBef>
              <a:buNone/>
            </a:pPr>
            <a:endParaRPr lang="en-US" altLang="zh-CN" sz="2800" dirty="0">
              <a:solidFill>
                <a:schemeClr val="accent1"/>
              </a:solidFill>
            </a:endParaRPr>
          </a:p>
          <a:p>
            <a:pPr marL="0" lvl="4" indent="0">
              <a:spcBef>
                <a:spcPts val="0"/>
              </a:spcBef>
              <a:buNone/>
            </a:pPr>
            <a:r>
              <a:rPr lang="en-US" altLang="zh-CN" sz="2800" dirty="0">
                <a:solidFill>
                  <a:schemeClr val="accent1"/>
                </a:solidFill>
              </a:rPr>
              <a:t>Focus &amp; Study</a:t>
            </a:r>
          </a:p>
          <a:p>
            <a:pPr marL="0" lvl="4" indent="0">
              <a:spcBef>
                <a:spcPts val="0"/>
              </a:spcBef>
              <a:buNone/>
            </a:pPr>
            <a:endParaRPr lang="en-US" altLang="zh-CN" sz="2800" dirty="0">
              <a:solidFill>
                <a:schemeClr val="accent1"/>
              </a:solidFill>
            </a:endParaRPr>
          </a:p>
          <a:p>
            <a:pPr marL="0" lvl="4" indent="0">
              <a:spcBef>
                <a:spcPts val="0"/>
              </a:spcBef>
              <a:buNone/>
            </a:pPr>
            <a:r>
              <a:rPr lang="en-US" altLang="zh-CN" sz="2800" dirty="0">
                <a:solidFill>
                  <a:schemeClr val="accent1"/>
                </a:solidFill>
              </a:rPr>
              <a:t>Summary</a:t>
            </a:r>
            <a:endParaRPr lang="en-US" altLang="zh-CN" sz="2400" dirty="0">
              <a:solidFill>
                <a:schemeClr val="accent1"/>
              </a:solidFill>
            </a:endParaRPr>
          </a:p>
          <a:p>
            <a:pPr marL="0" lvl="4" indent="0">
              <a:spcBef>
                <a:spcPts val="0"/>
              </a:spcBef>
              <a:buNone/>
            </a:pPr>
            <a:endParaRPr lang="en-US" altLang="zh-CN" sz="2400" dirty="0">
              <a:solidFill>
                <a:schemeClr val="accent1"/>
              </a:solidFill>
            </a:endParaRPr>
          </a:p>
          <a:p>
            <a:pPr marL="0" lvl="4" indent="0">
              <a:spcBef>
                <a:spcPts val="0"/>
              </a:spcBef>
              <a:buNone/>
            </a:pPr>
            <a:r>
              <a:rPr lang="en-US" altLang="zh-CN" sz="2800" dirty="0">
                <a:solidFill>
                  <a:schemeClr val="accent1"/>
                </a:solidFill>
              </a:rPr>
              <a:t>Plan</a:t>
            </a: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4" name="Slide Number Placeholder 3"/>
          <p:cNvSpPr>
            <a:spLocks noGrp="1"/>
          </p:cNvSpPr>
          <p:nvPr>
            <p:ph type="sldNum" sz="quarter" idx="12"/>
          </p:nvPr>
        </p:nvSpPr>
        <p:spPr/>
        <p:txBody>
          <a:bodyPr/>
          <a:lstStyle/>
          <a:p>
            <a:fld id="{07CF5707-6B01-4E28-B52C-5F626EA6C564}" type="slidenum">
              <a:rPr lang="en-US" smtClean="0"/>
              <a:pPr/>
              <a:t>2</a:t>
            </a:fld>
            <a:endParaRPr lang="en-US" dirty="0"/>
          </a:p>
        </p:txBody>
      </p:sp>
    </p:spTree>
    <p:extLst>
      <p:ext uri="{BB962C8B-B14F-4D97-AF65-F5344CB8AC3E}">
        <p14:creationId xmlns:p14="http://schemas.microsoft.com/office/powerpoint/2010/main" val="2187580219"/>
      </p:ext>
    </p:extLst>
  </p:cSld>
  <p:clrMapOvr>
    <a:masterClrMapping/>
  </p:clrMapOvr>
  <mc:AlternateContent xmlns:mc="http://schemas.openxmlformats.org/markup-compatibility/2006" xmlns:p14="http://schemas.microsoft.com/office/powerpoint/2010/main">
    <mc:Choice Requires="p14">
      <p:transition spd="med" p14:dur="700" advTm="9505">
        <p:fade/>
      </p:transition>
    </mc:Choice>
    <mc:Fallback xmlns="">
      <p:transition spd="med" advTm="950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12" name="Title 5">
            <a:extLst>
              <a:ext uri="{FF2B5EF4-FFF2-40B4-BE49-F238E27FC236}">
                <a16:creationId xmlns:a16="http://schemas.microsoft.com/office/drawing/2014/main" xmlns="" id="{693C0B6F-C415-4392-BA79-E2DA8DFCECC0}"/>
              </a:ext>
            </a:extLst>
          </p:cNvPr>
          <p:cNvSpPr txBox="1">
            <a:spLocks/>
          </p:cNvSpPr>
          <p:nvPr/>
        </p:nvSpPr>
        <p:spPr>
          <a:xfrm>
            <a:off x="3710104" y="2495013"/>
            <a:ext cx="3850373" cy="304337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nSpc>
                <a:spcPct val="150000"/>
              </a:lnSpc>
            </a:pPr>
            <a:r>
              <a:rPr lang="en-US" sz="2400" dirty="0">
                <a:latin typeface="Calibri" panose="020F0502020204030204" pitchFamily="34" charset="0"/>
                <a:cs typeface="Calibri" panose="020F0502020204030204" pitchFamily="34" charset="0"/>
              </a:rPr>
              <a:t>RCVR_ID: 1000</a:t>
            </a:r>
          </a:p>
          <a:p>
            <a:pPr>
              <a:lnSpc>
                <a:spcPct val="150000"/>
              </a:lnSpc>
            </a:pPr>
            <a:r>
              <a:rPr lang="en-US" sz="2400" dirty="0">
                <a:latin typeface="Calibri" panose="020F0502020204030204" pitchFamily="34" charset="0"/>
                <a:cs typeface="Calibri" panose="020F0502020204030204" pitchFamily="34" charset="0"/>
              </a:rPr>
              <a:t>Transaction:29936</a:t>
            </a:r>
          </a:p>
          <a:p>
            <a:pPr>
              <a:lnSpc>
                <a:spcPct val="150000"/>
              </a:lnSpc>
            </a:pPr>
            <a:r>
              <a:rPr lang="en-US" sz="2400" dirty="0" err="1">
                <a:latin typeface="Calibri" panose="020F0502020204030204" pitchFamily="34" charset="0"/>
                <a:cs typeface="Calibri" panose="020F0502020204030204" pitchFamily="34" charset="0"/>
              </a:rPr>
              <a:t>pmt_start_date</a:t>
            </a:r>
            <a:r>
              <a:rPr lang="en-US" sz="2400" dirty="0">
                <a:latin typeface="Calibri" panose="020F0502020204030204" pitchFamily="34" charset="0"/>
                <a:cs typeface="Calibri" panose="020F0502020204030204" pitchFamily="34" charset="0"/>
              </a:rPr>
              <a:t>: </a:t>
            </a:r>
          </a:p>
          <a:p>
            <a:pPr>
              <a:lnSpc>
                <a:spcPct val="150000"/>
              </a:lnSpc>
            </a:pPr>
            <a:r>
              <a:rPr lang="en-US" sz="2400" dirty="0">
                <a:latin typeface="Calibri" panose="020F0502020204030204" pitchFamily="34" charset="0"/>
                <a:cs typeface="Calibri" panose="020F0502020204030204" pitchFamily="34" charset="0"/>
              </a:rPr>
              <a:t>2018/04/01 ~ 2018/04/30</a:t>
            </a:r>
          </a:p>
          <a:p>
            <a:pPr>
              <a:lnSpc>
                <a:spcPct val="150000"/>
              </a:lnSpc>
            </a:pPr>
            <a:endParaRPr lang="en-US" sz="2400" dirty="0">
              <a:latin typeface="Calibri" panose="020F0502020204030204" pitchFamily="34" charset="0"/>
              <a:cs typeface="Calibri" panose="020F0502020204030204" pitchFamily="34" charset="0"/>
            </a:endParaRPr>
          </a:p>
        </p:txBody>
      </p:sp>
      <p:sp>
        <p:nvSpPr>
          <p:cNvPr id="14" name="Flowchart: Alternate Process 13">
            <a:extLst>
              <a:ext uri="{FF2B5EF4-FFF2-40B4-BE49-F238E27FC236}">
                <a16:creationId xmlns:a16="http://schemas.microsoft.com/office/drawing/2014/main" xmlns="" id="{E26F35BF-C45F-44B2-8C76-3FE3082ED834}"/>
              </a:ext>
            </a:extLst>
          </p:cNvPr>
          <p:cNvSpPr/>
          <p:nvPr/>
        </p:nvSpPr>
        <p:spPr>
          <a:xfrm>
            <a:off x="3267772" y="2978172"/>
            <a:ext cx="3850372" cy="2158230"/>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9" name="Title 5">
            <a:extLst>
              <a:ext uri="{FF2B5EF4-FFF2-40B4-BE49-F238E27FC236}">
                <a16:creationId xmlns:a16="http://schemas.microsoft.com/office/drawing/2014/main" xmlns="" id="{38C5840D-7BA5-4EFF-94B9-74F4BB222043}"/>
              </a:ext>
            </a:extLst>
          </p:cNvPr>
          <p:cNvSpPr txBox="1">
            <a:spLocks/>
          </p:cNvSpPr>
          <p:nvPr/>
        </p:nvSpPr>
        <p:spPr>
          <a:xfrm>
            <a:off x="1130728" y="3862382"/>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Dataset info:</a:t>
            </a:r>
            <a:endParaRPr lang="en-US" dirty="0"/>
          </a:p>
        </p:txBody>
      </p:sp>
      <p:sp>
        <p:nvSpPr>
          <p:cNvPr id="20" name="Title 5">
            <a:extLst>
              <a:ext uri="{FF2B5EF4-FFF2-40B4-BE49-F238E27FC236}">
                <a16:creationId xmlns:a16="http://schemas.microsoft.com/office/drawing/2014/main" xmlns="" id="{B53583F6-224D-447B-9D98-17EB89670839}"/>
              </a:ext>
            </a:extLst>
          </p:cNvPr>
          <p:cNvSpPr txBox="1">
            <a:spLocks/>
          </p:cNvSpPr>
          <p:nvPr/>
        </p:nvSpPr>
        <p:spPr>
          <a:xfrm>
            <a:off x="1093883" y="1772666"/>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dirty="0"/>
              <a:t>Original dataset</a:t>
            </a:r>
          </a:p>
        </p:txBody>
      </p:sp>
      <p:sp>
        <p:nvSpPr>
          <p:cNvPr id="3" name="Arrow: Right 2">
            <a:extLst>
              <a:ext uri="{FF2B5EF4-FFF2-40B4-BE49-F238E27FC236}">
                <a16:creationId xmlns:a16="http://schemas.microsoft.com/office/drawing/2014/main" xmlns="" id="{6A897634-4848-4C7E-97D2-67E5AD9B5FCE}"/>
              </a:ext>
            </a:extLst>
          </p:cNvPr>
          <p:cNvSpPr/>
          <p:nvPr/>
        </p:nvSpPr>
        <p:spPr>
          <a:xfrm>
            <a:off x="4032971" y="1849059"/>
            <a:ext cx="3547422"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1" name="Title 5">
            <a:extLst>
              <a:ext uri="{FF2B5EF4-FFF2-40B4-BE49-F238E27FC236}">
                <a16:creationId xmlns:a16="http://schemas.microsoft.com/office/drawing/2014/main" xmlns="" id="{F5D7676E-08E5-4468-A643-A5CB1C99C3EB}"/>
              </a:ext>
            </a:extLst>
          </p:cNvPr>
          <p:cNvSpPr txBox="1">
            <a:spLocks/>
          </p:cNvSpPr>
          <p:nvPr/>
        </p:nvSpPr>
        <p:spPr>
          <a:xfrm>
            <a:off x="4187871" y="1558932"/>
            <a:ext cx="3187382"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dirty="0"/>
              <a:t>Ordered by </a:t>
            </a:r>
            <a:r>
              <a:rPr lang="en-US" dirty="0" err="1"/>
              <a:t>tot_num</a:t>
            </a:r>
            <a:r>
              <a:rPr lang="en-US" dirty="0"/>
              <a:t> </a:t>
            </a:r>
          </a:p>
        </p:txBody>
      </p:sp>
      <mc:AlternateContent xmlns:mc="http://schemas.openxmlformats.org/markup-compatibility/2006" xmlns:a14="http://schemas.microsoft.com/office/drawing/2010/main">
        <mc:Choice Requires="a14">
          <p:sp>
            <p:nvSpPr>
              <p:cNvPr id="22" name="Title 5">
                <a:extLst>
                  <a:ext uri="{FF2B5EF4-FFF2-40B4-BE49-F238E27FC236}">
                    <a16:creationId xmlns:a16="http://schemas.microsoft.com/office/drawing/2014/main" xmlns="" id="{CC2AADB4-D281-4BFF-9F47-B70F0D2BE9B7}"/>
                  </a:ext>
                </a:extLst>
              </p:cNvPr>
              <p:cNvSpPr txBox="1">
                <a:spLocks/>
              </p:cNvSpPr>
              <p:nvPr/>
            </p:nvSpPr>
            <p:spPr>
              <a:xfrm>
                <a:off x="7580393" y="2183863"/>
                <a:ext cx="3547422"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gn="ctr"/>
                <a:r>
                  <a:rPr lang="en-US" dirty="0"/>
                  <a:t>Top 1000 merchant</a:t>
                </a:r>
              </a:p>
              <a:p>
                <a:pPr algn="ctr"/>
                <a:r>
                  <a:rPr lang="en-US" dirty="0"/>
                  <a:t>&amp; </a:t>
                </a:r>
                <a:br>
                  <a:rPr lang="en-US" dirty="0"/>
                </a:br>
                <a:r>
                  <a:rPr lang="en-US" dirty="0"/>
                  <a:t>daily trans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1000</a:t>
                </a:r>
              </a:p>
            </p:txBody>
          </p:sp>
        </mc:Choice>
        <mc:Fallback xmlns="">
          <p:sp>
            <p:nvSpPr>
              <p:cNvPr id="22" name="Title 5">
                <a:extLst>
                  <a:ext uri="{FF2B5EF4-FFF2-40B4-BE49-F238E27FC236}">
                    <a16:creationId xmlns:a16="http://schemas.microsoft.com/office/drawing/2014/main" id="{CC2AADB4-D281-4BFF-9F47-B70F0D2BE9B7}"/>
                  </a:ext>
                </a:extLst>
              </p:cNvPr>
              <p:cNvSpPr txBox="1">
                <a:spLocks noRot="1" noChangeAspect="1" noMove="1" noResize="1" noEditPoints="1" noAdjustHandles="1" noChangeArrowheads="1" noChangeShapeType="1" noTextEdit="1"/>
              </p:cNvSpPr>
              <p:nvPr/>
            </p:nvSpPr>
            <p:spPr>
              <a:xfrm>
                <a:off x="7580393" y="2183863"/>
                <a:ext cx="3547422" cy="311150"/>
              </a:xfrm>
              <a:prstGeom prst="rect">
                <a:avLst/>
              </a:prstGeom>
              <a:blipFill>
                <a:blip r:embed="rId3"/>
                <a:stretch>
                  <a:fillRect t="-292157" b="-64706"/>
                </a:stretch>
              </a:blipFill>
            </p:spPr>
            <p:txBody>
              <a:bodyPr/>
              <a:lstStyle/>
              <a:p>
                <a:r>
                  <a:rPr lang="en-US">
                    <a:noFill/>
                  </a:rPr>
                  <a:t> </a:t>
                </a:r>
              </a:p>
            </p:txBody>
          </p:sp>
        </mc:Fallback>
      </mc:AlternateContent>
    </p:spTree>
    <p:extLst>
      <p:ext uri="{BB962C8B-B14F-4D97-AF65-F5344CB8AC3E}">
        <p14:creationId xmlns:p14="http://schemas.microsoft.com/office/powerpoint/2010/main" val="1961017925"/>
      </p:ext>
    </p:extLst>
  </p:cSld>
  <p:clrMapOvr>
    <a:masterClrMapping/>
  </p:clrMapOvr>
  <mc:AlternateContent xmlns:mc="http://schemas.openxmlformats.org/markup-compatibility/2006" xmlns:p14="http://schemas.microsoft.com/office/powerpoint/2010/main">
    <mc:Choice Requires="p14">
      <p:transition spd="med" p14:dur="700" advTm="26800">
        <p:fade/>
      </p:transition>
    </mc:Choice>
    <mc:Fallback xmlns="">
      <p:transition spd="med" advTm="268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21</a:t>
            </a:fld>
            <a:endParaRPr lang="en-US" dirty="0">
              <a:solidFill>
                <a:srgbClr val="333333">
                  <a:lumMod val="60000"/>
                  <a:lumOff val="40000"/>
                </a:srgbClr>
              </a:solidFill>
            </a:endParaRPr>
          </a:p>
        </p:txBody>
      </p:sp>
      <p:pic>
        <p:nvPicPr>
          <p:cNvPr id="6" name="Picture 5">
            <a:extLst>
              <a:ext uri="{FF2B5EF4-FFF2-40B4-BE49-F238E27FC236}">
                <a16:creationId xmlns:a16="http://schemas.microsoft.com/office/drawing/2014/main" xmlns="" id="{9A3EC799-1986-49C4-90EE-01E9A315F468}"/>
              </a:ext>
            </a:extLst>
          </p:cNvPr>
          <p:cNvPicPr>
            <a:picLocks noChangeAspect="1"/>
          </p:cNvPicPr>
          <p:nvPr/>
        </p:nvPicPr>
        <p:blipFill>
          <a:blip r:embed="rId3"/>
          <a:stretch>
            <a:fillRect/>
          </a:stretch>
        </p:blipFill>
        <p:spPr>
          <a:xfrm>
            <a:off x="263352" y="982474"/>
            <a:ext cx="6624736" cy="5112568"/>
          </a:xfrm>
          <a:prstGeom prst="rect">
            <a:avLst/>
          </a:prstGeom>
          <a:ln>
            <a:solidFill>
              <a:schemeClr val="tx1"/>
            </a:solidFill>
            <a:prstDash val="solid"/>
          </a:ln>
        </p:spPr>
      </p:pic>
      <p:cxnSp>
        <p:nvCxnSpPr>
          <p:cNvPr id="10" name="Straight Connector 9">
            <a:extLst>
              <a:ext uri="{FF2B5EF4-FFF2-40B4-BE49-F238E27FC236}">
                <a16:creationId xmlns:a16="http://schemas.microsoft.com/office/drawing/2014/main" xmlns="" id="{1D94564B-B6DC-4E0E-BF83-E11C30FF9C8D}"/>
              </a:ext>
            </a:extLst>
          </p:cNvPr>
          <p:cNvCxnSpPr>
            <a:cxnSpLocks/>
          </p:cNvCxnSpPr>
          <p:nvPr/>
        </p:nvCxnSpPr>
        <p:spPr>
          <a:xfrm>
            <a:off x="2603720" y="4149080"/>
            <a:ext cx="1836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893BEC9-6D96-4B9B-A006-1E850936BEB9}"/>
              </a:ext>
            </a:extLst>
          </p:cNvPr>
          <p:cNvCxnSpPr>
            <a:cxnSpLocks/>
          </p:cNvCxnSpPr>
          <p:nvPr/>
        </p:nvCxnSpPr>
        <p:spPr>
          <a:xfrm>
            <a:off x="623392" y="3574128"/>
            <a:ext cx="1836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F9D4E53-36B4-49F3-ADAF-7FF2BFA565B2}"/>
              </a:ext>
            </a:extLst>
          </p:cNvPr>
          <p:cNvSpPr txBox="1"/>
          <p:nvPr/>
        </p:nvSpPr>
        <p:spPr>
          <a:xfrm>
            <a:off x="6888088" y="648512"/>
            <a:ext cx="3657256" cy="369332"/>
          </a:xfrm>
          <a:prstGeom prst="rect">
            <a:avLst/>
          </a:prstGeom>
          <a:noFill/>
        </p:spPr>
        <p:txBody>
          <a:bodyPr wrap="square" lIns="0" tIns="0" rIns="0" bIns="0" rtlCol="0">
            <a:spAutoFit/>
          </a:bodyPr>
          <a:lstStyle/>
          <a:p>
            <a:r>
              <a:rPr lang="en-US" sz="2400" dirty="0">
                <a:solidFill>
                  <a:schemeClr val="accent1"/>
                </a:solidFill>
              </a:rPr>
              <a:t>For a merchant:</a:t>
            </a:r>
          </a:p>
        </p:txBody>
      </p:sp>
      <p:graphicFrame>
        <p:nvGraphicFramePr>
          <p:cNvPr id="16" name="Table 15">
            <a:extLst>
              <a:ext uri="{FF2B5EF4-FFF2-40B4-BE49-F238E27FC236}">
                <a16:creationId xmlns:a16="http://schemas.microsoft.com/office/drawing/2014/main" xmlns="" id="{BF56257F-F6DB-48B5-B5B7-FE871FF0992E}"/>
              </a:ext>
            </a:extLst>
          </p:cNvPr>
          <p:cNvGraphicFramePr>
            <a:graphicFrameLocks noGrp="1"/>
          </p:cNvGraphicFramePr>
          <p:nvPr>
            <p:extLst>
              <p:ext uri="{D42A27DB-BD31-4B8C-83A1-F6EECF244321}">
                <p14:modId xmlns:p14="http://schemas.microsoft.com/office/powerpoint/2010/main" val="3002325578"/>
              </p:ext>
            </p:extLst>
          </p:nvPr>
        </p:nvGraphicFramePr>
        <p:xfrm>
          <a:off x="7176120" y="1251058"/>
          <a:ext cx="3784410" cy="2287700"/>
        </p:xfrm>
        <a:graphic>
          <a:graphicData uri="http://schemas.openxmlformats.org/drawingml/2006/table">
            <a:tbl>
              <a:tblPr firstRow="1" bandRow="1">
                <a:tableStyleId>{5C22544A-7EE6-4342-B048-85BDC9FD1C3A}</a:tableStyleId>
              </a:tblPr>
              <a:tblGrid>
                <a:gridCol w="1261470">
                  <a:extLst>
                    <a:ext uri="{9D8B030D-6E8A-4147-A177-3AD203B41FA5}">
                      <a16:colId xmlns:a16="http://schemas.microsoft.com/office/drawing/2014/main" xmlns="" val="3709614125"/>
                    </a:ext>
                  </a:extLst>
                </a:gridCol>
                <a:gridCol w="1261470">
                  <a:extLst>
                    <a:ext uri="{9D8B030D-6E8A-4147-A177-3AD203B41FA5}">
                      <a16:colId xmlns:a16="http://schemas.microsoft.com/office/drawing/2014/main" xmlns="" val="402622970"/>
                    </a:ext>
                  </a:extLst>
                </a:gridCol>
                <a:gridCol w="1261470">
                  <a:extLst>
                    <a:ext uri="{9D8B030D-6E8A-4147-A177-3AD203B41FA5}">
                      <a16:colId xmlns:a16="http://schemas.microsoft.com/office/drawing/2014/main" xmlns="" val="441814224"/>
                    </a:ext>
                  </a:extLst>
                </a:gridCol>
              </a:tblGrid>
              <a:tr h="457540">
                <a:tc>
                  <a:txBody>
                    <a:bodyPr/>
                    <a:lstStyle/>
                    <a:p>
                      <a:pPr algn="ctr"/>
                      <a:r>
                        <a:rPr lang="en-US" altLang="zh-CN" dirty="0"/>
                        <a:t>Country</a:t>
                      </a:r>
                      <a:endParaRPr lang="en-US" dirty="0"/>
                    </a:p>
                  </a:txBody>
                  <a:tcPr/>
                </a:tc>
                <a:tc>
                  <a:txBody>
                    <a:bodyPr/>
                    <a:lstStyle/>
                    <a:p>
                      <a:pPr algn="ctr"/>
                      <a:r>
                        <a:rPr lang="en-US" dirty="0"/>
                        <a:t>Time P </a:t>
                      </a:r>
                    </a:p>
                  </a:txBody>
                  <a:tcPr/>
                </a:tc>
                <a:tc>
                  <a:txBody>
                    <a:bodyPr/>
                    <a:lstStyle/>
                    <a:p>
                      <a:pPr algn="ctr"/>
                      <a:r>
                        <a:rPr lang="en-US" dirty="0"/>
                        <a:t>Time Q</a:t>
                      </a:r>
                    </a:p>
                  </a:txBody>
                  <a:tcPr/>
                </a:tc>
                <a:extLst>
                  <a:ext uri="{0D108BD9-81ED-4DB2-BD59-A6C34878D82A}">
                    <a16:rowId xmlns:a16="http://schemas.microsoft.com/office/drawing/2014/main" xmlns="" val="3380787377"/>
                  </a:ext>
                </a:extLst>
              </a:tr>
              <a:tr h="457540">
                <a:tc>
                  <a:txBody>
                    <a:bodyPr/>
                    <a:lstStyle/>
                    <a:p>
                      <a:pPr algn="ctr"/>
                      <a:r>
                        <a:rPr lang="en-US" dirty="0"/>
                        <a:t>A</a:t>
                      </a:r>
                    </a:p>
                  </a:txBody>
                  <a:tcPr/>
                </a:tc>
                <a:tc>
                  <a:txBody>
                    <a:bodyPr/>
                    <a:lstStyle/>
                    <a:p>
                      <a:pPr algn="ctr"/>
                      <a:r>
                        <a:rPr lang="en-US" dirty="0"/>
                        <a:t>20%</a:t>
                      </a:r>
                    </a:p>
                  </a:txBody>
                  <a:tcPr/>
                </a:tc>
                <a:tc>
                  <a:txBody>
                    <a:bodyPr/>
                    <a:lstStyle/>
                    <a:p>
                      <a:pPr algn="ctr"/>
                      <a:r>
                        <a:rPr lang="en-US" dirty="0"/>
                        <a:t>30%</a:t>
                      </a:r>
                    </a:p>
                  </a:txBody>
                  <a:tcPr/>
                </a:tc>
                <a:extLst>
                  <a:ext uri="{0D108BD9-81ED-4DB2-BD59-A6C34878D82A}">
                    <a16:rowId xmlns:a16="http://schemas.microsoft.com/office/drawing/2014/main" xmlns="" val="4178600461"/>
                  </a:ext>
                </a:extLst>
              </a:tr>
              <a:tr h="457540">
                <a:tc>
                  <a:txBody>
                    <a:bodyPr/>
                    <a:lstStyle/>
                    <a:p>
                      <a:pPr algn="ctr"/>
                      <a:r>
                        <a:rPr lang="en-US" dirty="0"/>
                        <a:t>B</a:t>
                      </a:r>
                    </a:p>
                  </a:txBody>
                  <a:tcPr/>
                </a:tc>
                <a:tc>
                  <a:txBody>
                    <a:bodyPr/>
                    <a:lstStyle/>
                    <a:p>
                      <a:pPr algn="ctr"/>
                      <a:r>
                        <a:rPr lang="en-US" dirty="0"/>
                        <a:t>30%</a:t>
                      </a:r>
                    </a:p>
                  </a:txBody>
                  <a:tcPr/>
                </a:tc>
                <a:tc>
                  <a:txBody>
                    <a:bodyPr/>
                    <a:lstStyle/>
                    <a:p>
                      <a:pPr algn="ctr"/>
                      <a:r>
                        <a:rPr lang="en-US" dirty="0"/>
                        <a:t>40%</a:t>
                      </a:r>
                    </a:p>
                  </a:txBody>
                  <a:tcPr/>
                </a:tc>
                <a:extLst>
                  <a:ext uri="{0D108BD9-81ED-4DB2-BD59-A6C34878D82A}">
                    <a16:rowId xmlns:a16="http://schemas.microsoft.com/office/drawing/2014/main" xmlns="" val="3359370431"/>
                  </a:ext>
                </a:extLst>
              </a:tr>
              <a:tr h="457540">
                <a:tc>
                  <a:txBody>
                    <a:bodyPr/>
                    <a:lstStyle/>
                    <a:p>
                      <a:pPr algn="ctr"/>
                      <a:r>
                        <a:rPr lang="en-US" dirty="0"/>
                        <a:t>C</a:t>
                      </a:r>
                    </a:p>
                  </a:txBody>
                  <a:tcPr/>
                </a:tc>
                <a:tc>
                  <a:txBody>
                    <a:bodyPr/>
                    <a:lstStyle/>
                    <a:p>
                      <a:pPr algn="ctr"/>
                      <a:r>
                        <a:rPr lang="en-US" dirty="0"/>
                        <a:t>40%</a:t>
                      </a:r>
                    </a:p>
                  </a:txBody>
                  <a:tcPr/>
                </a:tc>
                <a:tc>
                  <a:txBody>
                    <a:bodyPr/>
                    <a:lstStyle/>
                    <a:p>
                      <a:pPr algn="ctr"/>
                      <a:r>
                        <a:rPr lang="en-US" dirty="0"/>
                        <a:t>10%</a:t>
                      </a:r>
                    </a:p>
                  </a:txBody>
                  <a:tcPr/>
                </a:tc>
                <a:extLst>
                  <a:ext uri="{0D108BD9-81ED-4DB2-BD59-A6C34878D82A}">
                    <a16:rowId xmlns:a16="http://schemas.microsoft.com/office/drawing/2014/main" xmlns="" val="3783551407"/>
                  </a:ext>
                </a:extLst>
              </a:tr>
              <a:tr h="457540">
                <a:tc>
                  <a:txBody>
                    <a:bodyPr/>
                    <a:lstStyle/>
                    <a:p>
                      <a:pPr algn="ctr"/>
                      <a:r>
                        <a:rPr lang="en-US" dirty="0"/>
                        <a:t>D</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xmlns="" val="1135297121"/>
                  </a:ext>
                </a:extLst>
              </a:tr>
            </a:tbl>
          </a:graphicData>
        </a:graphic>
      </p:graphicFrame>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4AF988B4-FE14-47B8-A08D-19B0FFD03D1F}"/>
                  </a:ext>
                </a:extLst>
              </p:cNvPr>
              <p:cNvSpPr txBox="1"/>
              <p:nvPr/>
            </p:nvSpPr>
            <p:spPr>
              <a:xfrm>
                <a:off x="7095785" y="3997909"/>
                <a:ext cx="4984989" cy="1918987"/>
              </a:xfrm>
              <a:prstGeom prst="rect">
                <a:avLst/>
              </a:prstGeom>
              <a:noFill/>
            </p:spPr>
            <p:txBody>
              <a:bodyPr wrap="square" lIns="0" tIns="0" rIns="0" bIns="0" rtlCol="0">
                <a:spAutoFit/>
              </a:bodyPr>
              <a:lstStyle/>
              <a:p>
                <a:r>
                  <a:rPr lang="en-US" sz="2400" dirty="0">
                    <a:solidFill>
                      <a:schemeClr val="accent1"/>
                    </a:solidFill>
                  </a:rPr>
                  <a:t>Proportion shift:</a:t>
                </a:r>
              </a:p>
              <a:p>
                <a:r>
                  <a:rPr lang="en-US" sz="2400" dirty="0">
                    <a:solidFill>
                      <a:schemeClr val="accent1"/>
                    </a:solidFill>
                  </a:rPr>
                  <a:t>	</a:t>
                </a:r>
                <a14:m>
                  <m:oMath xmlns:m="http://schemas.openxmlformats.org/officeDocument/2006/math">
                    <m:sSub>
                      <m:sSubPr>
                        <m:ctrlPr>
                          <a:rPr lang="en-US" sz="2400" b="0" i="1" smtClean="0">
                            <a:solidFill>
                              <a:schemeClr val="accent1"/>
                            </a:solidFill>
                            <a:latin typeface="Cambria Math" charset="0"/>
                          </a:rPr>
                        </m:ctrlPr>
                      </m:sSubPr>
                      <m:e>
                        <m:r>
                          <a:rPr lang="en-US" sz="2400" b="0" i="1" smtClean="0">
                            <a:solidFill>
                              <a:schemeClr val="accent1"/>
                            </a:solidFill>
                            <a:latin typeface="Cambria Math" panose="02040503050406030204" pitchFamily="18" charset="0"/>
                          </a:rPr>
                          <m:t>𝐿</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 </m:t>
                    </m:r>
                  </m:oMath>
                </a14:m>
                <a:r>
                  <a:rPr lang="en-US" sz="2400" dirty="0">
                    <a:solidFill>
                      <a:schemeClr val="accent1"/>
                    </a:solidFill>
                  </a:rPr>
                  <a:t> =  </a:t>
                </a:r>
                <a14:m>
                  <m:oMath xmlns:m="http://schemas.openxmlformats.org/officeDocument/2006/math">
                    <m:nary>
                      <m:naryPr>
                        <m:chr m:val="∑"/>
                        <m:supHide m:val="on"/>
                        <m:ctrlPr>
                          <a:rPr lang="en-US" sz="2400" b="0" i="1" smtClean="0">
                            <a:solidFill>
                              <a:schemeClr val="accent1"/>
                            </a:solidFill>
                            <a:latin typeface="Cambria Math" charset="0"/>
                            <a:ea typeface="Cambria Math" panose="02040503050406030204" pitchFamily="18" charset="0"/>
                          </a:rPr>
                        </m:ctrlPr>
                      </m:naryPr>
                      <m:sub>
                        <m:r>
                          <a:rPr lang="en-US" sz="2400" b="0" i="1" smtClean="0">
                            <a:solidFill>
                              <a:schemeClr val="accent1"/>
                            </a:solidFill>
                            <a:latin typeface="Cambria Math" panose="02040503050406030204" pitchFamily="18" charset="0"/>
                            <a:ea typeface="Cambria Math" panose="02040503050406030204" pitchFamily="18" charset="0"/>
                          </a:rPr>
                          <m:t>𝑘</m:t>
                        </m:r>
                      </m:sub>
                      <m:sup/>
                      <m:e>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b="0" i="1" smtClean="0">
                                <a:solidFill>
                                  <a:schemeClr val="accent1"/>
                                </a:solidFill>
                                <a:latin typeface="Cambria Math" panose="02040503050406030204" pitchFamily="18" charset="0"/>
                                <a:ea typeface="Cambria Math" panose="02040503050406030204" pitchFamily="18" charset="0"/>
                              </a:rPr>
                              <m:t>𝑃</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e>
                    </m:nary>
                    <m:r>
                      <a:rPr lang="en-US" sz="2400" b="0" i="1" smtClean="0">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𝑙𝑛</m:t>
                    </m:r>
                    <m:d>
                      <m:dPr>
                        <m:ctrlPr>
                          <a:rPr lang="en-US" sz="2400" i="1">
                            <a:solidFill>
                              <a:schemeClr val="accent1"/>
                            </a:solidFill>
                            <a:latin typeface="Cambria Math" charset="0"/>
                            <a:ea typeface="Cambria Math" panose="02040503050406030204" pitchFamily="18" charset="0"/>
                          </a:rPr>
                        </m:ctrlPr>
                      </m:dPr>
                      <m:e>
                        <m:f>
                          <m:fPr>
                            <m:ctrlPr>
                              <a:rPr lang="en-US" sz="2400" i="1">
                                <a:solidFill>
                                  <a:schemeClr val="accent1"/>
                                </a:solidFill>
                                <a:latin typeface="Cambria Math" charset="0"/>
                                <a:ea typeface="Cambria Math" panose="02040503050406030204" pitchFamily="18" charset="0"/>
                              </a:rPr>
                            </m:ctrlPr>
                          </m:fPr>
                          <m:num>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sz="2400" i="1">
                        <a:solidFill>
                          <a:schemeClr val="accent1"/>
                        </a:solidFill>
                        <a:latin typeface="Cambria Math" panose="02040503050406030204" pitchFamily="18" charset="0"/>
                        <a:ea typeface="Cambria Math" panose="02040503050406030204" pitchFamily="18" charset="0"/>
                      </a:rPr>
                      <m:t>  </m:t>
                    </m:r>
                  </m:oMath>
                </a14:m>
                <a:endParaRPr lang="en-US" sz="2400" b="0" dirty="0">
                  <a:solidFill>
                    <a:schemeClr val="accent1"/>
                  </a:solidFill>
                  <a:ea typeface="Cambria Math" panose="02040503050406030204" pitchFamily="18" charset="0"/>
                </a:endParaRPr>
              </a:p>
              <a:p>
                <a:r>
                  <a:rPr lang="en-US" sz="2400" dirty="0">
                    <a:solidFill>
                      <a:schemeClr val="accent1"/>
                    </a:solidFill>
                  </a:rPr>
                  <a:t>	</a:t>
                </a:r>
              </a:p>
              <a:p>
                <a:r>
                  <a:rPr lang="en-US" sz="2400" dirty="0">
                    <a:solidFill>
                      <a:schemeClr val="accent1"/>
                    </a:solidFill>
                  </a:rPr>
                  <a:t> 	</a:t>
                </a:r>
                <a14:m>
                  <m:oMath xmlns:m="http://schemas.openxmlformats.org/officeDocument/2006/math">
                    <m:sSub>
                      <m:sSubPr>
                        <m:ctrlPr>
                          <a:rPr lang="en-US" sz="2400" i="1">
                            <a:solidFill>
                              <a:schemeClr val="accent1"/>
                            </a:solidFill>
                            <a:latin typeface="Cambria Math" charset="0"/>
                          </a:rPr>
                        </m:ctrlPr>
                      </m:sSubPr>
                      <m:e>
                        <m:r>
                          <a:rPr lang="en-US" sz="2400" i="1">
                            <a:solidFill>
                              <a:schemeClr val="accent1"/>
                            </a:solidFill>
                            <a:latin typeface="Cambria Math" panose="02040503050406030204" pitchFamily="18" charset="0"/>
                          </a:rPr>
                          <m:t>𝐿</m:t>
                        </m:r>
                      </m:e>
                      <m:sub>
                        <m:r>
                          <a:rPr lang="en-US" altLang="zh-CN" sz="2400" b="0" i="1" smtClean="0">
                            <a:solidFill>
                              <a:schemeClr val="accent1"/>
                            </a:solidFill>
                            <a:latin typeface="Cambria Math" panose="02040503050406030204" pitchFamily="18" charset="0"/>
                          </a:rPr>
                          <m:t>2</m:t>
                        </m:r>
                      </m:sub>
                    </m:sSub>
                  </m:oMath>
                </a14:m>
                <a:r>
                  <a:rPr lang="en-US" sz="2400" dirty="0">
                    <a:solidFill>
                      <a:schemeClr val="accent1"/>
                    </a:solidFill>
                  </a:rPr>
                  <a:t>  =  </a:t>
                </a:r>
                <a14:m>
                  <m:oMath xmlns:m="http://schemas.openxmlformats.org/officeDocument/2006/math">
                    <m:nary>
                      <m:naryPr>
                        <m:chr m:val="∑"/>
                        <m:supHide m:val="on"/>
                        <m:ctrlPr>
                          <a:rPr lang="en-US" sz="2400" i="1">
                            <a:solidFill>
                              <a:schemeClr val="accent1"/>
                            </a:solidFill>
                            <a:latin typeface="Cambria Math" charset="0"/>
                            <a:ea typeface="Cambria Math" panose="02040503050406030204" pitchFamily="18" charset="0"/>
                          </a:rPr>
                        </m:ctrlPr>
                      </m:naryPr>
                      <m:sub>
                        <m:r>
                          <a:rPr lang="en-US" sz="2400" i="1">
                            <a:solidFill>
                              <a:schemeClr val="accent1"/>
                            </a:solidFill>
                            <a:latin typeface="Cambria Math" panose="02040503050406030204" pitchFamily="18" charset="0"/>
                            <a:ea typeface="Cambria Math" panose="02040503050406030204" pitchFamily="18" charset="0"/>
                          </a:rPr>
                          <m:t>𝑘</m:t>
                        </m:r>
                      </m:sub>
                      <m:sup/>
                      <m:e>
                        <m:r>
                          <a:rPr lang="en-US" altLang="zh-CN"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m:t>
                        </m:r>
                        <m:sSup>
                          <m:sSupPr>
                            <m:ctrlPr>
                              <a:rPr lang="en-US" sz="2400" i="1">
                                <a:solidFill>
                                  <a:schemeClr val="accent1"/>
                                </a:solidFill>
                                <a:latin typeface="Cambria Math" charset="0"/>
                              </a:rPr>
                            </m:ctrlPr>
                          </m:sSupPr>
                          <m:e>
                            <m:r>
                              <a:rPr lang="en-US" sz="2400" b="0" i="1" smtClean="0">
                                <a:solidFill>
                                  <a:schemeClr val="accent1"/>
                                </a:solidFill>
                                <a:latin typeface="Cambria Math" panose="02040503050406030204" pitchFamily="18" charset="0"/>
                              </a:rPr>
                              <m:t> </m:t>
                            </m:r>
                          </m:e>
                          <m:sup>
                            <m:r>
                              <a:rPr lang="en-US" sz="2400" b="0" i="1" smtClean="0">
                                <a:solidFill>
                                  <a:schemeClr val="accent1"/>
                                </a:solidFill>
                                <a:latin typeface="Cambria Math" panose="02040503050406030204" pitchFamily="18" charset="0"/>
                              </a:rPr>
                              <m:t>2</m:t>
                            </m:r>
                          </m:sup>
                        </m:sSup>
                      </m:e>
                    </m:nary>
                    <m:r>
                      <a:rPr lang="en-US" sz="2400" i="1">
                        <a:solidFill>
                          <a:schemeClr val="accent1"/>
                        </a:solidFill>
                        <a:latin typeface="Cambria Math" panose="02040503050406030204" pitchFamily="18" charset="0"/>
                        <a:ea typeface="Cambria Math" panose="02040503050406030204" pitchFamily="18" charset="0"/>
                      </a:rPr>
                      <m:t> </m:t>
                    </m:r>
                    <m:r>
                      <a:rPr lang="en-US" sz="2400" i="1">
                        <a:solidFill>
                          <a:schemeClr val="accent1"/>
                        </a:solidFill>
                        <a:latin typeface="Cambria Math" panose="02040503050406030204" pitchFamily="18" charset="0"/>
                        <a:ea typeface="Cambria Math" panose="02040503050406030204" pitchFamily="18" charset="0"/>
                      </a:rPr>
                      <m:t>𝑙𝑛</m:t>
                    </m:r>
                    <m:d>
                      <m:dPr>
                        <m:ctrlPr>
                          <a:rPr lang="en-US" sz="2400" i="1">
                            <a:solidFill>
                              <a:schemeClr val="accent1"/>
                            </a:solidFill>
                            <a:latin typeface="Cambria Math" charset="0"/>
                            <a:ea typeface="Cambria Math" panose="02040503050406030204" pitchFamily="18" charset="0"/>
                          </a:rPr>
                        </m:ctrlPr>
                      </m:dPr>
                      <m:e>
                        <m:f>
                          <m:fPr>
                            <m:ctrlPr>
                              <a:rPr lang="en-US" sz="2400" i="1">
                                <a:solidFill>
                                  <a:schemeClr val="accent1"/>
                                </a:solidFill>
                                <a:latin typeface="Cambria Math" charset="0"/>
                                <a:ea typeface="Cambria Math" panose="02040503050406030204" pitchFamily="18" charset="0"/>
                              </a:rPr>
                            </m:ctrlPr>
                          </m:fPr>
                          <m:num>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altLang="zh-CN" sz="2400" i="1">
                        <a:solidFill>
                          <a:schemeClr val="accent1"/>
                        </a:solidFill>
                        <a:latin typeface="Cambria Math" panose="02040503050406030204" pitchFamily="18" charset="0"/>
                        <a:ea typeface="Cambria Math" panose="02040503050406030204" pitchFamily="18" charset="0"/>
                      </a:rPr>
                      <m:t>|</m:t>
                    </m:r>
                  </m:oMath>
                </a14:m>
                <a:endParaRPr lang="en-US" sz="2400" dirty="0">
                  <a:solidFill>
                    <a:schemeClr val="accent1"/>
                  </a:solidFill>
                </a:endParaRPr>
              </a:p>
            </p:txBody>
          </p:sp>
        </mc:Choice>
        <mc:Fallback xmlns="">
          <p:sp>
            <p:nvSpPr>
              <p:cNvPr id="24" name="TextBox 23">
                <a:extLst>
                  <a:ext uri="{FF2B5EF4-FFF2-40B4-BE49-F238E27FC236}">
                    <a16:creationId xmlns:a16="http://schemas.microsoft.com/office/drawing/2014/main" id="{4AF988B4-FE14-47B8-A08D-19B0FFD03D1F}"/>
                  </a:ext>
                </a:extLst>
              </p:cNvPr>
              <p:cNvSpPr txBox="1">
                <a:spLocks noRot="1" noChangeAspect="1" noMove="1" noResize="1" noEditPoints="1" noAdjustHandles="1" noChangeArrowheads="1" noChangeShapeType="1" noTextEdit="1"/>
              </p:cNvSpPr>
              <p:nvPr/>
            </p:nvSpPr>
            <p:spPr>
              <a:xfrm>
                <a:off x="7095785" y="3997909"/>
                <a:ext cx="4984989" cy="1918987"/>
              </a:xfrm>
              <a:prstGeom prst="rect">
                <a:avLst/>
              </a:prstGeom>
              <a:blipFill>
                <a:blip r:embed="rId4"/>
                <a:stretch>
                  <a:fillRect l="-3667" t="-5079" b="-1587"/>
                </a:stretch>
              </a:blipFill>
            </p:spPr>
            <p:txBody>
              <a:bodyPr/>
              <a:lstStyle/>
              <a:p>
                <a:r>
                  <a:rPr lang="en-US">
                    <a:noFill/>
                  </a:rPr>
                  <a:t> </a:t>
                </a:r>
              </a:p>
            </p:txBody>
          </p:sp>
        </mc:Fallback>
      </mc:AlternateContent>
    </p:spTree>
    <p:extLst>
      <p:ext uri="{BB962C8B-B14F-4D97-AF65-F5344CB8AC3E}">
        <p14:creationId xmlns:p14="http://schemas.microsoft.com/office/powerpoint/2010/main" val="319737595"/>
      </p:ext>
    </p:extLst>
  </p:cSld>
  <p:clrMapOvr>
    <a:masterClrMapping/>
  </p:clrMapOvr>
  <mc:AlternateContent xmlns:mc="http://schemas.openxmlformats.org/markup-compatibility/2006" xmlns:p14="http://schemas.microsoft.com/office/powerpoint/2010/main">
    <mc:Choice Requires="p14">
      <p:transition spd="med" p14:dur="700" advTm="58056">
        <p:fade/>
      </p:transition>
    </mc:Choice>
    <mc:Fallback xmlns="">
      <p:transition spd="med" advTm="5805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61DC601B-0C71-41E0-BED7-811AEDAA275B}"/>
                  </a:ext>
                </a:extLst>
              </p:cNvPr>
              <p:cNvSpPr/>
              <p:nvPr/>
            </p:nvSpPr>
            <p:spPr>
              <a:xfrm>
                <a:off x="537222" y="1739739"/>
                <a:ext cx="2188356" cy="494751"/>
              </a:xfrm>
              <a:prstGeom prst="rect">
                <a:avLst/>
              </a:prstGeom>
            </p:spPr>
            <p:txBody>
              <a:bodyPr wrap="none">
                <a:spAutoFit/>
              </a:bodyPr>
              <a:lstStyle/>
              <a:p>
                <a14:m>
                  <m:oMath xmlns:m="http://schemas.openxmlformats.org/officeDocument/2006/math">
                    <m:sSub>
                      <m:sSubPr>
                        <m:ctrlPr>
                          <a:rPr lang="en-US" sz="2400" b="1" i="1" smtClean="0">
                            <a:solidFill>
                              <a:schemeClr val="accent1"/>
                            </a:solidFill>
                            <a:latin typeface="Cambria Math" charset="0"/>
                          </a:rPr>
                        </m:ctrlPr>
                      </m:sSubPr>
                      <m:e>
                        <m:r>
                          <a:rPr lang="en-US" sz="2400" b="1" i="1" smtClean="0">
                            <a:solidFill>
                              <a:schemeClr val="accent1"/>
                            </a:solidFill>
                            <a:latin typeface="Cambria Math" panose="02040503050406030204" pitchFamily="18" charset="0"/>
                          </a:rPr>
                          <m:t>𝑳</m:t>
                        </m:r>
                      </m:e>
                      <m:sub>
                        <m:r>
                          <a:rPr lang="en-US" sz="2400" b="1" i="1" smtClean="0">
                            <a:solidFill>
                              <a:schemeClr val="accent1"/>
                            </a:solidFill>
                            <a:latin typeface="Cambria Math" panose="02040503050406030204" pitchFamily="18" charset="0"/>
                          </a:rPr>
                          <m:t>𝒑</m:t>
                        </m:r>
                      </m:sub>
                    </m:sSub>
                  </m:oMath>
                </a14:m>
                <a:r>
                  <a:rPr lang="en-US" sz="2400" b="1" dirty="0">
                    <a:solidFill>
                      <a:schemeClr val="accent1"/>
                    </a:solidFill>
                    <a:latin typeface="Arial" panose="020B0604020202020204" pitchFamily="34" charset="0"/>
                  </a:rPr>
                  <a:t> Bias Rank:</a:t>
                </a:r>
                <a:endParaRPr lang="en-US" sz="2400" b="1" i="0" dirty="0">
                  <a:solidFill>
                    <a:schemeClr val="accent1"/>
                  </a:solidFill>
                  <a:effectLst/>
                  <a:latin typeface="Arial" panose="020B0604020202020204" pitchFamily="34" charset="0"/>
                </a:endParaRPr>
              </a:p>
            </p:txBody>
          </p:sp>
        </mc:Choice>
        <mc:Fallback xmlns="">
          <p:sp>
            <p:nvSpPr>
              <p:cNvPr id="4" name="Rectangle 3">
                <a:extLst>
                  <a:ext uri="{FF2B5EF4-FFF2-40B4-BE49-F238E27FC236}">
                    <a16:creationId xmlns:a16="http://schemas.microsoft.com/office/drawing/2014/main" id="{61DC601B-0C71-41E0-BED7-811AEDAA275B}"/>
                  </a:ext>
                </a:extLst>
              </p:cNvPr>
              <p:cNvSpPr>
                <a:spLocks noRot="1" noChangeAspect="1" noMove="1" noResize="1" noEditPoints="1" noAdjustHandles="1" noChangeArrowheads="1" noChangeShapeType="1" noTextEdit="1"/>
              </p:cNvSpPr>
              <p:nvPr/>
            </p:nvSpPr>
            <p:spPr>
              <a:xfrm>
                <a:off x="537222" y="1739739"/>
                <a:ext cx="2188356" cy="494751"/>
              </a:xfrm>
              <a:prstGeom prst="rect">
                <a:avLst/>
              </a:prstGeom>
              <a:blipFill>
                <a:blip r:embed="rId3"/>
                <a:stretch>
                  <a:fillRect l="-557" t="-9756" r="-3343" b="-19512"/>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xmlns="" id="{D37B77A3-1676-4C0D-AAE1-F330D64C9D2F}"/>
              </a:ext>
            </a:extLst>
          </p:cNvPr>
          <p:cNvSpPr/>
          <p:nvPr/>
        </p:nvSpPr>
        <p:spPr>
          <a:xfrm>
            <a:off x="7042659" y="490535"/>
            <a:ext cx="5256583" cy="2446824"/>
          </a:xfrm>
          <a:prstGeom prst="rect">
            <a:avLst/>
          </a:prstGeom>
        </p:spPr>
        <p:txBody>
          <a:bodyPr wrap="square">
            <a:spAutoFit/>
          </a:bodyPr>
          <a:lstStyle/>
          <a:p>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A: l1_pos is less than or equal to 5  (5627)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B: l2_pos is less than or equal to 5  (5627)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C: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5   (5382)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D: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10 (10336)</a:t>
            </a:r>
          </a:p>
          <a:p>
            <a:pPr>
              <a:lnSpc>
                <a:spcPts val="1800"/>
              </a:lnSpc>
            </a:pPr>
            <a:endParaRPr lang="en-US" i="0" dirty="0">
              <a:solidFill>
                <a:schemeClr val="accent1"/>
              </a:solidFill>
              <a:effectLst/>
              <a:latin typeface="Arial" panose="020B0604020202020204" pitchFamily="34" charset="0"/>
            </a:endParaRPr>
          </a:p>
          <a:p>
            <a:pPr>
              <a:lnSpc>
                <a:spcPts val="1800"/>
              </a:lnSpc>
            </a:pPr>
            <a:r>
              <a:rPr lang="en-US" dirty="0">
                <a:solidFill>
                  <a:schemeClr val="accent1"/>
                </a:solidFill>
                <a:latin typeface="Arial" panose="020B0604020202020204" pitchFamily="34" charset="0"/>
              </a:rPr>
              <a:t>A &amp; B: 3533</a:t>
            </a:r>
            <a:endParaRPr lang="en-US" i="0" dirty="0">
              <a:solidFill>
                <a:schemeClr val="accent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60E80547-F164-41CF-A358-FB1476C36779}"/>
                  </a:ext>
                </a:extLst>
              </p:cNvPr>
              <p:cNvGraphicFramePr>
                <a:graphicFrameLocks noGrp="1"/>
              </p:cNvGraphicFramePr>
              <p:nvPr>
                <p:extLst>
                  <p:ext uri="{D42A27DB-BD31-4B8C-83A1-F6EECF244321}">
                    <p14:modId xmlns:p14="http://schemas.microsoft.com/office/powerpoint/2010/main" val="4181254928"/>
                  </p:ext>
                </p:extLst>
              </p:nvPr>
            </p:nvGraphicFramePr>
            <p:xfrm>
              <a:off x="6799876" y="3096165"/>
              <a:ext cx="4748067" cy="334651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xmlns="" val="151498330"/>
                        </a:ext>
                      </a:extLst>
                    </a:gridCol>
                    <a:gridCol w="1582689">
                      <a:extLst>
                        <a:ext uri="{9D8B030D-6E8A-4147-A177-3AD203B41FA5}">
                          <a16:colId xmlns:a16="http://schemas.microsoft.com/office/drawing/2014/main" xmlns="" val="833355283"/>
                        </a:ext>
                      </a:extLst>
                    </a:gridCol>
                    <a:gridCol w="1582689">
                      <a:extLst>
                        <a:ext uri="{9D8B030D-6E8A-4147-A177-3AD203B41FA5}">
                          <a16:colId xmlns:a16="http://schemas.microsoft.com/office/drawing/2014/main" xmlns="" val="1812609427"/>
                        </a:ext>
                      </a:extLst>
                    </a:gridCol>
                  </a:tblGrid>
                  <a:tr h="814394">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xmlns="" val="3543609448"/>
                      </a:ext>
                    </a:extLst>
                  </a:tr>
                  <a:tr h="633031">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24.1% </a:t>
                          </a:r>
                          <a:endParaRPr lang="en-US" dirty="0"/>
                        </a:p>
                      </a:txBody>
                      <a:tcPr/>
                    </a:tc>
                    <a:tc>
                      <a:txBody>
                        <a:bodyPr/>
                        <a:lstStyle/>
                        <a:p>
                          <a:pPr algn="ctr"/>
                          <a:r>
                            <a:rPr lang="en-US" b="1" dirty="0">
                              <a:solidFill>
                                <a:srgbClr val="333333"/>
                              </a:solidFill>
                              <a:latin typeface="Arial" panose="020B0604020202020204" pitchFamily="34" charset="0"/>
                            </a:rPr>
                            <a:t>25.2%</a:t>
                          </a:r>
                          <a:endParaRPr lang="en-US" dirty="0"/>
                        </a:p>
                      </a:txBody>
                      <a:tcPr/>
                    </a:tc>
                    <a:extLst>
                      <a:ext uri="{0D108BD9-81ED-4DB2-BD59-A6C34878D82A}">
                        <a16:rowId xmlns:a16="http://schemas.microsoft.com/office/drawing/2014/main" xmlns="" val="3378411769"/>
                      </a:ext>
                    </a:extLst>
                  </a:tr>
                  <a:tr h="6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23.5%  </a:t>
                          </a:r>
                          <a:endParaRPr lang="en-US" dirty="0"/>
                        </a:p>
                      </a:txBody>
                      <a:tcPr/>
                    </a:tc>
                    <a:tc>
                      <a:txBody>
                        <a:bodyPr/>
                        <a:lstStyle/>
                        <a:p>
                          <a:pPr algn="ctr"/>
                          <a:r>
                            <a:rPr lang="en-US" b="1" dirty="0">
                              <a:solidFill>
                                <a:srgbClr val="333333"/>
                              </a:solidFill>
                              <a:latin typeface="Arial" panose="020B0604020202020204" pitchFamily="34" charset="0"/>
                            </a:rPr>
                            <a:t>24.5%</a:t>
                          </a:r>
                          <a:endParaRPr lang="en-US" dirty="0"/>
                        </a:p>
                      </a:txBody>
                      <a:tcPr/>
                    </a:tc>
                    <a:extLst>
                      <a:ext uri="{0D108BD9-81ED-4DB2-BD59-A6C34878D82A}">
                        <a16:rowId xmlns:a16="http://schemas.microsoft.com/office/drawing/2014/main" xmlns="" val="2677810442"/>
                      </a:ext>
                    </a:extLst>
                  </a:tr>
                  <a:tr h="6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26.4%</a:t>
                          </a:r>
                          <a:endParaRPr lang="en-US" dirty="0"/>
                        </a:p>
                      </a:txBody>
                      <a:tcPr/>
                    </a:tc>
                    <a:tc>
                      <a:txBody>
                        <a:bodyPr/>
                        <a:lstStyle/>
                        <a:p>
                          <a:pPr algn="ctr"/>
                          <a:r>
                            <a:rPr lang="en-US" b="1" dirty="0">
                              <a:solidFill>
                                <a:srgbClr val="333333"/>
                              </a:solidFill>
                              <a:latin typeface="Arial" panose="020B0604020202020204" pitchFamily="34" charset="0"/>
                            </a:rPr>
                            <a:t>17.4%</a:t>
                          </a:r>
                          <a:endParaRPr lang="en-US" dirty="0"/>
                        </a:p>
                      </a:txBody>
                      <a:tcPr/>
                    </a:tc>
                    <a:extLst>
                      <a:ext uri="{0D108BD9-81ED-4DB2-BD59-A6C34878D82A}">
                        <a16:rowId xmlns:a16="http://schemas.microsoft.com/office/drawing/2014/main" xmlns="" val="1271578199"/>
                      </a:ext>
                    </a:extLst>
                  </a:tr>
                  <a:tr h="6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43.4%</a:t>
                          </a:r>
                          <a:endParaRPr lang="en-US" dirty="0"/>
                        </a:p>
                      </a:txBody>
                      <a:tcPr/>
                    </a:tc>
                    <a:tc>
                      <a:txBody>
                        <a:bodyPr/>
                        <a:lstStyle/>
                        <a:p>
                          <a:pPr algn="ctr"/>
                          <a:r>
                            <a:rPr lang="en-US" b="1" dirty="0">
                              <a:solidFill>
                                <a:srgbClr val="333333"/>
                              </a:solidFill>
                              <a:latin typeface="Arial" panose="020B0604020202020204" pitchFamily="34" charset="0"/>
                            </a:rPr>
                            <a:t>14.9%</a:t>
                          </a:r>
                          <a:endParaRPr lang="en-US" dirty="0"/>
                        </a:p>
                      </a:txBody>
                      <a:tcPr/>
                    </a:tc>
                    <a:extLst>
                      <a:ext uri="{0D108BD9-81ED-4DB2-BD59-A6C34878D82A}">
                        <a16:rowId xmlns:a16="http://schemas.microsoft.com/office/drawing/2014/main" xmlns="" val="2511541790"/>
                      </a:ext>
                    </a:extLst>
                  </a:tr>
                </a:tbl>
              </a:graphicData>
            </a:graphic>
          </p:graphicFrame>
        </mc:Choice>
        <mc:Fallback xmlns="">
          <p:graphicFrame>
            <p:nvGraphicFramePr>
              <p:cNvPr id="8" name="Table 7">
                <a:extLst>
                  <a:ext uri="{FF2B5EF4-FFF2-40B4-BE49-F238E27FC236}">
                    <a16:creationId xmlns:a16="http://schemas.microsoft.com/office/drawing/2014/main" id="{60E80547-F164-41CF-A358-FB1476C36779}"/>
                  </a:ext>
                </a:extLst>
              </p:cNvPr>
              <p:cNvGraphicFramePr>
                <a:graphicFrameLocks noGrp="1"/>
              </p:cNvGraphicFramePr>
              <p:nvPr>
                <p:extLst>
                  <p:ext uri="{D42A27DB-BD31-4B8C-83A1-F6EECF244321}">
                    <p14:modId xmlns:p14="http://schemas.microsoft.com/office/powerpoint/2010/main" val="4181254928"/>
                  </p:ext>
                </p:extLst>
              </p:nvPr>
            </p:nvGraphicFramePr>
            <p:xfrm>
              <a:off x="6799876" y="3096165"/>
              <a:ext cx="4748067" cy="334651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814394">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33031">
                    <a:tc>
                      <a:txBody>
                        <a:bodyPr/>
                        <a:lstStyle/>
                        <a:p>
                          <a:endParaRPr lang="en-US"/>
                        </a:p>
                      </a:txBody>
                      <a:tcPr>
                        <a:blipFill>
                          <a:blip r:embed="rId4"/>
                          <a:stretch>
                            <a:fillRect l="-385" t="-134615" r="-201538" b="-301923"/>
                          </a:stretch>
                        </a:blipFill>
                      </a:tcPr>
                    </a:tc>
                    <a:tc>
                      <a:txBody>
                        <a:bodyPr/>
                        <a:lstStyle/>
                        <a:p>
                          <a:pPr algn="ctr"/>
                          <a:r>
                            <a:rPr lang="en-US" b="1" dirty="0">
                              <a:solidFill>
                                <a:srgbClr val="333333"/>
                              </a:solidFill>
                              <a:latin typeface="Arial" panose="020B0604020202020204" pitchFamily="34" charset="0"/>
                            </a:rPr>
                            <a:t>24.1% </a:t>
                          </a:r>
                          <a:endParaRPr lang="en-US" dirty="0"/>
                        </a:p>
                      </a:txBody>
                      <a:tcPr/>
                    </a:tc>
                    <a:tc>
                      <a:txBody>
                        <a:bodyPr/>
                        <a:lstStyle/>
                        <a:p>
                          <a:pPr algn="ctr"/>
                          <a:r>
                            <a:rPr lang="en-US" b="1" dirty="0">
                              <a:solidFill>
                                <a:srgbClr val="333333"/>
                              </a:solidFill>
                              <a:latin typeface="Arial" panose="020B0604020202020204" pitchFamily="34" charset="0"/>
                            </a:rPr>
                            <a:t>25.2%</a:t>
                          </a:r>
                          <a:endParaRPr lang="en-US" dirty="0"/>
                        </a:p>
                      </a:txBody>
                      <a:tcPr/>
                    </a:tc>
                    <a:extLst>
                      <a:ext uri="{0D108BD9-81ED-4DB2-BD59-A6C34878D82A}">
                        <a16:rowId xmlns:a16="http://schemas.microsoft.com/office/drawing/2014/main" val="3378411769"/>
                      </a:ext>
                    </a:extLst>
                  </a:tr>
                  <a:tr h="633031">
                    <a:tc>
                      <a:txBody>
                        <a:bodyPr/>
                        <a:lstStyle/>
                        <a:p>
                          <a:endParaRPr lang="en-US"/>
                        </a:p>
                      </a:txBody>
                      <a:tcPr>
                        <a:blipFill>
                          <a:blip r:embed="rId4"/>
                          <a:stretch>
                            <a:fillRect l="-385" t="-234615" r="-201538" b="-201923"/>
                          </a:stretch>
                        </a:blipFill>
                      </a:tcPr>
                    </a:tc>
                    <a:tc>
                      <a:txBody>
                        <a:bodyPr/>
                        <a:lstStyle/>
                        <a:p>
                          <a:pPr algn="ctr"/>
                          <a:r>
                            <a:rPr lang="en-US" b="1" dirty="0">
                              <a:solidFill>
                                <a:srgbClr val="333333"/>
                              </a:solidFill>
                              <a:latin typeface="Arial" panose="020B0604020202020204" pitchFamily="34" charset="0"/>
                            </a:rPr>
                            <a:t>23.5%  </a:t>
                          </a:r>
                          <a:endParaRPr lang="en-US" dirty="0"/>
                        </a:p>
                      </a:txBody>
                      <a:tcPr/>
                    </a:tc>
                    <a:tc>
                      <a:txBody>
                        <a:bodyPr/>
                        <a:lstStyle/>
                        <a:p>
                          <a:pPr algn="ctr"/>
                          <a:r>
                            <a:rPr lang="en-US" b="1" dirty="0">
                              <a:solidFill>
                                <a:srgbClr val="333333"/>
                              </a:solidFill>
                              <a:latin typeface="Arial" panose="020B0604020202020204" pitchFamily="34" charset="0"/>
                            </a:rPr>
                            <a:t>24.5%</a:t>
                          </a:r>
                          <a:endParaRPr lang="en-US" dirty="0"/>
                        </a:p>
                      </a:txBody>
                      <a:tcPr/>
                    </a:tc>
                    <a:extLst>
                      <a:ext uri="{0D108BD9-81ED-4DB2-BD59-A6C34878D82A}">
                        <a16:rowId xmlns:a16="http://schemas.microsoft.com/office/drawing/2014/main" val="2677810442"/>
                      </a:ext>
                    </a:extLst>
                  </a:tr>
                  <a:tr h="633031">
                    <a:tc>
                      <a:txBody>
                        <a:bodyPr/>
                        <a:lstStyle/>
                        <a:p>
                          <a:endParaRPr lang="en-US"/>
                        </a:p>
                      </a:txBody>
                      <a:tcPr>
                        <a:blipFill>
                          <a:blip r:embed="rId4"/>
                          <a:stretch>
                            <a:fillRect l="-385" t="-334615" r="-201538" b="-101923"/>
                          </a:stretch>
                        </a:blipFill>
                      </a:tcPr>
                    </a:tc>
                    <a:tc>
                      <a:txBody>
                        <a:bodyPr/>
                        <a:lstStyle/>
                        <a:p>
                          <a:pPr algn="ctr"/>
                          <a:r>
                            <a:rPr lang="en-US" b="1" dirty="0">
                              <a:solidFill>
                                <a:srgbClr val="333333"/>
                              </a:solidFill>
                              <a:latin typeface="Arial" panose="020B0604020202020204" pitchFamily="34" charset="0"/>
                            </a:rPr>
                            <a:t>26.4%</a:t>
                          </a:r>
                          <a:endParaRPr lang="en-US" dirty="0"/>
                        </a:p>
                      </a:txBody>
                      <a:tcPr/>
                    </a:tc>
                    <a:tc>
                      <a:txBody>
                        <a:bodyPr/>
                        <a:lstStyle/>
                        <a:p>
                          <a:pPr algn="ctr"/>
                          <a:r>
                            <a:rPr lang="en-US" b="1" dirty="0">
                              <a:solidFill>
                                <a:srgbClr val="333333"/>
                              </a:solidFill>
                              <a:latin typeface="Arial" panose="020B0604020202020204" pitchFamily="34" charset="0"/>
                            </a:rPr>
                            <a:t>17.4%</a:t>
                          </a:r>
                          <a:endParaRPr lang="en-US" dirty="0"/>
                        </a:p>
                      </a:txBody>
                      <a:tcPr/>
                    </a:tc>
                    <a:extLst>
                      <a:ext uri="{0D108BD9-81ED-4DB2-BD59-A6C34878D82A}">
                        <a16:rowId xmlns:a16="http://schemas.microsoft.com/office/drawing/2014/main" val="1271578199"/>
                      </a:ext>
                    </a:extLst>
                  </a:tr>
                  <a:tr h="633031">
                    <a:tc>
                      <a:txBody>
                        <a:bodyPr/>
                        <a:lstStyle/>
                        <a:p>
                          <a:endParaRPr lang="en-US"/>
                        </a:p>
                      </a:txBody>
                      <a:tcPr>
                        <a:blipFill>
                          <a:blip r:embed="rId4"/>
                          <a:stretch>
                            <a:fillRect l="-385" t="-434615" r="-201538" b="-1923"/>
                          </a:stretch>
                        </a:blipFill>
                      </a:tcPr>
                    </a:tc>
                    <a:tc>
                      <a:txBody>
                        <a:bodyPr/>
                        <a:lstStyle/>
                        <a:p>
                          <a:pPr algn="ctr"/>
                          <a:r>
                            <a:rPr lang="en-US" b="1" dirty="0">
                              <a:solidFill>
                                <a:srgbClr val="333333"/>
                              </a:solidFill>
                              <a:latin typeface="Arial" panose="020B0604020202020204" pitchFamily="34" charset="0"/>
                            </a:rPr>
                            <a:t>43.4%</a:t>
                          </a:r>
                          <a:endParaRPr lang="en-US" dirty="0"/>
                        </a:p>
                      </a:txBody>
                      <a:tcPr/>
                    </a:tc>
                    <a:tc>
                      <a:txBody>
                        <a:bodyPr/>
                        <a:lstStyle/>
                        <a:p>
                          <a:pPr algn="ctr"/>
                          <a:r>
                            <a:rPr lang="en-US" b="1" dirty="0">
                              <a:solidFill>
                                <a:srgbClr val="333333"/>
                              </a:solidFill>
                              <a:latin typeface="Arial" panose="020B0604020202020204" pitchFamily="34" charset="0"/>
                            </a:rPr>
                            <a:t>14.9%</a:t>
                          </a:r>
                          <a:endParaRPr lang="en-US" dirty="0"/>
                        </a:p>
                      </a:txBody>
                      <a:tcPr/>
                    </a:tc>
                    <a:extLst>
                      <a:ext uri="{0D108BD9-81ED-4DB2-BD59-A6C34878D82A}">
                        <a16:rowId xmlns:a16="http://schemas.microsoft.com/office/drawing/2014/main" val="2511541790"/>
                      </a:ext>
                    </a:extLst>
                  </a:tr>
                </a:tbl>
              </a:graphicData>
            </a:graphic>
          </p:graphicFrame>
        </mc:Fallback>
      </mc:AlternateContent>
      <p:pic>
        <p:nvPicPr>
          <p:cNvPr id="12" name="Picture 11">
            <a:extLst>
              <a:ext uri="{FF2B5EF4-FFF2-40B4-BE49-F238E27FC236}">
                <a16:creationId xmlns:a16="http://schemas.microsoft.com/office/drawing/2014/main" xmlns="" id="{22C8BF0E-1280-43FB-9C17-1A1EB068C11A}"/>
              </a:ext>
            </a:extLst>
          </p:cNvPr>
          <p:cNvPicPr>
            <a:picLocks noChangeAspect="1"/>
          </p:cNvPicPr>
          <p:nvPr/>
        </p:nvPicPr>
        <p:blipFill>
          <a:blip r:embed="rId5"/>
          <a:stretch>
            <a:fillRect/>
          </a:stretch>
        </p:blipFill>
        <p:spPr>
          <a:xfrm>
            <a:off x="693430" y="2293601"/>
            <a:ext cx="5386158" cy="3599687"/>
          </a:xfrm>
          <a:prstGeom prst="rect">
            <a:avLst/>
          </a:prstGeom>
        </p:spPr>
      </p:pic>
      <p:sp>
        <p:nvSpPr>
          <p:cNvPr id="14" name="Flowchart: Alternate Process 13">
            <a:extLst>
              <a:ext uri="{FF2B5EF4-FFF2-40B4-BE49-F238E27FC236}">
                <a16:creationId xmlns:a16="http://schemas.microsoft.com/office/drawing/2014/main" xmlns="" id="{9D4FF91D-33F4-454A-A562-6D95CDABBBEE}"/>
              </a:ext>
            </a:extLst>
          </p:cNvPr>
          <p:cNvSpPr/>
          <p:nvPr/>
        </p:nvSpPr>
        <p:spPr>
          <a:xfrm>
            <a:off x="6797735" y="632584"/>
            <a:ext cx="5108107" cy="230102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cxnSp>
        <p:nvCxnSpPr>
          <p:cNvPr id="15" name="Straight Connector 14">
            <a:extLst>
              <a:ext uri="{FF2B5EF4-FFF2-40B4-BE49-F238E27FC236}">
                <a16:creationId xmlns:a16="http://schemas.microsoft.com/office/drawing/2014/main" xmlns="" id="{C0229CF3-F264-4975-811A-E20B73D90B64}"/>
              </a:ext>
            </a:extLst>
          </p:cNvPr>
          <p:cNvCxnSpPr>
            <a:cxnSpLocks/>
          </p:cNvCxnSpPr>
          <p:nvPr/>
        </p:nvCxnSpPr>
        <p:spPr>
          <a:xfrm>
            <a:off x="1096466" y="3303928"/>
            <a:ext cx="4580086"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EF7D8191-71B4-4E32-B16B-5E0AB3BB861A}"/>
              </a:ext>
            </a:extLst>
          </p:cNvPr>
          <p:cNvSpPr/>
          <p:nvPr/>
        </p:nvSpPr>
        <p:spPr>
          <a:xfrm>
            <a:off x="4420585" y="2561974"/>
            <a:ext cx="432048" cy="369161"/>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1</a:t>
            </a:r>
          </a:p>
        </p:txBody>
      </p:sp>
      <p:sp>
        <p:nvSpPr>
          <p:cNvPr id="22" name="Rectangle 21">
            <a:extLst>
              <a:ext uri="{FF2B5EF4-FFF2-40B4-BE49-F238E27FC236}">
                <a16:creationId xmlns:a16="http://schemas.microsoft.com/office/drawing/2014/main" xmlns="" id="{61FCFE48-B42B-415E-BF50-BA0C7AD3FC80}"/>
              </a:ext>
            </a:extLst>
          </p:cNvPr>
          <p:cNvSpPr/>
          <p:nvPr/>
        </p:nvSpPr>
        <p:spPr>
          <a:xfrm>
            <a:off x="382765" y="964712"/>
            <a:ext cx="6292107" cy="461665"/>
          </a:xfrm>
          <a:prstGeom prst="rect">
            <a:avLst/>
          </a:prstGeom>
        </p:spPr>
        <p:txBody>
          <a:bodyPr wrap="none">
            <a:spAutoFit/>
          </a:bodyPr>
          <a:lstStyle/>
          <a:p>
            <a:r>
              <a:rPr lang="en-US" sz="2400" b="1" dirty="0">
                <a:solidFill>
                  <a:schemeClr val="accent1"/>
                </a:solidFill>
                <a:latin typeface="Arial" panose="020B0604020202020204" pitchFamily="34" charset="0"/>
              </a:rPr>
              <a:t>Shift of L1(2) predicting shift of </a:t>
            </a:r>
            <a:r>
              <a:rPr lang="en-US" sz="2400" b="1" dirty="0" err="1">
                <a:solidFill>
                  <a:schemeClr val="accent1"/>
                </a:solidFill>
                <a:latin typeface="Arial" panose="020B0604020202020204" pitchFamily="34" charset="0"/>
              </a:rPr>
              <a:t>bad_rate</a:t>
            </a:r>
            <a:endParaRPr lang="en-US" sz="2400" b="1" dirty="0">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686670935"/>
      </p:ext>
    </p:extLst>
  </p:cSld>
  <p:clrMapOvr>
    <a:masterClrMapping/>
  </p:clrMapOvr>
  <mc:AlternateContent xmlns:mc="http://schemas.openxmlformats.org/markup-compatibility/2006" xmlns:p14="http://schemas.microsoft.com/office/powerpoint/2010/main">
    <mc:Choice Requires="p14">
      <p:transition spd="med" p14:dur="700" advTm="71702">
        <p:fade/>
      </p:transition>
    </mc:Choice>
    <mc:Fallback xmlns="">
      <p:transition spd="med" advTm="71702">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80" y="470202"/>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Proportion shift of </a:t>
            </a:r>
            <a:r>
              <a:rPr lang="en-US" altLang="en-US" sz="2400" i="1" dirty="0" err="1">
                <a:latin typeface="Arial" panose="020B0604020202020204" pitchFamily="34" charset="0"/>
                <a:ea typeface="Courier New" panose="02070309020205020404" pitchFamily="49" charset="0"/>
                <a:cs typeface="Arial" panose="020B0604020202020204" pitchFamily="34" charset="0"/>
              </a:rPr>
              <a:t>sndr_country</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61DC601B-0C71-41E0-BED7-811AEDAA275B}"/>
                  </a:ext>
                </a:extLst>
              </p:cNvPr>
              <p:cNvSpPr/>
              <p:nvPr/>
            </p:nvSpPr>
            <p:spPr>
              <a:xfrm>
                <a:off x="377180" y="983328"/>
                <a:ext cx="2188356" cy="494751"/>
              </a:xfrm>
              <a:prstGeom prst="rect">
                <a:avLst/>
              </a:prstGeom>
            </p:spPr>
            <p:txBody>
              <a:bodyPr wrap="none">
                <a:spAutoFit/>
              </a:bodyPr>
              <a:lstStyle/>
              <a:p>
                <a14:m>
                  <m:oMath xmlns:m="http://schemas.openxmlformats.org/officeDocument/2006/math">
                    <m:sSub>
                      <m:sSubPr>
                        <m:ctrlPr>
                          <a:rPr lang="en-US" sz="2400" b="1" i="1" smtClean="0">
                            <a:solidFill>
                              <a:schemeClr val="accent1"/>
                            </a:solidFill>
                            <a:latin typeface="Cambria Math" charset="0"/>
                          </a:rPr>
                        </m:ctrlPr>
                      </m:sSubPr>
                      <m:e>
                        <m:r>
                          <a:rPr lang="en-US" sz="2400" b="1" i="1" smtClean="0">
                            <a:solidFill>
                              <a:schemeClr val="accent1"/>
                            </a:solidFill>
                            <a:latin typeface="Cambria Math" panose="02040503050406030204" pitchFamily="18" charset="0"/>
                          </a:rPr>
                          <m:t>𝑳</m:t>
                        </m:r>
                      </m:e>
                      <m:sub>
                        <m:r>
                          <a:rPr lang="en-US" sz="2400" b="1" i="1" smtClean="0">
                            <a:solidFill>
                              <a:schemeClr val="accent1"/>
                            </a:solidFill>
                            <a:latin typeface="Cambria Math" panose="02040503050406030204" pitchFamily="18" charset="0"/>
                          </a:rPr>
                          <m:t>𝒑</m:t>
                        </m:r>
                      </m:sub>
                    </m:sSub>
                  </m:oMath>
                </a14:m>
                <a:r>
                  <a:rPr lang="en-US" sz="2400" b="1" dirty="0">
                    <a:solidFill>
                      <a:schemeClr val="accent1"/>
                    </a:solidFill>
                    <a:latin typeface="Arial" panose="020B0604020202020204" pitchFamily="34" charset="0"/>
                  </a:rPr>
                  <a:t> Gap Rank:</a:t>
                </a:r>
                <a:endParaRPr lang="en-US" sz="2400" b="1" i="0" dirty="0">
                  <a:solidFill>
                    <a:schemeClr val="accent1"/>
                  </a:solidFill>
                  <a:effectLst/>
                  <a:latin typeface="Arial" panose="020B0604020202020204" pitchFamily="34" charset="0"/>
                </a:endParaRPr>
              </a:p>
            </p:txBody>
          </p:sp>
        </mc:Choice>
        <mc:Fallback xmlns="">
          <p:sp>
            <p:nvSpPr>
              <p:cNvPr id="4" name="Rectangle 3">
                <a:extLst>
                  <a:ext uri="{FF2B5EF4-FFF2-40B4-BE49-F238E27FC236}">
                    <a16:creationId xmlns:a16="http://schemas.microsoft.com/office/drawing/2014/main" id="{61DC601B-0C71-41E0-BED7-811AEDAA275B}"/>
                  </a:ext>
                </a:extLst>
              </p:cNvPr>
              <p:cNvSpPr>
                <a:spLocks noRot="1" noChangeAspect="1" noMove="1" noResize="1" noEditPoints="1" noAdjustHandles="1" noChangeArrowheads="1" noChangeShapeType="1" noTextEdit="1"/>
              </p:cNvSpPr>
              <p:nvPr/>
            </p:nvSpPr>
            <p:spPr>
              <a:xfrm>
                <a:off x="377180" y="983328"/>
                <a:ext cx="2188356" cy="494751"/>
              </a:xfrm>
              <a:prstGeom prst="rect">
                <a:avLst/>
              </a:prstGeom>
              <a:blipFill>
                <a:blip r:embed="rId3"/>
                <a:stretch>
                  <a:fillRect l="-836" t="-9877" r="-836" b="-20988"/>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xmlns="" id="{22C8BF0E-1280-43FB-9C17-1A1EB068C11A}"/>
              </a:ext>
            </a:extLst>
          </p:cNvPr>
          <p:cNvPicPr>
            <a:picLocks noChangeAspect="1"/>
          </p:cNvPicPr>
          <p:nvPr/>
        </p:nvPicPr>
        <p:blipFill>
          <a:blip r:embed="rId4"/>
          <a:stretch>
            <a:fillRect/>
          </a:stretch>
        </p:blipFill>
        <p:spPr>
          <a:xfrm>
            <a:off x="513143" y="1783097"/>
            <a:ext cx="5386158" cy="3599687"/>
          </a:xfrm>
          <a:prstGeom prst="rect">
            <a:avLst/>
          </a:prstGeom>
        </p:spPr>
      </p:pic>
      <p:sp>
        <p:nvSpPr>
          <p:cNvPr id="14" name="Flowchart: Alternate Process 13">
            <a:extLst>
              <a:ext uri="{FF2B5EF4-FFF2-40B4-BE49-F238E27FC236}">
                <a16:creationId xmlns:a16="http://schemas.microsoft.com/office/drawing/2014/main" xmlns="" id="{9D4FF91D-33F4-454A-A562-6D95CDABBBEE}"/>
              </a:ext>
            </a:extLst>
          </p:cNvPr>
          <p:cNvSpPr/>
          <p:nvPr/>
        </p:nvSpPr>
        <p:spPr>
          <a:xfrm>
            <a:off x="6570750" y="496312"/>
            <a:ext cx="5108107" cy="230102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cxnSp>
        <p:nvCxnSpPr>
          <p:cNvPr id="15" name="Straight Connector 14">
            <a:extLst>
              <a:ext uri="{FF2B5EF4-FFF2-40B4-BE49-F238E27FC236}">
                <a16:creationId xmlns:a16="http://schemas.microsoft.com/office/drawing/2014/main" xmlns="" id="{C0229CF3-F264-4975-811A-E20B73D90B64}"/>
              </a:ext>
            </a:extLst>
          </p:cNvPr>
          <p:cNvCxnSpPr>
            <a:cxnSpLocks/>
          </p:cNvCxnSpPr>
          <p:nvPr/>
        </p:nvCxnSpPr>
        <p:spPr>
          <a:xfrm>
            <a:off x="855410" y="2848001"/>
            <a:ext cx="4580086"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EF7D8191-71B4-4E32-B16B-5E0AB3BB861A}"/>
              </a:ext>
            </a:extLst>
          </p:cNvPr>
          <p:cNvSpPr/>
          <p:nvPr/>
        </p:nvSpPr>
        <p:spPr>
          <a:xfrm>
            <a:off x="4182348" y="2874112"/>
            <a:ext cx="432048" cy="369161"/>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1</a:t>
            </a:r>
          </a:p>
        </p:txBody>
      </p:sp>
      <p:sp>
        <p:nvSpPr>
          <p:cNvPr id="16" name="Rectangle 15">
            <a:extLst>
              <a:ext uri="{FF2B5EF4-FFF2-40B4-BE49-F238E27FC236}">
                <a16:creationId xmlns:a16="http://schemas.microsoft.com/office/drawing/2014/main" xmlns="" id="{1727007B-F95D-4DF2-9FBF-69D524682ABE}"/>
              </a:ext>
            </a:extLst>
          </p:cNvPr>
          <p:cNvSpPr/>
          <p:nvPr/>
        </p:nvSpPr>
        <p:spPr>
          <a:xfrm>
            <a:off x="6777900" y="313862"/>
            <a:ext cx="5127242" cy="2446824"/>
          </a:xfrm>
          <a:prstGeom prst="rect">
            <a:avLst/>
          </a:prstGeom>
        </p:spPr>
        <p:txBody>
          <a:bodyPr wrap="square">
            <a:spAutoFit/>
          </a:bodyPr>
          <a:lstStyle/>
          <a:p>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A: l1_pos is less than or equal to 5  (5598)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B: l2_pos is less than or equal to 5  (5598)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C: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5   (5078)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D: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10 (10093)</a:t>
            </a:r>
          </a:p>
          <a:p>
            <a:pPr>
              <a:lnSpc>
                <a:spcPts val="1800"/>
              </a:lnSpc>
            </a:pPr>
            <a:endParaRPr lang="en-US" i="0" dirty="0">
              <a:solidFill>
                <a:schemeClr val="accent1"/>
              </a:solidFill>
              <a:effectLst/>
              <a:latin typeface="Arial" panose="020B0604020202020204" pitchFamily="34" charset="0"/>
            </a:endParaRPr>
          </a:p>
          <a:p>
            <a:pPr>
              <a:lnSpc>
                <a:spcPts val="1800"/>
              </a:lnSpc>
            </a:pPr>
            <a:r>
              <a:rPr lang="en-US" dirty="0">
                <a:solidFill>
                  <a:schemeClr val="accent1"/>
                </a:solidFill>
                <a:latin typeface="Arial" panose="020B0604020202020204" pitchFamily="34" charset="0"/>
              </a:rPr>
              <a:t>A &amp; B: 3281</a:t>
            </a:r>
          </a:p>
        </p:txBody>
      </p:sp>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xmlns="" id="{BF7B8810-6BD1-40A2-868E-F6D802567E99}"/>
                  </a:ext>
                </a:extLst>
              </p:cNvPr>
              <p:cNvGraphicFramePr>
                <a:graphicFrameLocks noGrp="1"/>
              </p:cNvGraphicFramePr>
              <p:nvPr>
                <p:extLst>
                  <p:ext uri="{D42A27DB-BD31-4B8C-83A1-F6EECF244321}">
                    <p14:modId xmlns:p14="http://schemas.microsoft.com/office/powerpoint/2010/main" val="1257649234"/>
                  </p:ext>
                </p:extLst>
              </p:nvPr>
            </p:nvGraphicFramePr>
            <p:xfrm>
              <a:off x="6570750" y="3076103"/>
              <a:ext cx="4748067" cy="3280247"/>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xmlns="" val="151498330"/>
                        </a:ext>
                      </a:extLst>
                    </a:gridCol>
                    <a:gridCol w="1582689">
                      <a:extLst>
                        <a:ext uri="{9D8B030D-6E8A-4147-A177-3AD203B41FA5}">
                          <a16:colId xmlns:a16="http://schemas.microsoft.com/office/drawing/2014/main" xmlns="" val="833355283"/>
                        </a:ext>
                      </a:extLst>
                    </a:gridCol>
                    <a:gridCol w="1582689">
                      <a:extLst>
                        <a:ext uri="{9D8B030D-6E8A-4147-A177-3AD203B41FA5}">
                          <a16:colId xmlns:a16="http://schemas.microsoft.com/office/drawing/2014/main" xmlns="" val="1812609427"/>
                        </a:ext>
                      </a:extLst>
                    </a:gridCol>
                  </a:tblGrid>
                  <a:tr h="798267">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xmlns="" val="3543609448"/>
                      </a:ext>
                    </a:extLst>
                  </a:tr>
                  <a:tr h="62049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22.7% </a:t>
                          </a:r>
                          <a:endParaRPr lang="en-US" dirty="0"/>
                        </a:p>
                      </a:txBody>
                      <a:tcPr/>
                    </a:tc>
                    <a:tc>
                      <a:txBody>
                        <a:bodyPr/>
                        <a:lstStyle/>
                        <a:p>
                          <a:pPr algn="ctr"/>
                          <a:r>
                            <a:rPr lang="en-US" b="1" dirty="0">
                              <a:solidFill>
                                <a:srgbClr val="333333"/>
                              </a:solidFill>
                              <a:latin typeface="Arial" panose="020B0604020202020204" pitchFamily="34" charset="0"/>
                            </a:rPr>
                            <a:t>25.0%</a:t>
                          </a:r>
                          <a:endParaRPr lang="en-US" dirty="0"/>
                        </a:p>
                      </a:txBody>
                      <a:tcPr/>
                    </a:tc>
                    <a:extLst>
                      <a:ext uri="{0D108BD9-81ED-4DB2-BD59-A6C34878D82A}">
                        <a16:rowId xmlns:a16="http://schemas.microsoft.com/office/drawing/2014/main" xmlns="" val="3378411769"/>
                      </a:ext>
                    </a:extLst>
                  </a:tr>
                  <a:tr h="620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23.1%  </a:t>
                          </a:r>
                          <a:endParaRPr lang="en-US" dirty="0"/>
                        </a:p>
                      </a:txBody>
                      <a:tcPr/>
                    </a:tc>
                    <a:tc>
                      <a:txBody>
                        <a:bodyPr/>
                        <a:lstStyle/>
                        <a:p>
                          <a:pPr algn="ctr"/>
                          <a:r>
                            <a:rPr lang="en-US" b="1" dirty="0">
                              <a:solidFill>
                                <a:srgbClr val="333333"/>
                              </a:solidFill>
                              <a:latin typeface="Arial" panose="020B0604020202020204" pitchFamily="34" charset="0"/>
                            </a:rPr>
                            <a:t>25.5%</a:t>
                          </a:r>
                          <a:endParaRPr lang="en-US" dirty="0"/>
                        </a:p>
                      </a:txBody>
                      <a:tcPr/>
                    </a:tc>
                    <a:extLst>
                      <a:ext uri="{0D108BD9-81ED-4DB2-BD59-A6C34878D82A}">
                        <a16:rowId xmlns:a16="http://schemas.microsoft.com/office/drawing/2014/main" xmlns="" val="2677810442"/>
                      </a:ext>
                    </a:extLst>
                  </a:tr>
                  <a:tr h="620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24.8%</a:t>
                          </a:r>
                          <a:endParaRPr lang="en-US" dirty="0"/>
                        </a:p>
                      </a:txBody>
                      <a:tcPr/>
                    </a:tc>
                    <a:tc>
                      <a:txBody>
                        <a:bodyPr/>
                        <a:lstStyle/>
                        <a:p>
                          <a:pPr algn="ctr"/>
                          <a:r>
                            <a:rPr lang="en-US" b="1" dirty="0">
                              <a:solidFill>
                                <a:srgbClr val="333333"/>
                              </a:solidFill>
                              <a:latin typeface="Arial" panose="020B0604020202020204" pitchFamily="34" charset="0"/>
                            </a:rPr>
                            <a:t>16.1%</a:t>
                          </a:r>
                          <a:endParaRPr lang="en-US" dirty="0"/>
                        </a:p>
                      </a:txBody>
                      <a:tcPr/>
                    </a:tc>
                    <a:extLst>
                      <a:ext uri="{0D108BD9-81ED-4DB2-BD59-A6C34878D82A}">
                        <a16:rowId xmlns:a16="http://schemas.microsoft.com/office/drawing/2014/main" xmlns="" val="1271578199"/>
                      </a:ext>
                    </a:extLst>
                  </a:tr>
                  <a:tr h="620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43.9%</a:t>
                          </a:r>
                          <a:endParaRPr lang="en-US" dirty="0"/>
                        </a:p>
                      </a:txBody>
                      <a:tcPr/>
                    </a:tc>
                    <a:tc>
                      <a:txBody>
                        <a:bodyPr/>
                        <a:lstStyle/>
                        <a:p>
                          <a:pPr algn="ctr"/>
                          <a:r>
                            <a:rPr lang="en-US" b="1" dirty="0">
                              <a:solidFill>
                                <a:srgbClr val="333333"/>
                              </a:solidFill>
                              <a:latin typeface="Arial" panose="020B0604020202020204" pitchFamily="34" charset="0"/>
                            </a:rPr>
                            <a:t>14.3%</a:t>
                          </a:r>
                          <a:endParaRPr lang="en-US" dirty="0"/>
                        </a:p>
                      </a:txBody>
                      <a:tcPr/>
                    </a:tc>
                    <a:extLst>
                      <a:ext uri="{0D108BD9-81ED-4DB2-BD59-A6C34878D82A}">
                        <a16:rowId xmlns:a16="http://schemas.microsoft.com/office/drawing/2014/main" xmlns="" val="2511541790"/>
                      </a:ext>
                    </a:extLst>
                  </a:tr>
                </a:tbl>
              </a:graphicData>
            </a:graphic>
          </p:graphicFrame>
        </mc:Choice>
        <mc:Fallback xmlns="">
          <p:graphicFrame>
            <p:nvGraphicFramePr>
              <p:cNvPr id="17" name="Table 16">
                <a:extLst>
                  <a:ext uri="{FF2B5EF4-FFF2-40B4-BE49-F238E27FC236}">
                    <a16:creationId xmlns:a16="http://schemas.microsoft.com/office/drawing/2014/main" id="{BF7B8810-6BD1-40A2-868E-F6D802567E99}"/>
                  </a:ext>
                </a:extLst>
              </p:cNvPr>
              <p:cNvGraphicFramePr>
                <a:graphicFrameLocks noGrp="1"/>
              </p:cNvGraphicFramePr>
              <p:nvPr>
                <p:extLst>
                  <p:ext uri="{D42A27DB-BD31-4B8C-83A1-F6EECF244321}">
                    <p14:modId xmlns:p14="http://schemas.microsoft.com/office/powerpoint/2010/main" val="1257649234"/>
                  </p:ext>
                </p:extLst>
              </p:nvPr>
            </p:nvGraphicFramePr>
            <p:xfrm>
              <a:off x="6570750" y="3076103"/>
              <a:ext cx="4748067" cy="3280247"/>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798267">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20495">
                    <a:tc>
                      <a:txBody>
                        <a:bodyPr/>
                        <a:lstStyle/>
                        <a:p>
                          <a:endParaRPr lang="en-US"/>
                        </a:p>
                      </a:txBody>
                      <a:tcPr>
                        <a:blipFill>
                          <a:blip r:embed="rId5"/>
                          <a:stretch>
                            <a:fillRect l="-385" t="-134314" r="-201538" b="-301961"/>
                          </a:stretch>
                        </a:blipFill>
                      </a:tcPr>
                    </a:tc>
                    <a:tc>
                      <a:txBody>
                        <a:bodyPr/>
                        <a:lstStyle/>
                        <a:p>
                          <a:pPr algn="ctr"/>
                          <a:r>
                            <a:rPr lang="en-US" b="1" dirty="0">
                              <a:solidFill>
                                <a:srgbClr val="333333"/>
                              </a:solidFill>
                              <a:latin typeface="Arial" panose="020B0604020202020204" pitchFamily="34" charset="0"/>
                            </a:rPr>
                            <a:t>22.7% </a:t>
                          </a:r>
                          <a:endParaRPr lang="en-US" dirty="0"/>
                        </a:p>
                      </a:txBody>
                      <a:tcPr/>
                    </a:tc>
                    <a:tc>
                      <a:txBody>
                        <a:bodyPr/>
                        <a:lstStyle/>
                        <a:p>
                          <a:pPr algn="ctr"/>
                          <a:r>
                            <a:rPr lang="en-US" b="1" dirty="0">
                              <a:solidFill>
                                <a:srgbClr val="333333"/>
                              </a:solidFill>
                              <a:latin typeface="Arial" panose="020B0604020202020204" pitchFamily="34" charset="0"/>
                            </a:rPr>
                            <a:t>25.0%</a:t>
                          </a:r>
                          <a:endParaRPr lang="en-US" dirty="0"/>
                        </a:p>
                      </a:txBody>
                      <a:tcPr/>
                    </a:tc>
                    <a:extLst>
                      <a:ext uri="{0D108BD9-81ED-4DB2-BD59-A6C34878D82A}">
                        <a16:rowId xmlns:a16="http://schemas.microsoft.com/office/drawing/2014/main" val="3378411769"/>
                      </a:ext>
                    </a:extLst>
                  </a:tr>
                  <a:tr h="620495">
                    <a:tc>
                      <a:txBody>
                        <a:bodyPr/>
                        <a:lstStyle/>
                        <a:p>
                          <a:endParaRPr lang="en-US"/>
                        </a:p>
                      </a:txBody>
                      <a:tcPr>
                        <a:blipFill>
                          <a:blip r:embed="rId5"/>
                          <a:stretch>
                            <a:fillRect l="-385" t="-234314" r="-201538" b="-201961"/>
                          </a:stretch>
                        </a:blipFill>
                      </a:tcPr>
                    </a:tc>
                    <a:tc>
                      <a:txBody>
                        <a:bodyPr/>
                        <a:lstStyle/>
                        <a:p>
                          <a:pPr algn="ctr"/>
                          <a:r>
                            <a:rPr lang="en-US" b="1" dirty="0">
                              <a:solidFill>
                                <a:srgbClr val="333333"/>
                              </a:solidFill>
                              <a:latin typeface="Arial" panose="020B0604020202020204" pitchFamily="34" charset="0"/>
                            </a:rPr>
                            <a:t>23.1%  </a:t>
                          </a:r>
                          <a:endParaRPr lang="en-US" dirty="0"/>
                        </a:p>
                      </a:txBody>
                      <a:tcPr/>
                    </a:tc>
                    <a:tc>
                      <a:txBody>
                        <a:bodyPr/>
                        <a:lstStyle/>
                        <a:p>
                          <a:pPr algn="ctr"/>
                          <a:r>
                            <a:rPr lang="en-US" b="1" dirty="0">
                              <a:solidFill>
                                <a:srgbClr val="333333"/>
                              </a:solidFill>
                              <a:latin typeface="Arial" panose="020B0604020202020204" pitchFamily="34" charset="0"/>
                            </a:rPr>
                            <a:t>25.5%</a:t>
                          </a:r>
                          <a:endParaRPr lang="en-US" dirty="0"/>
                        </a:p>
                      </a:txBody>
                      <a:tcPr/>
                    </a:tc>
                    <a:extLst>
                      <a:ext uri="{0D108BD9-81ED-4DB2-BD59-A6C34878D82A}">
                        <a16:rowId xmlns:a16="http://schemas.microsoft.com/office/drawing/2014/main" val="2677810442"/>
                      </a:ext>
                    </a:extLst>
                  </a:tr>
                  <a:tr h="620495">
                    <a:tc>
                      <a:txBody>
                        <a:bodyPr/>
                        <a:lstStyle/>
                        <a:p>
                          <a:endParaRPr lang="en-US"/>
                        </a:p>
                      </a:txBody>
                      <a:tcPr>
                        <a:blipFill>
                          <a:blip r:embed="rId5"/>
                          <a:stretch>
                            <a:fillRect l="-385" t="-334314" r="-201538" b="-101961"/>
                          </a:stretch>
                        </a:blipFill>
                      </a:tcPr>
                    </a:tc>
                    <a:tc>
                      <a:txBody>
                        <a:bodyPr/>
                        <a:lstStyle/>
                        <a:p>
                          <a:pPr algn="ctr"/>
                          <a:r>
                            <a:rPr lang="en-US" b="1" dirty="0">
                              <a:solidFill>
                                <a:srgbClr val="333333"/>
                              </a:solidFill>
                              <a:latin typeface="Arial" panose="020B0604020202020204" pitchFamily="34" charset="0"/>
                            </a:rPr>
                            <a:t>24.8%</a:t>
                          </a:r>
                          <a:endParaRPr lang="en-US" dirty="0"/>
                        </a:p>
                      </a:txBody>
                      <a:tcPr/>
                    </a:tc>
                    <a:tc>
                      <a:txBody>
                        <a:bodyPr/>
                        <a:lstStyle/>
                        <a:p>
                          <a:pPr algn="ctr"/>
                          <a:r>
                            <a:rPr lang="en-US" b="1" dirty="0">
                              <a:solidFill>
                                <a:srgbClr val="333333"/>
                              </a:solidFill>
                              <a:latin typeface="Arial" panose="020B0604020202020204" pitchFamily="34" charset="0"/>
                            </a:rPr>
                            <a:t>16.1%</a:t>
                          </a:r>
                          <a:endParaRPr lang="en-US" dirty="0"/>
                        </a:p>
                      </a:txBody>
                      <a:tcPr/>
                    </a:tc>
                    <a:extLst>
                      <a:ext uri="{0D108BD9-81ED-4DB2-BD59-A6C34878D82A}">
                        <a16:rowId xmlns:a16="http://schemas.microsoft.com/office/drawing/2014/main" val="1271578199"/>
                      </a:ext>
                    </a:extLst>
                  </a:tr>
                  <a:tr h="620495">
                    <a:tc>
                      <a:txBody>
                        <a:bodyPr/>
                        <a:lstStyle/>
                        <a:p>
                          <a:endParaRPr lang="en-US"/>
                        </a:p>
                      </a:txBody>
                      <a:tcPr>
                        <a:blipFill>
                          <a:blip r:embed="rId5"/>
                          <a:stretch>
                            <a:fillRect l="-385" t="-434314" r="-201538" b="-1961"/>
                          </a:stretch>
                        </a:blipFill>
                      </a:tcPr>
                    </a:tc>
                    <a:tc>
                      <a:txBody>
                        <a:bodyPr/>
                        <a:lstStyle/>
                        <a:p>
                          <a:pPr algn="ctr"/>
                          <a:r>
                            <a:rPr lang="en-US" b="1" dirty="0">
                              <a:solidFill>
                                <a:srgbClr val="333333"/>
                              </a:solidFill>
                              <a:latin typeface="Arial" panose="020B0604020202020204" pitchFamily="34" charset="0"/>
                            </a:rPr>
                            <a:t>43.9%</a:t>
                          </a:r>
                          <a:endParaRPr lang="en-US" dirty="0"/>
                        </a:p>
                      </a:txBody>
                      <a:tcPr/>
                    </a:tc>
                    <a:tc>
                      <a:txBody>
                        <a:bodyPr/>
                        <a:lstStyle/>
                        <a:p>
                          <a:pPr algn="ctr"/>
                          <a:r>
                            <a:rPr lang="en-US" b="1" dirty="0">
                              <a:solidFill>
                                <a:srgbClr val="333333"/>
                              </a:solidFill>
                              <a:latin typeface="Arial" panose="020B0604020202020204" pitchFamily="34" charset="0"/>
                            </a:rPr>
                            <a:t>14.3%</a:t>
                          </a:r>
                          <a:endParaRPr lang="en-US" dirty="0"/>
                        </a:p>
                      </a:txBody>
                      <a:tcPr/>
                    </a:tc>
                    <a:extLst>
                      <a:ext uri="{0D108BD9-81ED-4DB2-BD59-A6C34878D82A}">
                        <a16:rowId xmlns:a16="http://schemas.microsoft.com/office/drawing/2014/main" val="2511541790"/>
                      </a:ext>
                    </a:extLst>
                  </a:tr>
                </a:tbl>
              </a:graphicData>
            </a:graphic>
          </p:graphicFrame>
        </mc:Fallback>
      </mc:AlternateContent>
    </p:spTree>
    <p:extLst>
      <p:ext uri="{BB962C8B-B14F-4D97-AF65-F5344CB8AC3E}">
        <p14:creationId xmlns:p14="http://schemas.microsoft.com/office/powerpoint/2010/main" val="2768808035"/>
      </p:ext>
    </p:extLst>
  </p:cSld>
  <p:clrMapOvr>
    <a:masterClrMapping/>
  </p:clrMapOvr>
  <mc:AlternateContent xmlns:mc="http://schemas.openxmlformats.org/markup-compatibility/2006" xmlns:p14="http://schemas.microsoft.com/office/powerpoint/2010/main">
    <mc:Choice Requires="p14">
      <p:transition spd="med" p14:dur="700" advTm="35">
        <p:fade/>
      </p:transition>
    </mc:Choice>
    <mc:Fallback xmlns="">
      <p:transition spd="med" advTm="3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443" y="476672"/>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24</a:t>
            </a:fld>
            <a:endParaRPr lang="en-US" dirty="0">
              <a:solidFill>
                <a:srgbClr val="333333">
                  <a:lumMod val="60000"/>
                  <a:lumOff val="40000"/>
                </a:srgbClr>
              </a:solidFill>
            </a:endParaRPr>
          </a:p>
        </p:txBody>
      </p:sp>
      <p:sp>
        <p:nvSpPr>
          <p:cNvPr id="6" name="Rectangle 5">
            <a:extLst>
              <a:ext uri="{FF2B5EF4-FFF2-40B4-BE49-F238E27FC236}">
                <a16:creationId xmlns:a16="http://schemas.microsoft.com/office/drawing/2014/main" xmlns="" id="{218D3187-C88A-4FC4-A8A9-D315CCD24EFF}"/>
              </a:ext>
            </a:extLst>
          </p:cNvPr>
          <p:cNvSpPr/>
          <p:nvPr/>
        </p:nvSpPr>
        <p:spPr>
          <a:xfrm>
            <a:off x="365487" y="980728"/>
            <a:ext cx="11441787" cy="4216539"/>
          </a:xfrm>
          <a:prstGeom prst="rect">
            <a:avLst/>
          </a:prstGeom>
        </p:spPr>
        <p:txBody>
          <a:bodyPr wrap="none">
            <a:spAutoFit/>
          </a:bodyPr>
          <a:lstStyle/>
          <a:p>
            <a:r>
              <a:rPr lang="en-US" sz="2800" b="1" dirty="0">
                <a:solidFill>
                  <a:schemeClr val="accent1"/>
                </a:solidFill>
                <a:latin typeface="Arial" panose="020B0604020202020204" pitchFamily="34" charset="0"/>
              </a:rPr>
              <a:t>Conclusion</a:t>
            </a:r>
            <a:endParaRPr lang="en-US" sz="2400" b="1" dirty="0">
              <a:solidFill>
                <a:schemeClr val="accent1"/>
              </a:solidFill>
              <a:latin typeface="Arial" panose="020B0604020202020204" pitchFamily="34" charset="0"/>
            </a:endParaRPr>
          </a:p>
          <a:p>
            <a:endParaRPr lang="en-US" sz="2400" dirty="0">
              <a:solidFill>
                <a:schemeClr val="accent1"/>
              </a:solidFill>
              <a:latin typeface="Arial" panose="020B0604020202020204" pitchFamily="34" charset="0"/>
            </a:endParaRPr>
          </a:p>
          <a:p>
            <a:r>
              <a:rPr lang="en-US" sz="2400" i="1" dirty="0">
                <a:solidFill>
                  <a:schemeClr val="accent1"/>
                </a:solidFill>
                <a:latin typeface="Arial" panose="020B0604020202020204" pitchFamily="34" charset="0"/>
              </a:rPr>
              <a:t>Distinct number</a:t>
            </a:r>
          </a:p>
          <a:p>
            <a:pPr marL="342900" indent="-342900">
              <a:buFont typeface="Arial" panose="020B0604020202020204" pitchFamily="34" charset="0"/>
              <a:buChar char="•"/>
            </a:pPr>
            <a:r>
              <a:rPr lang="en-US" sz="2400" dirty="0">
                <a:solidFill>
                  <a:schemeClr val="accent1"/>
                </a:solidFill>
                <a:latin typeface="Arial" panose="020B0604020202020204" pitchFamily="34" charset="0"/>
              </a:rPr>
              <a:t>Correlation with bad rate depends on merchant</a:t>
            </a:r>
          </a:p>
          <a:p>
            <a:endParaRPr lang="en-US" sz="2400" dirty="0">
              <a:solidFill>
                <a:schemeClr val="accent1"/>
              </a:solidFill>
              <a:latin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There are more negative correlation on top 100 merchants</a:t>
            </a:r>
          </a:p>
          <a:p>
            <a:pPr marL="342900" indent="-342900">
              <a:buFont typeface="Arial" panose="020B0604020202020204" pitchFamily="34" charset="0"/>
              <a:buChar char="•"/>
            </a:pPr>
            <a:endParaRPr lang="en-US" sz="2400" dirty="0">
              <a:solidFill>
                <a:schemeClr val="accent1"/>
              </a:solidFill>
              <a:latin typeface="Arial" panose="020B0604020202020204" pitchFamily="34" charset="0"/>
              <a:cs typeface="Arial" panose="020B0604020202020204" pitchFamily="34" charset="0"/>
            </a:endParaRPr>
          </a:p>
          <a:p>
            <a:r>
              <a:rPr lang="en-US" sz="2400" i="1" dirty="0">
                <a:solidFill>
                  <a:schemeClr val="accent1"/>
                </a:solidFill>
                <a:latin typeface="Arial" panose="020B0604020202020204" pitchFamily="34" charset="0"/>
                <a:cs typeface="Arial" panose="020B0604020202020204" pitchFamily="34" charset="0"/>
              </a:rPr>
              <a:t>Proportion shift</a:t>
            </a: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L1 &amp; L2 can depict the trend of bad rate in some degree but affected by </a:t>
            </a:r>
            <a:r>
              <a:rPr lang="en-US" sz="2400" dirty="0" err="1">
                <a:solidFill>
                  <a:schemeClr val="accent1"/>
                </a:solidFill>
                <a:latin typeface="Arial" panose="020B0604020202020204" pitchFamily="34" charset="0"/>
                <a:cs typeface="Arial" panose="020B0604020202020204" pitchFamily="34" charset="0"/>
              </a:rPr>
              <a:t>tot_num</a:t>
            </a:r>
            <a:endParaRPr lang="en-US"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 big shift of L1 &amp; L2 can predict the bad rate’s</a:t>
            </a:r>
          </a:p>
        </p:txBody>
      </p:sp>
    </p:spTree>
    <p:extLst>
      <p:ext uri="{BB962C8B-B14F-4D97-AF65-F5344CB8AC3E}">
        <p14:creationId xmlns:p14="http://schemas.microsoft.com/office/powerpoint/2010/main" val="1468980031"/>
      </p:ext>
    </p:extLst>
  </p:cSld>
  <p:clrMapOvr>
    <a:masterClrMapping/>
  </p:clrMapOvr>
  <mc:AlternateContent xmlns:mc="http://schemas.openxmlformats.org/markup-compatibility/2006" xmlns:p14="http://schemas.microsoft.com/office/powerpoint/2010/main">
    <mc:Choice Requires="p14">
      <p:transition spd="med" p14:dur="700" advTm="395584">
        <p:fade/>
      </p:transition>
    </mc:Choice>
    <mc:Fallback xmlns="">
      <p:transition spd="med" advTm="395584">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5360" y="501985"/>
            <a:ext cx="11187113" cy="311150"/>
          </a:xfrm>
        </p:spPr>
        <p:txBody>
          <a:bodyPr/>
          <a:lstStyle/>
          <a:p>
            <a:r>
              <a:rPr lang="en-US" sz="4000" b="1" dirty="0">
                <a:latin typeface="Arial" panose="020B0604020202020204" pitchFamily="34" charset="0"/>
                <a:cs typeface="Arial" panose="020B0604020202020204" pitchFamily="34" charset="0"/>
              </a:rPr>
              <a:t>Summary</a:t>
            </a:r>
          </a:p>
        </p:txBody>
      </p:sp>
      <p:sp>
        <p:nvSpPr>
          <p:cNvPr id="7" name="Content Placeholder 6"/>
          <p:cNvSpPr>
            <a:spLocks noGrp="1"/>
          </p:cNvSpPr>
          <p:nvPr>
            <p:ph idx="1"/>
          </p:nvPr>
        </p:nvSpPr>
        <p:spPr>
          <a:xfrm>
            <a:off x="1199456" y="1268760"/>
            <a:ext cx="11187114" cy="4824413"/>
          </a:xfrm>
        </p:spPr>
        <p:txBody>
          <a:bodyPr/>
          <a:lstStyle/>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4" name="Slide Number Placeholder 3"/>
          <p:cNvSpPr>
            <a:spLocks noGrp="1"/>
          </p:cNvSpPr>
          <p:nvPr>
            <p:ph type="sldNum" sz="quarter" idx="12"/>
          </p:nvPr>
        </p:nvSpPr>
        <p:spPr/>
        <p:txBody>
          <a:bodyPr/>
          <a:lstStyle/>
          <a:p>
            <a:fld id="{07CF5707-6B01-4E28-B52C-5F626EA6C564}" type="slidenum">
              <a:rPr lang="en-US" smtClean="0"/>
              <a:pPr/>
              <a:t>25</a:t>
            </a:fld>
            <a:endParaRPr lang="en-US" dirty="0"/>
          </a:p>
        </p:txBody>
      </p:sp>
      <p:sp>
        <p:nvSpPr>
          <p:cNvPr id="2" name="TextBox 1">
            <a:extLst>
              <a:ext uri="{FF2B5EF4-FFF2-40B4-BE49-F238E27FC236}">
                <a16:creationId xmlns:a16="http://schemas.microsoft.com/office/drawing/2014/main" xmlns="" id="{AE4772BC-679E-440E-82CB-E3AEC69D66B5}"/>
              </a:ext>
            </a:extLst>
          </p:cNvPr>
          <p:cNvSpPr txBox="1"/>
          <p:nvPr/>
        </p:nvSpPr>
        <p:spPr>
          <a:xfrm>
            <a:off x="839416" y="1484784"/>
            <a:ext cx="7824192" cy="295465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zh-CN" sz="2400" dirty="0">
                <a:solidFill>
                  <a:schemeClr val="accent1"/>
                </a:solidFill>
                <a:latin typeface="Arial" panose="020B0604020202020204" pitchFamily="34" charset="0"/>
                <a:cs typeface="Arial" panose="020B0604020202020204" pitchFamily="34" charset="0"/>
              </a:rPr>
              <a:t>Make specific solution for merchants</a:t>
            </a:r>
          </a:p>
          <a:p>
            <a:pPr marL="342900" indent="-342900">
              <a:buFont typeface="Arial" panose="020B0604020202020204" pitchFamily="34" charset="0"/>
              <a:buChar char="•"/>
            </a:pPr>
            <a:endParaRPr lang="en-US" altLang="zh-CN"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solidFill>
                  <a:schemeClr val="accent1"/>
                </a:solidFill>
                <a:latin typeface="Arial" panose="020B0604020202020204" pitchFamily="34" charset="0"/>
                <a:cs typeface="Arial" panose="020B0604020202020204" pitchFamily="34" charset="0"/>
              </a:rPr>
              <a:t>Design a set of frameworks for similar variable analysis</a:t>
            </a:r>
          </a:p>
          <a:p>
            <a:pPr marL="342900" indent="-342900">
              <a:buFont typeface="Arial" panose="020B0604020202020204" pitchFamily="34" charset="0"/>
              <a:buChar char="•"/>
            </a:pPr>
            <a:endParaRPr lang="en-US" altLang="zh-CN" sz="2400" dirty="0">
              <a:solidFill>
                <a:schemeClr val="accent1"/>
              </a:solidFill>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Role as variable of frontend models</a:t>
            </a:r>
            <a:endParaRPr lang="en-US" altLang="zh-CN" sz="2400" dirty="0">
              <a:solidFill>
                <a:schemeClr val="accent1"/>
              </a:solidFill>
              <a:latin typeface="Arial" panose="020B0604020202020204" pitchFamily="34" charset="0"/>
              <a:cs typeface="Arial" panose="020B0604020202020204" pitchFamily="34" charset="0"/>
            </a:endParaRPr>
          </a:p>
          <a:p>
            <a:endParaRPr lang="en-US" sz="2400" dirty="0">
              <a:solidFill>
                <a:schemeClr val="accent1"/>
              </a:solidFill>
            </a:endParaRPr>
          </a:p>
          <a:p>
            <a:pPr marL="342900" indent="-342900">
              <a:buFont typeface="Arial" panose="020B0604020202020204" pitchFamily="34" charset="0"/>
              <a:buChar char="•"/>
            </a:pPr>
            <a:r>
              <a:rPr lang="en-US" altLang="zh-CN" sz="2400" dirty="0">
                <a:solidFill>
                  <a:schemeClr val="accent1"/>
                </a:solidFill>
                <a:latin typeface="Arial" panose="020B0604020202020204" pitchFamily="34" charset="0"/>
                <a:cs typeface="Arial" panose="020B0604020202020204" pitchFamily="34" charset="0"/>
              </a:rPr>
              <a:t>Explain merchant’s trend </a:t>
            </a:r>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rPr>
              <a:t>……</a:t>
            </a:r>
          </a:p>
        </p:txBody>
      </p:sp>
    </p:spTree>
    <p:extLst>
      <p:ext uri="{BB962C8B-B14F-4D97-AF65-F5344CB8AC3E}">
        <p14:creationId xmlns:p14="http://schemas.microsoft.com/office/powerpoint/2010/main" val="3304871807"/>
      </p:ext>
    </p:extLst>
  </p:cSld>
  <p:clrMapOvr>
    <a:masterClrMapping/>
  </p:clrMapOvr>
  <mc:AlternateContent xmlns:mc="http://schemas.openxmlformats.org/markup-compatibility/2006" xmlns:p14="http://schemas.microsoft.com/office/powerpoint/2010/main">
    <mc:Choice Requires="p14">
      <p:transition spd="med" p14:dur="700" advTm="219">
        <p:fade/>
      </p:transition>
    </mc:Choice>
    <mc:Fallback xmlns="">
      <p:transition spd="med" advTm="219">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5360" y="501985"/>
            <a:ext cx="11187113" cy="311150"/>
          </a:xfrm>
        </p:spPr>
        <p:txBody>
          <a:bodyPr/>
          <a:lstStyle/>
          <a:p>
            <a:r>
              <a:rPr lang="en-US" sz="4000" b="1" dirty="0">
                <a:latin typeface="Arial" panose="020B0604020202020204" pitchFamily="34" charset="0"/>
                <a:cs typeface="Arial" panose="020B0604020202020204" pitchFamily="34" charset="0"/>
              </a:rPr>
              <a:t>Plan</a:t>
            </a:r>
          </a:p>
        </p:txBody>
      </p:sp>
      <p:sp>
        <p:nvSpPr>
          <p:cNvPr id="7" name="Content Placeholder 6"/>
          <p:cNvSpPr>
            <a:spLocks noGrp="1"/>
          </p:cNvSpPr>
          <p:nvPr>
            <p:ph idx="1"/>
          </p:nvPr>
        </p:nvSpPr>
        <p:spPr>
          <a:xfrm>
            <a:off x="1199456" y="1268760"/>
            <a:ext cx="11187114" cy="4824413"/>
          </a:xfrm>
        </p:spPr>
        <p:txBody>
          <a:bodyPr/>
          <a:lstStyle/>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4" name="Slide Number Placeholder 3"/>
          <p:cNvSpPr>
            <a:spLocks noGrp="1"/>
          </p:cNvSpPr>
          <p:nvPr>
            <p:ph type="sldNum" sz="quarter" idx="12"/>
          </p:nvPr>
        </p:nvSpPr>
        <p:spPr/>
        <p:txBody>
          <a:bodyPr/>
          <a:lstStyle/>
          <a:p>
            <a:fld id="{07CF5707-6B01-4E28-B52C-5F626EA6C564}" type="slidenum">
              <a:rPr lang="en-US" smtClean="0"/>
              <a:pPr/>
              <a:t>26</a:t>
            </a:fld>
            <a:endParaRPr lang="en-US" dirty="0"/>
          </a:p>
        </p:txBody>
      </p:sp>
      <p:sp>
        <p:nvSpPr>
          <p:cNvPr id="2" name="TextBox 1">
            <a:extLst>
              <a:ext uri="{FF2B5EF4-FFF2-40B4-BE49-F238E27FC236}">
                <a16:creationId xmlns:a16="http://schemas.microsoft.com/office/drawing/2014/main" xmlns="" id="{AE4772BC-679E-440E-82CB-E3AEC69D66B5}"/>
              </a:ext>
            </a:extLst>
          </p:cNvPr>
          <p:cNvSpPr txBox="1"/>
          <p:nvPr/>
        </p:nvSpPr>
        <p:spPr>
          <a:xfrm>
            <a:off x="839416" y="1484784"/>
            <a:ext cx="7824192" cy="258532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solidFill>
                  <a:schemeClr val="accent1"/>
                </a:solidFill>
              </a:rPr>
              <a:t>Expand the framework </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Verify these feature in other different dataset</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Extract more attributes</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a:t>
            </a:r>
          </a:p>
        </p:txBody>
      </p:sp>
    </p:spTree>
    <p:extLst>
      <p:ext uri="{BB962C8B-B14F-4D97-AF65-F5344CB8AC3E}">
        <p14:creationId xmlns:p14="http://schemas.microsoft.com/office/powerpoint/2010/main" val="2915724028"/>
      </p:ext>
    </p:extLst>
  </p:cSld>
  <p:clrMapOvr>
    <a:masterClrMapping/>
  </p:clrMapOvr>
  <mc:AlternateContent xmlns:mc="http://schemas.openxmlformats.org/markup-compatibility/2006" xmlns:p14="http://schemas.microsoft.com/office/powerpoint/2010/main">
    <mc:Choice Requires="p14">
      <p:transition spd="med" p14:dur="700" advTm="1483">
        <p:fade/>
      </p:transition>
    </mc:Choice>
    <mc:Fallback xmlns="">
      <p:transition spd="med" advTm="148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61" y="2780928"/>
            <a:ext cx="10844212" cy="1098747"/>
          </a:xfrm>
        </p:spPr>
        <p:txBody>
          <a:bodyPr>
            <a:normAutofit/>
          </a:bodyPr>
          <a:lstStyle/>
          <a:p>
            <a:pPr algn="ctr"/>
            <a:r>
              <a:rPr lang="en-US" sz="5400" dirty="0"/>
              <a:t>Q &amp; A</a:t>
            </a:r>
          </a:p>
        </p:txBody>
      </p:sp>
      <p:sp>
        <p:nvSpPr>
          <p:cNvPr id="5" name="Footer Placeholder 4"/>
          <p:cNvSpPr>
            <a:spLocks noGrp="1"/>
          </p:cNvSpPr>
          <p:nvPr>
            <p:ph type="ftr" sz="quarter" idx="3"/>
          </p:nvPr>
        </p:nvSpPr>
        <p:spPr/>
        <p:txBody>
          <a:bodyPr/>
          <a:lstStyle/>
          <a:p>
            <a:r>
              <a:rPr lang="en-US"/>
              <a:t>©2016 PayPal Inc. Confidential and proprietary.</a:t>
            </a:r>
            <a:endParaRPr lang="en-US" dirty="0"/>
          </a:p>
        </p:txBody>
      </p:sp>
    </p:spTree>
    <p:extLst>
      <p:ext uri="{BB962C8B-B14F-4D97-AF65-F5344CB8AC3E}">
        <p14:creationId xmlns:p14="http://schemas.microsoft.com/office/powerpoint/2010/main" val="36850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28</a:t>
            </a:fld>
            <a:endParaRPr lang="en-US" dirty="0">
              <a:solidFill>
                <a:srgbClr val="333333">
                  <a:lumMod val="60000"/>
                  <a:lumOff val="40000"/>
                </a:srgbClr>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4AF988B4-FE14-47B8-A08D-19B0FFD03D1F}"/>
                  </a:ext>
                </a:extLst>
              </p:cNvPr>
              <p:cNvSpPr txBox="1"/>
              <p:nvPr/>
            </p:nvSpPr>
            <p:spPr>
              <a:xfrm>
                <a:off x="250090" y="3752801"/>
                <a:ext cx="4281561" cy="1482393"/>
              </a:xfrm>
              <a:prstGeom prst="rect">
                <a:avLst/>
              </a:prstGeom>
              <a:noFill/>
            </p:spPr>
            <p:txBody>
              <a:bodyPr wrap="square" lIns="0" tIns="0" rIns="0" bIns="0" rtlCol="0">
                <a:spAutoFit/>
              </a:bodyPr>
              <a:lstStyle/>
              <a:p>
                <a:r>
                  <a:rPr lang="en-US" sz="2400" dirty="0">
                    <a:solidFill>
                      <a:schemeClr val="accent1"/>
                    </a:solidFill>
                  </a:rPr>
                  <a:t>Proportion shift: </a:t>
                </a:r>
              </a:p>
              <a:p>
                <a:r>
                  <a:rPr lang="en-US" sz="2400" dirty="0">
                    <a:solidFill>
                      <a:schemeClr val="accent1"/>
                    </a:solidFill>
                  </a:rPr>
                  <a:t>	</a:t>
                </a:r>
                <a14:m>
                  <m:oMath xmlns:m="http://schemas.openxmlformats.org/officeDocument/2006/math">
                    <m:sSub>
                      <m:sSubPr>
                        <m:ctrlPr>
                          <a:rPr lang="en-US" sz="2400" i="1" smtClean="0">
                            <a:solidFill>
                              <a:schemeClr val="accent1"/>
                            </a:solidFill>
                            <a:latin typeface="Cambria Math" charset="0"/>
                          </a:rPr>
                        </m:ctrlPr>
                      </m:sSubPr>
                      <m:e>
                        <m:r>
                          <a:rPr lang="en-US" sz="2400" i="1">
                            <a:solidFill>
                              <a:schemeClr val="accent1"/>
                            </a:solidFill>
                            <a:latin typeface="Cambria Math" panose="02040503050406030204" pitchFamily="18" charset="0"/>
                          </a:rPr>
                          <m:t>𝐿</m:t>
                        </m:r>
                      </m:e>
                      <m:sub>
                        <m:r>
                          <a:rPr lang="en-US" sz="2400" i="1">
                            <a:solidFill>
                              <a:schemeClr val="accent1"/>
                            </a:solidFill>
                            <a:latin typeface="Cambria Math" panose="02040503050406030204" pitchFamily="18" charset="0"/>
                          </a:rPr>
                          <m:t>1</m:t>
                        </m:r>
                      </m:sub>
                    </m:sSub>
                    <m:r>
                      <a:rPr lang="en-US" sz="2400" i="1">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 </m:t>
                    </m:r>
                  </m:oMath>
                </a14:m>
                <a:r>
                  <a:rPr lang="en-US" sz="2400" dirty="0">
                    <a:solidFill>
                      <a:schemeClr val="accent1"/>
                    </a:solidFill>
                  </a:rPr>
                  <a:t> </a:t>
                </a:r>
                <a14:m>
                  <m:oMath xmlns:m="http://schemas.openxmlformats.org/officeDocument/2006/math">
                    <m:nary>
                      <m:naryPr>
                        <m:chr m:val="∑"/>
                        <m:supHide m:val="on"/>
                        <m:ctrlPr>
                          <a:rPr lang="en-US" sz="2400" b="0" i="1" smtClean="0">
                            <a:solidFill>
                              <a:schemeClr val="accent1"/>
                            </a:solidFill>
                            <a:latin typeface="Cambria Math" charset="0"/>
                            <a:ea typeface="Cambria Math" panose="02040503050406030204" pitchFamily="18" charset="0"/>
                          </a:rPr>
                        </m:ctrlPr>
                      </m:naryPr>
                      <m:sub>
                        <m:r>
                          <a:rPr lang="en-US" sz="2400" b="0" i="1" smtClean="0">
                            <a:solidFill>
                              <a:schemeClr val="accent1"/>
                            </a:solidFill>
                            <a:latin typeface="Cambria Math" panose="02040503050406030204" pitchFamily="18" charset="0"/>
                            <a:ea typeface="Cambria Math" panose="02040503050406030204" pitchFamily="18" charset="0"/>
                          </a:rPr>
                          <m:t>𝑘</m:t>
                        </m:r>
                      </m:sub>
                      <m:sup/>
                      <m:e>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b="0" i="1" smtClean="0">
                                <a:solidFill>
                                  <a:schemeClr val="accent1"/>
                                </a:solidFill>
                                <a:latin typeface="Cambria Math" panose="02040503050406030204" pitchFamily="18" charset="0"/>
                                <a:ea typeface="Cambria Math" panose="02040503050406030204" pitchFamily="18" charset="0"/>
                              </a:rPr>
                              <m:t>𝑃</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e>
                    </m:nary>
                    <m:r>
                      <a:rPr lang="en-US" sz="2400" b="0" i="1" smtClean="0">
                        <a:solidFill>
                          <a:schemeClr val="accent1"/>
                        </a:solidFill>
                        <a:latin typeface="Cambria Math" panose="02040503050406030204" pitchFamily="18" charset="0"/>
                        <a:ea typeface="Cambria Math" panose="02040503050406030204" pitchFamily="18" charset="0"/>
                      </a:rPr>
                      <m:t>)|</m:t>
                    </m:r>
                  </m:oMath>
                </a14:m>
                <a:endParaRPr lang="en-US" sz="2400" b="0" dirty="0">
                  <a:solidFill>
                    <a:schemeClr val="accent1"/>
                  </a:solidFill>
                  <a:ea typeface="Cambria Math" panose="02040503050406030204" pitchFamily="18" charset="0"/>
                </a:endParaRPr>
              </a:p>
              <a:p>
                <a:r>
                  <a:rPr lang="en-US" sz="2400" dirty="0">
                    <a:solidFill>
                      <a:schemeClr val="accent1"/>
                    </a:solidFill>
                  </a:rPr>
                  <a:t>	</a:t>
                </a:r>
              </a:p>
              <a:p>
                <a:r>
                  <a:rPr lang="en-US" sz="2400" dirty="0">
                    <a:solidFill>
                      <a:schemeClr val="accent1"/>
                    </a:solidFill>
                  </a:rPr>
                  <a:t> 	</a:t>
                </a:r>
                <a14:m>
                  <m:oMath xmlns:m="http://schemas.openxmlformats.org/officeDocument/2006/math">
                    <m:sSub>
                      <m:sSubPr>
                        <m:ctrlPr>
                          <a:rPr lang="en-US" sz="2400" i="1">
                            <a:solidFill>
                              <a:schemeClr val="accent1"/>
                            </a:solidFill>
                            <a:latin typeface="Cambria Math" charset="0"/>
                          </a:rPr>
                        </m:ctrlPr>
                      </m:sSubPr>
                      <m:e>
                        <m:r>
                          <a:rPr lang="en-US" sz="2400" i="1">
                            <a:solidFill>
                              <a:schemeClr val="accent1"/>
                            </a:solidFill>
                            <a:latin typeface="Cambria Math" panose="02040503050406030204" pitchFamily="18" charset="0"/>
                          </a:rPr>
                          <m:t>𝐿</m:t>
                        </m:r>
                      </m:e>
                      <m:sub>
                        <m:r>
                          <a:rPr lang="en-US" altLang="zh-CN" sz="2400" b="0" i="1" smtClean="0">
                            <a:solidFill>
                              <a:schemeClr val="accent1"/>
                            </a:solidFill>
                            <a:latin typeface="Cambria Math" panose="02040503050406030204" pitchFamily="18" charset="0"/>
                          </a:rPr>
                          <m:t>2 </m:t>
                        </m:r>
                      </m:sub>
                    </m:sSub>
                    <m:r>
                      <a:rPr lang="en-US" sz="2400" i="1">
                        <a:solidFill>
                          <a:schemeClr val="accent1"/>
                        </a:solidFill>
                        <a:latin typeface="Cambria Math" panose="02040503050406030204" pitchFamily="18" charset="0"/>
                      </a:rPr>
                      <m:t> </m:t>
                    </m:r>
                    <m:r>
                      <a:rPr lang="en-US" altLang="zh-CN" sz="2400" i="1">
                        <a:solidFill>
                          <a:schemeClr val="accent1"/>
                        </a:solidFill>
                        <a:latin typeface="Cambria Math" panose="02040503050406030204" pitchFamily="18" charset="0"/>
                      </a:rPr>
                      <m:t>=</m:t>
                    </m:r>
                  </m:oMath>
                </a14:m>
                <a:r>
                  <a:rPr lang="en-US" sz="2400" dirty="0">
                    <a:solidFill>
                      <a:schemeClr val="accent1"/>
                    </a:solidFill>
                  </a:rPr>
                  <a:t> </a:t>
                </a:r>
                <a14:m>
                  <m:oMath xmlns:m="http://schemas.openxmlformats.org/officeDocument/2006/math">
                    <m:nary>
                      <m:naryPr>
                        <m:chr m:val="∑"/>
                        <m:supHide m:val="on"/>
                        <m:ctrlPr>
                          <a:rPr lang="en-US" sz="2400" i="1">
                            <a:solidFill>
                              <a:schemeClr val="accent1"/>
                            </a:solidFill>
                            <a:latin typeface="Cambria Math" charset="0"/>
                            <a:ea typeface="Cambria Math" panose="02040503050406030204" pitchFamily="18" charset="0"/>
                          </a:rPr>
                        </m:ctrlPr>
                      </m:naryPr>
                      <m:sub>
                        <m:r>
                          <a:rPr lang="en-US" sz="2400" i="1">
                            <a:solidFill>
                              <a:schemeClr val="accent1"/>
                            </a:solidFill>
                            <a:latin typeface="Cambria Math" panose="02040503050406030204" pitchFamily="18" charset="0"/>
                            <a:ea typeface="Cambria Math" panose="02040503050406030204" pitchFamily="18" charset="0"/>
                          </a:rPr>
                          <m:t>𝑘</m:t>
                        </m:r>
                      </m:sub>
                      <m:sup/>
                      <m:e>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m:t>
                        </m:r>
                        <m:sSup>
                          <m:sSupPr>
                            <m:ctrlPr>
                              <a:rPr lang="en-US" sz="2400" i="1">
                                <a:solidFill>
                                  <a:schemeClr val="accent1"/>
                                </a:solidFill>
                                <a:latin typeface="Cambria Math" charset="0"/>
                              </a:rPr>
                            </m:ctrlPr>
                          </m:sSupPr>
                          <m:e>
                            <m:r>
                              <a:rPr lang="en-US" sz="2400" b="0" i="1" smtClean="0">
                                <a:solidFill>
                                  <a:schemeClr val="accent1"/>
                                </a:solidFill>
                                <a:latin typeface="Cambria Math" panose="02040503050406030204" pitchFamily="18" charset="0"/>
                              </a:rPr>
                              <m:t> </m:t>
                            </m:r>
                          </m:e>
                          <m:sup>
                            <m:r>
                              <a:rPr lang="en-US" sz="2400" b="0" i="1" smtClean="0">
                                <a:solidFill>
                                  <a:schemeClr val="accent1"/>
                                </a:solidFill>
                                <a:latin typeface="Cambria Math" panose="02040503050406030204" pitchFamily="18" charset="0"/>
                              </a:rPr>
                              <m:t>2</m:t>
                            </m:r>
                          </m:sup>
                        </m:sSup>
                      </m:e>
                    </m:nary>
                  </m:oMath>
                </a14:m>
                <a:endParaRPr lang="en-US" sz="2400" dirty="0">
                  <a:solidFill>
                    <a:schemeClr val="accent1"/>
                  </a:solidFill>
                </a:endParaRPr>
              </a:p>
            </p:txBody>
          </p:sp>
        </mc:Choice>
        <mc:Fallback xmlns="">
          <p:sp>
            <p:nvSpPr>
              <p:cNvPr id="24" name="TextBox 23">
                <a:extLst>
                  <a:ext uri="{FF2B5EF4-FFF2-40B4-BE49-F238E27FC236}">
                    <a16:creationId xmlns:a16="http://schemas.microsoft.com/office/drawing/2014/main" id="{4AF988B4-FE14-47B8-A08D-19B0FFD03D1F}"/>
                  </a:ext>
                </a:extLst>
              </p:cNvPr>
              <p:cNvSpPr txBox="1">
                <a:spLocks noRot="1" noChangeAspect="1" noMove="1" noResize="1" noEditPoints="1" noAdjustHandles="1" noChangeArrowheads="1" noChangeShapeType="1" noTextEdit="1"/>
              </p:cNvSpPr>
              <p:nvPr/>
            </p:nvSpPr>
            <p:spPr>
              <a:xfrm>
                <a:off x="250090" y="3752801"/>
                <a:ext cx="4281561" cy="1482393"/>
              </a:xfrm>
              <a:prstGeom prst="rect">
                <a:avLst/>
              </a:prstGeom>
              <a:blipFill>
                <a:blip r:embed="rId2"/>
                <a:stretch>
                  <a:fillRect l="-4274" t="-18930" b="-63786"/>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xmlns="" id="{C78B98C1-BDC3-461C-AA08-AA635C5C6FA1}"/>
              </a:ext>
            </a:extLst>
          </p:cNvPr>
          <p:cNvGraphicFramePr>
            <a:graphicFrameLocks noGrp="1"/>
          </p:cNvGraphicFramePr>
          <p:nvPr>
            <p:extLst>
              <p:ext uri="{D42A27DB-BD31-4B8C-83A1-F6EECF244321}">
                <p14:modId xmlns:p14="http://schemas.microsoft.com/office/powerpoint/2010/main" val="1739765921"/>
              </p:ext>
            </p:extLst>
          </p:nvPr>
        </p:nvGraphicFramePr>
        <p:xfrm>
          <a:off x="695400" y="1196752"/>
          <a:ext cx="3784410" cy="1830160"/>
        </p:xfrm>
        <a:graphic>
          <a:graphicData uri="http://schemas.openxmlformats.org/drawingml/2006/table">
            <a:tbl>
              <a:tblPr firstRow="1" bandRow="1">
                <a:tableStyleId>{5C22544A-7EE6-4342-B048-85BDC9FD1C3A}</a:tableStyleId>
              </a:tblPr>
              <a:tblGrid>
                <a:gridCol w="1261470">
                  <a:extLst>
                    <a:ext uri="{9D8B030D-6E8A-4147-A177-3AD203B41FA5}">
                      <a16:colId xmlns:a16="http://schemas.microsoft.com/office/drawing/2014/main" xmlns="" val="3709614125"/>
                    </a:ext>
                  </a:extLst>
                </a:gridCol>
                <a:gridCol w="1261470">
                  <a:extLst>
                    <a:ext uri="{9D8B030D-6E8A-4147-A177-3AD203B41FA5}">
                      <a16:colId xmlns:a16="http://schemas.microsoft.com/office/drawing/2014/main" xmlns="" val="402622970"/>
                    </a:ext>
                  </a:extLst>
                </a:gridCol>
                <a:gridCol w="1261470">
                  <a:extLst>
                    <a:ext uri="{9D8B030D-6E8A-4147-A177-3AD203B41FA5}">
                      <a16:colId xmlns:a16="http://schemas.microsoft.com/office/drawing/2014/main" xmlns="" val="441814224"/>
                    </a:ext>
                  </a:extLst>
                </a:gridCol>
              </a:tblGrid>
              <a:tr h="457540">
                <a:tc>
                  <a:txBody>
                    <a:bodyPr/>
                    <a:lstStyle/>
                    <a:p>
                      <a:pPr algn="ctr"/>
                      <a:r>
                        <a:rPr lang="en-US" altLang="zh-CN" dirty="0"/>
                        <a:t>Country</a:t>
                      </a:r>
                      <a:endParaRPr lang="en-US" dirty="0"/>
                    </a:p>
                  </a:txBody>
                  <a:tcPr/>
                </a:tc>
                <a:tc>
                  <a:txBody>
                    <a:bodyPr/>
                    <a:lstStyle/>
                    <a:p>
                      <a:pPr algn="ctr"/>
                      <a:r>
                        <a:rPr lang="en-US" dirty="0"/>
                        <a:t>Time P </a:t>
                      </a:r>
                    </a:p>
                  </a:txBody>
                  <a:tcPr/>
                </a:tc>
                <a:tc>
                  <a:txBody>
                    <a:bodyPr/>
                    <a:lstStyle/>
                    <a:p>
                      <a:pPr algn="ctr"/>
                      <a:r>
                        <a:rPr lang="en-US" dirty="0"/>
                        <a:t>Time Q</a:t>
                      </a:r>
                    </a:p>
                  </a:txBody>
                  <a:tcPr/>
                </a:tc>
                <a:extLst>
                  <a:ext uri="{0D108BD9-81ED-4DB2-BD59-A6C34878D82A}">
                    <a16:rowId xmlns:a16="http://schemas.microsoft.com/office/drawing/2014/main" xmlns="" val="3380787377"/>
                  </a:ext>
                </a:extLst>
              </a:tr>
              <a:tr h="457540">
                <a:tc>
                  <a:txBody>
                    <a:bodyPr/>
                    <a:lstStyle/>
                    <a:p>
                      <a:pPr algn="ctr"/>
                      <a:r>
                        <a:rPr lang="en-US" dirty="0"/>
                        <a:t>A</a:t>
                      </a:r>
                    </a:p>
                  </a:txBody>
                  <a:tcPr/>
                </a:tc>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xmlns="" val="4178600461"/>
                  </a:ext>
                </a:extLst>
              </a:tr>
              <a:tr h="457540">
                <a:tc>
                  <a:txBody>
                    <a:bodyPr/>
                    <a:lstStyle/>
                    <a:p>
                      <a:pPr algn="ctr"/>
                      <a:r>
                        <a:rPr lang="en-US" dirty="0"/>
                        <a:t>B</a:t>
                      </a:r>
                    </a:p>
                  </a:txBody>
                  <a:tcPr/>
                </a:tc>
                <a:tc>
                  <a:txBody>
                    <a:bodyPr/>
                    <a:lstStyle/>
                    <a:p>
                      <a:pPr algn="ctr"/>
                      <a:r>
                        <a:rPr lang="en-US" dirty="0"/>
                        <a:t>45%</a:t>
                      </a:r>
                    </a:p>
                  </a:txBody>
                  <a:tcPr/>
                </a:tc>
                <a:tc>
                  <a:txBody>
                    <a:bodyPr/>
                    <a:lstStyle/>
                    <a:p>
                      <a:pPr algn="ctr"/>
                      <a:r>
                        <a:rPr lang="en-US" dirty="0"/>
                        <a:t>55%</a:t>
                      </a:r>
                    </a:p>
                  </a:txBody>
                  <a:tcPr/>
                </a:tc>
                <a:extLst>
                  <a:ext uri="{0D108BD9-81ED-4DB2-BD59-A6C34878D82A}">
                    <a16:rowId xmlns:a16="http://schemas.microsoft.com/office/drawing/2014/main" xmlns="" val="3359370431"/>
                  </a:ext>
                </a:extLst>
              </a:tr>
              <a:tr h="4575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4288732710"/>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20F7E9EA-83DA-4256-B59C-DA47C5489D49}"/>
                  </a:ext>
                </a:extLst>
              </p:cNvPr>
              <p:cNvSpPr txBox="1"/>
              <p:nvPr/>
            </p:nvSpPr>
            <p:spPr>
              <a:xfrm>
                <a:off x="4981003" y="1410019"/>
                <a:ext cx="4284314" cy="1107996"/>
              </a:xfrm>
              <a:prstGeom prst="rect">
                <a:avLst/>
              </a:prstGeom>
              <a:noFill/>
            </p:spPr>
            <p:txBody>
              <a:bodyPr wrap="none" lIns="0" tIns="0" rIns="0" bIns="0" rtlCol="0">
                <a:spAutoFit/>
              </a:bodyPr>
              <a:lstStyle/>
              <a:p>
                <a:pPr algn="ctr"/>
                <a:r>
                  <a:rPr lang="en-US" sz="2400" dirty="0">
                    <a:solidFill>
                      <a:schemeClr val="accent1"/>
                    </a:solidFill>
                  </a:rPr>
                  <a:t>Numerical value:</a:t>
                </a:r>
                <a14:m>
                  <m:oMath xmlns:m="http://schemas.openxmlformats.org/officeDocument/2006/math">
                    <m:r>
                      <a:rPr lang="en-US" sz="2400" b="0" i="0" smtClean="0">
                        <a:solidFill>
                          <a:schemeClr val="accent1"/>
                        </a:solidFill>
                        <a:latin typeface="Cambria Math" panose="02040503050406030204" pitchFamily="18" charset="0"/>
                        <a:ea typeface="Cambria Math" panose="02040503050406030204" pitchFamily="18" charset="0"/>
                      </a:rPr>
                      <m:t>  </m:t>
                    </m:r>
                    <m:r>
                      <a:rPr lang="en-US" sz="2400" b="0" i="1" smtClean="0">
                        <a:solidFill>
                          <a:schemeClr val="accent1"/>
                        </a:solidFill>
                        <a:latin typeface="Cambria Math" panose="02040503050406030204" pitchFamily="18" charset="0"/>
                        <a:ea typeface="Cambria Math" panose="02040503050406030204" pitchFamily="18" charset="0"/>
                      </a:rPr>
                      <m:t>  </m:t>
                    </m:r>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𝐴</m:t>
                    </m:r>
                    <m:r>
                      <a:rPr lang="en-US" sz="2400" b="0" i="1" smtClean="0">
                        <a:solidFill>
                          <a:schemeClr val="accent1"/>
                        </a:solidFill>
                        <a:latin typeface="Cambria Math" panose="02040503050406030204" pitchFamily="18" charset="0"/>
                        <a:ea typeface="Cambria Math" panose="02040503050406030204" pitchFamily="18" charset="0"/>
                      </a:rPr>
                      <m:t>= </m:t>
                    </m:r>
                    <m:r>
                      <a:rPr lang="en-US" sz="2400" i="1">
                        <a:solidFill>
                          <a:schemeClr val="accent1"/>
                        </a:solidFill>
                        <a:latin typeface="Cambria Math" panose="02040503050406030204" pitchFamily="18" charset="0"/>
                        <a:ea typeface="Cambria Math" panose="02040503050406030204" pitchFamily="18" charset="0"/>
                      </a:rPr>
                      <m:t>△</m:t>
                    </m:r>
                    <m:r>
                      <m:rPr>
                        <m:sty m:val="p"/>
                      </m:rPr>
                      <a:rPr lang="en-US" altLang="zh-CN" sz="2400" i="1" smtClean="0">
                        <a:solidFill>
                          <a:schemeClr val="accent1"/>
                        </a:solidFill>
                        <a:latin typeface="Cambria Math" panose="02040503050406030204" pitchFamily="18" charset="0"/>
                        <a:ea typeface="Cambria Math" panose="02040503050406030204" pitchFamily="18" charset="0"/>
                      </a:rPr>
                      <m:t>B</m:t>
                    </m:r>
                  </m:oMath>
                </a14:m>
                <a:endParaRPr lang="en-US" altLang="zh-CN" sz="2400" dirty="0">
                  <a:solidFill>
                    <a:schemeClr val="accent1"/>
                  </a:solidFill>
                  <a:ea typeface="Cambria Math" panose="02040503050406030204" pitchFamily="18" charset="0"/>
                </a:endParaRPr>
              </a:p>
              <a:p>
                <a:endParaRPr lang="en-US" sz="2400" dirty="0">
                  <a:solidFill>
                    <a:schemeClr val="accent1"/>
                  </a:solidFill>
                </a:endParaRPr>
              </a:p>
              <a:p>
                <a:r>
                  <a:rPr lang="en-US" altLang="zh-CN" sz="2400" dirty="0">
                    <a:solidFill>
                      <a:schemeClr val="accent1"/>
                    </a:solidFill>
                  </a:rPr>
                  <a:t> 	 Degree:</a:t>
                </a:r>
                <a14:m>
                  <m:oMath xmlns:m="http://schemas.openxmlformats.org/officeDocument/2006/math">
                    <m:r>
                      <a:rPr lang="en-US" altLang="zh-CN" sz="2400" b="0" i="0" smtClean="0">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   </m:t>
                    </m:r>
                    <m:r>
                      <a:rPr lang="zh-CN" altLang="en-US" sz="240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𝐴</m:t>
                    </m:r>
                    <m:r>
                      <a:rPr lang="en-US" altLang="zh-CN" sz="2400" b="0" i="1" smtClean="0">
                        <a:solidFill>
                          <a:schemeClr val="accent1"/>
                        </a:solidFill>
                        <a:latin typeface="Cambria Math" panose="02040503050406030204" pitchFamily="18" charset="0"/>
                      </a:rPr>
                      <m:t> &gt;∇ </m:t>
                    </m:r>
                    <m:r>
                      <a:rPr lang="en-US" altLang="zh-CN" sz="2400" b="0" i="1" smtClean="0">
                        <a:solidFill>
                          <a:schemeClr val="accent1"/>
                        </a:solidFill>
                        <a:latin typeface="Cambria Math" panose="02040503050406030204" pitchFamily="18" charset="0"/>
                      </a:rPr>
                      <m:t>𝐵</m:t>
                    </m:r>
                    <m:r>
                      <a:rPr lang="en-US" altLang="zh-CN" sz="2400" b="0" i="1" smtClean="0">
                        <a:solidFill>
                          <a:schemeClr val="accent1"/>
                        </a:solidFill>
                        <a:latin typeface="Cambria Math" panose="02040503050406030204" pitchFamily="18" charset="0"/>
                      </a:rPr>
                      <m:t> </m:t>
                    </m:r>
                  </m:oMath>
                </a14:m>
                <a:endParaRPr lang="en-US" sz="2400" dirty="0">
                  <a:solidFill>
                    <a:schemeClr val="accent1"/>
                  </a:solidFill>
                </a:endParaRPr>
              </a:p>
            </p:txBody>
          </p:sp>
        </mc:Choice>
        <mc:Fallback xmlns="">
          <p:sp>
            <p:nvSpPr>
              <p:cNvPr id="3" name="TextBox 2">
                <a:extLst>
                  <a:ext uri="{FF2B5EF4-FFF2-40B4-BE49-F238E27FC236}">
                    <a16:creationId xmlns:a16="http://schemas.microsoft.com/office/drawing/2014/main" id="{20F7E9EA-83DA-4256-B59C-DA47C5489D49}"/>
                  </a:ext>
                </a:extLst>
              </p:cNvPr>
              <p:cNvSpPr txBox="1">
                <a:spLocks noRot="1" noChangeAspect="1" noMove="1" noResize="1" noEditPoints="1" noAdjustHandles="1" noChangeArrowheads="1" noChangeShapeType="1" noTextEdit="1"/>
              </p:cNvSpPr>
              <p:nvPr/>
            </p:nvSpPr>
            <p:spPr>
              <a:xfrm>
                <a:off x="4981003" y="1410019"/>
                <a:ext cx="4284314" cy="1107996"/>
              </a:xfrm>
              <a:prstGeom prst="rect">
                <a:avLst/>
              </a:prstGeom>
              <a:blipFill>
                <a:blip r:embed="rId3"/>
                <a:stretch>
                  <a:fillRect t="-8242" b="-15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xmlns="" id="{F8F9AD56-80D8-4D8D-9B16-4A442C634900}"/>
              </a:ext>
            </a:extLst>
          </p:cNvPr>
          <p:cNvSpPr/>
          <p:nvPr/>
        </p:nvSpPr>
        <p:spPr>
          <a:xfrm>
            <a:off x="4231195" y="4601953"/>
            <a:ext cx="3096344"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8" name="TextBox 7">
            <a:extLst>
              <a:ext uri="{FF2B5EF4-FFF2-40B4-BE49-F238E27FC236}">
                <a16:creationId xmlns:a16="http://schemas.microsoft.com/office/drawing/2014/main" xmlns="" id="{098832B0-E148-40D9-8013-EB48F8FCDCFA}"/>
              </a:ext>
            </a:extLst>
          </p:cNvPr>
          <p:cNvSpPr txBox="1"/>
          <p:nvPr/>
        </p:nvSpPr>
        <p:spPr>
          <a:xfrm>
            <a:off x="4503768" y="4077213"/>
            <a:ext cx="1838645" cy="430887"/>
          </a:xfrm>
          <a:prstGeom prst="rect">
            <a:avLst/>
          </a:prstGeom>
          <a:noFill/>
        </p:spPr>
        <p:txBody>
          <a:bodyPr wrap="none" lIns="0" tIns="0" rIns="0" bIns="0" rtlCol="0">
            <a:spAutoFit/>
          </a:bodyPr>
          <a:lstStyle/>
          <a:p>
            <a:pPr algn="ctr"/>
            <a:r>
              <a:rPr lang="en-US" sz="2800" dirty="0">
                <a:solidFill>
                  <a:schemeClr val="accent1"/>
                </a:solidFill>
              </a:rPr>
              <a:t>Plus weight</a:t>
            </a:r>
            <a:endParaRPr lang="en-US" dirty="0">
              <a:solidFill>
                <a:schemeClr val="accent1"/>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8BA0C94F-CBA6-4B1D-8343-309AEFB79C35}"/>
                  </a:ext>
                </a:extLst>
              </p:cNvPr>
              <p:cNvSpPr txBox="1"/>
              <p:nvPr/>
            </p:nvSpPr>
            <p:spPr>
              <a:xfrm>
                <a:off x="6322164" y="3939149"/>
                <a:ext cx="4281561" cy="1549655"/>
              </a:xfrm>
              <a:prstGeom prst="rect">
                <a:avLst/>
              </a:prstGeom>
              <a:noFill/>
            </p:spPr>
            <p:txBody>
              <a:bodyPr wrap="square" lIns="0" tIns="0" rIns="0" bIns="0" rtlCol="0">
                <a:spAutoFit/>
              </a:bodyPr>
              <a:lstStyle/>
              <a:p>
                <a:r>
                  <a:rPr lang="en-US" sz="2400" dirty="0">
                    <a:solidFill>
                      <a:schemeClr val="accent1"/>
                    </a:solidFill>
                  </a:rPr>
                  <a:t>	</a:t>
                </a:r>
                <a14:m>
                  <m:oMath xmlns:m="http://schemas.openxmlformats.org/officeDocument/2006/math">
                    <m:nary>
                      <m:naryPr>
                        <m:chr m:val="∑"/>
                        <m:supHide m:val="on"/>
                        <m:ctrlPr>
                          <a:rPr lang="en-US" sz="2400" b="0" i="1" smtClean="0">
                            <a:solidFill>
                              <a:schemeClr val="accent1"/>
                            </a:solidFill>
                            <a:latin typeface="Cambria Math" charset="0"/>
                            <a:ea typeface="Cambria Math" panose="02040503050406030204" pitchFamily="18" charset="0"/>
                          </a:rPr>
                        </m:ctrlPr>
                      </m:naryPr>
                      <m:sub>
                        <m:r>
                          <a:rPr lang="en-US" sz="2400" b="0" i="1" smtClean="0">
                            <a:solidFill>
                              <a:schemeClr val="accent1"/>
                            </a:solidFill>
                            <a:latin typeface="Cambria Math" panose="02040503050406030204" pitchFamily="18" charset="0"/>
                            <a:ea typeface="Cambria Math" panose="02040503050406030204" pitchFamily="18" charset="0"/>
                          </a:rPr>
                          <m:t>𝑘</m:t>
                        </m:r>
                      </m:sub>
                      <m:sup/>
                      <m:e>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b="0" i="1" smtClean="0">
                                <a:solidFill>
                                  <a:schemeClr val="accent1"/>
                                </a:solidFill>
                                <a:latin typeface="Cambria Math" panose="02040503050406030204" pitchFamily="18" charset="0"/>
                                <a:ea typeface="Cambria Math" panose="02040503050406030204" pitchFamily="18" charset="0"/>
                              </a:rPr>
                              <m:t>𝑃</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e>
                    </m:nary>
                    <m:r>
                      <a:rPr lang="en-US" sz="2400" b="0" i="1" smtClean="0">
                        <a:solidFill>
                          <a:schemeClr val="accent1"/>
                        </a:solidFill>
                        <a:latin typeface="Cambria Math" panose="02040503050406030204" pitchFamily="18" charset="0"/>
                        <a:ea typeface="Cambria Math" panose="02040503050406030204" pitchFamily="18" charset="0"/>
                      </a:rPr>
                      <m:t>) </m:t>
                    </m:r>
                    <m:r>
                      <a:rPr lang="en-US" sz="2400" b="0" i="1" smtClean="0">
                        <a:solidFill>
                          <a:schemeClr val="accent1"/>
                        </a:solidFill>
                        <a:latin typeface="Cambria Math" panose="02040503050406030204" pitchFamily="18" charset="0"/>
                        <a:ea typeface="Cambria Math" panose="02040503050406030204" pitchFamily="18" charset="0"/>
                      </a:rPr>
                      <m:t>𝑙𝑛</m:t>
                    </m:r>
                    <m:d>
                      <m:dPr>
                        <m:ctrlPr>
                          <a:rPr lang="en-US" sz="2400" b="0" i="1" smtClean="0">
                            <a:solidFill>
                              <a:schemeClr val="accent1"/>
                            </a:solidFill>
                            <a:latin typeface="Cambria Math" charset="0"/>
                            <a:ea typeface="Cambria Math" panose="02040503050406030204" pitchFamily="18" charset="0"/>
                          </a:rPr>
                        </m:ctrlPr>
                      </m:dPr>
                      <m:e>
                        <m:f>
                          <m:fPr>
                            <m:ctrlPr>
                              <a:rPr lang="en-US" sz="2400" i="1">
                                <a:solidFill>
                                  <a:schemeClr val="accent1"/>
                                </a:solidFill>
                                <a:latin typeface="Cambria Math" charset="0"/>
                                <a:ea typeface="Cambria Math" panose="02040503050406030204" pitchFamily="18" charset="0"/>
                              </a:rPr>
                            </m:ctrlPr>
                          </m:fPr>
                          <m:num>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sz="2400" b="0" i="1" smtClean="0">
                        <a:solidFill>
                          <a:schemeClr val="accent1"/>
                        </a:solidFill>
                        <a:latin typeface="Cambria Math" panose="02040503050406030204" pitchFamily="18" charset="0"/>
                        <a:ea typeface="Cambria Math" panose="02040503050406030204" pitchFamily="18" charset="0"/>
                      </a:rPr>
                      <m:t>  </m:t>
                    </m:r>
                  </m:oMath>
                </a14:m>
                <a:endParaRPr lang="en-US" sz="2400" b="0" dirty="0">
                  <a:solidFill>
                    <a:schemeClr val="accent1"/>
                  </a:solidFill>
                  <a:ea typeface="Cambria Math" panose="02040503050406030204" pitchFamily="18" charset="0"/>
                </a:endParaRPr>
              </a:p>
              <a:p>
                <a:r>
                  <a:rPr lang="en-US" sz="2400" b="0" dirty="0">
                    <a:solidFill>
                      <a:schemeClr val="accent1"/>
                    </a:solidFill>
                    <a:ea typeface="Cambria Math" panose="02040503050406030204" pitchFamily="18" charset="0"/>
                  </a:rPr>
                  <a:t>                   </a:t>
                </a:r>
                <a:endParaRPr lang="en-US" sz="2400" dirty="0">
                  <a:solidFill>
                    <a:schemeClr val="accent1"/>
                  </a:solidFill>
                </a:endParaRPr>
              </a:p>
              <a:p>
                <a:r>
                  <a:rPr lang="en-US" sz="2400" dirty="0">
                    <a:solidFill>
                      <a:schemeClr val="accent1"/>
                    </a:solidFill>
                  </a:rPr>
                  <a:t>          </a:t>
                </a:r>
                <a14:m>
                  <m:oMath xmlns:m="http://schemas.openxmlformats.org/officeDocument/2006/math">
                    <m:nary>
                      <m:naryPr>
                        <m:chr m:val="∑"/>
                        <m:supHide m:val="on"/>
                        <m:ctrlPr>
                          <a:rPr lang="en-US" sz="2400" i="1">
                            <a:solidFill>
                              <a:schemeClr val="accent1"/>
                            </a:solidFill>
                            <a:latin typeface="Cambria Math" charset="0"/>
                            <a:ea typeface="Cambria Math" panose="02040503050406030204" pitchFamily="18" charset="0"/>
                          </a:rPr>
                        </m:ctrlPr>
                      </m:naryPr>
                      <m:sub>
                        <m:r>
                          <a:rPr lang="en-US" sz="2400" i="1">
                            <a:solidFill>
                              <a:schemeClr val="accent1"/>
                            </a:solidFill>
                            <a:latin typeface="Cambria Math" panose="02040503050406030204" pitchFamily="18" charset="0"/>
                            <a:ea typeface="Cambria Math" panose="02040503050406030204" pitchFamily="18" charset="0"/>
                          </a:rPr>
                          <m:t>𝑘</m:t>
                        </m:r>
                      </m:sub>
                      <m:sup/>
                      <m:e>
                        <m:sSub>
                          <m:sSubPr>
                            <m:ctrlPr>
                              <a:rPr lang="en-US" sz="2400" i="1">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m:t>
                        </m:r>
                        <m:sSup>
                          <m:sSupPr>
                            <m:ctrlPr>
                              <a:rPr lang="en-US" sz="2400" i="1">
                                <a:solidFill>
                                  <a:schemeClr val="accent1"/>
                                </a:solidFill>
                                <a:latin typeface="Cambria Math" charset="0"/>
                              </a:rPr>
                            </m:ctrlPr>
                          </m:sSupPr>
                          <m:e>
                            <m:r>
                              <a:rPr lang="en-US" sz="2400" b="0" i="1" smtClean="0">
                                <a:solidFill>
                                  <a:schemeClr val="accent1"/>
                                </a:solidFill>
                                <a:latin typeface="Cambria Math" panose="02040503050406030204" pitchFamily="18" charset="0"/>
                              </a:rPr>
                              <m:t> </m:t>
                            </m:r>
                          </m:e>
                          <m:sup>
                            <m:r>
                              <a:rPr lang="en-US" sz="2400" b="0" i="1" smtClean="0">
                                <a:solidFill>
                                  <a:schemeClr val="accent1"/>
                                </a:solidFill>
                                <a:latin typeface="Cambria Math" panose="02040503050406030204" pitchFamily="18" charset="0"/>
                              </a:rPr>
                              <m:t>2</m:t>
                            </m:r>
                          </m:sup>
                        </m:sSup>
                      </m:e>
                    </m:nary>
                  </m:oMath>
                </a14:m>
                <a:r>
                  <a:rPr lang="en-US" sz="2400" dirty="0">
                    <a:solidFill>
                      <a:schemeClr val="accent1"/>
                    </a:solidFill>
                    <a:ea typeface="Cambria Math" panose="02040503050406030204" pitchFamily="18" charset="0"/>
                  </a:rPr>
                  <a:t> </a:t>
                </a:r>
                <a14:m>
                  <m:oMath xmlns:m="http://schemas.openxmlformats.org/officeDocument/2006/math">
                    <m:r>
                      <a:rPr lang="en-US" sz="2400" i="1">
                        <a:solidFill>
                          <a:schemeClr val="accent1"/>
                        </a:solidFill>
                        <a:latin typeface="Cambria Math" panose="02040503050406030204" pitchFamily="18" charset="0"/>
                        <a:ea typeface="Cambria Math" panose="02040503050406030204" pitchFamily="18" charset="0"/>
                      </a:rPr>
                      <m:t>𝑙𝑛</m:t>
                    </m:r>
                    <m:d>
                      <m:dPr>
                        <m:ctrlPr>
                          <a:rPr lang="en-US" sz="2400" i="1">
                            <a:solidFill>
                              <a:schemeClr val="accent1"/>
                            </a:solidFill>
                            <a:latin typeface="Cambria Math" charset="0"/>
                            <a:ea typeface="Cambria Math" panose="02040503050406030204" pitchFamily="18" charset="0"/>
                          </a:rPr>
                        </m:ctrlPr>
                      </m:dPr>
                      <m:e>
                        <m:f>
                          <m:fPr>
                            <m:ctrlPr>
                              <a:rPr lang="en-US" sz="2400" i="1">
                                <a:solidFill>
                                  <a:schemeClr val="accent1"/>
                                </a:solidFill>
                                <a:latin typeface="Cambria Math" charset="0"/>
                                <a:ea typeface="Cambria Math" panose="02040503050406030204" pitchFamily="18" charset="0"/>
                              </a:rPr>
                            </m:ctrlPr>
                          </m:fPr>
                          <m:num>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sz="2400" b="0" i="1" smtClean="0">
                        <a:solidFill>
                          <a:schemeClr val="accent1"/>
                        </a:solidFill>
                        <a:latin typeface="Cambria Math" panose="02040503050406030204" pitchFamily="18" charset="0"/>
                        <a:ea typeface="Cambria Math" panose="02040503050406030204" pitchFamily="18" charset="0"/>
                      </a:rPr>
                      <m:t>|</m:t>
                    </m:r>
                  </m:oMath>
                </a14:m>
                <a:endParaRPr lang="en-US" sz="2400" dirty="0">
                  <a:solidFill>
                    <a:schemeClr val="accent1"/>
                  </a:solidFill>
                </a:endParaRPr>
              </a:p>
            </p:txBody>
          </p:sp>
        </mc:Choice>
        <mc:Fallback xmlns="">
          <p:sp>
            <p:nvSpPr>
              <p:cNvPr id="19" name="TextBox 18">
                <a:extLst>
                  <a:ext uri="{FF2B5EF4-FFF2-40B4-BE49-F238E27FC236}">
                    <a16:creationId xmlns:a16="http://schemas.microsoft.com/office/drawing/2014/main" id="{8BA0C94F-CBA6-4B1D-8343-309AEFB79C35}"/>
                  </a:ext>
                </a:extLst>
              </p:cNvPr>
              <p:cNvSpPr txBox="1">
                <a:spLocks noRot="1" noChangeAspect="1" noMove="1" noResize="1" noEditPoints="1" noAdjustHandles="1" noChangeArrowheads="1" noChangeShapeType="1" noTextEdit="1"/>
              </p:cNvSpPr>
              <p:nvPr/>
            </p:nvSpPr>
            <p:spPr>
              <a:xfrm>
                <a:off x="6322164" y="3939149"/>
                <a:ext cx="4281561" cy="1549655"/>
              </a:xfrm>
              <a:prstGeom prst="rect">
                <a:avLst/>
              </a:prstGeom>
              <a:blipFill>
                <a:blip r:embed="rId4"/>
                <a:stretch>
                  <a:fillRect/>
                </a:stretch>
              </a:blipFill>
            </p:spPr>
            <p:txBody>
              <a:bodyPr/>
              <a:lstStyle/>
              <a:p>
                <a:r>
                  <a:rPr lang="en-US">
                    <a:noFill/>
                  </a:rPr>
                  <a:t> </a:t>
                </a:r>
              </a:p>
            </p:txBody>
          </p:sp>
        </mc:Fallback>
      </mc:AlternateContent>
      <p:sp>
        <p:nvSpPr>
          <p:cNvPr id="22" name="Rectangle: Rounded Corners 21">
            <a:extLst>
              <a:ext uri="{FF2B5EF4-FFF2-40B4-BE49-F238E27FC236}">
                <a16:creationId xmlns:a16="http://schemas.microsoft.com/office/drawing/2014/main" xmlns="" id="{09A70788-1A02-456A-9EC6-CBA78CFF50B5}"/>
              </a:ext>
            </a:extLst>
          </p:cNvPr>
          <p:cNvSpPr/>
          <p:nvPr/>
        </p:nvSpPr>
        <p:spPr>
          <a:xfrm>
            <a:off x="8832304" y="3752801"/>
            <a:ext cx="1008112" cy="972343"/>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5" name="Rectangle: Rounded Corners 24">
            <a:extLst>
              <a:ext uri="{FF2B5EF4-FFF2-40B4-BE49-F238E27FC236}">
                <a16:creationId xmlns:a16="http://schemas.microsoft.com/office/drawing/2014/main" xmlns="" id="{7E7BE3C7-2318-4A58-8B2D-D307560CDA16}"/>
              </a:ext>
            </a:extLst>
          </p:cNvPr>
          <p:cNvSpPr/>
          <p:nvPr/>
        </p:nvSpPr>
        <p:spPr>
          <a:xfrm>
            <a:off x="9337615" y="4757528"/>
            <a:ext cx="1008112" cy="972343"/>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539949239"/>
      </p:ext>
    </p:extLst>
  </p:cSld>
  <p:clrMapOvr>
    <a:masterClrMapping/>
  </p:clrMapOvr>
  <mc:AlternateContent xmlns:mc="http://schemas.openxmlformats.org/markup-compatibility/2006" xmlns:p14="http://schemas.microsoft.com/office/powerpoint/2010/main">
    <mc:Choice Requires="p14">
      <p:transition spd="med" p14:dur="700" advTm="55944">
        <p:fade/>
      </p:transition>
    </mc:Choice>
    <mc:Fallback xmlns="">
      <p:transition spd="med" advTm="559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29</a:t>
            </a:fld>
            <a:endParaRPr lang="en-US" dirty="0">
              <a:solidFill>
                <a:srgbClr val="333333">
                  <a:lumMod val="60000"/>
                  <a:lumOff val="40000"/>
                </a:srgbClr>
              </a:solidFill>
            </a:endParaRPr>
          </a:p>
        </p:txBody>
      </p:sp>
      <p:sp>
        <p:nvSpPr>
          <p:cNvPr id="6" name="Rectangle 5">
            <a:extLst>
              <a:ext uri="{FF2B5EF4-FFF2-40B4-BE49-F238E27FC236}">
                <a16:creationId xmlns:a16="http://schemas.microsoft.com/office/drawing/2014/main" xmlns="" id="{E161E857-0766-49AB-8629-82F5D422BBF0}"/>
              </a:ext>
            </a:extLst>
          </p:cNvPr>
          <p:cNvSpPr/>
          <p:nvPr/>
        </p:nvSpPr>
        <p:spPr>
          <a:xfrm>
            <a:off x="504825" y="1196752"/>
            <a:ext cx="4728602" cy="369332"/>
          </a:xfrm>
          <a:prstGeom prst="rect">
            <a:avLst/>
          </a:prstGeom>
        </p:spPr>
        <p:txBody>
          <a:bodyPr wrap="none">
            <a:spAutoFit/>
          </a:bodyPr>
          <a:lstStyle/>
          <a:p>
            <a:r>
              <a:rPr lang="en-US" b="1" dirty="0">
                <a:solidFill>
                  <a:schemeClr val="accent1"/>
                </a:solidFill>
                <a:latin typeface="Arial" panose="020B0604020202020204" pitchFamily="34" charset="0"/>
              </a:rPr>
              <a:t>A large merchant(1931414401940183232):</a:t>
            </a:r>
            <a:endParaRPr lang="en-US" b="1" i="0" dirty="0">
              <a:solidFill>
                <a:schemeClr val="accent1"/>
              </a:solidFill>
              <a:effectLst/>
              <a:latin typeface="Arial" panose="020B0604020202020204" pitchFamily="34" charset="0"/>
            </a:endParaRPr>
          </a:p>
        </p:txBody>
      </p:sp>
      <p:pic>
        <p:nvPicPr>
          <p:cNvPr id="9" name="Picture 8">
            <a:extLst>
              <a:ext uri="{FF2B5EF4-FFF2-40B4-BE49-F238E27FC236}">
                <a16:creationId xmlns:a16="http://schemas.microsoft.com/office/drawing/2014/main" xmlns="" id="{A42B6C96-248B-481E-BEB4-EF79967B25DB}"/>
              </a:ext>
            </a:extLst>
          </p:cNvPr>
          <p:cNvPicPr>
            <a:picLocks noChangeAspect="1"/>
          </p:cNvPicPr>
          <p:nvPr/>
        </p:nvPicPr>
        <p:blipFill>
          <a:blip r:embed="rId2"/>
          <a:stretch>
            <a:fillRect/>
          </a:stretch>
        </p:blipFill>
        <p:spPr>
          <a:xfrm>
            <a:off x="688732" y="1587864"/>
            <a:ext cx="5108785" cy="3065271"/>
          </a:xfrm>
          <a:prstGeom prst="rect">
            <a:avLst/>
          </a:prstGeom>
        </p:spPr>
      </p:pic>
      <p:pic>
        <p:nvPicPr>
          <p:cNvPr id="11" name="Picture 10">
            <a:extLst>
              <a:ext uri="{FF2B5EF4-FFF2-40B4-BE49-F238E27FC236}">
                <a16:creationId xmlns:a16="http://schemas.microsoft.com/office/drawing/2014/main" xmlns="" id="{5B483CAF-8E71-4CA3-BB51-45B3A6EB0A85}"/>
              </a:ext>
            </a:extLst>
          </p:cNvPr>
          <p:cNvPicPr>
            <a:picLocks noChangeAspect="1"/>
          </p:cNvPicPr>
          <p:nvPr/>
        </p:nvPicPr>
        <p:blipFill>
          <a:blip r:embed="rId3"/>
          <a:stretch>
            <a:fillRect/>
          </a:stretch>
        </p:blipFill>
        <p:spPr>
          <a:xfrm>
            <a:off x="6106698" y="1587863"/>
            <a:ext cx="5108785" cy="3065271"/>
          </a:xfrm>
          <a:prstGeom prst="rect">
            <a:avLst/>
          </a:prstGeom>
        </p:spPr>
      </p:pic>
    </p:spTree>
    <p:extLst>
      <p:ext uri="{BB962C8B-B14F-4D97-AF65-F5344CB8AC3E}">
        <p14:creationId xmlns:p14="http://schemas.microsoft.com/office/powerpoint/2010/main" val="3855004469"/>
      </p:ext>
    </p:extLst>
  </p:cSld>
  <p:clrMapOvr>
    <a:masterClrMapping/>
  </p:clrMapOvr>
  <mc:AlternateContent xmlns:mc="http://schemas.openxmlformats.org/markup-compatibility/2006" xmlns:p14="http://schemas.microsoft.com/office/powerpoint/2010/main">
    <mc:Choice Requires="p14">
      <p:transition spd="med" p14:dur="700" advTm="25168">
        <p:fade/>
      </p:transition>
    </mc:Choice>
    <mc:Fallback xmlns="">
      <p:transition spd="med" advTm="2516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5664" y="297672"/>
            <a:ext cx="11187113" cy="311150"/>
          </a:xfrm>
        </p:spPr>
        <p:txBody>
          <a:bodyPr/>
          <a:lstStyle/>
          <a:p>
            <a:r>
              <a:rPr lang="en-US" sz="4000" b="1" dirty="0"/>
              <a:t>Background</a:t>
            </a:r>
            <a:endParaRPr lang="en-US" b="1" dirty="0"/>
          </a:p>
        </p:txBody>
      </p:sp>
      <p:sp>
        <p:nvSpPr>
          <p:cNvPr id="48" name="Footer Placeholder 4">
            <a:extLst>
              <a:ext uri="{FF2B5EF4-FFF2-40B4-BE49-F238E27FC236}">
                <a16:creationId xmlns:a16="http://schemas.microsoft.com/office/drawing/2014/main" xmlns="" id="{A0F6C34C-F4CD-4015-84F7-27AAE2A3DE7C}"/>
              </a:ext>
            </a:extLst>
          </p:cNvPr>
          <p:cNvSpPr>
            <a:spLocks noGrp="1"/>
          </p:cNvSpPr>
          <p:nvPr>
            <p:ph type="ftr" sz="quarter" idx="11"/>
          </p:nvPr>
        </p:nvSpPr>
        <p:spPr/>
        <p:txBody>
          <a:bodyPr/>
          <a:lstStyle/>
          <a:p>
            <a:r>
              <a:rPr lang="en-US" dirty="0"/>
              <a:t>©2017 PayPal Inc. Confidential and proprietary.</a:t>
            </a:r>
          </a:p>
        </p:txBody>
      </p:sp>
      <p:sp>
        <p:nvSpPr>
          <p:cNvPr id="21" name="Arrow: Right 20">
            <a:extLst>
              <a:ext uri="{FF2B5EF4-FFF2-40B4-BE49-F238E27FC236}">
                <a16:creationId xmlns:a16="http://schemas.microsoft.com/office/drawing/2014/main" xmlns="" id="{07ADBF16-EE17-43FA-BF9E-2CEC8162F8E1}"/>
              </a:ext>
            </a:extLst>
          </p:cNvPr>
          <p:cNvSpPr/>
          <p:nvPr/>
        </p:nvSpPr>
        <p:spPr>
          <a:xfrm>
            <a:off x="2768627"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xmlns="" id="{269ABF7D-804A-4FD9-B09F-3FE3BFC05840}"/>
              </a:ext>
            </a:extLst>
          </p:cNvPr>
          <p:cNvSpPr/>
          <p:nvPr/>
        </p:nvSpPr>
        <p:spPr>
          <a:xfrm>
            <a:off x="810181" y="2578831"/>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All attempts</a:t>
            </a:r>
          </a:p>
        </p:txBody>
      </p:sp>
      <p:sp>
        <p:nvSpPr>
          <p:cNvPr id="24" name="Rectangle: Rounded Corners 23">
            <a:extLst>
              <a:ext uri="{FF2B5EF4-FFF2-40B4-BE49-F238E27FC236}">
                <a16:creationId xmlns:a16="http://schemas.microsoft.com/office/drawing/2014/main" xmlns="" id="{5A93F320-D272-4E7E-A6F1-6C068FD7F05D}"/>
              </a:ext>
            </a:extLst>
          </p:cNvPr>
          <p:cNvSpPr/>
          <p:nvPr/>
        </p:nvSpPr>
        <p:spPr>
          <a:xfrm>
            <a:off x="3547405" y="2693509"/>
            <a:ext cx="2548595"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Declined by frontend Models(CAM, ATOM…)</a:t>
            </a:r>
          </a:p>
        </p:txBody>
      </p:sp>
      <p:sp>
        <p:nvSpPr>
          <p:cNvPr id="25" name="Arrow: Right 24">
            <a:extLst>
              <a:ext uri="{FF2B5EF4-FFF2-40B4-BE49-F238E27FC236}">
                <a16:creationId xmlns:a16="http://schemas.microsoft.com/office/drawing/2014/main" xmlns="" id="{F1218878-3AAD-40F4-8CD7-FA262E489E11}"/>
              </a:ext>
            </a:extLst>
          </p:cNvPr>
          <p:cNvSpPr/>
          <p:nvPr/>
        </p:nvSpPr>
        <p:spPr>
          <a:xfrm rot="19732343">
            <a:off x="5789717" y="1895394"/>
            <a:ext cx="2170120" cy="3474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xmlns="" id="{B937A1FD-9D15-47A1-89BD-214B2EEF86A6}"/>
              </a:ext>
            </a:extLst>
          </p:cNvPr>
          <p:cNvSpPr/>
          <p:nvPr/>
        </p:nvSpPr>
        <p:spPr>
          <a:xfrm>
            <a:off x="7812633" y="1020460"/>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Transactions with tags</a:t>
            </a:r>
          </a:p>
        </p:txBody>
      </p:sp>
      <p:sp>
        <p:nvSpPr>
          <p:cNvPr id="27" name="Arrow: Right 26">
            <a:extLst>
              <a:ext uri="{FF2B5EF4-FFF2-40B4-BE49-F238E27FC236}">
                <a16:creationId xmlns:a16="http://schemas.microsoft.com/office/drawing/2014/main" xmlns="" id="{087972AD-F9CF-4963-9152-915B5663A7AE}"/>
              </a:ext>
            </a:extLst>
          </p:cNvPr>
          <p:cNvSpPr/>
          <p:nvPr/>
        </p:nvSpPr>
        <p:spPr>
          <a:xfrm rot="5400000">
            <a:off x="8442397" y="214854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0" name="Oval 29">
            <a:extLst>
              <a:ext uri="{FF2B5EF4-FFF2-40B4-BE49-F238E27FC236}">
                <a16:creationId xmlns:a16="http://schemas.microsoft.com/office/drawing/2014/main" xmlns="" id="{3CA6D129-EE6C-4A9D-86F2-12FBD142D7AD}"/>
              </a:ext>
            </a:extLst>
          </p:cNvPr>
          <p:cNvSpPr/>
          <p:nvPr/>
        </p:nvSpPr>
        <p:spPr>
          <a:xfrm>
            <a:off x="7812633" y="2695005"/>
            <a:ext cx="2123387"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Var &amp; bad rate</a:t>
            </a:r>
          </a:p>
        </p:txBody>
      </p:sp>
      <p:sp>
        <p:nvSpPr>
          <p:cNvPr id="43" name="Arrow: Right 42">
            <a:extLst>
              <a:ext uri="{FF2B5EF4-FFF2-40B4-BE49-F238E27FC236}">
                <a16:creationId xmlns:a16="http://schemas.microsoft.com/office/drawing/2014/main" xmlns="" id="{727A441B-2F7E-4C42-85EE-E31298F238A0}"/>
              </a:ext>
            </a:extLst>
          </p:cNvPr>
          <p:cNvSpPr/>
          <p:nvPr/>
        </p:nvSpPr>
        <p:spPr>
          <a:xfrm rot="10800000">
            <a:off x="6096000" y="3005503"/>
            <a:ext cx="1771487" cy="323247"/>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44" name="Arrow: Right 43">
            <a:extLst>
              <a:ext uri="{FF2B5EF4-FFF2-40B4-BE49-F238E27FC236}">
                <a16:creationId xmlns:a16="http://schemas.microsoft.com/office/drawing/2014/main" xmlns="" id="{77E8FF9E-3CBF-4491-8DBE-42C1EBDC3A4F}"/>
              </a:ext>
            </a:extLst>
          </p:cNvPr>
          <p:cNvSpPr/>
          <p:nvPr/>
        </p:nvSpPr>
        <p:spPr>
          <a:xfrm rot="5400000">
            <a:off x="8431900" y="387901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5" name="Oval 44">
            <a:extLst>
              <a:ext uri="{FF2B5EF4-FFF2-40B4-BE49-F238E27FC236}">
                <a16:creationId xmlns:a16="http://schemas.microsoft.com/office/drawing/2014/main" xmlns="" id="{C9BDA9B3-FBBD-45C8-9F10-59EF9137C83E}"/>
              </a:ext>
            </a:extLst>
          </p:cNvPr>
          <p:cNvSpPr/>
          <p:nvPr/>
        </p:nvSpPr>
        <p:spPr>
          <a:xfrm>
            <a:off x="7812633" y="4410443"/>
            <a:ext cx="2123387"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Based on merchants</a:t>
            </a:r>
          </a:p>
        </p:txBody>
      </p:sp>
      <p:sp>
        <p:nvSpPr>
          <p:cNvPr id="46" name="Arrow: Right 45">
            <a:extLst>
              <a:ext uri="{FF2B5EF4-FFF2-40B4-BE49-F238E27FC236}">
                <a16:creationId xmlns:a16="http://schemas.microsoft.com/office/drawing/2014/main" xmlns="" id="{82501502-9F6C-4324-84BB-1967BF85D09A}"/>
              </a:ext>
            </a:extLst>
          </p:cNvPr>
          <p:cNvSpPr/>
          <p:nvPr/>
        </p:nvSpPr>
        <p:spPr>
          <a:xfrm rot="11548698">
            <a:off x="2361372" y="3939988"/>
            <a:ext cx="5687393" cy="334316"/>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47" name="Arrow: Right 46">
            <a:extLst>
              <a:ext uri="{FF2B5EF4-FFF2-40B4-BE49-F238E27FC236}">
                <a16:creationId xmlns:a16="http://schemas.microsoft.com/office/drawing/2014/main" xmlns="" id="{8EF6F855-421D-4FB9-8C2C-63C3483CE14C}"/>
              </a:ext>
            </a:extLst>
          </p:cNvPr>
          <p:cNvSpPr/>
          <p:nvPr/>
        </p:nvSpPr>
        <p:spPr>
          <a:xfrm>
            <a:off x="65520"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 name="TextBox 2">
            <a:extLst>
              <a:ext uri="{FF2B5EF4-FFF2-40B4-BE49-F238E27FC236}">
                <a16:creationId xmlns:a16="http://schemas.microsoft.com/office/drawing/2014/main" xmlns="" id="{E940B1A9-A428-4683-9254-1824F867CF17}"/>
              </a:ext>
            </a:extLst>
          </p:cNvPr>
          <p:cNvSpPr txBox="1"/>
          <p:nvPr/>
        </p:nvSpPr>
        <p:spPr>
          <a:xfrm>
            <a:off x="6171112" y="2776182"/>
            <a:ext cx="1771486" cy="276999"/>
          </a:xfrm>
          <a:prstGeom prst="rect">
            <a:avLst/>
          </a:prstGeom>
          <a:noFill/>
        </p:spPr>
        <p:txBody>
          <a:bodyPr wrap="square" lIns="0" tIns="0" rIns="0" bIns="0" rtlCol="0">
            <a:spAutoFit/>
          </a:bodyPr>
          <a:lstStyle/>
          <a:p>
            <a:pPr algn="ctr"/>
            <a:r>
              <a:rPr lang="en-US" dirty="0">
                <a:solidFill>
                  <a:schemeClr val="accent1"/>
                </a:solidFill>
              </a:rPr>
              <a:t>New attribute</a:t>
            </a:r>
          </a:p>
        </p:txBody>
      </p:sp>
      <p:sp>
        <p:nvSpPr>
          <p:cNvPr id="18" name="TextBox 17">
            <a:extLst>
              <a:ext uri="{FF2B5EF4-FFF2-40B4-BE49-F238E27FC236}">
                <a16:creationId xmlns:a16="http://schemas.microsoft.com/office/drawing/2014/main" xmlns="" id="{1C7B62ED-D08A-413B-8643-E47FB51537E6}"/>
              </a:ext>
            </a:extLst>
          </p:cNvPr>
          <p:cNvSpPr txBox="1"/>
          <p:nvPr/>
        </p:nvSpPr>
        <p:spPr>
          <a:xfrm rot="731047">
            <a:off x="4663452" y="3808123"/>
            <a:ext cx="1771486" cy="276999"/>
          </a:xfrm>
          <a:prstGeom prst="rect">
            <a:avLst/>
          </a:prstGeom>
          <a:noFill/>
        </p:spPr>
        <p:txBody>
          <a:bodyPr wrap="square" lIns="0" tIns="0" rIns="0" bIns="0" rtlCol="0">
            <a:spAutoFit/>
          </a:bodyPr>
          <a:lstStyle/>
          <a:p>
            <a:pPr algn="ctr"/>
            <a:r>
              <a:rPr lang="en-US" dirty="0">
                <a:solidFill>
                  <a:schemeClr val="accent1"/>
                </a:solidFill>
              </a:rPr>
              <a:t>Alert</a:t>
            </a:r>
          </a:p>
        </p:txBody>
      </p:sp>
    </p:spTree>
    <p:extLst>
      <p:ext uri="{BB962C8B-B14F-4D97-AF65-F5344CB8AC3E}">
        <p14:creationId xmlns:p14="http://schemas.microsoft.com/office/powerpoint/2010/main" val="2699772301"/>
      </p:ext>
    </p:extLst>
  </p:cSld>
  <p:clrMapOvr>
    <a:masterClrMapping/>
  </p:clrMapOvr>
  <mc:AlternateContent xmlns:mc="http://schemas.openxmlformats.org/markup-compatibility/2006" xmlns:p14="http://schemas.microsoft.com/office/powerpoint/2010/main">
    <mc:Choice Requires="p14">
      <p:transition spd="med" p14:dur="700" advTm="48167">
        <p:fade/>
      </p:transition>
    </mc:Choice>
    <mc:Fallback xmlns="">
      <p:transition spd="med" advTm="48167">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30</a:t>
            </a:fld>
            <a:endParaRPr lang="en-US" dirty="0">
              <a:solidFill>
                <a:srgbClr val="333333">
                  <a:lumMod val="60000"/>
                  <a:lumOff val="40000"/>
                </a:srgbClr>
              </a:solidFill>
            </a:endParaRPr>
          </a:p>
        </p:txBody>
      </p:sp>
      <p:sp>
        <p:nvSpPr>
          <p:cNvPr id="6" name="Rectangle 5">
            <a:extLst>
              <a:ext uri="{FF2B5EF4-FFF2-40B4-BE49-F238E27FC236}">
                <a16:creationId xmlns:a16="http://schemas.microsoft.com/office/drawing/2014/main" xmlns="" id="{E161E857-0766-49AB-8629-82F5D422BBF0}"/>
              </a:ext>
            </a:extLst>
          </p:cNvPr>
          <p:cNvSpPr/>
          <p:nvPr/>
        </p:nvSpPr>
        <p:spPr>
          <a:xfrm>
            <a:off x="504825" y="1196752"/>
            <a:ext cx="4858446" cy="369332"/>
          </a:xfrm>
          <a:prstGeom prst="rect">
            <a:avLst/>
          </a:prstGeom>
        </p:spPr>
        <p:txBody>
          <a:bodyPr wrap="none">
            <a:spAutoFit/>
          </a:bodyPr>
          <a:lstStyle/>
          <a:p>
            <a:r>
              <a:rPr lang="en-US" b="1" dirty="0">
                <a:solidFill>
                  <a:schemeClr val="accent1"/>
                </a:solidFill>
                <a:latin typeface="Arial" panose="020B0604020202020204" pitchFamily="34" charset="0"/>
              </a:rPr>
              <a:t>A large merchant(</a:t>
            </a:r>
            <a:r>
              <a:rPr lang="en-US" b="1" dirty="0">
                <a:solidFill>
                  <a:schemeClr val="accent1"/>
                </a:solidFill>
              </a:rPr>
              <a:t>1809909810376487672)</a:t>
            </a:r>
            <a:r>
              <a:rPr lang="en-US" b="1" dirty="0">
                <a:solidFill>
                  <a:schemeClr val="accent1"/>
                </a:solidFill>
                <a:latin typeface="Arial" panose="020B0604020202020204" pitchFamily="34" charset="0"/>
              </a:rPr>
              <a:t>:</a:t>
            </a:r>
            <a:endParaRPr lang="en-US" b="1" i="0" dirty="0">
              <a:solidFill>
                <a:schemeClr val="accent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18A43CC4-4296-4CF3-95B5-6F6BD0B7CC2C}"/>
              </a:ext>
            </a:extLst>
          </p:cNvPr>
          <p:cNvPicPr>
            <a:picLocks noChangeAspect="1"/>
          </p:cNvPicPr>
          <p:nvPr/>
        </p:nvPicPr>
        <p:blipFill>
          <a:blip r:embed="rId2"/>
          <a:stretch>
            <a:fillRect/>
          </a:stretch>
        </p:blipFill>
        <p:spPr>
          <a:xfrm>
            <a:off x="6767838" y="243845"/>
            <a:ext cx="5108783" cy="3065270"/>
          </a:xfrm>
          <a:prstGeom prst="rect">
            <a:avLst/>
          </a:prstGeom>
        </p:spPr>
      </p:pic>
      <p:pic>
        <p:nvPicPr>
          <p:cNvPr id="8" name="Picture 7">
            <a:extLst>
              <a:ext uri="{FF2B5EF4-FFF2-40B4-BE49-F238E27FC236}">
                <a16:creationId xmlns:a16="http://schemas.microsoft.com/office/drawing/2014/main" xmlns="" id="{60A5477F-7F1C-4A8D-94D8-CA3C21B4BA62}"/>
              </a:ext>
            </a:extLst>
          </p:cNvPr>
          <p:cNvPicPr>
            <a:picLocks noChangeAspect="1"/>
          </p:cNvPicPr>
          <p:nvPr/>
        </p:nvPicPr>
        <p:blipFill>
          <a:blip r:embed="rId3"/>
          <a:stretch>
            <a:fillRect/>
          </a:stretch>
        </p:blipFill>
        <p:spPr>
          <a:xfrm>
            <a:off x="6773792" y="3577315"/>
            <a:ext cx="5150308" cy="3090185"/>
          </a:xfrm>
          <a:prstGeom prst="rect">
            <a:avLst/>
          </a:prstGeom>
        </p:spPr>
      </p:pic>
      <p:sp>
        <p:nvSpPr>
          <p:cNvPr id="10" name="Rectangle 9">
            <a:extLst>
              <a:ext uri="{FF2B5EF4-FFF2-40B4-BE49-F238E27FC236}">
                <a16:creationId xmlns:a16="http://schemas.microsoft.com/office/drawing/2014/main" xmlns="" id="{9CA190B8-D658-494D-82B1-C424D731AB7C}"/>
              </a:ext>
            </a:extLst>
          </p:cNvPr>
          <p:cNvSpPr/>
          <p:nvPr/>
        </p:nvSpPr>
        <p:spPr>
          <a:xfrm>
            <a:off x="10337417" y="231387"/>
            <a:ext cx="1008112" cy="3090185"/>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15" name="Rectangle 14">
            <a:extLst>
              <a:ext uri="{FF2B5EF4-FFF2-40B4-BE49-F238E27FC236}">
                <a16:creationId xmlns:a16="http://schemas.microsoft.com/office/drawing/2014/main" xmlns="" id="{B3FD2A71-A3D4-4D46-812A-1C142CC18F39}"/>
              </a:ext>
            </a:extLst>
          </p:cNvPr>
          <p:cNvSpPr/>
          <p:nvPr/>
        </p:nvSpPr>
        <p:spPr>
          <a:xfrm>
            <a:off x="10402940" y="3577315"/>
            <a:ext cx="1008112" cy="3090185"/>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pic>
        <p:nvPicPr>
          <p:cNvPr id="16" name="Picture 15">
            <a:extLst>
              <a:ext uri="{FF2B5EF4-FFF2-40B4-BE49-F238E27FC236}">
                <a16:creationId xmlns:a16="http://schemas.microsoft.com/office/drawing/2014/main" xmlns="" id="{19694F6A-6387-4F04-9119-9823EE55A25F}"/>
              </a:ext>
            </a:extLst>
          </p:cNvPr>
          <p:cNvPicPr>
            <a:picLocks noChangeAspect="1"/>
          </p:cNvPicPr>
          <p:nvPr/>
        </p:nvPicPr>
        <p:blipFill>
          <a:blip r:embed="rId4"/>
          <a:stretch>
            <a:fillRect/>
          </a:stretch>
        </p:blipFill>
        <p:spPr>
          <a:xfrm>
            <a:off x="780948" y="2055875"/>
            <a:ext cx="5150308" cy="3090185"/>
          </a:xfrm>
          <a:prstGeom prst="rect">
            <a:avLst/>
          </a:prstGeom>
        </p:spPr>
      </p:pic>
      <p:sp>
        <p:nvSpPr>
          <p:cNvPr id="17" name="Rectangle 16">
            <a:extLst>
              <a:ext uri="{FF2B5EF4-FFF2-40B4-BE49-F238E27FC236}">
                <a16:creationId xmlns:a16="http://schemas.microsoft.com/office/drawing/2014/main" xmlns="" id="{1D8EEDD3-36D4-41A7-AB2E-DC9C5CF1AD6F}"/>
              </a:ext>
            </a:extLst>
          </p:cNvPr>
          <p:cNvSpPr/>
          <p:nvPr/>
        </p:nvSpPr>
        <p:spPr>
          <a:xfrm>
            <a:off x="4588382" y="2055874"/>
            <a:ext cx="1008112" cy="3090185"/>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205788174"/>
      </p:ext>
    </p:extLst>
  </p:cSld>
  <p:clrMapOvr>
    <a:masterClrMapping/>
  </p:clrMapOvr>
  <mc:AlternateContent xmlns:mc="http://schemas.openxmlformats.org/markup-compatibility/2006" xmlns:p14="http://schemas.microsoft.com/office/powerpoint/2010/main">
    <mc:Choice Requires="p14">
      <p:transition spd="med" p14:dur="700" advTm="27511">
        <p:fade/>
      </p:transition>
    </mc:Choice>
    <mc:Fallback xmlns="">
      <p:transition spd="med" advTm="2751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b="1"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p:sp>
        <p:nvSpPr>
          <p:cNvPr id="6" name="Rectangle 5">
            <a:extLst>
              <a:ext uri="{FF2B5EF4-FFF2-40B4-BE49-F238E27FC236}">
                <a16:creationId xmlns:a16="http://schemas.microsoft.com/office/drawing/2014/main" xmlns="" id="{E161E857-0766-49AB-8629-82F5D422BBF0}"/>
              </a:ext>
            </a:extLst>
          </p:cNvPr>
          <p:cNvSpPr/>
          <p:nvPr/>
        </p:nvSpPr>
        <p:spPr>
          <a:xfrm>
            <a:off x="504825" y="1196752"/>
            <a:ext cx="4858446" cy="369332"/>
          </a:xfrm>
          <a:prstGeom prst="rect">
            <a:avLst/>
          </a:prstGeom>
        </p:spPr>
        <p:txBody>
          <a:bodyPr wrap="none">
            <a:spAutoFit/>
          </a:bodyPr>
          <a:lstStyle/>
          <a:p>
            <a:r>
              <a:rPr lang="en-US" b="1" dirty="0">
                <a:solidFill>
                  <a:schemeClr val="accent1"/>
                </a:solidFill>
                <a:latin typeface="Arial" panose="020B0604020202020204" pitchFamily="34" charset="0"/>
              </a:rPr>
              <a:t>A large merchant(</a:t>
            </a:r>
            <a:r>
              <a:rPr lang="en-US" b="1" dirty="0">
                <a:solidFill>
                  <a:schemeClr val="accent1"/>
                </a:solidFill>
              </a:rPr>
              <a:t>1809909810376487672)</a:t>
            </a:r>
            <a:r>
              <a:rPr lang="en-US" b="1" dirty="0">
                <a:solidFill>
                  <a:schemeClr val="accent1"/>
                </a:solidFill>
                <a:latin typeface="Arial" panose="020B0604020202020204" pitchFamily="34" charset="0"/>
              </a:rPr>
              <a:t>:</a:t>
            </a:r>
            <a:endParaRPr lang="en-US" b="1" i="0" dirty="0">
              <a:solidFill>
                <a:schemeClr val="accent1"/>
              </a:solidFill>
              <a:effectLst/>
              <a:latin typeface="Arial" panose="020B0604020202020204" pitchFamily="34" charset="0"/>
            </a:endParaRPr>
          </a:p>
        </p:txBody>
      </p:sp>
      <p:pic>
        <p:nvPicPr>
          <p:cNvPr id="7" name="Picture 6">
            <a:extLst>
              <a:ext uri="{FF2B5EF4-FFF2-40B4-BE49-F238E27FC236}">
                <a16:creationId xmlns:a16="http://schemas.microsoft.com/office/drawing/2014/main" xmlns="" id="{6865806F-B0E0-47A9-A2FF-83A786E335AB}"/>
              </a:ext>
            </a:extLst>
          </p:cNvPr>
          <p:cNvPicPr>
            <a:picLocks noChangeAspect="1"/>
          </p:cNvPicPr>
          <p:nvPr/>
        </p:nvPicPr>
        <p:blipFill>
          <a:blip r:embed="rId2"/>
          <a:stretch>
            <a:fillRect/>
          </a:stretch>
        </p:blipFill>
        <p:spPr>
          <a:xfrm>
            <a:off x="538028" y="1676788"/>
            <a:ext cx="4405844" cy="3902192"/>
          </a:xfrm>
          <a:prstGeom prst="rect">
            <a:avLst/>
          </a:prstGeom>
        </p:spPr>
      </p:pic>
      <p:pic>
        <p:nvPicPr>
          <p:cNvPr id="11" name="Picture 10">
            <a:extLst>
              <a:ext uri="{FF2B5EF4-FFF2-40B4-BE49-F238E27FC236}">
                <a16:creationId xmlns:a16="http://schemas.microsoft.com/office/drawing/2014/main" xmlns="" id="{ACA1937E-379D-4A03-A3DC-40DB55E3FC4F}"/>
              </a:ext>
            </a:extLst>
          </p:cNvPr>
          <p:cNvPicPr>
            <a:picLocks noChangeAspect="1"/>
          </p:cNvPicPr>
          <p:nvPr/>
        </p:nvPicPr>
        <p:blipFill>
          <a:blip r:embed="rId3"/>
          <a:stretch>
            <a:fillRect/>
          </a:stretch>
        </p:blipFill>
        <p:spPr>
          <a:xfrm>
            <a:off x="5519936" y="1676788"/>
            <a:ext cx="4608511" cy="3902192"/>
          </a:xfrm>
          <a:prstGeom prst="rect">
            <a:avLst/>
          </a:prstGeom>
        </p:spPr>
      </p:pic>
      <p:sp>
        <p:nvSpPr>
          <p:cNvPr id="14" name="Rectangle 13">
            <a:extLst>
              <a:ext uri="{FF2B5EF4-FFF2-40B4-BE49-F238E27FC236}">
                <a16:creationId xmlns:a16="http://schemas.microsoft.com/office/drawing/2014/main" xmlns="" id="{C588E930-7284-4F8D-8EEE-D14FB3CFBB67}"/>
              </a:ext>
            </a:extLst>
          </p:cNvPr>
          <p:cNvSpPr/>
          <p:nvPr/>
        </p:nvSpPr>
        <p:spPr>
          <a:xfrm>
            <a:off x="1968944" y="5698479"/>
            <a:ext cx="1544012" cy="369332"/>
          </a:xfrm>
          <a:prstGeom prst="rect">
            <a:avLst/>
          </a:prstGeom>
        </p:spPr>
        <p:txBody>
          <a:bodyPr wrap="none">
            <a:spAutoFit/>
          </a:bodyPr>
          <a:lstStyle/>
          <a:p>
            <a:r>
              <a:rPr lang="en-US" b="1" dirty="0">
                <a:solidFill>
                  <a:schemeClr val="accent1"/>
                </a:solidFill>
                <a:latin typeface="Arial" panose="020B0604020202020204" pitchFamily="34" charset="0"/>
              </a:rPr>
              <a:t>COEF1: 0.57</a:t>
            </a:r>
          </a:p>
        </p:txBody>
      </p:sp>
      <p:sp>
        <p:nvSpPr>
          <p:cNvPr id="18" name="Rectangle 17">
            <a:extLst>
              <a:ext uri="{FF2B5EF4-FFF2-40B4-BE49-F238E27FC236}">
                <a16:creationId xmlns:a16="http://schemas.microsoft.com/office/drawing/2014/main" xmlns="" id="{F1FD5F7E-E4FF-44DF-BD5B-8B0D2EBB06EC}"/>
              </a:ext>
            </a:extLst>
          </p:cNvPr>
          <p:cNvSpPr/>
          <p:nvPr/>
        </p:nvSpPr>
        <p:spPr>
          <a:xfrm>
            <a:off x="7052185" y="5698479"/>
            <a:ext cx="1544012" cy="369332"/>
          </a:xfrm>
          <a:prstGeom prst="rect">
            <a:avLst/>
          </a:prstGeom>
        </p:spPr>
        <p:txBody>
          <a:bodyPr wrap="none">
            <a:spAutoFit/>
          </a:bodyPr>
          <a:lstStyle/>
          <a:p>
            <a:r>
              <a:rPr lang="en-US" b="1" dirty="0">
                <a:solidFill>
                  <a:schemeClr val="accent1"/>
                </a:solidFill>
                <a:latin typeface="Arial" panose="020B0604020202020204" pitchFamily="34" charset="0"/>
              </a:rPr>
              <a:t>COEF2: 0.35</a:t>
            </a:r>
          </a:p>
        </p:txBody>
      </p:sp>
    </p:spTree>
    <p:extLst>
      <p:ext uri="{BB962C8B-B14F-4D97-AF65-F5344CB8AC3E}">
        <p14:creationId xmlns:p14="http://schemas.microsoft.com/office/powerpoint/2010/main" val="35032905"/>
      </p:ext>
    </p:extLst>
  </p:cSld>
  <p:clrMapOvr>
    <a:masterClrMapping/>
  </p:clrMapOvr>
  <mc:AlternateContent xmlns:mc="http://schemas.openxmlformats.org/markup-compatibility/2006" xmlns:p14="http://schemas.microsoft.com/office/powerpoint/2010/main">
    <mc:Choice Requires="p14">
      <p:transition spd="med" p14:dur="700" advTm="19688">
        <p:fade/>
      </p:transition>
    </mc:Choice>
    <mc:Fallback xmlns="">
      <p:transition spd="med" advTm="19688">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2800"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p:sp>
        <p:nvSpPr>
          <p:cNvPr id="3" name="TextBox 2">
            <a:extLst>
              <a:ext uri="{FF2B5EF4-FFF2-40B4-BE49-F238E27FC236}">
                <a16:creationId xmlns:a16="http://schemas.microsoft.com/office/drawing/2014/main" xmlns="" id="{ED56ADCF-735A-425D-9A3D-50A0F7C9EB6A}"/>
              </a:ext>
            </a:extLst>
          </p:cNvPr>
          <p:cNvSpPr txBox="1"/>
          <p:nvPr/>
        </p:nvSpPr>
        <p:spPr>
          <a:xfrm>
            <a:off x="526368" y="1098394"/>
            <a:ext cx="6336704" cy="923330"/>
          </a:xfrm>
          <a:prstGeom prst="rect">
            <a:avLst/>
          </a:prstGeom>
          <a:noFill/>
        </p:spPr>
        <p:txBody>
          <a:bodyPr wrap="square" lIns="0" tIns="0" rIns="0" bIns="0" rtlCol="0">
            <a:spAutoFit/>
          </a:bodyPr>
          <a:lstStyle/>
          <a:p>
            <a:r>
              <a:rPr lang="en-US" sz="2000" dirty="0">
                <a:solidFill>
                  <a:schemeClr val="accent1"/>
                </a:solidFill>
              </a:rPr>
              <a:t>Merchant:   L1&amp; L2 fitting bad rate</a:t>
            </a:r>
          </a:p>
          <a:p>
            <a:endParaRPr lang="en-US" sz="2000" dirty="0">
              <a:solidFill>
                <a:schemeClr val="accent1"/>
              </a:solidFill>
            </a:endParaRPr>
          </a:p>
          <a:p>
            <a:r>
              <a:rPr lang="en-US" sz="2000" dirty="0">
                <a:solidFill>
                  <a:schemeClr val="accent1"/>
                </a:solidFill>
              </a:rPr>
              <a:t>Model:  The shift of L1</a:t>
            </a:r>
            <a:r>
              <a:rPr lang="zh-CN" altLang="en-US" sz="2000" dirty="0">
                <a:solidFill>
                  <a:schemeClr val="accent1"/>
                </a:solidFill>
              </a:rPr>
              <a:t> </a:t>
            </a:r>
            <a:r>
              <a:rPr lang="en-US" altLang="zh-CN" sz="2000" dirty="0">
                <a:solidFill>
                  <a:schemeClr val="accent1"/>
                </a:solidFill>
              </a:rPr>
              <a:t>&amp;</a:t>
            </a:r>
            <a:r>
              <a:rPr lang="zh-CN" altLang="en-US" sz="2000" dirty="0">
                <a:solidFill>
                  <a:schemeClr val="accent1"/>
                </a:solidFill>
              </a:rPr>
              <a:t> </a:t>
            </a:r>
            <a:r>
              <a:rPr lang="en-US" altLang="zh-CN" sz="2000" dirty="0">
                <a:solidFill>
                  <a:schemeClr val="accent1"/>
                </a:solidFill>
              </a:rPr>
              <a:t>L2</a:t>
            </a:r>
            <a:r>
              <a:rPr lang="zh-CN" altLang="en-US" sz="2000" dirty="0">
                <a:solidFill>
                  <a:schemeClr val="accent1"/>
                </a:solidFill>
              </a:rPr>
              <a:t> </a:t>
            </a:r>
            <a:r>
              <a:rPr lang="en-US" altLang="zh-CN" sz="2000" dirty="0">
                <a:solidFill>
                  <a:schemeClr val="accent1"/>
                </a:solidFill>
              </a:rPr>
              <a:t>predicting the bad rate’s</a:t>
            </a:r>
            <a:endParaRPr lang="en-US" sz="2000" dirty="0">
              <a:solidFill>
                <a:schemeClr val="accent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61DC601B-0C71-41E0-BED7-811AEDAA275B}"/>
                  </a:ext>
                </a:extLst>
              </p:cNvPr>
              <p:cNvSpPr/>
              <p:nvPr/>
            </p:nvSpPr>
            <p:spPr>
              <a:xfrm>
                <a:off x="320687" y="2232593"/>
                <a:ext cx="3502818" cy="494751"/>
              </a:xfrm>
              <a:prstGeom prst="rect">
                <a:avLst/>
              </a:prstGeom>
            </p:spPr>
            <p:txBody>
              <a:bodyPr wrap="none">
                <a:spAutoFit/>
              </a:bodyPr>
              <a:lstStyle/>
              <a:p>
                <a14:m>
                  <m:oMath xmlns:m="http://schemas.openxmlformats.org/officeDocument/2006/math">
                    <m:sSub>
                      <m:sSubPr>
                        <m:ctrlPr>
                          <a:rPr lang="en-US" sz="2400" b="1" i="1" smtClean="0">
                            <a:solidFill>
                              <a:schemeClr val="accent1"/>
                            </a:solidFill>
                            <a:latin typeface="Cambria Math" charset="0"/>
                          </a:rPr>
                        </m:ctrlPr>
                      </m:sSubPr>
                      <m:e>
                        <m:r>
                          <a:rPr lang="en-US" sz="2400" b="1" i="1" smtClean="0">
                            <a:solidFill>
                              <a:schemeClr val="accent1"/>
                            </a:solidFill>
                            <a:latin typeface="Cambria Math" panose="02040503050406030204" pitchFamily="18" charset="0"/>
                          </a:rPr>
                          <m:t>𝑳</m:t>
                        </m:r>
                      </m:e>
                      <m:sub>
                        <m:r>
                          <a:rPr lang="en-US" sz="2400" b="1" i="1" smtClean="0">
                            <a:solidFill>
                              <a:schemeClr val="accent1"/>
                            </a:solidFill>
                            <a:latin typeface="Cambria Math" panose="02040503050406030204" pitchFamily="18" charset="0"/>
                          </a:rPr>
                          <m:t>𝒑</m:t>
                        </m:r>
                      </m:sub>
                    </m:sSub>
                  </m:oMath>
                </a14:m>
                <a:r>
                  <a:rPr lang="en-US" sz="2400" b="1" dirty="0">
                    <a:solidFill>
                      <a:schemeClr val="accent1"/>
                    </a:solidFill>
                    <a:latin typeface="Arial" panose="020B0604020202020204" pitchFamily="34" charset="0"/>
                  </a:rPr>
                  <a:t> Gap Rank(positive):</a:t>
                </a:r>
                <a:endParaRPr lang="en-US" sz="2400" b="1" i="0" dirty="0">
                  <a:solidFill>
                    <a:schemeClr val="accent1"/>
                  </a:solidFill>
                  <a:effectLst/>
                  <a:latin typeface="Arial" panose="020B0604020202020204" pitchFamily="34" charset="0"/>
                </a:endParaRPr>
              </a:p>
            </p:txBody>
          </p:sp>
        </mc:Choice>
        <mc:Fallback xmlns="">
          <p:sp>
            <p:nvSpPr>
              <p:cNvPr id="4" name="Rectangle 3">
                <a:extLst>
                  <a:ext uri="{FF2B5EF4-FFF2-40B4-BE49-F238E27FC236}">
                    <a16:creationId xmlns:a16="http://schemas.microsoft.com/office/drawing/2014/main" id="{61DC601B-0C71-41E0-BED7-811AEDAA275B}"/>
                  </a:ext>
                </a:extLst>
              </p:cNvPr>
              <p:cNvSpPr>
                <a:spLocks noRot="1" noChangeAspect="1" noMove="1" noResize="1" noEditPoints="1" noAdjustHandles="1" noChangeArrowheads="1" noChangeShapeType="1" noTextEdit="1"/>
              </p:cNvSpPr>
              <p:nvPr/>
            </p:nvSpPr>
            <p:spPr>
              <a:xfrm>
                <a:off x="320687" y="2232593"/>
                <a:ext cx="3502818" cy="494751"/>
              </a:xfrm>
              <a:prstGeom prst="rect">
                <a:avLst/>
              </a:prstGeom>
              <a:blipFill>
                <a:blip r:embed="rId2"/>
                <a:stretch>
                  <a:fillRect l="-523" t="-9877" r="-2091" b="-20988"/>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xmlns="" id="{D37B77A3-1676-4C0D-AAE1-F330D64C9D2F}"/>
              </a:ext>
            </a:extLst>
          </p:cNvPr>
          <p:cNvSpPr/>
          <p:nvPr/>
        </p:nvSpPr>
        <p:spPr>
          <a:xfrm>
            <a:off x="320687" y="2897284"/>
            <a:ext cx="6423385" cy="3000821"/>
          </a:xfrm>
          <a:prstGeom prst="rect">
            <a:avLst/>
          </a:prstGeom>
        </p:spPr>
        <p:txBody>
          <a:bodyPr wrap="square">
            <a:spAutoFit/>
          </a:bodyPr>
          <a:lstStyle/>
          <a:p>
            <a:r>
              <a:rPr lang="en-US" dirty="0">
                <a:solidFill>
                  <a:schemeClr val="accent1"/>
                </a:solidFill>
                <a:latin typeface="Arial" panose="020B0604020202020204" pitchFamily="34" charset="0"/>
              </a:rPr>
              <a:t>l1(2)_dis be difference with daily l1(2) and average l1(2)</a:t>
            </a:r>
          </a:p>
          <a:p>
            <a:r>
              <a:rPr lang="en-US" dirty="0">
                <a:solidFill>
                  <a:schemeClr val="accent1"/>
                </a:solidFill>
                <a:latin typeface="Arial" panose="020B0604020202020204" pitchFamily="34" charset="0"/>
              </a:rPr>
              <a:t>l1(2)_pos be the top rank of sorted list containing l1(2)_dis. </a:t>
            </a:r>
          </a:p>
          <a:p>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A: l1_pos is less than or equal to 5  (5596)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B: l2_pos is less than or equal to 5  (5598)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C: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5   (5119)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D: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10 (10091)</a:t>
            </a:r>
          </a:p>
          <a:p>
            <a:pPr>
              <a:lnSpc>
                <a:spcPts val="1800"/>
              </a:lnSpc>
            </a:pPr>
            <a:endParaRPr lang="en-US" i="0" dirty="0">
              <a:solidFill>
                <a:schemeClr val="accent1"/>
              </a:solidFill>
              <a:effectLst/>
              <a:latin typeface="Arial" panose="020B0604020202020204" pitchFamily="34" charset="0"/>
            </a:endParaRPr>
          </a:p>
          <a:p>
            <a:pPr>
              <a:lnSpc>
                <a:spcPts val="1800"/>
              </a:lnSpc>
            </a:pPr>
            <a:r>
              <a:rPr lang="en-US" dirty="0">
                <a:solidFill>
                  <a:schemeClr val="accent1"/>
                </a:solidFill>
                <a:latin typeface="Arial" panose="020B0604020202020204" pitchFamily="34" charset="0"/>
              </a:rPr>
              <a:t>A &amp; B: 3659</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60E80547-F164-41CF-A358-FB1476C36779}"/>
                  </a:ext>
                </a:extLst>
              </p:cNvPr>
              <p:cNvGraphicFramePr>
                <a:graphicFrameLocks noGrp="1"/>
              </p:cNvGraphicFramePr>
              <p:nvPr>
                <p:extLst/>
              </p:nvPr>
            </p:nvGraphicFramePr>
            <p:xfrm>
              <a:off x="6744072" y="2318583"/>
              <a:ext cx="4748067" cy="359283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xmlns="" val="151498330"/>
                        </a:ext>
                      </a:extLst>
                    </a:gridCol>
                    <a:gridCol w="1582689">
                      <a:extLst>
                        <a:ext uri="{9D8B030D-6E8A-4147-A177-3AD203B41FA5}">
                          <a16:colId xmlns:a16="http://schemas.microsoft.com/office/drawing/2014/main" xmlns="" val="833355283"/>
                        </a:ext>
                      </a:extLst>
                    </a:gridCol>
                    <a:gridCol w="1582689">
                      <a:extLst>
                        <a:ext uri="{9D8B030D-6E8A-4147-A177-3AD203B41FA5}">
                          <a16:colId xmlns:a16="http://schemas.microsoft.com/office/drawing/2014/main" xmlns="" val="1812609427"/>
                        </a:ext>
                      </a:extLst>
                    </a:gridCol>
                  </a:tblGrid>
                  <a:tr h="874338">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xmlns="" val="3543609448"/>
                      </a:ext>
                    </a:extLst>
                  </a:tr>
                  <a:tr h="67962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21.7% </a:t>
                          </a:r>
                          <a:endParaRPr lang="en-US" dirty="0"/>
                        </a:p>
                      </a:txBody>
                      <a:tcPr/>
                    </a:tc>
                    <a:tc>
                      <a:txBody>
                        <a:bodyPr/>
                        <a:lstStyle/>
                        <a:p>
                          <a:pPr algn="ctr"/>
                          <a:r>
                            <a:rPr lang="en-US" b="1" dirty="0">
                              <a:solidFill>
                                <a:srgbClr val="333333"/>
                              </a:solidFill>
                              <a:latin typeface="Arial" panose="020B0604020202020204" pitchFamily="34" charset="0"/>
                            </a:rPr>
                            <a:t>19.8%</a:t>
                          </a:r>
                          <a:endParaRPr lang="en-US" dirty="0"/>
                        </a:p>
                      </a:txBody>
                      <a:tcPr/>
                    </a:tc>
                    <a:extLst>
                      <a:ext uri="{0D108BD9-81ED-4DB2-BD59-A6C34878D82A}">
                        <a16:rowId xmlns:a16="http://schemas.microsoft.com/office/drawing/2014/main" xmlns="" val="3378411769"/>
                      </a:ext>
                    </a:extLst>
                  </a:tr>
                  <a:tr h="679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21.5%  </a:t>
                          </a:r>
                          <a:endParaRPr lang="en-US" dirty="0"/>
                        </a:p>
                      </a:txBody>
                      <a:tcPr/>
                    </a:tc>
                    <a:tc>
                      <a:txBody>
                        <a:bodyPr/>
                        <a:lstStyle/>
                        <a:p>
                          <a:pPr algn="ctr"/>
                          <a:r>
                            <a:rPr lang="en-US" b="1" dirty="0">
                              <a:solidFill>
                                <a:srgbClr val="333333"/>
                              </a:solidFill>
                              <a:latin typeface="Arial" panose="020B0604020202020204" pitchFamily="34" charset="0"/>
                            </a:rPr>
                            <a:t>10.9%</a:t>
                          </a:r>
                          <a:endParaRPr lang="en-US" dirty="0"/>
                        </a:p>
                      </a:txBody>
                      <a:tcPr/>
                    </a:tc>
                    <a:extLst>
                      <a:ext uri="{0D108BD9-81ED-4DB2-BD59-A6C34878D82A}">
                        <a16:rowId xmlns:a16="http://schemas.microsoft.com/office/drawing/2014/main" xmlns="" val="2677810442"/>
                      </a:ext>
                    </a:extLst>
                  </a:tr>
                  <a:tr h="679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20.4%</a:t>
                          </a:r>
                          <a:endParaRPr lang="en-US" dirty="0"/>
                        </a:p>
                      </a:txBody>
                      <a:tcPr/>
                    </a:tc>
                    <a:tc>
                      <a:txBody>
                        <a:bodyPr/>
                        <a:lstStyle/>
                        <a:p>
                          <a:pPr algn="ctr"/>
                          <a:r>
                            <a:rPr lang="en-US" b="1" dirty="0">
                              <a:solidFill>
                                <a:srgbClr val="333333"/>
                              </a:solidFill>
                              <a:latin typeface="Arial" panose="020B0604020202020204" pitchFamily="34" charset="0"/>
                            </a:rPr>
                            <a:t>14.6%</a:t>
                          </a:r>
                          <a:endParaRPr lang="en-US" dirty="0"/>
                        </a:p>
                      </a:txBody>
                      <a:tcPr/>
                    </a:tc>
                    <a:extLst>
                      <a:ext uri="{0D108BD9-81ED-4DB2-BD59-A6C34878D82A}">
                        <a16:rowId xmlns:a16="http://schemas.microsoft.com/office/drawing/2014/main" xmlns="" val="1271578199"/>
                      </a:ext>
                    </a:extLst>
                  </a:tr>
                  <a:tr h="679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38.3%</a:t>
                          </a:r>
                          <a:endParaRPr lang="en-US" dirty="0"/>
                        </a:p>
                      </a:txBody>
                      <a:tcPr/>
                    </a:tc>
                    <a:tc>
                      <a:txBody>
                        <a:bodyPr/>
                        <a:lstStyle/>
                        <a:p>
                          <a:pPr algn="ctr"/>
                          <a:r>
                            <a:rPr lang="en-US" b="1" dirty="0">
                              <a:solidFill>
                                <a:srgbClr val="333333"/>
                              </a:solidFill>
                              <a:latin typeface="Arial" panose="020B0604020202020204" pitchFamily="34" charset="0"/>
                            </a:rPr>
                            <a:t>13.9%</a:t>
                          </a:r>
                          <a:endParaRPr lang="en-US" dirty="0"/>
                        </a:p>
                      </a:txBody>
                      <a:tcPr/>
                    </a:tc>
                    <a:extLst>
                      <a:ext uri="{0D108BD9-81ED-4DB2-BD59-A6C34878D82A}">
                        <a16:rowId xmlns:a16="http://schemas.microsoft.com/office/drawing/2014/main" xmlns="" val="2511541790"/>
                      </a:ext>
                    </a:extLst>
                  </a:tr>
                </a:tbl>
              </a:graphicData>
            </a:graphic>
          </p:graphicFrame>
        </mc:Choice>
        <mc:Fallback xmlns="">
          <p:graphicFrame>
            <p:nvGraphicFramePr>
              <p:cNvPr id="8" name="Table 7">
                <a:extLst>
                  <a:ext uri="{FF2B5EF4-FFF2-40B4-BE49-F238E27FC236}">
                    <a16:creationId xmlns:a16="http://schemas.microsoft.com/office/drawing/2014/main" id="{60E80547-F164-41CF-A358-FB1476C36779}"/>
                  </a:ext>
                </a:extLst>
              </p:cNvPr>
              <p:cNvGraphicFramePr>
                <a:graphicFrameLocks noGrp="1"/>
              </p:cNvGraphicFramePr>
              <p:nvPr>
                <p:extLst>
                  <p:ext uri="{D42A27DB-BD31-4B8C-83A1-F6EECF244321}">
                    <p14:modId xmlns:p14="http://schemas.microsoft.com/office/powerpoint/2010/main" val="3483538877"/>
                  </p:ext>
                </p:extLst>
              </p:nvPr>
            </p:nvGraphicFramePr>
            <p:xfrm>
              <a:off x="6744072" y="2318583"/>
              <a:ext cx="4748067" cy="359283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874338">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79625">
                    <a:tc>
                      <a:txBody>
                        <a:bodyPr/>
                        <a:lstStyle/>
                        <a:p>
                          <a:endParaRPr lang="en-US"/>
                        </a:p>
                      </a:txBody>
                      <a:tcPr>
                        <a:blipFill>
                          <a:blip r:embed="rId3"/>
                          <a:stretch>
                            <a:fillRect l="-385" t="-135135" r="-201538" b="-303604"/>
                          </a:stretch>
                        </a:blipFill>
                      </a:tcPr>
                    </a:tc>
                    <a:tc>
                      <a:txBody>
                        <a:bodyPr/>
                        <a:lstStyle/>
                        <a:p>
                          <a:pPr algn="ctr"/>
                          <a:r>
                            <a:rPr lang="en-US" b="1" dirty="0">
                              <a:solidFill>
                                <a:srgbClr val="333333"/>
                              </a:solidFill>
                              <a:latin typeface="Arial" panose="020B0604020202020204" pitchFamily="34" charset="0"/>
                            </a:rPr>
                            <a:t>21.7% </a:t>
                          </a:r>
                          <a:endParaRPr lang="en-US" dirty="0"/>
                        </a:p>
                      </a:txBody>
                      <a:tcPr/>
                    </a:tc>
                    <a:tc>
                      <a:txBody>
                        <a:bodyPr/>
                        <a:lstStyle/>
                        <a:p>
                          <a:pPr algn="ctr"/>
                          <a:r>
                            <a:rPr lang="en-US" b="1" dirty="0">
                              <a:solidFill>
                                <a:srgbClr val="333333"/>
                              </a:solidFill>
                              <a:latin typeface="Arial" panose="020B0604020202020204" pitchFamily="34" charset="0"/>
                            </a:rPr>
                            <a:t>19.8%</a:t>
                          </a:r>
                          <a:endParaRPr lang="en-US" dirty="0"/>
                        </a:p>
                      </a:txBody>
                      <a:tcPr/>
                    </a:tc>
                    <a:extLst>
                      <a:ext uri="{0D108BD9-81ED-4DB2-BD59-A6C34878D82A}">
                        <a16:rowId xmlns:a16="http://schemas.microsoft.com/office/drawing/2014/main" val="3378411769"/>
                      </a:ext>
                    </a:extLst>
                  </a:tr>
                  <a:tr h="679625">
                    <a:tc>
                      <a:txBody>
                        <a:bodyPr/>
                        <a:lstStyle/>
                        <a:p>
                          <a:endParaRPr lang="en-US"/>
                        </a:p>
                      </a:txBody>
                      <a:tcPr>
                        <a:blipFill>
                          <a:blip r:embed="rId3"/>
                          <a:stretch>
                            <a:fillRect l="-385" t="-233036" r="-201538" b="-200893"/>
                          </a:stretch>
                        </a:blipFill>
                      </a:tcPr>
                    </a:tc>
                    <a:tc>
                      <a:txBody>
                        <a:bodyPr/>
                        <a:lstStyle/>
                        <a:p>
                          <a:pPr algn="ctr"/>
                          <a:r>
                            <a:rPr lang="en-US" b="1" dirty="0">
                              <a:solidFill>
                                <a:srgbClr val="333333"/>
                              </a:solidFill>
                              <a:latin typeface="Arial" panose="020B0604020202020204" pitchFamily="34" charset="0"/>
                            </a:rPr>
                            <a:t>21.5%  </a:t>
                          </a:r>
                          <a:endParaRPr lang="en-US" dirty="0"/>
                        </a:p>
                      </a:txBody>
                      <a:tcPr/>
                    </a:tc>
                    <a:tc>
                      <a:txBody>
                        <a:bodyPr/>
                        <a:lstStyle/>
                        <a:p>
                          <a:pPr algn="ctr"/>
                          <a:r>
                            <a:rPr lang="en-US" b="1" dirty="0">
                              <a:solidFill>
                                <a:srgbClr val="333333"/>
                              </a:solidFill>
                              <a:latin typeface="Arial" panose="020B0604020202020204" pitchFamily="34" charset="0"/>
                            </a:rPr>
                            <a:t>10.9%</a:t>
                          </a:r>
                          <a:endParaRPr lang="en-US" dirty="0"/>
                        </a:p>
                      </a:txBody>
                      <a:tcPr/>
                    </a:tc>
                    <a:extLst>
                      <a:ext uri="{0D108BD9-81ED-4DB2-BD59-A6C34878D82A}">
                        <a16:rowId xmlns:a16="http://schemas.microsoft.com/office/drawing/2014/main" val="2677810442"/>
                      </a:ext>
                    </a:extLst>
                  </a:tr>
                  <a:tr h="679625">
                    <a:tc>
                      <a:txBody>
                        <a:bodyPr/>
                        <a:lstStyle/>
                        <a:p>
                          <a:endParaRPr lang="en-US"/>
                        </a:p>
                      </a:txBody>
                      <a:tcPr>
                        <a:blipFill>
                          <a:blip r:embed="rId3"/>
                          <a:stretch>
                            <a:fillRect l="-385" t="-336036" r="-201538" b="-102703"/>
                          </a:stretch>
                        </a:blipFill>
                      </a:tcPr>
                    </a:tc>
                    <a:tc>
                      <a:txBody>
                        <a:bodyPr/>
                        <a:lstStyle/>
                        <a:p>
                          <a:pPr algn="ctr"/>
                          <a:r>
                            <a:rPr lang="en-US" b="1" dirty="0">
                              <a:solidFill>
                                <a:srgbClr val="333333"/>
                              </a:solidFill>
                              <a:latin typeface="Arial" panose="020B0604020202020204" pitchFamily="34" charset="0"/>
                            </a:rPr>
                            <a:t>20.4%</a:t>
                          </a:r>
                          <a:endParaRPr lang="en-US" dirty="0"/>
                        </a:p>
                      </a:txBody>
                      <a:tcPr/>
                    </a:tc>
                    <a:tc>
                      <a:txBody>
                        <a:bodyPr/>
                        <a:lstStyle/>
                        <a:p>
                          <a:pPr algn="ctr"/>
                          <a:r>
                            <a:rPr lang="en-US" b="1" dirty="0">
                              <a:solidFill>
                                <a:srgbClr val="333333"/>
                              </a:solidFill>
                              <a:latin typeface="Arial" panose="020B0604020202020204" pitchFamily="34" charset="0"/>
                            </a:rPr>
                            <a:t>14.6%</a:t>
                          </a:r>
                          <a:endParaRPr lang="en-US" dirty="0"/>
                        </a:p>
                      </a:txBody>
                      <a:tcPr/>
                    </a:tc>
                    <a:extLst>
                      <a:ext uri="{0D108BD9-81ED-4DB2-BD59-A6C34878D82A}">
                        <a16:rowId xmlns:a16="http://schemas.microsoft.com/office/drawing/2014/main" val="1271578199"/>
                      </a:ext>
                    </a:extLst>
                  </a:tr>
                  <a:tr h="679625">
                    <a:tc>
                      <a:txBody>
                        <a:bodyPr/>
                        <a:lstStyle/>
                        <a:p>
                          <a:endParaRPr lang="en-US"/>
                        </a:p>
                      </a:txBody>
                      <a:tcPr>
                        <a:blipFill>
                          <a:blip r:embed="rId3"/>
                          <a:stretch>
                            <a:fillRect l="-385" t="-432143" r="-201538" b="-1786"/>
                          </a:stretch>
                        </a:blipFill>
                      </a:tcPr>
                    </a:tc>
                    <a:tc>
                      <a:txBody>
                        <a:bodyPr/>
                        <a:lstStyle/>
                        <a:p>
                          <a:pPr algn="ctr"/>
                          <a:r>
                            <a:rPr lang="en-US" b="1" dirty="0">
                              <a:solidFill>
                                <a:srgbClr val="333333"/>
                              </a:solidFill>
                              <a:latin typeface="Arial" panose="020B0604020202020204" pitchFamily="34" charset="0"/>
                            </a:rPr>
                            <a:t>38.3%</a:t>
                          </a:r>
                          <a:endParaRPr lang="en-US" dirty="0"/>
                        </a:p>
                      </a:txBody>
                      <a:tcPr/>
                    </a:tc>
                    <a:tc>
                      <a:txBody>
                        <a:bodyPr/>
                        <a:lstStyle/>
                        <a:p>
                          <a:pPr algn="ctr"/>
                          <a:r>
                            <a:rPr lang="en-US" b="1" dirty="0">
                              <a:solidFill>
                                <a:srgbClr val="333333"/>
                              </a:solidFill>
                              <a:latin typeface="Arial" panose="020B0604020202020204" pitchFamily="34" charset="0"/>
                            </a:rPr>
                            <a:t>13.9%</a:t>
                          </a:r>
                          <a:endParaRPr lang="en-US" dirty="0"/>
                        </a:p>
                      </a:txBody>
                      <a:tcPr/>
                    </a:tc>
                    <a:extLst>
                      <a:ext uri="{0D108BD9-81ED-4DB2-BD59-A6C34878D82A}">
                        <a16:rowId xmlns:a16="http://schemas.microsoft.com/office/drawing/2014/main" val="2511541790"/>
                      </a:ext>
                    </a:extLst>
                  </a:tr>
                </a:tbl>
              </a:graphicData>
            </a:graphic>
          </p:graphicFrame>
        </mc:Fallback>
      </mc:AlternateContent>
    </p:spTree>
    <p:extLst>
      <p:ext uri="{BB962C8B-B14F-4D97-AF65-F5344CB8AC3E}">
        <p14:creationId xmlns:p14="http://schemas.microsoft.com/office/powerpoint/2010/main" val="125898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row: Right 42">
            <a:extLst>
              <a:ext uri="{FF2B5EF4-FFF2-40B4-BE49-F238E27FC236}">
                <a16:creationId xmlns:a16="http://schemas.microsoft.com/office/drawing/2014/main" xmlns="" id="{727A441B-2F7E-4C42-85EE-E31298F238A0}"/>
              </a:ext>
            </a:extLst>
          </p:cNvPr>
          <p:cNvSpPr/>
          <p:nvPr/>
        </p:nvSpPr>
        <p:spPr>
          <a:xfrm rot="10800000">
            <a:off x="6096000" y="3005503"/>
            <a:ext cx="1771487" cy="323247"/>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6" name="Title 5"/>
          <p:cNvSpPr>
            <a:spLocks noGrp="1"/>
          </p:cNvSpPr>
          <p:nvPr>
            <p:ph type="title"/>
          </p:nvPr>
        </p:nvSpPr>
        <p:spPr>
          <a:xfrm>
            <a:off x="275664" y="297672"/>
            <a:ext cx="11187113" cy="311150"/>
          </a:xfrm>
        </p:spPr>
        <p:txBody>
          <a:bodyPr/>
          <a:lstStyle/>
          <a:p>
            <a:r>
              <a:rPr lang="en-US" sz="4000" b="1" dirty="0"/>
              <a:t>Background</a:t>
            </a:r>
            <a:endParaRPr lang="en-US" b="1" dirty="0"/>
          </a:p>
        </p:txBody>
      </p:sp>
      <p:sp>
        <p:nvSpPr>
          <p:cNvPr id="48" name="Footer Placeholder 4">
            <a:extLst>
              <a:ext uri="{FF2B5EF4-FFF2-40B4-BE49-F238E27FC236}">
                <a16:creationId xmlns:a16="http://schemas.microsoft.com/office/drawing/2014/main" xmlns="" id="{A0F6C34C-F4CD-4015-84F7-27AAE2A3DE7C}"/>
              </a:ext>
            </a:extLst>
          </p:cNvPr>
          <p:cNvSpPr>
            <a:spLocks noGrp="1"/>
          </p:cNvSpPr>
          <p:nvPr>
            <p:ph type="ftr" sz="quarter" idx="11"/>
          </p:nvPr>
        </p:nvSpPr>
        <p:spPr/>
        <p:txBody>
          <a:bodyPr/>
          <a:lstStyle/>
          <a:p>
            <a:r>
              <a:rPr lang="en-US" dirty="0"/>
              <a:t>©2017 PayPal Inc. Confidential and proprietary.</a:t>
            </a:r>
          </a:p>
        </p:txBody>
      </p:sp>
      <p:sp>
        <p:nvSpPr>
          <p:cNvPr id="21" name="Arrow: Right 20">
            <a:extLst>
              <a:ext uri="{FF2B5EF4-FFF2-40B4-BE49-F238E27FC236}">
                <a16:creationId xmlns:a16="http://schemas.microsoft.com/office/drawing/2014/main" xmlns="" id="{07ADBF16-EE17-43FA-BF9E-2CEC8162F8E1}"/>
              </a:ext>
            </a:extLst>
          </p:cNvPr>
          <p:cNvSpPr/>
          <p:nvPr/>
        </p:nvSpPr>
        <p:spPr>
          <a:xfrm>
            <a:off x="2768627"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xmlns="" id="{269ABF7D-804A-4FD9-B09F-3FE3BFC05840}"/>
              </a:ext>
            </a:extLst>
          </p:cNvPr>
          <p:cNvSpPr/>
          <p:nvPr/>
        </p:nvSpPr>
        <p:spPr>
          <a:xfrm>
            <a:off x="810181" y="2578831"/>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All attempts</a:t>
            </a:r>
          </a:p>
        </p:txBody>
      </p:sp>
      <p:sp>
        <p:nvSpPr>
          <p:cNvPr id="24" name="Rectangle: Rounded Corners 23">
            <a:extLst>
              <a:ext uri="{FF2B5EF4-FFF2-40B4-BE49-F238E27FC236}">
                <a16:creationId xmlns:a16="http://schemas.microsoft.com/office/drawing/2014/main" xmlns="" id="{5A93F320-D272-4E7E-A6F1-6C068FD7F05D}"/>
              </a:ext>
            </a:extLst>
          </p:cNvPr>
          <p:cNvSpPr/>
          <p:nvPr/>
        </p:nvSpPr>
        <p:spPr>
          <a:xfrm>
            <a:off x="3547405" y="2693509"/>
            <a:ext cx="2548595"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Declined by frontend Models(CAM, ATOM…)</a:t>
            </a:r>
          </a:p>
        </p:txBody>
      </p:sp>
      <p:sp>
        <p:nvSpPr>
          <p:cNvPr id="25" name="Arrow: Right 24">
            <a:extLst>
              <a:ext uri="{FF2B5EF4-FFF2-40B4-BE49-F238E27FC236}">
                <a16:creationId xmlns:a16="http://schemas.microsoft.com/office/drawing/2014/main" xmlns="" id="{F1218878-3AAD-40F4-8CD7-FA262E489E11}"/>
              </a:ext>
            </a:extLst>
          </p:cNvPr>
          <p:cNvSpPr/>
          <p:nvPr/>
        </p:nvSpPr>
        <p:spPr>
          <a:xfrm rot="19732343">
            <a:off x="5789717" y="1895394"/>
            <a:ext cx="2170120" cy="3474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xmlns="" id="{B937A1FD-9D15-47A1-89BD-214B2EEF86A6}"/>
              </a:ext>
            </a:extLst>
          </p:cNvPr>
          <p:cNvSpPr/>
          <p:nvPr/>
        </p:nvSpPr>
        <p:spPr>
          <a:xfrm>
            <a:off x="7812633" y="1020460"/>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Transactions with tags</a:t>
            </a:r>
          </a:p>
        </p:txBody>
      </p:sp>
      <p:sp>
        <p:nvSpPr>
          <p:cNvPr id="27" name="Arrow: Right 26">
            <a:extLst>
              <a:ext uri="{FF2B5EF4-FFF2-40B4-BE49-F238E27FC236}">
                <a16:creationId xmlns:a16="http://schemas.microsoft.com/office/drawing/2014/main" xmlns="" id="{087972AD-F9CF-4963-9152-915B5663A7AE}"/>
              </a:ext>
            </a:extLst>
          </p:cNvPr>
          <p:cNvSpPr/>
          <p:nvPr/>
        </p:nvSpPr>
        <p:spPr>
          <a:xfrm rot="5400000">
            <a:off x="8442397" y="214854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0" name="Oval 29">
            <a:extLst>
              <a:ext uri="{FF2B5EF4-FFF2-40B4-BE49-F238E27FC236}">
                <a16:creationId xmlns:a16="http://schemas.microsoft.com/office/drawing/2014/main" xmlns="" id="{3CA6D129-EE6C-4A9D-86F2-12FBD142D7AD}"/>
              </a:ext>
            </a:extLst>
          </p:cNvPr>
          <p:cNvSpPr/>
          <p:nvPr/>
        </p:nvSpPr>
        <p:spPr>
          <a:xfrm>
            <a:off x="7812633" y="2695005"/>
            <a:ext cx="2123387" cy="9487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Var &amp; bad rate</a:t>
            </a:r>
          </a:p>
        </p:txBody>
      </p:sp>
      <p:sp>
        <p:nvSpPr>
          <p:cNvPr id="44" name="Arrow: Right 43">
            <a:extLst>
              <a:ext uri="{FF2B5EF4-FFF2-40B4-BE49-F238E27FC236}">
                <a16:creationId xmlns:a16="http://schemas.microsoft.com/office/drawing/2014/main" xmlns="" id="{77E8FF9E-3CBF-4491-8DBE-42C1EBDC3A4F}"/>
              </a:ext>
            </a:extLst>
          </p:cNvPr>
          <p:cNvSpPr/>
          <p:nvPr/>
        </p:nvSpPr>
        <p:spPr>
          <a:xfrm rot="5400000">
            <a:off x="8431900" y="387901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5" name="Oval 44">
            <a:extLst>
              <a:ext uri="{FF2B5EF4-FFF2-40B4-BE49-F238E27FC236}">
                <a16:creationId xmlns:a16="http://schemas.microsoft.com/office/drawing/2014/main" xmlns="" id="{C9BDA9B3-FBBD-45C8-9F10-59EF9137C83E}"/>
              </a:ext>
            </a:extLst>
          </p:cNvPr>
          <p:cNvSpPr/>
          <p:nvPr/>
        </p:nvSpPr>
        <p:spPr>
          <a:xfrm>
            <a:off x="7812633" y="4410443"/>
            <a:ext cx="2123387"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Based on merchants</a:t>
            </a:r>
          </a:p>
        </p:txBody>
      </p:sp>
      <p:sp>
        <p:nvSpPr>
          <p:cNvPr id="46" name="Arrow: Right 45">
            <a:extLst>
              <a:ext uri="{FF2B5EF4-FFF2-40B4-BE49-F238E27FC236}">
                <a16:creationId xmlns:a16="http://schemas.microsoft.com/office/drawing/2014/main" xmlns="" id="{82501502-9F6C-4324-84BB-1967BF85D09A}"/>
              </a:ext>
            </a:extLst>
          </p:cNvPr>
          <p:cNvSpPr/>
          <p:nvPr/>
        </p:nvSpPr>
        <p:spPr>
          <a:xfrm rot="11548698">
            <a:off x="2361372" y="3939988"/>
            <a:ext cx="5687393" cy="334316"/>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47" name="Arrow: Right 46">
            <a:extLst>
              <a:ext uri="{FF2B5EF4-FFF2-40B4-BE49-F238E27FC236}">
                <a16:creationId xmlns:a16="http://schemas.microsoft.com/office/drawing/2014/main" xmlns="" id="{8EF6F855-421D-4FB9-8C2C-63C3483CE14C}"/>
              </a:ext>
            </a:extLst>
          </p:cNvPr>
          <p:cNvSpPr/>
          <p:nvPr/>
        </p:nvSpPr>
        <p:spPr>
          <a:xfrm>
            <a:off x="65520"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 name="TextBox 2">
            <a:extLst>
              <a:ext uri="{FF2B5EF4-FFF2-40B4-BE49-F238E27FC236}">
                <a16:creationId xmlns:a16="http://schemas.microsoft.com/office/drawing/2014/main" xmlns="" id="{E940B1A9-A428-4683-9254-1824F867CF17}"/>
              </a:ext>
            </a:extLst>
          </p:cNvPr>
          <p:cNvSpPr txBox="1"/>
          <p:nvPr/>
        </p:nvSpPr>
        <p:spPr>
          <a:xfrm>
            <a:off x="6171112" y="2776182"/>
            <a:ext cx="1771486" cy="276999"/>
          </a:xfrm>
          <a:prstGeom prst="rect">
            <a:avLst/>
          </a:prstGeom>
          <a:noFill/>
        </p:spPr>
        <p:txBody>
          <a:bodyPr wrap="square" lIns="0" tIns="0" rIns="0" bIns="0" rtlCol="0">
            <a:spAutoFit/>
          </a:bodyPr>
          <a:lstStyle/>
          <a:p>
            <a:pPr algn="ctr"/>
            <a:r>
              <a:rPr lang="en-US" dirty="0">
                <a:solidFill>
                  <a:schemeClr val="accent1"/>
                </a:solidFill>
              </a:rPr>
              <a:t>New attribute</a:t>
            </a:r>
          </a:p>
        </p:txBody>
      </p:sp>
      <p:sp>
        <p:nvSpPr>
          <p:cNvPr id="18" name="TextBox 17">
            <a:extLst>
              <a:ext uri="{FF2B5EF4-FFF2-40B4-BE49-F238E27FC236}">
                <a16:creationId xmlns:a16="http://schemas.microsoft.com/office/drawing/2014/main" xmlns="" id="{1C7B62ED-D08A-413B-8643-E47FB51537E6}"/>
              </a:ext>
            </a:extLst>
          </p:cNvPr>
          <p:cNvSpPr txBox="1"/>
          <p:nvPr/>
        </p:nvSpPr>
        <p:spPr>
          <a:xfrm rot="731047">
            <a:off x="4663452" y="3808123"/>
            <a:ext cx="1771486" cy="276999"/>
          </a:xfrm>
          <a:prstGeom prst="rect">
            <a:avLst/>
          </a:prstGeom>
          <a:noFill/>
        </p:spPr>
        <p:txBody>
          <a:bodyPr wrap="square" lIns="0" tIns="0" rIns="0" bIns="0" rtlCol="0">
            <a:spAutoFit/>
          </a:bodyPr>
          <a:lstStyle/>
          <a:p>
            <a:pPr algn="ctr"/>
            <a:r>
              <a:rPr lang="en-US" dirty="0">
                <a:solidFill>
                  <a:schemeClr val="accent1"/>
                </a:solidFill>
              </a:rPr>
              <a:t>Alert</a:t>
            </a:r>
          </a:p>
        </p:txBody>
      </p:sp>
    </p:spTree>
    <p:extLst>
      <p:ext uri="{BB962C8B-B14F-4D97-AF65-F5344CB8AC3E}">
        <p14:creationId xmlns:p14="http://schemas.microsoft.com/office/powerpoint/2010/main" val="2891128999"/>
      </p:ext>
    </p:extLst>
  </p:cSld>
  <p:clrMapOvr>
    <a:masterClrMapping/>
  </p:clrMapOvr>
  <mc:AlternateContent xmlns:mc="http://schemas.openxmlformats.org/markup-compatibility/2006" xmlns:p14="http://schemas.microsoft.com/office/powerpoint/2010/main">
    <mc:Choice Requires="p14">
      <p:transition spd="med" p14:dur="700" advTm="10820">
        <p:fade/>
      </p:transition>
    </mc:Choice>
    <mc:Fallback xmlns="">
      <p:transition spd="med" advTm="1082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5664" y="297672"/>
            <a:ext cx="11187113" cy="311150"/>
          </a:xfrm>
        </p:spPr>
        <p:txBody>
          <a:bodyPr/>
          <a:lstStyle/>
          <a:p>
            <a:r>
              <a:rPr lang="en-US" sz="4000" b="1" dirty="0"/>
              <a:t>Workflow</a:t>
            </a:r>
            <a:endParaRPr lang="en-US" b="1" dirty="0"/>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3" name="TextBox 2">
            <a:extLst>
              <a:ext uri="{FF2B5EF4-FFF2-40B4-BE49-F238E27FC236}">
                <a16:creationId xmlns:a16="http://schemas.microsoft.com/office/drawing/2014/main" xmlns="" id="{94D46468-100A-48F9-9024-1D2F5F790912}"/>
              </a:ext>
            </a:extLst>
          </p:cNvPr>
          <p:cNvSpPr txBox="1"/>
          <p:nvPr/>
        </p:nvSpPr>
        <p:spPr>
          <a:xfrm>
            <a:off x="190306" y="1282991"/>
            <a:ext cx="3539148" cy="615553"/>
          </a:xfrm>
          <a:prstGeom prst="rect">
            <a:avLst/>
          </a:prstGeom>
          <a:noFill/>
        </p:spPr>
        <p:txBody>
          <a:bodyPr wrap="square" lIns="0" tIns="0" rIns="0" bIns="0" rtlCol="0">
            <a:spAutoFit/>
          </a:bodyPr>
          <a:lstStyle/>
          <a:p>
            <a:pPr algn="ctr"/>
            <a:r>
              <a:rPr lang="en-US" sz="2000" dirty="0">
                <a:solidFill>
                  <a:schemeClr val="accent1"/>
                </a:solidFill>
              </a:rPr>
              <a:t>Variables</a:t>
            </a:r>
          </a:p>
          <a:p>
            <a:pPr algn="ctr"/>
            <a:r>
              <a:rPr lang="en-US" sz="2000" dirty="0">
                <a:solidFill>
                  <a:schemeClr val="accent1"/>
                </a:solidFill>
              </a:rPr>
              <a:t>(Categorical, Continuous)</a:t>
            </a:r>
          </a:p>
        </p:txBody>
      </p:sp>
      <p:sp>
        <p:nvSpPr>
          <p:cNvPr id="22" name="Arrow: Right 21">
            <a:extLst>
              <a:ext uri="{FF2B5EF4-FFF2-40B4-BE49-F238E27FC236}">
                <a16:creationId xmlns:a16="http://schemas.microsoft.com/office/drawing/2014/main" xmlns="" id="{9387C645-0487-4AD3-9C10-01CF6B3A53FF}"/>
              </a:ext>
            </a:extLst>
          </p:cNvPr>
          <p:cNvSpPr/>
          <p:nvPr/>
        </p:nvSpPr>
        <p:spPr>
          <a:xfrm>
            <a:off x="7324513" y="1518433"/>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 name="TextBox 3">
            <a:extLst>
              <a:ext uri="{FF2B5EF4-FFF2-40B4-BE49-F238E27FC236}">
                <a16:creationId xmlns:a16="http://schemas.microsoft.com/office/drawing/2014/main" xmlns="" id="{AA9A4213-7E8E-4FDF-AA50-DFA2D5111259}"/>
              </a:ext>
            </a:extLst>
          </p:cNvPr>
          <p:cNvSpPr txBox="1"/>
          <p:nvPr/>
        </p:nvSpPr>
        <p:spPr>
          <a:xfrm>
            <a:off x="899233" y="2407623"/>
            <a:ext cx="2016224" cy="2215991"/>
          </a:xfrm>
          <a:prstGeom prst="rect">
            <a:avLst/>
          </a:prstGeom>
          <a:noFill/>
        </p:spPr>
        <p:txBody>
          <a:bodyPr wrap="square" lIns="0" tIns="0" rIns="0" bIns="0" rtlCol="0">
            <a:spAutoFit/>
          </a:bodyPr>
          <a:lstStyle/>
          <a:p>
            <a:pPr algn="ctr"/>
            <a:r>
              <a:rPr lang="en-US" dirty="0">
                <a:solidFill>
                  <a:schemeClr val="accent1"/>
                </a:solidFill>
              </a:rPr>
              <a:t>TPV </a:t>
            </a:r>
          </a:p>
          <a:p>
            <a:pPr algn="ctr"/>
            <a:r>
              <a:rPr lang="en-US" dirty="0">
                <a:solidFill>
                  <a:schemeClr val="accent1"/>
                </a:solidFill>
              </a:rPr>
              <a:t>Suc_num</a:t>
            </a:r>
          </a:p>
          <a:p>
            <a:pPr algn="ctr"/>
            <a:r>
              <a:rPr lang="en-US" dirty="0">
                <a:solidFill>
                  <a:schemeClr val="accent1"/>
                </a:solidFill>
              </a:rPr>
              <a:t>USD_amt</a:t>
            </a:r>
          </a:p>
          <a:p>
            <a:pPr algn="ctr"/>
            <a:r>
              <a:rPr lang="en-US" dirty="0">
                <a:solidFill>
                  <a:schemeClr val="accent1"/>
                </a:solidFill>
              </a:rPr>
              <a:t>Model_score</a:t>
            </a:r>
          </a:p>
          <a:p>
            <a:pPr algn="ctr"/>
            <a:r>
              <a:rPr lang="en-US" dirty="0">
                <a:solidFill>
                  <a:schemeClr val="accent1"/>
                </a:solidFill>
              </a:rPr>
              <a:t>Sndr_days_on_file</a:t>
            </a:r>
          </a:p>
          <a:p>
            <a:pPr algn="ctr"/>
            <a:r>
              <a:rPr lang="en-US" dirty="0">
                <a:solidFill>
                  <a:schemeClr val="accent1"/>
                </a:solidFill>
              </a:rPr>
              <a:t>Sndr_IP4</a:t>
            </a:r>
          </a:p>
          <a:p>
            <a:pPr algn="ctr"/>
            <a:r>
              <a:rPr lang="en-US" dirty="0">
                <a:solidFill>
                  <a:schemeClr val="accent1"/>
                </a:solidFill>
              </a:rPr>
              <a:t>Sndr_country</a:t>
            </a:r>
          </a:p>
          <a:p>
            <a:pPr algn="ctr"/>
            <a:r>
              <a:rPr lang="en-US" dirty="0">
                <a:solidFill>
                  <a:schemeClr val="accent1"/>
                </a:solidFill>
              </a:rPr>
              <a:t>……</a:t>
            </a:r>
          </a:p>
        </p:txBody>
      </p:sp>
      <p:sp>
        <p:nvSpPr>
          <p:cNvPr id="24" name="Arrow: Right 23">
            <a:extLst>
              <a:ext uri="{FF2B5EF4-FFF2-40B4-BE49-F238E27FC236}">
                <a16:creationId xmlns:a16="http://schemas.microsoft.com/office/drawing/2014/main" xmlns="" id="{0CF53D7A-F89E-431D-B723-21313F9BB4B4}"/>
              </a:ext>
            </a:extLst>
          </p:cNvPr>
          <p:cNvSpPr/>
          <p:nvPr/>
        </p:nvSpPr>
        <p:spPr>
          <a:xfrm>
            <a:off x="3514726" y="3398998"/>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5" name="Arrow: Right 24">
            <a:extLst>
              <a:ext uri="{FF2B5EF4-FFF2-40B4-BE49-F238E27FC236}">
                <a16:creationId xmlns:a16="http://schemas.microsoft.com/office/drawing/2014/main" xmlns="" id="{1CCB9EEF-5273-4E08-ADBF-38A74C944B85}"/>
              </a:ext>
            </a:extLst>
          </p:cNvPr>
          <p:cNvSpPr/>
          <p:nvPr/>
        </p:nvSpPr>
        <p:spPr>
          <a:xfrm>
            <a:off x="3514726" y="1518433"/>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6" name="Flowchart: Alternate Process 25">
            <a:extLst>
              <a:ext uri="{FF2B5EF4-FFF2-40B4-BE49-F238E27FC236}">
                <a16:creationId xmlns:a16="http://schemas.microsoft.com/office/drawing/2014/main" xmlns="" id="{A17F3D75-CF9E-498D-ABD1-324975911CAB}"/>
              </a:ext>
            </a:extLst>
          </p:cNvPr>
          <p:cNvSpPr/>
          <p:nvPr/>
        </p:nvSpPr>
        <p:spPr>
          <a:xfrm>
            <a:off x="788279" y="2191599"/>
            <a:ext cx="2343201" cy="266429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7" name="Flowchart: Alternate Process 26">
            <a:extLst>
              <a:ext uri="{FF2B5EF4-FFF2-40B4-BE49-F238E27FC236}">
                <a16:creationId xmlns:a16="http://schemas.microsoft.com/office/drawing/2014/main" xmlns="" id="{50F1A145-D84B-4ABB-B94A-AAD74E97BBCB}"/>
              </a:ext>
            </a:extLst>
          </p:cNvPr>
          <p:cNvSpPr/>
          <p:nvPr/>
        </p:nvSpPr>
        <p:spPr>
          <a:xfrm>
            <a:off x="5098542" y="2263905"/>
            <a:ext cx="1944216" cy="266429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0" name="TextBox 29">
            <a:extLst>
              <a:ext uri="{FF2B5EF4-FFF2-40B4-BE49-F238E27FC236}">
                <a16:creationId xmlns:a16="http://schemas.microsoft.com/office/drawing/2014/main" xmlns="" id="{9B6FE536-E9AC-429C-B8CB-1FF49B941A2A}"/>
              </a:ext>
            </a:extLst>
          </p:cNvPr>
          <p:cNvSpPr txBox="1"/>
          <p:nvPr/>
        </p:nvSpPr>
        <p:spPr>
          <a:xfrm>
            <a:off x="5062538" y="2647316"/>
            <a:ext cx="2016224" cy="1938992"/>
          </a:xfrm>
          <a:prstGeom prst="rect">
            <a:avLst/>
          </a:prstGeom>
          <a:noFill/>
        </p:spPr>
        <p:txBody>
          <a:bodyPr wrap="square" lIns="0" tIns="0" rIns="0" bIns="0" rtlCol="0">
            <a:spAutoFit/>
          </a:bodyPr>
          <a:lstStyle/>
          <a:p>
            <a:pPr algn="ctr"/>
            <a:r>
              <a:rPr lang="en-US" altLang="zh-CN" dirty="0">
                <a:solidFill>
                  <a:schemeClr val="accent1"/>
                </a:solidFill>
              </a:rPr>
              <a:t>Distinct Number</a:t>
            </a:r>
          </a:p>
          <a:p>
            <a:pPr algn="ctr"/>
            <a:r>
              <a:rPr lang="en-US" altLang="zh-CN" dirty="0">
                <a:solidFill>
                  <a:schemeClr val="accent1"/>
                </a:solidFill>
              </a:rPr>
              <a:t>Proportion shift</a:t>
            </a:r>
            <a:endParaRPr lang="en-US" dirty="0">
              <a:solidFill>
                <a:schemeClr val="accent1"/>
              </a:solidFill>
            </a:endParaRPr>
          </a:p>
          <a:p>
            <a:pPr algn="ctr"/>
            <a:r>
              <a:rPr lang="en-US" dirty="0">
                <a:solidFill>
                  <a:schemeClr val="accent1"/>
                </a:solidFill>
              </a:rPr>
              <a:t>Top percentile</a:t>
            </a:r>
          </a:p>
          <a:p>
            <a:pPr algn="ctr"/>
            <a:r>
              <a:rPr lang="en-US" dirty="0">
                <a:solidFill>
                  <a:schemeClr val="accent1"/>
                </a:solidFill>
              </a:rPr>
              <a:t>Velocity change</a:t>
            </a:r>
          </a:p>
          <a:p>
            <a:pPr algn="ctr"/>
            <a:r>
              <a:rPr lang="en-US" dirty="0">
                <a:solidFill>
                  <a:schemeClr val="accent1"/>
                </a:solidFill>
              </a:rPr>
              <a:t>Average </a:t>
            </a:r>
          </a:p>
          <a:p>
            <a:pPr algn="ctr"/>
            <a:r>
              <a:rPr lang="en-US" dirty="0">
                <a:solidFill>
                  <a:schemeClr val="accent1"/>
                </a:solidFill>
              </a:rPr>
              <a:t>Sum</a:t>
            </a:r>
          </a:p>
          <a:p>
            <a:pPr algn="ctr"/>
            <a:r>
              <a:rPr lang="en-US" dirty="0">
                <a:solidFill>
                  <a:schemeClr val="accent1"/>
                </a:solidFill>
              </a:rPr>
              <a:t>……</a:t>
            </a:r>
          </a:p>
        </p:txBody>
      </p:sp>
      <p:sp>
        <p:nvSpPr>
          <p:cNvPr id="31" name="Arrow: Right 30">
            <a:extLst>
              <a:ext uri="{FF2B5EF4-FFF2-40B4-BE49-F238E27FC236}">
                <a16:creationId xmlns:a16="http://schemas.microsoft.com/office/drawing/2014/main" xmlns="" id="{368B1B55-2E62-4086-9532-CA42BB07DB1D}"/>
              </a:ext>
            </a:extLst>
          </p:cNvPr>
          <p:cNvSpPr/>
          <p:nvPr/>
        </p:nvSpPr>
        <p:spPr>
          <a:xfrm>
            <a:off x="7464152" y="3429000"/>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3" name="Flowchart: Alternate Process 42">
            <a:extLst>
              <a:ext uri="{FF2B5EF4-FFF2-40B4-BE49-F238E27FC236}">
                <a16:creationId xmlns:a16="http://schemas.microsoft.com/office/drawing/2014/main" xmlns="" id="{7830D563-F2EF-4D4F-A5C6-8CCD499C21D9}"/>
              </a:ext>
            </a:extLst>
          </p:cNvPr>
          <p:cNvSpPr/>
          <p:nvPr/>
        </p:nvSpPr>
        <p:spPr>
          <a:xfrm>
            <a:off x="9048328" y="2263905"/>
            <a:ext cx="1944216" cy="266429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4" name="TextBox 43">
            <a:extLst>
              <a:ext uri="{FF2B5EF4-FFF2-40B4-BE49-F238E27FC236}">
                <a16:creationId xmlns:a16="http://schemas.microsoft.com/office/drawing/2014/main" xmlns="" id="{0DEB98E8-1A22-41B2-A364-5A403F05BA3B}"/>
              </a:ext>
            </a:extLst>
          </p:cNvPr>
          <p:cNvSpPr txBox="1"/>
          <p:nvPr/>
        </p:nvSpPr>
        <p:spPr>
          <a:xfrm>
            <a:off x="4816060" y="1455527"/>
            <a:ext cx="2508453" cy="307777"/>
          </a:xfrm>
          <a:prstGeom prst="rect">
            <a:avLst/>
          </a:prstGeom>
          <a:noFill/>
        </p:spPr>
        <p:txBody>
          <a:bodyPr wrap="square" lIns="0" tIns="0" rIns="0" bIns="0" rtlCol="0">
            <a:spAutoFit/>
          </a:bodyPr>
          <a:lstStyle/>
          <a:p>
            <a:pPr algn="ctr"/>
            <a:r>
              <a:rPr lang="en-US" sz="2000" dirty="0">
                <a:solidFill>
                  <a:schemeClr val="accent1"/>
                </a:solidFill>
              </a:rPr>
              <a:t>Design Statistics</a:t>
            </a:r>
          </a:p>
        </p:txBody>
      </p:sp>
      <p:sp>
        <p:nvSpPr>
          <p:cNvPr id="45" name="TextBox 44">
            <a:extLst>
              <a:ext uri="{FF2B5EF4-FFF2-40B4-BE49-F238E27FC236}">
                <a16:creationId xmlns:a16="http://schemas.microsoft.com/office/drawing/2014/main" xmlns="" id="{D71F2D5B-8F50-4AF9-9D2E-97C36589DA21}"/>
              </a:ext>
            </a:extLst>
          </p:cNvPr>
          <p:cNvSpPr txBox="1"/>
          <p:nvPr/>
        </p:nvSpPr>
        <p:spPr>
          <a:xfrm>
            <a:off x="8625847" y="1488760"/>
            <a:ext cx="2508453" cy="307777"/>
          </a:xfrm>
          <a:prstGeom prst="rect">
            <a:avLst/>
          </a:prstGeom>
          <a:noFill/>
        </p:spPr>
        <p:txBody>
          <a:bodyPr wrap="square" lIns="0" tIns="0" rIns="0" bIns="0" rtlCol="0">
            <a:spAutoFit/>
          </a:bodyPr>
          <a:lstStyle/>
          <a:p>
            <a:pPr algn="ctr"/>
            <a:r>
              <a:rPr lang="en-US" sz="2000" dirty="0">
                <a:solidFill>
                  <a:schemeClr val="accent1"/>
                </a:solidFill>
              </a:rPr>
              <a:t>New attributes</a:t>
            </a:r>
          </a:p>
        </p:txBody>
      </p:sp>
      <p:sp>
        <p:nvSpPr>
          <p:cNvPr id="47" name="TextBox 46">
            <a:extLst>
              <a:ext uri="{FF2B5EF4-FFF2-40B4-BE49-F238E27FC236}">
                <a16:creationId xmlns:a16="http://schemas.microsoft.com/office/drawing/2014/main" xmlns="" id="{581FF121-AFB9-4A30-9704-E4CF7604635C}"/>
              </a:ext>
            </a:extLst>
          </p:cNvPr>
          <p:cNvSpPr txBox="1"/>
          <p:nvPr/>
        </p:nvSpPr>
        <p:spPr>
          <a:xfrm>
            <a:off x="9045824" y="2961620"/>
            <a:ext cx="2016224" cy="1384995"/>
          </a:xfrm>
          <a:prstGeom prst="rect">
            <a:avLst/>
          </a:prstGeom>
          <a:noFill/>
        </p:spPr>
        <p:txBody>
          <a:bodyPr wrap="square" lIns="0" tIns="0" rIns="0" bIns="0" rtlCol="0">
            <a:spAutoFit/>
          </a:bodyPr>
          <a:lstStyle/>
          <a:p>
            <a:pPr algn="ctr"/>
            <a:r>
              <a:rPr lang="en-US" altLang="zh-CN" dirty="0">
                <a:solidFill>
                  <a:schemeClr val="accent1"/>
                </a:solidFill>
              </a:rPr>
              <a:t>Bias rank</a:t>
            </a:r>
          </a:p>
          <a:p>
            <a:pPr algn="ctr"/>
            <a:r>
              <a:rPr lang="en-US" dirty="0">
                <a:solidFill>
                  <a:schemeClr val="accent1"/>
                </a:solidFill>
              </a:rPr>
              <a:t>Gap rank</a:t>
            </a:r>
          </a:p>
          <a:p>
            <a:pPr algn="ctr"/>
            <a:r>
              <a:rPr lang="en-US" dirty="0">
                <a:solidFill>
                  <a:schemeClr val="accent1"/>
                </a:solidFill>
              </a:rPr>
              <a:t>Correlation</a:t>
            </a:r>
          </a:p>
          <a:p>
            <a:pPr algn="ctr"/>
            <a:r>
              <a:rPr lang="en-US" dirty="0">
                <a:solidFill>
                  <a:schemeClr val="accent1"/>
                </a:solidFill>
              </a:rPr>
              <a:t>Complex statistic</a:t>
            </a:r>
          </a:p>
          <a:p>
            <a:pPr algn="ctr"/>
            <a:r>
              <a:rPr lang="en-US" dirty="0">
                <a:solidFill>
                  <a:schemeClr val="accent1"/>
                </a:solidFill>
              </a:rPr>
              <a:t>……</a:t>
            </a:r>
          </a:p>
        </p:txBody>
      </p:sp>
    </p:spTree>
    <p:extLst>
      <p:ext uri="{BB962C8B-B14F-4D97-AF65-F5344CB8AC3E}">
        <p14:creationId xmlns:p14="http://schemas.microsoft.com/office/powerpoint/2010/main" val="3377041209"/>
      </p:ext>
    </p:extLst>
  </p:cSld>
  <p:clrMapOvr>
    <a:masterClrMapping/>
  </p:clrMapOvr>
  <mc:AlternateContent xmlns:mc="http://schemas.openxmlformats.org/markup-compatibility/2006" xmlns:p14="http://schemas.microsoft.com/office/powerpoint/2010/main">
    <mc:Choice Requires="p14">
      <p:transition spd="med" p14:dur="700" advTm="47835">
        <p:fade/>
      </p:transition>
    </mc:Choice>
    <mc:Fallback xmlns="">
      <p:transition spd="med" advTm="4783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5664" y="297672"/>
            <a:ext cx="11187113" cy="311150"/>
          </a:xfrm>
        </p:spPr>
        <p:txBody>
          <a:bodyPr/>
          <a:lstStyle/>
          <a:p>
            <a:r>
              <a:rPr lang="en-US" sz="4000" b="1" dirty="0"/>
              <a:t>Workflow</a:t>
            </a:r>
            <a:endParaRPr lang="en-US" b="1" dirty="0"/>
          </a:p>
        </p:txBody>
      </p:sp>
      <p:sp>
        <p:nvSpPr>
          <p:cNvPr id="5" name="Footer Placeholder 4"/>
          <p:cNvSpPr>
            <a:spLocks noGrp="1"/>
          </p:cNvSpPr>
          <p:nvPr>
            <p:ph type="ftr" sz="quarter" idx="11"/>
          </p:nvPr>
        </p:nvSpPr>
        <p:spPr/>
        <p:txBody>
          <a:bodyPr/>
          <a:lstStyle/>
          <a:p>
            <a:r>
              <a:rPr lang="en-US" dirty="0"/>
              <a:t>©2017 PayPal Inc. Confidential and proprietary.</a:t>
            </a:r>
          </a:p>
        </p:txBody>
      </p:sp>
      <p:graphicFrame>
        <p:nvGraphicFramePr>
          <p:cNvPr id="16" name="Chart 15">
            <a:extLst>
              <a:ext uri="{FF2B5EF4-FFF2-40B4-BE49-F238E27FC236}">
                <a16:creationId xmlns:a16="http://schemas.microsoft.com/office/drawing/2014/main" xmlns="" id="{7C44B3A7-E864-4D20-9EB9-187C77C66BB7}"/>
              </a:ext>
            </a:extLst>
          </p:cNvPr>
          <p:cNvGraphicFramePr>
            <a:graphicFrameLocks/>
          </p:cNvGraphicFramePr>
          <p:nvPr>
            <p:extLst>
              <p:ext uri="{D42A27DB-BD31-4B8C-83A1-F6EECF244321}">
                <p14:modId xmlns:p14="http://schemas.microsoft.com/office/powerpoint/2010/main" val="3289008099"/>
              </p:ext>
            </p:extLst>
          </p:nvPr>
        </p:nvGraphicFramePr>
        <p:xfrm>
          <a:off x="767408" y="818290"/>
          <a:ext cx="4868085" cy="26642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xmlns="" id="{14A7632E-C3F6-4497-BD41-ABA8CC02C5D4}"/>
              </a:ext>
            </a:extLst>
          </p:cNvPr>
          <p:cNvGraphicFramePr>
            <a:graphicFrameLocks/>
          </p:cNvGraphicFramePr>
          <p:nvPr>
            <p:extLst>
              <p:ext uri="{D42A27DB-BD31-4B8C-83A1-F6EECF244321}">
                <p14:modId xmlns:p14="http://schemas.microsoft.com/office/powerpoint/2010/main" val="1326470138"/>
              </p:ext>
            </p:extLst>
          </p:nvPr>
        </p:nvGraphicFramePr>
        <p:xfrm>
          <a:off x="6168007" y="818290"/>
          <a:ext cx="4868085" cy="2664295"/>
        </p:xfrm>
        <a:graphic>
          <a:graphicData uri="http://schemas.openxmlformats.org/drawingml/2006/chart">
            <c:chart xmlns:c="http://schemas.openxmlformats.org/drawingml/2006/chart" xmlns:r="http://schemas.openxmlformats.org/officeDocument/2006/relationships" r:id="rId4"/>
          </a:graphicData>
        </a:graphic>
      </p:graphicFrame>
      <p:pic>
        <p:nvPicPr>
          <p:cNvPr id="19" name="Picture 18">
            <a:extLst>
              <a:ext uri="{FF2B5EF4-FFF2-40B4-BE49-F238E27FC236}">
                <a16:creationId xmlns:a16="http://schemas.microsoft.com/office/drawing/2014/main" xmlns="" id="{B0025FED-C9F7-41F2-ABE0-6A7A3C221B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528" y="3611651"/>
            <a:ext cx="7343925" cy="27446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xmlns="" id="{2BDE303D-1BD8-4706-BE3C-9530E0C79B15}"/>
                  </a:ext>
                </a:extLst>
              </p14:cNvPr>
              <p14:cNvContentPartPr/>
              <p14:nvPr/>
            </p14:nvContentPartPr>
            <p14:xfrm>
              <a:off x="3842537" y="500589"/>
              <a:ext cx="360" cy="360"/>
            </p14:xfrm>
          </p:contentPart>
        </mc:Choice>
        <mc:Fallback xmlns="">
          <p:pic>
            <p:nvPicPr>
              <p:cNvPr id="8" name="Ink 7">
                <a:extLst>
                  <a:ext uri="{FF2B5EF4-FFF2-40B4-BE49-F238E27FC236}">
                    <a16:creationId xmlns:a16="http://schemas.microsoft.com/office/drawing/2014/main" id="{2BDE303D-1BD8-4706-BE3C-9530E0C79B15}"/>
                  </a:ext>
                </a:extLst>
              </p:cNvPr>
              <p:cNvPicPr/>
              <p:nvPr/>
            </p:nvPicPr>
            <p:blipFill>
              <a:blip r:embed="rId7"/>
              <a:stretch>
                <a:fillRect/>
              </a:stretch>
            </p:blipFill>
            <p:spPr>
              <a:xfrm>
                <a:off x="3841097" y="499149"/>
                <a:ext cx="324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A4383730-BA0E-47EA-ADBA-6873B7D3403F}"/>
                  </a:ext>
                </a:extLst>
              </p14:cNvPr>
              <p14:cNvContentPartPr/>
              <p14:nvPr/>
            </p14:nvContentPartPr>
            <p14:xfrm>
              <a:off x="3298217" y="-171"/>
              <a:ext cx="360" cy="360"/>
            </p14:xfrm>
          </p:contentPart>
        </mc:Choice>
        <mc:Fallback xmlns="">
          <p:pic>
            <p:nvPicPr>
              <p:cNvPr id="12" name="Ink 11">
                <a:extLst>
                  <a:ext uri="{FF2B5EF4-FFF2-40B4-BE49-F238E27FC236}">
                    <a16:creationId xmlns:a16="http://schemas.microsoft.com/office/drawing/2014/main" id="{A4383730-BA0E-47EA-ADBA-6873B7D3403F}"/>
                  </a:ext>
                </a:extLst>
              </p:cNvPr>
              <p:cNvPicPr/>
              <p:nvPr/>
            </p:nvPicPr>
            <p:blipFill>
              <a:blip r:embed="rId9"/>
              <a:stretch>
                <a:fillRect/>
              </a:stretch>
            </p:blipFill>
            <p:spPr>
              <a:xfrm>
                <a:off x="3289217" y="-9171"/>
                <a:ext cx="18000" cy="18000"/>
              </a:xfrm>
              <a:prstGeom prst="rect">
                <a:avLst/>
              </a:prstGeom>
            </p:spPr>
          </p:pic>
        </mc:Fallback>
      </mc:AlternateContent>
      <p:sp>
        <p:nvSpPr>
          <p:cNvPr id="23" name="Rectangle 22">
            <a:extLst>
              <a:ext uri="{FF2B5EF4-FFF2-40B4-BE49-F238E27FC236}">
                <a16:creationId xmlns:a16="http://schemas.microsoft.com/office/drawing/2014/main" xmlns="" id="{C425D779-94E7-4581-B887-0A1325F9D65B}"/>
              </a:ext>
            </a:extLst>
          </p:cNvPr>
          <p:cNvSpPr/>
          <p:nvPr/>
        </p:nvSpPr>
        <p:spPr>
          <a:xfrm>
            <a:off x="3842537" y="818290"/>
            <a:ext cx="813303" cy="264854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6" name="Rectangle 35">
            <a:extLst>
              <a:ext uri="{FF2B5EF4-FFF2-40B4-BE49-F238E27FC236}">
                <a16:creationId xmlns:a16="http://schemas.microsoft.com/office/drawing/2014/main" xmlns="" id="{4D1B05ED-B576-42E0-8AA5-D02AAE5A0429}"/>
              </a:ext>
            </a:extLst>
          </p:cNvPr>
          <p:cNvSpPr/>
          <p:nvPr/>
        </p:nvSpPr>
        <p:spPr>
          <a:xfrm>
            <a:off x="9048328" y="826166"/>
            <a:ext cx="813303" cy="264854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7" name="Rectangle 36">
            <a:extLst>
              <a:ext uri="{FF2B5EF4-FFF2-40B4-BE49-F238E27FC236}">
                <a16:creationId xmlns:a16="http://schemas.microsoft.com/office/drawing/2014/main" xmlns="" id="{D9F321DD-D5FD-4528-891A-850FFF26C2B5}"/>
              </a:ext>
            </a:extLst>
          </p:cNvPr>
          <p:cNvSpPr/>
          <p:nvPr/>
        </p:nvSpPr>
        <p:spPr>
          <a:xfrm>
            <a:off x="6430107" y="3792675"/>
            <a:ext cx="1224136" cy="256367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3" name="Rectangle 32">
            <a:extLst>
              <a:ext uri="{FF2B5EF4-FFF2-40B4-BE49-F238E27FC236}">
                <a16:creationId xmlns:a16="http://schemas.microsoft.com/office/drawing/2014/main" xmlns="" id="{6FB248FF-681F-4CD4-9F36-16D0D770B1AF}"/>
              </a:ext>
            </a:extLst>
          </p:cNvPr>
          <p:cNvSpPr/>
          <p:nvPr/>
        </p:nvSpPr>
        <p:spPr>
          <a:xfrm>
            <a:off x="3629280" y="3643639"/>
            <a:ext cx="3780420" cy="129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chemeClr val="tx1"/>
                </a:solidFill>
              </a:rPr>
              <a:t>Correlation between date and Sndr_days_on_file</a:t>
            </a:r>
            <a:endParaRPr lang="en-US" dirty="0">
              <a:solidFill>
                <a:schemeClr val="tx1"/>
              </a:solidFill>
            </a:endParaRPr>
          </a:p>
        </p:txBody>
      </p:sp>
    </p:spTree>
    <p:extLst>
      <p:ext uri="{BB962C8B-B14F-4D97-AF65-F5344CB8AC3E}">
        <p14:creationId xmlns:p14="http://schemas.microsoft.com/office/powerpoint/2010/main" val="3290939452"/>
      </p:ext>
    </p:extLst>
  </p:cSld>
  <p:clrMapOvr>
    <a:masterClrMapping/>
  </p:clrMapOvr>
  <mc:AlternateContent xmlns:mc="http://schemas.openxmlformats.org/markup-compatibility/2006" xmlns:p14="http://schemas.microsoft.com/office/powerpoint/2010/main">
    <mc:Choice Requires="p14">
      <p:transition spd="med" p14:dur="700" advTm="113696">
        <p:fade/>
      </p:transition>
    </mc:Choice>
    <mc:Fallback xmlns="">
      <p:transition spd="med" advTm="11369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502443" y="506149"/>
            <a:ext cx="11187113" cy="311150"/>
          </a:xfrm>
        </p:spPr>
        <p:txBody>
          <a:bodyPr/>
          <a:lstStyle/>
          <a:p>
            <a:r>
              <a:rPr lang="en-US" sz="4000" b="1" dirty="0"/>
              <a:t>Focus</a:t>
            </a:r>
          </a:p>
        </p:txBody>
      </p:sp>
      <p:sp>
        <p:nvSpPr>
          <p:cNvPr id="5" name="Footer Placeholder 4"/>
          <p:cNvSpPr>
            <a:spLocks noGrp="1"/>
          </p:cNvSpPr>
          <p:nvPr>
            <p:ph type="ftr" sz="quarter" idx="11"/>
          </p:nvPr>
        </p:nvSpPr>
        <p:spPr/>
        <p:txBody>
          <a:bodyPr/>
          <a:lstStyle/>
          <a:p>
            <a:r>
              <a:rPr lang="en-US" dirty="0"/>
              <a:t>©2017 PayPal Inc. Confidential and proprietary.</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xmlns="" id="{2BDE303D-1BD8-4706-BE3C-9530E0C79B15}"/>
                  </a:ext>
                </a:extLst>
              </p14:cNvPr>
              <p14:cNvContentPartPr/>
              <p14:nvPr/>
            </p14:nvContentPartPr>
            <p14:xfrm>
              <a:off x="3842537" y="500589"/>
              <a:ext cx="360" cy="360"/>
            </p14:xfrm>
          </p:contentPart>
        </mc:Choice>
        <mc:Fallback xmlns="">
          <p:pic>
            <p:nvPicPr>
              <p:cNvPr id="8" name="Ink 7">
                <a:extLst>
                  <a:ext uri="{FF2B5EF4-FFF2-40B4-BE49-F238E27FC236}">
                    <a16:creationId xmlns:a16="http://schemas.microsoft.com/office/drawing/2014/main" id="{2BDE303D-1BD8-4706-BE3C-9530E0C79B15}"/>
                  </a:ext>
                </a:extLst>
              </p:cNvPr>
              <p:cNvPicPr/>
              <p:nvPr/>
            </p:nvPicPr>
            <p:blipFill>
              <a:blip r:embed="rId4"/>
              <a:stretch>
                <a:fillRect/>
              </a:stretch>
            </p:blipFill>
            <p:spPr>
              <a:xfrm>
                <a:off x="3841097" y="499149"/>
                <a:ext cx="324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xmlns="" id="{A4383730-BA0E-47EA-ADBA-6873B7D3403F}"/>
                  </a:ext>
                </a:extLst>
              </p14:cNvPr>
              <p14:cNvContentPartPr/>
              <p14:nvPr/>
            </p14:nvContentPartPr>
            <p14:xfrm>
              <a:off x="3298217" y="-171"/>
              <a:ext cx="360" cy="360"/>
            </p14:xfrm>
          </p:contentPart>
        </mc:Choice>
        <mc:Fallback xmlns="">
          <p:pic>
            <p:nvPicPr>
              <p:cNvPr id="12" name="Ink 11">
                <a:extLst>
                  <a:ext uri="{FF2B5EF4-FFF2-40B4-BE49-F238E27FC236}">
                    <a16:creationId xmlns:a16="http://schemas.microsoft.com/office/drawing/2014/main" id="{A4383730-BA0E-47EA-ADBA-6873B7D3403F}"/>
                  </a:ext>
                </a:extLst>
              </p:cNvPr>
              <p:cNvPicPr/>
              <p:nvPr/>
            </p:nvPicPr>
            <p:blipFill>
              <a:blip r:embed="rId6"/>
              <a:stretch>
                <a:fillRect/>
              </a:stretch>
            </p:blipFill>
            <p:spPr>
              <a:xfrm>
                <a:off x="3289217" y="-9171"/>
                <a:ext cx="18000" cy="18000"/>
              </a:xfrm>
              <a:prstGeom prst="rect">
                <a:avLst/>
              </a:prstGeom>
            </p:spPr>
          </p:pic>
        </mc:Fallback>
      </mc:AlternateContent>
      <p:sp>
        <p:nvSpPr>
          <p:cNvPr id="2" name="TextBox 1">
            <a:extLst>
              <a:ext uri="{FF2B5EF4-FFF2-40B4-BE49-F238E27FC236}">
                <a16:creationId xmlns:a16="http://schemas.microsoft.com/office/drawing/2014/main" xmlns="" id="{4070CD30-10CB-4C3D-B297-105997A5DCE5}"/>
              </a:ext>
            </a:extLst>
          </p:cNvPr>
          <p:cNvSpPr txBox="1"/>
          <p:nvPr/>
        </p:nvSpPr>
        <p:spPr>
          <a:xfrm>
            <a:off x="999463" y="1849772"/>
            <a:ext cx="2304256" cy="1846659"/>
          </a:xfrm>
          <a:prstGeom prst="rect">
            <a:avLst/>
          </a:prstGeom>
          <a:noFill/>
        </p:spPr>
        <p:txBody>
          <a:bodyPr wrap="square" lIns="0" tIns="0" rIns="0" bIns="0" rtlCol="0">
            <a:spAutoFit/>
          </a:bodyPr>
          <a:lstStyle/>
          <a:p>
            <a:r>
              <a:rPr lang="en-US" sz="2400" dirty="0">
                <a:solidFill>
                  <a:schemeClr val="accent1"/>
                </a:solidFill>
              </a:rPr>
              <a:t>sndr_ip4_num</a:t>
            </a: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r>
              <a:rPr lang="en-US" sz="2400" dirty="0" err="1">
                <a:solidFill>
                  <a:schemeClr val="accent1"/>
                </a:solidFill>
              </a:rPr>
              <a:t>sndr_country</a:t>
            </a:r>
            <a:endParaRPr lang="en-US" sz="2400" dirty="0">
              <a:solidFill>
                <a:schemeClr val="accent1"/>
              </a:solidFill>
            </a:endParaRPr>
          </a:p>
        </p:txBody>
      </p:sp>
      <p:sp>
        <p:nvSpPr>
          <p:cNvPr id="3" name="TextBox 2">
            <a:extLst>
              <a:ext uri="{FF2B5EF4-FFF2-40B4-BE49-F238E27FC236}">
                <a16:creationId xmlns:a16="http://schemas.microsoft.com/office/drawing/2014/main" xmlns="" id="{A9F3D154-FF48-4165-A201-35A0B3A2414B}"/>
              </a:ext>
            </a:extLst>
          </p:cNvPr>
          <p:cNvSpPr txBox="1"/>
          <p:nvPr/>
        </p:nvSpPr>
        <p:spPr>
          <a:xfrm>
            <a:off x="4374594" y="1829797"/>
            <a:ext cx="2907208" cy="369332"/>
          </a:xfrm>
          <a:prstGeom prst="rect">
            <a:avLst/>
          </a:prstGeom>
          <a:noFill/>
        </p:spPr>
        <p:txBody>
          <a:bodyPr wrap="square" lIns="0" tIns="0" rIns="0" bIns="0" rtlCol="0">
            <a:spAutoFit/>
          </a:bodyPr>
          <a:lstStyle/>
          <a:p>
            <a:pPr algn="ctr"/>
            <a:r>
              <a:rPr lang="en-US" sz="2400" dirty="0">
                <a:solidFill>
                  <a:schemeClr val="accent1"/>
                </a:solidFill>
              </a:rPr>
              <a:t>Distinct number</a:t>
            </a:r>
          </a:p>
        </p:txBody>
      </p:sp>
      <p:sp>
        <p:nvSpPr>
          <p:cNvPr id="18" name="TextBox 17">
            <a:extLst>
              <a:ext uri="{FF2B5EF4-FFF2-40B4-BE49-F238E27FC236}">
                <a16:creationId xmlns:a16="http://schemas.microsoft.com/office/drawing/2014/main" xmlns="" id="{134CF54E-D62B-48A5-A253-55EE8B8C1B0C}"/>
              </a:ext>
            </a:extLst>
          </p:cNvPr>
          <p:cNvSpPr txBox="1"/>
          <p:nvPr/>
        </p:nvSpPr>
        <p:spPr>
          <a:xfrm>
            <a:off x="4389650" y="2945363"/>
            <a:ext cx="2907208" cy="369332"/>
          </a:xfrm>
          <a:prstGeom prst="rect">
            <a:avLst/>
          </a:prstGeom>
          <a:noFill/>
        </p:spPr>
        <p:txBody>
          <a:bodyPr wrap="square" lIns="0" tIns="0" rIns="0" bIns="0" rtlCol="0">
            <a:spAutoFit/>
          </a:bodyPr>
          <a:lstStyle/>
          <a:p>
            <a:pPr algn="ctr"/>
            <a:r>
              <a:rPr lang="en-US" sz="2400" dirty="0">
                <a:solidFill>
                  <a:schemeClr val="accent1"/>
                </a:solidFill>
              </a:rPr>
              <a:t>Distinct number</a:t>
            </a:r>
          </a:p>
        </p:txBody>
      </p:sp>
      <p:sp>
        <p:nvSpPr>
          <p:cNvPr id="20" name="TextBox 19">
            <a:extLst>
              <a:ext uri="{FF2B5EF4-FFF2-40B4-BE49-F238E27FC236}">
                <a16:creationId xmlns:a16="http://schemas.microsoft.com/office/drawing/2014/main" xmlns="" id="{4F8402DC-ACDC-42AA-AA6D-FDB0318C7AA0}"/>
              </a:ext>
            </a:extLst>
          </p:cNvPr>
          <p:cNvSpPr txBox="1"/>
          <p:nvPr/>
        </p:nvSpPr>
        <p:spPr>
          <a:xfrm>
            <a:off x="4414430" y="3876263"/>
            <a:ext cx="2907208" cy="369332"/>
          </a:xfrm>
          <a:prstGeom prst="rect">
            <a:avLst/>
          </a:prstGeom>
          <a:noFill/>
        </p:spPr>
        <p:txBody>
          <a:bodyPr wrap="square" lIns="0" tIns="0" rIns="0" bIns="0" rtlCol="0">
            <a:spAutoFit/>
          </a:bodyPr>
          <a:lstStyle/>
          <a:p>
            <a:pPr algn="ctr"/>
            <a:r>
              <a:rPr lang="en-US" sz="2400" dirty="0">
                <a:solidFill>
                  <a:schemeClr val="accent1"/>
                </a:solidFill>
              </a:rPr>
              <a:t>Proportion shift</a:t>
            </a:r>
          </a:p>
        </p:txBody>
      </p:sp>
      <p:sp>
        <p:nvSpPr>
          <p:cNvPr id="21" name="Arrow: Right 20">
            <a:extLst>
              <a:ext uri="{FF2B5EF4-FFF2-40B4-BE49-F238E27FC236}">
                <a16:creationId xmlns:a16="http://schemas.microsoft.com/office/drawing/2014/main" xmlns="" id="{512C2E7D-E9FD-4B93-8C8D-208987466C0A}"/>
              </a:ext>
            </a:extLst>
          </p:cNvPr>
          <p:cNvSpPr/>
          <p:nvPr/>
        </p:nvSpPr>
        <p:spPr>
          <a:xfrm>
            <a:off x="3185739" y="1937229"/>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2" name="Arrow: Right 21">
            <a:extLst>
              <a:ext uri="{FF2B5EF4-FFF2-40B4-BE49-F238E27FC236}">
                <a16:creationId xmlns:a16="http://schemas.microsoft.com/office/drawing/2014/main" xmlns="" id="{5BC5A4A2-F132-40F2-AFA6-B2E5C781ECB4}"/>
              </a:ext>
            </a:extLst>
          </p:cNvPr>
          <p:cNvSpPr/>
          <p:nvPr/>
        </p:nvSpPr>
        <p:spPr>
          <a:xfrm rot="20673801">
            <a:off x="3171103" y="3311456"/>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4" name="Arrow: Right 23">
            <a:extLst>
              <a:ext uri="{FF2B5EF4-FFF2-40B4-BE49-F238E27FC236}">
                <a16:creationId xmlns:a16="http://schemas.microsoft.com/office/drawing/2014/main" xmlns="" id="{FA4350A6-7B68-4C52-BB69-C715F35AFAF4}"/>
              </a:ext>
            </a:extLst>
          </p:cNvPr>
          <p:cNvSpPr/>
          <p:nvPr/>
        </p:nvSpPr>
        <p:spPr>
          <a:xfrm rot="595981">
            <a:off x="3183177" y="3600581"/>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 name="Oval 3">
            <a:extLst>
              <a:ext uri="{FF2B5EF4-FFF2-40B4-BE49-F238E27FC236}">
                <a16:creationId xmlns:a16="http://schemas.microsoft.com/office/drawing/2014/main" xmlns="" id="{7D1FB449-3BBE-4B2F-9EFD-72B358844C05}"/>
              </a:ext>
            </a:extLst>
          </p:cNvPr>
          <p:cNvSpPr/>
          <p:nvPr/>
        </p:nvSpPr>
        <p:spPr>
          <a:xfrm>
            <a:off x="9547967" y="1464321"/>
            <a:ext cx="2448272" cy="3174645"/>
          </a:xfrm>
          <a:prstGeom prst="ellipse">
            <a:avLst/>
          </a:prstGeom>
          <a:solidFill>
            <a:schemeClr val="bg1">
              <a:alpha val="0"/>
            </a:schemeClr>
          </a:solidFill>
          <a:ln>
            <a:solidFill>
              <a:srgbClr val="009CD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4" name="TextBox 13">
            <a:extLst>
              <a:ext uri="{FF2B5EF4-FFF2-40B4-BE49-F238E27FC236}">
                <a16:creationId xmlns:a16="http://schemas.microsoft.com/office/drawing/2014/main" xmlns="" id="{3A2A4AD7-1570-4A8C-AE03-859901012807}"/>
              </a:ext>
            </a:extLst>
          </p:cNvPr>
          <p:cNvSpPr txBox="1"/>
          <p:nvPr/>
        </p:nvSpPr>
        <p:spPr>
          <a:xfrm>
            <a:off x="9350098" y="2072729"/>
            <a:ext cx="2844010" cy="1846659"/>
          </a:xfrm>
          <a:prstGeom prst="rect">
            <a:avLst/>
          </a:prstGeom>
          <a:noFill/>
        </p:spPr>
        <p:txBody>
          <a:bodyPr wrap="square" lIns="0" tIns="0" rIns="0" bIns="0" rtlCol="0">
            <a:spAutoFit/>
          </a:bodyPr>
          <a:lstStyle/>
          <a:p>
            <a:pPr algn="ctr"/>
            <a:r>
              <a:rPr lang="en-US" sz="2400" dirty="0">
                <a:solidFill>
                  <a:schemeClr val="accent1"/>
                </a:solidFill>
              </a:rPr>
              <a:t>Bad Rate</a:t>
            </a:r>
          </a:p>
          <a:p>
            <a:pPr algn="ctr"/>
            <a:endParaRPr lang="en-US" sz="2400" dirty="0">
              <a:solidFill>
                <a:schemeClr val="accent1"/>
              </a:solidFill>
            </a:endParaRPr>
          </a:p>
          <a:p>
            <a:pPr algn="ctr"/>
            <a:r>
              <a:rPr lang="en-US" sz="2400" dirty="0">
                <a:solidFill>
                  <a:schemeClr val="accent1"/>
                </a:solidFill>
              </a:rPr>
              <a:t>Under Attacked</a:t>
            </a:r>
          </a:p>
          <a:p>
            <a:pPr algn="ctr"/>
            <a:endParaRPr lang="en-US" sz="2400" dirty="0">
              <a:solidFill>
                <a:schemeClr val="accent1"/>
              </a:solidFill>
            </a:endParaRPr>
          </a:p>
          <a:p>
            <a:pPr algn="ctr"/>
            <a:r>
              <a:rPr lang="en-US" sz="2400" dirty="0">
                <a:solidFill>
                  <a:schemeClr val="accent1"/>
                </a:solidFill>
              </a:rPr>
              <a:t>Alert</a:t>
            </a:r>
          </a:p>
        </p:txBody>
      </p:sp>
      <p:sp>
        <p:nvSpPr>
          <p:cNvPr id="7" name="Arrow: Striped Right 6">
            <a:extLst>
              <a:ext uri="{FF2B5EF4-FFF2-40B4-BE49-F238E27FC236}">
                <a16:creationId xmlns:a16="http://schemas.microsoft.com/office/drawing/2014/main" xmlns="" id="{5ACCB775-E34B-46B3-92D5-C1BCDA022871}"/>
              </a:ext>
            </a:extLst>
          </p:cNvPr>
          <p:cNvSpPr/>
          <p:nvPr/>
        </p:nvSpPr>
        <p:spPr>
          <a:xfrm>
            <a:off x="7225850" y="2922663"/>
            <a:ext cx="1926379" cy="414732"/>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132582217"/>
      </p:ext>
    </p:extLst>
  </p:cSld>
  <p:clrMapOvr>
    <a:masterClrMapping/>
  </p:clrMapOvr>
  <mc:AlternateContent xmlns:mc="http://schemas.openxmlformats.org/markup-compatibility/2006" xmlns:p14="http://schemas.microsoft.com/office/powerpoint/2010/main">
    <mc:Choice Requires="p14">
      <p:transition spd="med" p14:dur="700" advTm="31305">
        <p:fade/>
      </p:transition>
    </mc:Choice>
    <mc:Fallback xmlns="">
      <p:transition spd="med" advTm="3130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1384" y="509152"/>
            <a:ext cx="2520280" cy="311150"/>
          </a:xfrm>
        </p:spPr>
        <p:txBody>
          <a:bodyPr/>
          <a:lstStyle/>
          <a:p>
            <a:r>
              <a:rPr lang="en-US" sz="4000" b="1" dirty="0">
                <a:latin typeface="Arial" panose="020B0604020202020204" pitchFamily="34" charset="0"/>
                <a:cs typeface="Arial" panose="020B0604020202020204" pitchFamily="34" charset="0"/>
              </a:rPr>
              <a:t>Study</a:t>
            </a:r>
            <a:endParaRPr lang="en-US" b="1" dirty="0">
              <a:latin typeface="Arial" panose="020B0604020202020204" pitchFamily="34" charset="0"/>
              <a:cs typeface="Arial" panose="020B0604020202020204" pitchFamily="34" charset="0"/>
            </a:endParaRPr>
          </a:p>
        </p:txBody>
      </p:sp>
      <p:sp>
        <p:nvSpPr>
          <p:cNvPr id="48" name="Footer Placeholder 4">
            <a:extLst>
              <a:ext uri="{FF2B5EF4-FFF2-40B4-BE49-F238E27FC236}">
                <a16:creationId xmlns:a16="http://schemas.microsoft.com/office/drawing/2014/main" xmlns="" id="{6A783343-8953-445A-AC10-D20B8F01DB51}"/>
              </a:ext>
            </a:extLst>
          </p:cNvPr>
          <p:cNvSpPr>
            <a:spLocks noGrp="1"/>
          </p:cNvSpPr>
          <p:nvPr>
            <p:ph type="ftr" sz="quarter" idx="11"/>
          </p:nvPr>
        </p:nvSpPr>
        <p:spPr/>
        <p:txBody>
          <a:bodyPr/>
          <a:lstStyle/>
          <a:p>
            <a:r>
              <a:rPr lang="en-US" dirty="0"/>
              <a:t>©2017 PayPal Inc. Confidential and proprietary.</a:t>
            </a:r>
          </a:p>
        </p:txBody>
      </p:sp>
      <p:sp>
        <p:nvSpPr>
          <p:cNvPr id="38" name="Title 5">
            <a:extLst>
              <a:ext uri="{FF2B5EF4-FFF2-40B4-BE49-F238E27FC236}">
                <a16:creationId xmlns:a16="http://schemas.microsoft.com/office/drawing/2014/main" xmlns="" id="{FAD81AB5-4AE8-40AA-8BF8-854D6E60B0B3}"/>
              </a:ext>
            </a:extLst>
          </p:cNvPr>
          <p:cNvSpPr txBox="1">
            <a:spLocks/>
          </p:cNvSpPr>
          <p:nvPr/>
        </p:nvSpPr>
        <p:spPr>
          <a:xfrm>
            <a:off x="3852288" y="5789492"/>
            <a:ext cx="3850373"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nSpc>
                <a:spcPct val="150000"/>
              </a:lnSpc>
            </a:pPr>
            <a:r>
              <a:rPr lang="en-US" sz="2400" dirty="0">
                <a:latin typeface="Calibri" panose="020F0502020204030204" pitchFamily="34" charset="0"/>
                <a:cs typeface="Calibri" panose="020F0502020204030204" pitchFamily="34" charset="0"/>
              </a:rPr>
              <a:t>RCVR_ID: 634, 252</a:t>
            </a:r>
          </a:p>
          <a:p>
            <a:pPr>
              <a:lnSpc>
                <a:spcPct val="150000"/>
              </a:lnSpc>
            </a:pPr>
            <a:r>
              <a:rPr lang="en-US" sz="2400" dirty="0">
                <a:latin typeface="Calibri" panose="020F0502020204030204" pitchFamily="34" charset="0"/>
                <a:cs typeface="Calibri" panose="020F0502020204030204" pitchFamily="34" charset="0"/>
              </a:rPr>
              <a:t>Transaction: 568, 058, 495</a:t>
            </a:r>
          </a:p>
          <a:p>
            <a:pPr>
              <a:lnSpc>
                <a:spcPct val="150000"/>
              </a:lnSpc>
            </a:pPr>
            <a:r>
              <a:rPr lang="en-US" sz="2400" dirty="0" err="1">
                <a:latin typeface="Calibri" panose="020F0502020204030204" pitchFamily="34" charset="0"/>
                <a:cs typeface="Calibri" panose="020F0502020204030204" pitchFamily="34" charset="0"/>
              </a:rPr>
              <a:t>pmt_start_date</a:t>
            </a:r>
            <a:r>
              <a:rPr lang="en-US" sz="2400" dirty="0">
                <a:latin typeface="Calibri" panose="020F0502020204030204" pitchFamily="34" charset="0"/>
                <a:cs typeface="Calibri" panose="020F0502020204030204" pitchFamily="34" charset="0"/>
              </a:rPr>
              <a:t>: </a:t>
            </a:r>
          </a:p>
          <a:p>
            <a:pPr>
              <a:lnSpc>
                <a:spcPct val="150000"/>
              </a:lnSpc>
            </a:pPr>
            <a:r>
              <a:rPr lang="en-US" sz="2400" dirty="0">
                <a:latin typeface="Calibri" panose="020F0502020204030204" pitchFamily="34" charset="0"/>
                <a:cs typeface="Calibri" panose="020F0502020204030204" pitchFamily="34" charset="0"/>
              </a:rPr>
              <a:t>2018/04/01 ~ 2018/04/30</a:t>
            </a:r>
          </a:p>
          <a:p>
            <a:pPr>
              <a:lnSpc>
                <a:spcPct val="150000"/>
              </a:lnSpc>
            </a:pPr>
            <a:endParaRPr lang="en-US" sz="2400" dirty="0">
              <a:latin typeface="Calibri" panose="020F0502020204030204" pitchFamily="34" charset="0"/>
              <a:cs typeface="Calibri" panose="020F0502020204030204" pitchFamily="34" charset="0"/>
            </a:endParaRPr>
          </a:p>
        </p:txBody>
      </p:sp>
      <p:sp>
        <p:nvSpPr>
          <p:cNvPr id="40" name="Flowchart: Alternate Process 39">
            <a:extLst>
              <a:ext uri="{FF2B5EF4-FFF2-40B4-BE49-F238E27FC236}">
                <a16:creationId xmlns:a16="http://schemas.microsoft.com/office/drawing/2014/main" xmlns="" id="{EE5467B3-E390-4C6C-B049-31A20C955DF0}"/>
              </a:ext>
            </a:extLst>
          </p:cNvPr>
          <p:cNvSpPr/>
          <p:nvPr/>
        </p:nvSpPr>
        <p:spPr>
          <a:xfrm>
            <a:off x="3409956" y="3540427"/>
            <a:ext cx="3850372" cy="2158230"/>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1" name="Rectangle 40">
            <a:extLst>
              <a:ext uri="{FF2B5EF4-FFF2-40B4-BE49-F238E27FC236}">
                <a16:creationId xmlns:a16="http://schemas.microsoft.com/office/drawing/2014/main" xmlns="" id="{2458CE6A-5CC5-489C-BC76-C76D1B90688C}"/>
              </a:ext>
            </a:extLst>
          </p:cNvPr>
          <p:cNvSpPr/>
          <p:nvPr/>
        </p:nvSpPr>
        <p:spPr>
          <a:xfrm>
            <a:off x="3825938" y="2858343"/>
            <a:ext cx="6096000" cy="369332"/>
          </a:xfrm>
          <a:prstGeom prst="rect">
            <a:avLst/>
          </a:prstGeom>
        </p:spPr>
        <p:txBody>
          <a:bodyPr>
            <a:spAutoFit/>
          </a:bodyPr>
          <a:lstStyle/>
          <a:p>
            <a:endParaRPr lang="en-US" dirty="0"/>
          </a:p>
        </p:txBody>
      </p:sp>
      <p:sp>
        <p:nvSpPr>
          <p:cNvPr id="44" name="Rectangle 4">
            <a:extLst>
              <a:ext uri="{FF2B5EF4-FFF2-40B4-BE49-F238E27FC236}">
                <a16:creationId xmlns:a16="http://schemas.microsoft.com/office/drawing/2014/main" xmlns="" id="{5FD13B86-CFFE-437E-AFD3-FB911A96863F}"/>
              </a:ext>
            </a:extLst>
          </p:cNvPr>
          <p:cNvSpPr>
            <a:spLocks noChangeArrowheads="1"/>
          </p:cNvSpPr>
          <p:nvPr/>
        </p:nvSpPr>
        <p:spPr bwMode="auto">
          <a:xfrm>
            <a:off x="2473032" y="1060754"/>
            <a:ext cx="7175041" cy="19082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FROM</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pp_risk_ops_views</a:t>
            </a:r>
            <a:r>
              <a:rPr kumimoji="0" lang="en-US" altLang="en-US" sz="20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latin typeface="Arial" panose="020B0604020202020204" pitchFamily="34" charset="0"/>
              </a:rPr>
              <a:t>unified_dataset_v3</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inner</a:t>
            </a:r>
            <a:r>
              <a:rPr kumimoji="0" lang="en-US" altLang="en-US" sz="2000" b="0"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AA22FF"/>
                </a:solidFill>
                <a:effectLst/>
                <a:latin typeface="Arial Unicode MS"/>
              </a:rPr>
              <a:t>join</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pp_risk_roe_views</a:t>
            </a:r>
            <a:r>
              <a:rPr kumimoji="0" lang="en-US" altLang="en-US" sz="2000" b="0" i="0" u="none" strike="noStrike" cap="none" normalizeH="0" baseline="0" dirty="0" err="1">
                <a:ln>
                  <a:noFill/>
                </a:ln>
                <a:solidFill>
                  <a:srgbClr val="000000"/>
                </a:solidFill>
                <a:effectLst/>
                <a:latin typeface="Arial Unicode MS"/>
              </a:rPr>
              <a:t>.</a:t>
            </a:r>
            <a:r>
              <a:rPr kumimoji="0" lang="en-US" altLang="en-US" sz="2000" b="0" i="0" u="none" strike="noStrike" cap="none" normalizeH="0" baseline="0" dirty="0" err="1">
                <a:ln>
                  <a:noFill/>
                </a:ln>
                <a:solidFill>
                  <a:schemeClr val="tx1"/>
                </a:solidFill>
                <a:effectLst/>
                <a:latin typeface="Arial" panose="020B0604020202020204" pitchFamily="34" charset="0"/>
              </a:rPr>
              <a:t>seller_seg_bu_his_temp</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seg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on</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t2</a:t>
            </a:r>
            <a:r>
              <a:rPr kumimoji="0" lang="en-US" altLang="en-US" sz="20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latin typeface="Arial" panose="020B0604020202020204" pitchFamily="34" charset="0"/>
              </a:rPr>
              <a:t>rcvr_id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seg</a:t>
            </a:r>
            <a:r>
              <a:rPr kumimoji="0" lang="en-US" altLang="en-US" sz="2000" b="0" i="0" u="none" strike="noStrike" cap="none" normalizeH="0" baseline="0" dirty="0" err="1">
                <a:ln>
                  <a:noFill/>
                </a:ln>
                <a:solidFill>
                  <a:srgbClr val="000000"/>
                </a:solidFill>
                <a:effectLst/>
                <a:latin typeface="Arial Unicode MS"/>
              </a:rPr>
              <a:t>.</a:t>
            </a:r>
            <a:r>
              <a:rPr kumimoji="0" lang="en-US" altLang="en-US" sz="2000" b="0" i="0" u="none" strike="noStrike" cap="none" normalizeH="0" baseline="0" dirty="0" err="1">
                <a:ln>
                  <a:noFill/>
                </a:ln>
                <a:solidFill>
                  <a:schemeClr val="tx1"/>
                </a:solidFill>
                <a:effectLst/>
                <a:latin typeface="Arial" panose="020B0604020202020204" pitchFamily="34" charset="0"/>
              </a:rPr>
              <a:t>cust_id</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and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seg</a:t>
            </a:r>
            <a:r>
              <a:rPr kumimoji="0" lang="en-US" altLang="en-US" sz="2000" b="0" i="0" u="none" strike="noStrike" cap="none" normalizeH="0" baseline="0" dirty="0" err="1">
                <a:ln>
                  <a:noFill/>
                </a:ln>
                <a:solidFill>
                  <a:srgbClr val="000000"/>
                </a:solidFill>
                <a:effectLst/>
                <a:latin typeface="Arial Unicode MS"/>
              </a:rPr>
              <a:t>.</a:t>
            </a:r>
            <a:r>
              <a:rPr kumimoji="0" lang="en-US" altLang="en-US" sz="2000" b="0" i="0" u="none" strike="noStrike" cap="none" normalizeH="0" baseline="0" dirty="0" err="1">
                <a:ln>
                  <a:noFill/>
                </a:ln>
                <a:solidFill>
                  <a:schemeClr val="tx1"/>
                </a:solidFill>
                <a:effectLst/>
                <a:latin typeface="Arial" panose="020B0604020202020204" pitchFamily="34" charset="0"/>
              </a:rPr>
              <a:t>SEG</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BB4444"/>
                </a:solidFill>
                <a:effectLst/>
                <a:latin typeface="Arial Unicode MS"/>
              </a:rPr>
              <a:t>'Commercial’</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and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t2</a:t>
            </a:r>
            <a:r>
              <a:rPr kumimoji="0" lang="en-US" altLang="en-US" sz="20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latin typeface="Arial" panose="020B0604020202020204" pitchFamily="34" charset="0"/>
              </a:rPr>
              <a:t>pmt_start_date</a:t>
            </a:r>
            <a:r>
              <a:rPr kumimoji="0" lang="en-US" altLang="en-US" sz="2000" b="0"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AA22FF"/>
                </a:solidFill>
                <a:effectLst/>
                <a:latin typeface="Arial Unicode MS"/>
              </a:rPr>
              <a:t>between</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BB4444"/>
                </a:solidFill>
                <a:effectLst/>
                <a:latin typeface="Arial Unicode MS"/>
              </a:rPr>
              <a:t>'2018-04-01'</a:t>
            </a:r>
            <a:r>
              <a:rPr kumimoji="0" lang="en-US" altLang="en-US" sz="2000" b="0"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AA22FF"/>
                </a:solidFill>
                <a:effectLst/>
                <a:latin typeface="Arial Unicode MS"/>
              </a:rPr>
              <a:t>and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BB4444"/>
                </a:solidFill>
                <a:effectLst/>
                <a:latin typeface="Arial Unicode MS"/>
              </a:rPr>
              <a:t>'2018-04-30'</a:t>
            </a:r>
            <a:r>
              <a:rPr kumimoji="0" lang="en-US" altLang="en-US" sz="2000" b="0" i="0" u="none" strike="noStrike" cap="none" normalizeH="0" baseline="0" dirty="0">
                <a:ln>
                  <a:noFill/>
                </a:ln>
                <a:solidFill>
                  <a:srgbClr val="000000"/>
                </a:solidFill>
                <a:effectLst/>
                <a:latin typeface="Arial Unicode MS"/>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5" name="Title 5">
            <a:extLst>
              <a:ext uri="{FF2B5EF4-FFF2-40B4-BE49-F238E27FC236}">
                <a16:creationId xmlns:a16="http://schemas.microsoft.com/office/drawing/2014/main" xmlns="" id="{557B06D9-1276-4C5C-9E00-A59FD4C4BE4A}"/>
              </a:ext>
            </a:extLst>
          </p:cNvPr>
          <p:cNvSpPr txBox="1">
            <a:spLocks/>
          </p:cNvSpPr>
          <p:nvPr/>
        </p:nvSpPr>
        <p:spPr>
          <a:xfrm>
            <a:off x="1292851" y="1703711"/>
            <a:ext cx="1296144"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SQL:</a:t>
            </a:r>
            <a:endParaRPr lang="en-US" dirty="0"/>
          </a:p>
        </p:txBody>
      </p:sp>
      <p:sp>
        <p:nvSpPr>
          <p:cNvPr id="47" name="Title 5">
            <a:extLst>
              <a:ext uri="{FF2B5EF4-FFF2-40B4-BE49-F238E27FC236}">
                <a16:creationId xmlns:a16="http://schemas.microsoft.com/office/drawing/2014/main" xmlns="" id="{6D3BBF1C-CBFA-422F-B510-5ED4B67AD78A}"/>
              </a:ext>
            </a:extLst>
          </p:cNvPr>
          <p:cNvSpPr txBox="1">
            <a:spLocks/>
          </p:cNvSpPr>
          <p:nvPr/>
        </p:nvSpPr>
        <p:spPr>
          <a:xfrm>
            <a:off x="1272912" y="4424637"/>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Dataset info:</a:t>
            </a:r>
            <a:endParaRPr lang="en-US" dirty="0"/>
          </a:p>
        </p:txBody>
      </p:sp>
    </p:spTree>
    <p:extLst>
      <p:ext uri="{BB962C8B-B14F-4D97-AF65-F5344CB8AC3E}">
        <p14:creationId xmlns:p14="http://schemas.microsoft.com/office/powerpoint/2010/main" val="712837490"/>
      </p:ext>
    </p:extLst>
  </p:cSld>
  <p:clrMapOvr>
    <a:masterClrMapping/>
  </p:clrMapOvr>
  <mc:AlternateContent xmlns:mc="http://schemas.openxmlformats.org/markup-compatibility/2006" xmlns:p14="http://schemas.microsoft.com/office/powerpoint/2010/main">
    <mc:Choice Requires="p14">
      <p:transition spd="med" p14:dur="700" advTm="54242">
        <p:fade/>
      </p:transition>
    </mc:Choice>
    <mc:Fallback xmlns="">
      <p:transition spd="med" advTm="542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xmlns=""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9</a:t>
            </a:fld>
            <a:endParaRPr lang="en-US" dirty="0">
              <a:solidFill>
                <a:srgbClr val="333333">
                  <a:lumMod val="60000"/>
                  <a:lumOff val="40000"/>
                </a:srgbClr>
              </a:solidFill>
            </a:endParaRPr>
          </a:p>
        </p:txBody>
      </p:sp>
      <p:pic>
        <p:nvPicPr>
          <p:cNvPr id="7" name="Picture 6">
            <a:extLst>
              <a:ext uri="{FF2B5EF4-FFF2-40B4-BE49-F238E27FC236}">
                <a16:creationId xmlns:a16="http://schemas.microsoft.com/office/drawing/2014/main" xmlns="" id="{93823906-A9ED-43CB-BFC4-7A55F9684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1479191"/>
            <a:ext cx="6400801" cy="2418308"/>
          </a:xfrm>
          <a:prstGeom prst="rect">
            <a:avLst/>
          </a:prstGeom>
          <a:gradFill>
            <a:gsLst>
              <a:gs pos="53946">
                <a:srgbClr val="9CE1FF"/>
              </a:gs>
              <a:gs pos="0">
                <a:schemeClr val="accent1">
                  <a:lumMod val="5000"/>
                  <a:lumOff val="95000"/>
                </a:schemeClr>
              </a:gs>
              <a:gs pos="74000">
                <a:schemeClr val="accent1">
                  <a:lumMod val="45000"/>
                  <a:lumOff val="55000"/>
                </a:schemeClr>
              </a:gs>
              <a:gs pos="95580">
                <a:srgbClr val="A2E3FF"/>
              </a:gs>
              <a:gs pos="56000">
                <a:schemeClr val="accent1">
                  <a:lumMod val="45000"/>
                  <a:lumOff val="55000"/>
                </a:schemeClr>
              </a:gs>
              <a:gs pos="100000">
                <a:schemeClr val="accent1">
                  <a:lumMod val="30000"/>
                  <a:lumOff val="70000"/>
                </a:schemeClr>
              </a:gs>
            </a:gsLst>
            <a:lin ang="5400000" scaled="1"/>
          </a:gradFill>
        </p:spPr>
      </p:pic>
      <p:sp>
        <p:nvSpPr>
          <p:cNvPr id="8" name="Rectangle 7">
            <a:extLst>
              <a:ext uri="{FF2B5EF4-FFF2-40B4-BE49-F238E27FC236}">
                <a16:creationId xmlns:a16="http://schemas.microsoft.com/office/drawing/2014/main" xmlns="" id="{BA2F9337-4B14-4EC7-B8BE-894A0BEC4957}"/>
              </a:ext>
            </a:extLst>
          </p:cNvPr>
          <p:cNvSpPr/>
          <p:nvPr/>
        </p:nvSpPr>
        <p:spPr>
          <a:xfrm>
            <a:off x="3000005" y="1493093"/>
            <a:ext cx="705220" cy="240440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0" name="Arrow: Curved Up 9">
            <a:extLst>
              <a:ext uri="{FF2B5EF4-FFF2-40B4-BE49-F238E27FC236}">
                <a16:creationId xmlns:a16="http://schemas.microsoft.com/office/drawing/2014/main" xmlns="" id="{7CE4211B-B00D-4E33-9E9E-226681D0BDB7}"/>
              </a:ext>
            </a:extLst>
          </p:cNvPr>
          <p:cNvSpPr/>
          <p:nvPr/>
        </p:nvSpPr>
        <p:spPr>
          <a:xfrm rot="10800000">
            <a:off x="3445893" y="978085"/>
            <a:ext cx="1156842" cy="51500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11" name="Rectangle 10">
            <a:extLst>
              <a:ext uri="{FF2B5EF4-FFF2-40B4-BE49-F238E27FC236}">
                <a16:creationId xmlns:a16="http://schemas.microsoft.com/office/drawing/2014/main" xmlns="" id="{AAD82C52-3C9E-44F1-A526-9CCBCF2BDDD6}"/>
              </a:ext>
            </a:extLst>
          </p:cNvPr>
          <p:cNvSpPr/>
          <p:nvPr/>
        </p:nvSpPr>
        <p:spPr>
          <a:xfrm>
            <a:off x="4602735" y="1493094"/>
            <a:ext cx="860251" cy="240058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aphicFrame>
        <p:nvGraphicFramePr>
          <p:cNvPr id="15" name="Chart 14">
            <a:extLst>
              <a:ext uri="{FF2B5EF4-FFF2-40B4-BE49-F238E27FC236}">
                <a16:creationId xmlns:a16="http://schemas.microsoft.com/office/drawing/2014/main" xmlns="" id="{172D0E08-DEA9-40CA-8CB3-F79B3D81E5B2}"/>
              </a:ext>
            </a:extLst>
          </p:cNvPr>
          <p:cNvGraphicFramePr>
            <a:graphicFrameLocks/>
          </p:cNvGraphicFramePr>
          <p:nvPr>
            <p:extLst>
              <p:ext uri="{D42A27DB-BD31-4B8C-83A1-F6EECF244321}">
                <p14:modId xmlns:p14="http://schemas.microsoft.com/office/powerpoint/2010/main" val="1755261449"/>
              </p:ext>
            </p:extLst>
          </p:nvPr>
        </p:nvGraphicFramePr>
        <p:xfrm>
          <a:off x="7101966" y="1479191"/>
          <a:ext cx="4970697"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6" name="Title 5">
            <a:extLst>
              <a:ext uri="{FF2B5EF4-FFF2-40B4-BE49-F238E27FC236}">
                <a16:creationId xmlns:a16="http://schemas.microsoft.com/office/drawing/2014/main" xmlns="" id="{A4C8B75D-6698-4941-9DE4-DD17A7BB05C3}"/>
              </a:ext>
            </a:extLst>
          </p:cNvPr>
          <p:cNvSpPr txBox="1">
            <a:spLocks/>
          </p:cNvSpPr>
          <p:nvPr/>
        </p:nvSpPr>
        <p:spPr>
          <a:xfrm>
            <a:off x="438995" y="4691525"/>
            <a:ext cx="10730654" cy="1374568"/>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dirty="0" err="1"/>
              <a:t>DN_shift</a:t>
            </a:r>
            <a:r>
              <a:rPr lang="en-US" dirty="0"/>
              <a:t>: (DN – </a:t>
            </a:r>
            <a:r>
              <a:rPr lang="en-US" dirty="0" err="1"/>
              <a:t>his_av</a:t>
            </a:r>
            <a:r>
              <a:rPr lang="en-US" altLang="zh-CN" dirty="0" err="1"/>
              <a:t>g_</a:t>
            </a:r>
            <a:r>
              <a:rPr lang="en-US" dirty="0" err="1"/>
              <a:t>DN</a:t>
            </a:r>
            <a:r>
              <a:rPr lang="en-US" dirty="0"/>
              <a:t>) / </a:t>
            </a:r>
            <a:r>
              <a:rPr lang="en-US" dirty="0" err="1"/>
              <a:t>his_av</a:t>
            </a:r>
            <a:r>
              <a:rPr lang="en-US" altLang="zh-CN" dirty="0" err="1"/>
              <a:t>g_</a:t>
            </a:r>
            <a:r>
              <a:rPr lang="en-US" dirty="0" err="1"/>
              <a:t>DN</a:t>
            </a:r>
            <a:endParaRPr lang="en-US" dirty="0"/>
          </a:p>
          <a:p>
            <a:endParaRPr lang="en-US" dirty="0"/>
          </a:p>
          <a:p>
            <a:r>
              <a:rPr lang="en-US" dirty="0" err="1"/>
              <a:t>BR_shift</a:t>
            </a:r>
            <a:r>
              <a:rPr lang="en-US" dirty="0"/>
              <a:t>: (BR – </a:t>
            </a:r>
            <a:r>
              <a:rPr lang="en-US" dirty="0" err="1"/>
              <a:t>his_avg_BR</a:t>
            </a:r>
            <a:r>
              <a:rPr lang="en-US" dirty="0"/>
              <a:t>) / </a:t>
            </a:r>
            <a:r>
              <a:rPr lang="en-US" dirty="0" err="1"/>
              <a:t>his_avg_BR</a:t>
            </a:r>
            <a:endParaRPr lang="en-US" dirty="0"/>
          </a:p>
          <a:p>
            <a:endParaRPr lang="en-US" dirty="0"/>
          </a:p>
        </p:txBody>
      </p:sp>
      <p:cxnSp>
        <p:nvCxnSpPr>
          <p:cNvPr id="18" name="Straight Connector 17">
            <a:extLst>
              <a:ext uri="{FF2B5EF4-FFF2-40B4-BE49-F238E27FC236}">
                <a16:creationId xmlns:a16="http://schemas.microsoft.com/office/drawing/2014/main" xmlns="" id="{3CE8334B-09C9-45EB-9E07-ECD9157E2775}"/>
              </a:ext>
            </a:extLst>
          </p:cNvPr>
          <p:cNvCxnSpPr>
            <a:cxnSpLocks/>
          </p:cNvCxnSpPr>
          <p:nvPr/>
        </p:nvCxnSpPr>
        <p:spPr>
          <a:xfrm>
            <a:off x="2917339" y="5085184"/>
            <a:ext cx="157577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2C02BBEE-7E3F-4178-9303-DF07BB56DE88}"/>
              </a:ext>
            </a:extLst>
          </p:cNvPr>
          <p:cNvCxnSpPr>
            <a:cxnSpLocks/>
          </p:cNvCxnSpPr>
          <p:nvPr/>
        </p:nvCxnSpPr>
        <p:spPr>
          <a:xfrm>
            <a:off x="2917339" y="5805264"/>
            <a:ext cx="157577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4" name="Arrow: Curved Up 23">
            <a:extLst>
              <a:ext uri="{FF2B5EF4-FFF2-40B4-BE49-F238E27FC236}">
                <a16:creationId xmlns:a16="http://schemas.microsoft.com/office/drawing/2014/main" xmlns="" id="{DED322DD-F792-4B8E-94E9-28F5203EB1F0}"/>
              </a:ext>
            </a:extLst>
          </p:cNvPr>
          <p:cNvSpPr/>
          <p:nvPr/>
        </p:nvSpPr>
        <p:spPr>
          <a:xfrm>
            <a:off x="5032860" y="5960629"/>
            <a:ext cx="3240360" cy="525682"/>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25" name="TextBox 24">
            <a:extLst>
              <a:ext uri="{FF2B5EF4-FFF2-40B4-BE49-F238E27FC236}">
                <a16:creationId xmlns:a16="http://schemas.microsoft.com/office/drawing/2014/main" xmlns="" id="{1B566C19-B42B-4778-96A5-270A188D773D}"/>
              </a:ext>
            </a:extLst>
          </p:cNvPr>
          <p:cNvSpPr txBox="1"/>
          <p:nvPr/>
        </p:nvSpPr>
        <p:spPr>
          <a:xfrm>
            <a:off x="7833303" y="5418023"/>
            <a:ext cx="2778005" cy="492443"/>
          </a:xfrm>
          <a:prstGeom prst="rect">
            <a:avLst/>
          </a:prstGeom>
          <a:noFill/>
        </p:spPr>
        <p:txBody>
          <a:bodyPr wrap="none" lIns="0" tIns="0" rIns="0" bIns="0" rtlCol="0">
            <a:spAutoFit/>
          </a:bodyPr>
          <a:lstStyle/>
          <a:p>
            <a:pPr algn="ctr"/>
            <a:r>
              <a:rPr lang="en-US" sz="3200" i="1" dirty="0">
                <a:solidFill>
                  <a:schemeClr val="accent1"/>
                </a:solidFill>
              </a:rPr>
              <a:t>Sliding window</a:t>
            </a:r>
          </a:p>
        </p:txBody>
      </p:sp>
      <p:sp>
        <p:nvSpPr>
          <p:cNvPr id="17" name="Rectangle 16">
            <a:extLst>
              <a:ext uri="{FF2B5EF4-FFF2-40B4-BE49-F238E27FC236}">
                <a16:creationId xmlns:a16="http://schemas.microsoft.com/office/drawing/2014/main" xmlns="" id="{C1FD77F1-F6AC-4EC1-B177-3E1CAEAE2B0A}"/>
              </a:ext>
            </a:extLst>
          </p:cNvPr>
          <p:cNvSpPr/>
          <p:nvPr/>
        </p:nvSpPr>
        <p:spPr>
          <a:xfrm>
            <a:off x="9141474" y="1479191"/>
            <a:ext cx="705220" cy="274320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254509949"/>
      </p:ext>
    </p:extLst>
  </p:cSld>
  <p:clrMapOvr>
    <a:masterClrMapping/>
  </p:clrMapOvr>
  <mc:AlternateContent xmlns:mc="http://schemas.openxmlformats.org/markup-compatibility/2006" xmlns:p14="http://schemas.microsoft.com/office/powerpoint/2010/main">
    <mc:Choice Requires="p14">
      <p:transition spd="med" p14:dur="700" advTm="108611">
        <p:fade/>
      </p:transition>
    </mc:Choice>
    <mc:Fallback xmlns="">
      <p:transition spd="med" advTm="108611">
        <p:fade/>
      </p:transition>
    </mc:Fallback>
  </mc:AlternateContent>
</p:sld>
</file>

<file path=ppt/theme/theme1.xml><?xml version="1.0" encoding="utf-8"?>
<a:theme xmlns:a="http://schemas.openxmlformats.org/drawingml/2006/main" name="Blue Gradient Section">
  <a:themeElements>
    <a:clrScheme name="PYL">
      <a:dk1>
        <a:sysClr val="windowText" lastClr="000000"/>
      </a:dk1>
      <a:lt1>
        <a:sysClr val="window" lastClr="FFFFFF"/>
      </a:lt1>
      <a:dk2>
        <a:srgbClr val="333333"/>
      </a:dk2>
      <a:lt2>
        <a:srgbClr val="808080"/>
      </a:lt2>
      <a:accent1>
        <a:srgbClr val="009CDE"/>
      </a:accent1>
      <a:accent2>
        <a:srgbClr val="003087"/>
      </a:accent2>
      <a:accent3>
        <a:srgbClr val="640487"/>
      </a:accent3>
      <a:accent4>
        <a:srgbClr val="DE0063"/>
      </a:accent4>
      <a:accent5>
        <a:srgbClr val="FF9600"/>
      </a:accent5>
      <a:accent6>
        <a:srgbClr val="00CF92"/>
      </a:accent6>
      <a:hlink>
        <a:srgbClr val="003087"/>
      </a:hlink>
      <a:folHlink>
        <a:srgbClr val="640487"/>
      </a:folHlink>
    </a:clrScheme>
    <a:fontScheme name="PYL">
      <a:majorFont>
        <a:latin typeface="PayPal Sans Big"/>
        <a:ea typeface=""/>
        <a:cs typeface=""/>
      </a:majorFont>
      <a:minorFont>
        <a:latin typeface="PayPal Sans Big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defPPr>
      </a:lstStyle>
    </a:txDef>
  </a:objectDefaults>
  <a:extraClrSchemeLst/>
  <a:extLst>
    <a:ext uri="{05A4C25C-085E-4340-85A3-A5531E510DB2}">
      <thm15:themeFamily xmlns:thm15="http://schemas.microsoft.com/office/thememl/2012/main" name="PYL29051_template_N.pptx" id="{19F8C407-AAFE-40E7-A343-2A493256DFAB}" vid="{A955A097-42A4-4D50-A08E-900E00943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125787</TotalTime>
  <Words>3648</Words>
  <Application>Microsoft Macintosh PowerPoint</Application>
  <PresentationFormat>宽屏</PresentationFormat>
  <Paragraphs>471</Paragraphs>
  <Slides>32</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 Unicode MS</vt:lpstr>
      <vt:lpstr>Calibri</vt:lpstr>
      <vt:lpstr>Cambria Math</vt:lpstr>
      <vt:lpstr>Courier New</vt:lpstr>
      <vt:lpstr>PayPal Sans Big</vt:lpstr>
      <vt:lpstr>PayPal Sans Big Light</vt:lpstr>
      <vt:lpstr>PayPal Sans Big Thin</vt:lpstr>
      <vt:lpstr>宋体</vt:lpstr>
      <vt:lpstr>Arial</vt:lpstr>
      <vt:lpstr>Blue Gradient Section</vt:lpstr>
      <vt:lpstr>Final report on Traffic Alert Research</vt:lpstr>
      <vt:lpstr>Project Overview </vt:lpstr>
      <vt:lpstr>Background</vt:lpstr>
      <vt:lpstr>Background</vt:lpstr>
      <vt:lpstr>Workflow</vt:lpstr>
      <vt:lpstr>Workflow</vt:lpstr>
      <vt:lpstr>Focus</vt:lpstr>
      <vt:lpstr>Study</vt:lpstr>
      <vt:lpstr>Study  distinct number of sndr_ip4_num</vt:lpstr>
      <vt:lpstr>Study  distinct number of sndr_ip4_num</vt:lpstr>
      <vt:lpstr>Study  distinct number of sndr_ip4_num</vt:lpstr>
      <vt:lpstr>Study  distinct number of sndr_ip4_num</vt:lpstr>
      <vt:lpstr>Study  distinct number of sndr_ip4_num</vt:lpstr>
      <vt:lpstr>Study  distinct number of sndr_ip4_num</vt:lpstr>
      <vt:lpstr>Study  distinct number of sndr_country</vt:lpstr>
      <vt:lpstr>Study  distinct number of sndr_country</vt:lpstr>
      <vt:lpstr>Study  distinct number of sndr_country</vt:lpstr>
      <vt:lpstr>Study  distinct number of sndr_country</vt:lpstr>
      <vt:lpstr>Study  distinct number of sndr_country</vt:lpstr>
      <vt:lpstr>Study  Proportion shift of sndr_country</vt:lpstr>
      <vt:lpstr>Study  Proportion shift of sndr_country</vt:lpstr>
      <vt:lpstr>Study  Proportion shift of sndr_country</vt:lpstr>
      <vt:lpstr>Study  Proportion shift of sndr_country</vt:lpstr>
      <vt:lpstr>Study  sndr_country</vt:lpstr>
      <vt:lpstr>Summary</vt:lpstr>
      <vt:lpstr>Plan</vt:lpstr>
      <vt:lpstr>Q &amp; A</vt:lpstr>
      <vt:lpstr>Study  Proportion shift of sndr_country</vt:lpstr>
      <vt:lpstr>Study  Proportion shift of sndr_country</vt:lpstr>
      <vt:lpstr>Study  Proportion shift of sndr_country</vt:lpstr>
      <vt:lpstr>Study Proportion shift of sndr_country</vt:lpstr>
      <vt:lpstr>Study  Proportion shift of sndr_country</vt:lpstr>
    </vt:vector>
  </TitlesOfParts>
  <Company>eBay,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Shuoyuan</dc:creator>
  <cp:lastModifiedBy>Microsoft Office 用户</cp:lastModifiedBy>
  <cp:revision>2058</cp:revision>
  <cp:lastPrinted>2017-02-28T00:42:14Z</cp:lastPrinted>
  <dcterms:created xsi:type="dcterms:W3CDTF">2016-07-22T08:39:02Z</dcterms:created>
  <dcterms:modified xsi:type="dcterms:W3CDTF">2018-09-06T18:01:32Z</dcterms:modified>
</cp:coreProperties>
</file>