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9" r:id="rId2"/>
    <p:sldId id="524" r:id="rId3"/>
    <p:sldId id="547" r:id="rId4"/>
    <p:sldId id="575" r:id="rId5"/>
    <p:sldId id="530" r:id="rId6"/>
    <p:sldId id="548" r:id="rId7"/>
    <p:sldId id="550" r:id="rId8"/>
    <p:sldId id="549" r:id="rId9"/>
    <p:sldId id="494" r:id="rId10"/>
    <p:sldId id="570" r:id="rId11"/>
    <p:sldId id="555" r:id="rId12"/>
    <p:sldId id="552" r:id="rId13"/>
    <p:sldId id="553" r:id="rId14"/>
    <p:sldId id="571" r:id="rId15"/>
    <p:sldId id="556" r:id="rId16"/>
    <p:sldId id="573" r:id="rId17"/>
    <p:sldId id="558" r:id="rId18"/>
    <p:sldId id="557" r:id="rId19"/>
    <p:sldId id="576" r:id="rId20"/>
    <p:sldId id="561" r:id="rId21"/>
    <p:sldId id="559" r:id="rId22"/>
    <p:sldId id="565" r:id="rId23"/>
    <p:sldId id="574" r:id="rId24"/>
    <p:sldId id="572" r:id="rId25"/>
    <p:sldId id="546" r:id="rId26"/>
    <p:sldId id="568" r:id="rId27"/>
    <p:sldId id="488" r:id="rId28"/>
    <p:sldId id="560" r:id="rId29"/>
    <p:sldId id="562" r:id="rId30"/>
    <p:sldId id="563" r:id="rId31"/>
    <p:sldId id="564" r:id="rId32"/>
    <p:sldId id="5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975DF2-6EAE-4A75-9B58-7604FCD38CD0}">
          <p14:sldIdLst>
            <p14:sldId id="259"/>
            <p14:sldId id="524"/>
            <p14:sldId id="547"/>
            <p14:sldId id="575"/>
            <p14:sldId id="530"/>
            <p14:sldId id="548"/>
            <p14:sldId id="550"/>
            <p14:sldId id="549"/>
            <p14:sldId id="494"/>
            <p14:sldId id="570"/>
            <p14:sldId id="555"/>
            <p14:sldId id="552"/>
            <p14:sldId id="553"/>
            <p14:sldId id="571"/>
            <p14:sldId id="556"/>
            <p14:sldId id="573"/>
            <p14:sldId id="558"/>
            <p14:sldId id="557"/>
            <p14:sldId id="576"/>
            <p14:sldId id="561"/>
            <p14:sldId id="559"/>
            <p14:sldId id="565"/>
            <p14:sldId id="574"/>
            <p14:sldId id="572"/>
            <p14:sldId id="546"/>
            <p14:sldId id="568"/>
            <p14:sldId id="488"/>
            <p14:sldId id="560"/>
            <p14:sldId id="562"/>
            <p14:sldId id="563"/>
            <p14:sldId id="564"/>
            <p14:sldId id="5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e, Janice" initials="T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E0063"/>
    <a:srgbClr val="FF9600"/>
    <a:srgbClr val="009CDE"/>
    <a:srgbClr val="003087"/>
    <a:srgbClr val="5BB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36092" autoAdjust="0"/>
  </p:normalViewPr>
  <p:slideViewPr>
    <p:cSldViewPr>
      <p:cViewPr varScale="1">
        <p:scale>
          <a:sx n="41" d="100"/>
          <a:sy n="41" d="100"/>
        </p:scale>
        <p:origin x="3096" y="48"/>
      </p:cViewPr>
      <p:guideLst>
        <p:guide orient="horz" pos="2160"/>
        <p:guide pos="3840"/>
      </p:guideLst>
    </p:cSldViewPr>
  </p:slideViewPr>
  <p:outlineViewPr>
    <p:cViewPr>
      <p:scale>
        <a:sx n="33" d="100"/>
        <a:sy n="33" d="100"/>
      </p:scale>
      <p:origin x="0" y="-798"/>
    </p:cViewPr>
  </p:outlineViewPr>
  <p:notesTextViewPr>
    <p:cViewPr>
      <p:scale>
        <a:sx n="3" d="2"/>
        <a:sy n="3" d="2"/>
      </p:scale>
      <p:origin x="0" y="0"/>
    </p:cViewPr>
  </p:notesTextViewPr>
  <p:sorterViewPr>
    <p:cViewPr>
      <p:scale>
        <a:sx n="50" d="100"/>
        <a:sy n="50" d="100"/>
      </p:scale>
      <p:origin x="0" y="0"/>
    </p:cViewPr>
  </p:sorterViewPr>
  <p:notesViewPr>
    <p:cSldViewPr>
      <p:cViewPr varScale="1">
        <p:scale>
          <a:sx n="87" d="100"/>
          <a:sy n="87" d="100"/>
        </p:scale>
        <p:origin x="298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ewei\Desktop\cleaned_data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hewei\Desktop\cleaned_data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hewei\Desktop\data1_3.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TPV–DATE for merchant </a:t>
            </a:r>
          </a:p>
        </c:rich>
      </c:tx>
      <c:layout>
        <c:manualLayout>
          <c:xMode val="edge"/>
          <c:yMode val="edge"/>
          <c:x val="0.22009640341119799"/>
          <c:y val="3.016370184232600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num_of_suc</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Sheet1!$C$2:$C$77</c:f>
              <c:numCache>
                <c:formatCode>General</c:formatCode>
                <c:ptCount val="76"/>
                <c:pt idx="0">
                  <c:v>70</c:v>
                </c:pt>
                <c:pt idx="1">
                  <c:v>62</c:v>
                </c:pt>
                <c:pt idx="2">
                  <c:v>53</c:v>
                </c:pt>
                <c:pt idx="3">
                  <c:v>56</c:v>
                </c:pt>
                <c:pt idx="4">
                  <c:v>48</c:v>
                </c:pt>
                <c:pt idx="5">
                  <c:v>95</c:v>
                </c:pt>
                <c:pt idx="6">
                  <c:v>116</c:v>
                </c:pt>
                <c:pt idx="7">
                  <c:v>88</c:v>
                </c:pt>
                <c:pt idx="8">
                  <c:v>106</c:v>
                </c:pt>
                <c:pt idx="9">
                  <c:v>108</c:v>
                </c:pt>
                <c:pt idx="10">
                  <c:v>90</c:v>
                </c:pt>
                <c:pt idx="11">
                  <c:v>46</c:v>
                </c:pt>
                <c:pt idx="12">
                  <c:v>73</c:v>
                </c:pt>
                <c:pt idx="13">
                  <c:v>679</c:v>
                </c:pt>
                <c:pt idx="14">
                  <c:v>1066</c:v>
                </c:pt>
                <c:pt idx="15">
                  <c:v>203</c:v>
                </c:pt>
                <c:pt idx="16">
                  <c:v>134</c:v>
                </c:pt>
                <c:pt idx="17">
                  <c:v>119</c:v>
                </c:pt>
                <c:pt idx="18">
                  <c:v>170</c:v>
                </c:pt>
                <c:pt idx="19">
                  <c:v>160</c:v>
                </c:pt>
                <c:pt idx="20">
                  <c:v>236</c:v>
                </c:pt>
                <c:pt idx="21">
                  <c:v>233</c:v>
                </c:pt>
                <c:pt idx="22">
                  <c:v>246</c:v>
                </c:pt>
                <c:pt idx="23">
                  <c:v>366</c:v>
                </c:pt>
                <c:pt idx="24">
                  <c:v>1885</c:v>
                </c:pt>
                <c:pt idx="25">
                  <c:v>1258</c:v>
                </c:pt>
                <c:pt idx="26">
                  <c:v>813</c:v>
                </c:pt>
                <c:pt idx="27">
                  <c:v>2896</c:v>
                </c:pt>
                <c:pt idx="28">
                  <c:v>3651</c:v>
                </c:pt>
                <c:pt idx="29">
                  <c:v>4964</c:v>
                </c:pt>
                <c:pt idx="30">
                  <c:v>4961</c:v>
                </c:pt>
                <c:pt idx="31">
                  <c:v>3693</c:v>
                </c:pt>
                <c:pt idx="32">
                  <c:v>2204</c:v>
                </c:pt>
                <c:pt idx="33">
                  <c:v>1794</c:v>
                </c:pt>
                <c:pt idx="34">
                  <c:v>1020</c:v>
                </c:pt>
                <c:pt idx="35">
                  <c:v>774</c:v>
                </c:pt>
                <c:pt idx="36">
                  <c:v>659</c:v>
                </c:pt>
                <c:pt idx="37">
                  <c:v>836</c:v>
                </c:pt>
                <c:pt idx="38">
                  <c:v>739</c:v>
                </c:pt>
                <c:pt idx="39">
                  <c:v>590</c:v>
                </c:pt>
                <c:pt idx="40">
                  <c:v>1007</c:v>
                </c:pt>
                <c:pt idx="41">
                  <c:v>1071</c:v>
                </c:pt>
                <c:pt idx="42">
                  <c:v>2524</c:v>
                </c:pt>
                <c:pt idx="43">
                  <c:v>2798</c:v>
                </c:pt>
                <c:pt idx="44">
                  <c:v>1912</c:v>
                </c:pt>
                <c:pt idx="45">
                  <c:v>2284</c:v>
                </c:pt>
                <c:pt idx="46">
                  <c:v>5800</c:v>
                </c:pt>
                <c:pt idx="47">
                  <c:v>8372</c:v>
                </c:pt>
                <c:pt idx="48">
                  <c:v>10078</c:v>
                </c:pt>
                <c:pt idx="49">
                  <c:v>10521</c:v>
                </c:pt>
                <c:pt idx="50">
                  <c:v>16560</c:v>
                </c:pt>
                <c:pt idx="51">
                  <c:v>22411</c:v>
                </c:pt>
                <c:pt idx="52">
                  <c:v>22380</c:v>
                </c:pt>
                <c:pt idx="53">
                  <c:v>26566</c:v>
                </c:pt>
                <c:pt idx="54">
                  <c:v>27767</c:v>
                </c:pt>
                <c:pt idx="55">
                  <c:v>32038</c:v>
                </c:pt>
                <c:pt idx="56">
                  <c:v>15275</c:v>
                </c:pt>
                <c:pt idx="57">
                  <c:v>637</c:v>
                </c:pt>
                <c:pt idx="58">
                  <c:v>496</c:v>
                </c:pt>
                <c:pt idx="59">
                  <c:v>416</c:v>
                </c:pt>
                <c:pt idx="60">
                  <c:v>211</c:v>
                </c:pt>
                <c:pt idx="61">
                  <c:v>173</c:v>
                </c:pt>
                <c:pt idx="62">
                  <c:v>258</c:v>
                </c:pt>
                <c:pt idx="63">
                  <c:v>327</c:v>
                </c:pt>
                <c:pt idx="64">
                  <c:v>296</c:v>
                </c:pt>
                <c:pt idx="65">
                  <c:v>338</c:v>
                </c:pt>
                <c:pt idx="66">
                  <c:v>418</c:v>
                </c:pt>
                <c:pt idx="67">
                  <c:v>283</c:v>
                </c:pt>
                <c:pt idx="68">
                  <c:v>207</c:v>
                </c:pt>
                <c:pt idx="69">
                  <c:v>237</c:v>
                </c:pt>
                <c:pt idx="70">
                  <c:v>231</c:v>
                </c:pt>
                <c:pt idx="71">
                  <c:v>187</c:v>
                </c:pt>
                <c:pt idx="72">
                  <c:v>234</c:v>
                </c:pt>
                <c:pt idx="73">
                  <c:v>217</c:v>
                </c:pt>
                <c:pt idx="74">
                  <c:v>118</c:v>
                </c:pt>
                <c:pt idx="75">
                  <c:v>135</c:v>
                </c:pt>
              </c:numCache>
            </c:numRef>
          </c:val>
          <c:smooth val="0"/>
          <c:extLst>
            <c:ext xmlns:c16="http://schemas.microsoft.com/office/drawing/2014/chart" uri="{C3380CC4-5D6E-409C-BE32-E72D297353CC}">
              <c16:uniqueId val="{00000000-5020-4519-B64F-8D03AA48EA06}"/>
            </c:ext>
          </c:extLst>
        </c:ser>
        <c:ser>
          <c:idx val="1"/>
          <c:order val="1"/>
          <c:tx>
            <c:strRef>
              <c:f>Sheet1!$D$1</c:f>
              <c:strCache>
                <c:ptCount val="1"/>
                <c:pt idx="0">
                  <c:v>num_of_suc&amp;~</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Sheet1!$D$2:$D$77</c:f>
              <c:numCache>
                <c:formatCode>General</c:formatCode>
                <c:ptCount val="76"/>
                <c:pt idx="0">
                  <c:v>62</c:v>
                </c:pt>
                <c:pt idx="1">
                  <c:v>61</c:v>
                </c:pt>
                <c:pt idx="2">
                  <c:v>51</c:v>
                </c:pt>
                <c:pt idx="3">
                  <c:v>49</c:v>
                </c:pt>
                <c:pt idx="4">
                  <c:v>44</c:v>
                </c:pt>
                <c:pt idx="5">
                  <c:v>85</c:v>
                </c:pt>
                <c:pt idx="6">
                  <c:v>106</c:v>
                </c:pt>
                <c:pt idx="7">
                  <c:v>80</c:v>
                </c:pt>
                <c:pt idx="8">
                  <c:v>101</c:v>
                </c:pt>
                <c:pt idx="9">
                  <c:v>107</c:v>
                </c:pt>
                <c:pt idx="10">
                  <c:v>88</c:v>
                </c:pt>
                <c:pt idx="11">
                  <c:v>46</c:v>
                </c:pt>
                <c:pt idx="12">
                  <c:v>68</c:v>
                </c:pt>
                <c:pt idx="13">
                  <c:v>263</c:v>
                </c:pt>
                <c:pt idx="14">
                  <c:v>567</c:v>
                </c:pt>
                <c:pt idx="15">
                  <c:v>184</c:v>
                </c:pt>
                <c:pt idx="16">
                  <c:v>123</c:v>
                </c:pt>
                <c:pt idx="17">
                  <c:v>117</c:v>
                </c:pt>
                <c:pt idx="18">
                  <c:v>122</c:v>
                </c:pt>
                <c:pt idx="19">
                  <c:v>127</c:v>
                </c:pt>
                <c:pt idx="20">
                  <c:v>204</c:v>
                </c:pt>
                <c:pt idx="21">
                  <c:v>202</c:v>
                </c:pt>
                <c:pt idx="22">
                  <c:v>211</c:v>
                </c:pt>
                <c:pt idx="23">
                  <c:v>326</c:v>
                </c:pt>
                <c:pt idx="24">
                  <c:v>1647</c:v>
                </c:pt>
                <c:pt idx="25">
                  <c:v>878</c:v>
                </c:pt>
                <c:pt idx="26">
                  <c:v>424</c:v>
                </c:pt>
                <c:pt idx="27">
                  <c:v>1947</c:v>
                </c:pt>
                <c:pt idx="28">
                  <c:v>1888</c:v>
                </c:pt>
                <c:pt idx="29">
                  <c:v>3013</c:v>
                </c:pt>
                <c:pt idx="30">
                  <c:v>4180</c:v>
                </c:pt>
                <c:pt idx="31">
                  <c:v>3463</c:v>
                </c:pt>
                <c:pt idx="32">
                  <c:v>1182</c:v>
                </c:pt>
                <c:pt idx="33">
                  <c:v>1211</c:v>
                </c:pt>
                <c:pt idx="34">
                  <c:v>632</c:v>
                </c:pt>
                <c:pt idx="35">
                  <c:v>543</c:v>
                </c:pt>
                <c:pt idx="36">
                  <c:v>431</c:v>
                </c:pt>
                <c:pt idx="37">
                  <c:v>707</c:v>
                </c:pt>
                <c:pt idx="38">
                  <c:v>716</c:v>
                </c:pt>
                <c:pt idx="39">
                  <c:v>397</c:v>
                </c:pt>
                <c:pt idx="40">
                  <c:v>862</c:v>
                </c:pt>
                <c:pt idx="41">
                  <c:v>984</c:v>
                </c:pt>
                <c:pt idx="42">
                  <c:v>875</c:v>
                </c:pt>
                <c:pt idx="43">
                  <c:v>1405</c:v>
                </c:pt>
                <c:pt idx="44">
                  <c:v>1287</c:v>
                </c:pt>
                <c:pt idx="45">
                  <c:v>1868</c:v>
                </c:pt>
                <c:pt idx="46">
                  <c:v>3113</c:v>
                </c:pt>
                <c:pt idx="47">
                  <c:v>2606</c:v>
                </c:pt>
                <c:pt idx="48">
                  <c:v>3196</c:v>
                </c:pt>
                <c:pt idx="49">
                  <c:v>3617</c:v>
                </c:pt>
                <c:pt idx="50">
                  <c:v>8842</c:v>
                </c:pt>
                <c:pt idx="51">
                  <c:v>14169</c:v>
                </c:pt>
                <c:pt idx="52">
                  <c:v>19244</c:v>
                </c:pt>
                <c:pt idx="53">
                  <c:v>23367</c:v>
                </c:pt>
                <c:pt idx="54">
                  <c:v>17635</c:v>
                </c:pt>
                <c:pt idx="55">
                  <c:v>11834</c:v>
                </c:pt>
                <c:pt idx="56">
                  <c:v>9228</c:v>
                </c:pt>
                <c:pt idx="57">
                  <c:v>534</c:v>
                </c:pt>
                <c:pt idx="58">
                  <c:v>476</c:v>
                </c:pt>
                <c:pt idx="59">
                  <c:v>399</c:v>
                </c:pt>
                <c:pt idx="60">
                  <c:v>204</c:v>
                </c:pt>
                <c:pt idx="61">
                  <c:v>98</c:v>
                </c:pt>
                <c:pt idx="62">
                  <c:v>231</c:v>
                </c:pt>
                <c:pt idx="63">
                  <c:v>310</c:v>
                </c:pt>
                <c:pt idx="64">
                  <c:v>277</c:v>
                </c:pt>
                <c:pt idx="65">
                  <c:v>309</c:v>
                </c:pt>
                <c:pt idx="66">
                  <c:v>398</c:v>
                </c:pt>
                <c:pt idx="67">
                  <c:v>275</c:v>
                </c:pt>
                <c:pt idx="68">
                  <c:v>196</c:v>
                </c:pt>
                <c:pt idx="69">
                  <c:v>219</c:v>
                </c:pt>
                <c:pt idx="70">
                  <c:v>160</c:v>
                </c:pt>
                <c:pt idx="71">
                  <c:v>172</c:v>
                </c:pt>
                <c:pt idx="72">
                  <c:v>208</c:v>
                </c:pt>
                <c:pt idx="73">
                  <c:v>205</c:v>
                </c:pt>
                <c:pt idx="74">
                  <c:v>73</c:v>
                </c:pt>
                <c:pt idx="75">
                  <c:v>119</c:v>
                </c:pt>
              </c:numCache>
            </c:numRef>
          </c:val>
          <c:smooth val="0"/>
          <c:extLst>
            <c:ext xmlns:c16="http://schemas.microsoft.com/office/drawing/2014/chart" uri="{C3380CC4-5D6E-409C-BE32-E72D297353CC}">
              <c16:uniqueId val="{00000001-5020-4519-B64F-8D03AA48EA06}"/>
            </c:ext>
          </c:extLst>
        </c:ser>
        <c:ser>
          <c:idx val="2"/>
          <c:order val="2"/>
          <c:tx>
            <c:strRef>
              <c:f>Sheet1!$E$1</c:f>
              <c:strCache>
                <c:ptCount val="1"/>
                <c:pt idx="0">
                  <c:v>num_of_declined</c:v>
                </c:pt>
              </c:strCache>
            </c:strRef>
          </c:tx>
          <c:spPr>
            <a:ln w="34925" cap="rnd">
              <a:solidFill>
                <a:schemeClr val="accent4"/>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Sheet1!$E$2:$E$77</c:f>
              <c:numCache>
                <c:formatCode>General</c:formatCode>
                <c:ptCount val="76"/>
                <c:pt idx="0">
                  <c:v>302</c:v>
                </c:pt>
                <c:pt idx="1">
                  <c:v>215</c:v>
                </c:pt>
                <c:pt idx="2">
                  <c:v>224</c:v>
                </c:pt>
                <c:pt idx="3">
                  <c:v>239</c:v>
                </c:pt>
                <c:pt idx="4">
                  <c:v>219</c:v>
                </c:pt>
                <c:pt idx="5">
                  <c:v>192</c:v>
                </c:pt>
                <c:pt idx="6">
                  <c:v>329</c:v>
                </c:pt>
                <c:pt idx="7">
                  <c:v>348</c:v>
                </c:pt>
                <c:pt idx="8">
                  <c:v>304</c:v>
                </c:pt>
                <c:pt idx="9">
                  <c:v>207</c:v>
                </c:pt>
                <c:pt idx="10">
                  <c:v>280</c:v>
                </c:pt>
                <c:pt idx="11">
                  <c:v>182</c:v>
                </c:pt>
                <c:pt idx="12">
                  <c:v>186</c:v>
                </c:pt>
                <c:pt idx="13">
                  <c:v>414</c:v>
                </c:pt>
                <c:pt idx="14">
                  <c:v>1380</c:v>
                </c:pt>
                <c:pt idx="15">
                  <c:v>859</c:v>
                </c:pt>
                <c:pt idx="16">
                  <c:v>822</c:v>
                </c:pt>
                <c:pt idx="17">
                  <c:v>855</c:v>
                </c:pt>
                <c:pt idx="18">
                  <c:v>1112</c:v>
                </c:pt>
                <c:pt idx="19">
                  <c:v>1208</c:v>
                </c:pt>
                <c:pt idx="20">
                  <c:v>1735</c:v>
                </c:pt>
                <c:pt idx="21">
                  <c:v>826</c:v>
                </c:pt>
                <c:pt idx="22">
                  <c:v>1333</c:v>
                </c:pt>
                <c:pt idx="23">
                  <c:v>1316</c:v>
                </c:pt>
                <c:pt idx="24">
                  <c:v>5261</c:v>
                </c:pt>
                <c:pt idx="25">
                  <c:v>6000</c:v>
                </c:pt>
                <c:pt idx="26">
                  <c:v>4427</c:v>
                </c:pt>
                <c:pt idx="27">
                  <c:v>5436</c:v>
                </c:pt>
                <c:pt idx="28">
                  <c:v>10134</c:v>
                </c:pt>
                <c:pt idx="29">
                  <c:v>10569</c:v>
                </c:pt>
                <c:pt idx="30">
                  <c:v>7351</c:v>
                </c:pt>
                <c:pt idx="31">
                  <c:v>5063</c:v>
                </c:pt>
                <c:pt idx="32">
                  <c:v>2635</c:v>
                </c:pt>
                <c:pt idx="33">
                  <c:v>3081</c:v>
                </c:pt>
                <c:pt idx="34">
                  <c:v>2846</c:v>
                </c:pt>
                <c:pt idx="35">
                  <c:v>2005</c:v>
                </c:pt>
                <c:pt idx="36">
                  <c:v>2207</c:v>
                </c:pt>
                <c:pt idx="37">
                  <c:v>2539</c:v>
                </c:pt>
                <c:pt idx="38">
                  <c:v>1388</c:v>
                </c:pt>
                <c:pt idx="39">
                  <c:v>936</c:v>
                </c:pt>
                <c:pt idx="40">
                  <c:v>2786</c:v>
                </c:pt>
                <c:pt idx="41">
                  <c:v>2725</c:v>
                </c:pt>
                <c:pt idx="42">
                  <c:v>4814</c:v>
                </c:pt>
                <c:pt idx="43">
                  <c:v>7180</c:v>
                </c:pt>
                <c:pt idx="44">
                  <c:v>4885</c:v>
                </c:pt>
                <c:pt idx="45">
                  <c:v>2790</c:v>
                </c:pt>
                <c:pt idx="46">
                  <c:v>4049</c:v>
                </c:pt>
                <c:pt idx="47">
                  <c:v>4076</c:v>
                </c:pt>
                <c:pt idx="48">
                  <c:v>8737</c:v>
                </c:pt>
                <c:pt idx="49">
                  <c:v>9686</c:v>
                </c:pt>
                <c:pt idx="50">
                  <c:v>12823</c:v>
                </c:pt>
                <c:pt idx="51">
                  <c:v>17511</c:v>
                </c:pt>
                <c:pt idx="52">
                  <c:v>19526</c:v>
                </c:pt>
                <c:pt idx="53">
                  <c:v>26917</c:v>
                </c:pt>
                <c:pt idx="54">
                  <c:v>29643</c:v>
                </c:pt>
                <c:pt idx="55">
                  <c:v>27737</c:v>
                </c:pt>
                <c:pt idx="56">
                  <c:v>31007</c:v>
                </c:pt>
                <c:pt idx="57">
                  <c:v>12188</c:v>
                </c:pt>
                <c:pt idx="58">
                  <c:v>6891</c:v>
                </c:pt>
                <c:pt idx="59">
                  <c:v>5226</c:v>
                </c:pt>
                <c:pt idx="60">
                  <c:v>3576</c:v>
                </c:pt>
                <c:pt idx="61">
                  <c:v>2050</c:v>
                </c:pt>
                <c:pt idx="62">
                  <c:v>1986</c:v>
                </c:pt>
                <c:pt idx="63">
                  <c:v>3269</c:v>
                </c:pt>
                <c:pt idx="64">
                  <c:v>2141</c:v>
                </c:pt>
                <c:pt idx="65">
                  <c:v>2153</c:v>
                </c:pt>
                <c:pt idx="66">
                  <c:v>1801</c:v>
                </c:pt>
                <c:pt idx="67">
                  <c:v>1819</c:v>
                </c:pt>
                <c:pt idx="68">
                  <c:v>1218</c:v>
                </c:pt>
                <c:pt idx="69">
                  <c:v>1564</c:v>
                </c:pt>
                <c:pt idx="70">
                  <c:v>1257</c:v>
                </c:pt>
                <c:pt idx="71">
                  <c:v>929</c:v>
                </c:pt>
                <c:pt idx="72">
                  <c:v>855</c:v>
                </c:pt>
                <c:pt idx="73">
                  <c:v>997</c:v>
                </c:pt>
                <c:pt idx="74">
                  <c:v>964</c:v>
                </c:pt>
                <c:pt idx="75">
                  <c:v>701</c:v>
                </c:pt>
              </c:numCache>
            </c:numRef>
          </c:val>
          <c:smooth val="0"/>
          <c:extLst>
            <c:ext xmlns:c16="http://schemas.microsoft.com/office/drawing/2014/chart" uri="{C3380CC4-5D6E-409C-BE32-E72D297353CC}">
              <c16:uniqueId val="{00000002-5020-4519-B64F-8D03AA48EA06}"/>
            </c:ext>
          </c:extLst>
        </c:ser>
        <c:dLbls>
          <c:showLegendKey val="0"/>
          <c:showVal val="0"/>
          <c:showCatName val="0"/>
          <c:showSerName val="0"/>
          <c:showPercent val="0"/>
          <c:showBubbleSize val="0"/>
        </c:dLbls>
        <c:smooth val="0"/>
        <c:axId val="-2127049696"/>
        <c:axId val="-2131687168"/>
      </c:lineChart>
      <c:catAx>
        <c:axId val="-21270496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1687168"/>
        <c:crosses val="autoZero"/>
        <c:auto val="1"/>
        <c:lblAlgn val="ctr"/>
        <c:lblOffset val="100"/>
        <c:noMultiLvlLbl val="0"/>
      </c:catAx>
      <c:valAx>
        <c:axId val="-21316871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704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AVG CAM Score for merchant</a:t>
            </a:r>
          </a:p>
        </c:rich>
      </c:tx>
      <c:layout>
        <c:manualLayout>
          <c:xMode val="edge"/>
          <c:yMode val="edge"/>
          <c:x val="0.208494099835973"/>
          <c:y val="3.336717593209460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Sheet1!$K$1</c:f>
              <c:strCache>
                <c:ptCount val="1"/>
                <c:pt idx="0">
                  <c:v>avg_CAM18_LATAM_SCR1</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Sheet1!$K$2:$K$77</c:f>
              <c:numCache>
                <c:formatCode>General</c:formatCode>
                <c:ptCount val="76"/>
                <c:pt idx="0">
                  <c:v>404.60384946236547</c:v>
                </c:pt>
                <c:pt idx="1">
                  <c:v>337.60465198555971</c:v>
                </c:pt>
                <c:pt idx="2">
                  <c:v>371.93963429602871</c:v>
                </c:pt>
                <c:pt idx="3">
                  <c:v>358.65063016949171</c:v>
                </c:pt>
                <c:pt idx="4">
                  <c:v>459.7695831460673</c:v>
                </c:pt>
                <c:pt idx="5">
                  <c:v>362.37865365853662</c:v>
                </c:pt>
                <c:pt idx="6">
                  <c:v>377.69205752808972</c:v>
                </c:pt>
                <c:pt idx="7">
                  <c:v>357.41064013761468</c:v>
                </c:pt>
                <c:pt idx="8">
                  <c:v>298.09389390243899</c:v>
                </c:pt>
                <c:pt idx="9">
                  <c:v>250.59942730158761</c:v>
                </c:pt>
                <c:pt idx="10">
                  <c:v>317.87080054054081</c:v>
                </c:pt>
                <c:pt idx="11">
                  <c:v>389.19319692982441</c:v>
                </c:pt>
                <c:pt idx="12">
                  <c:v>344.07669613899628</c:v>
                </c:pt>
                <c:pt idx="13">
                  <c:v>491.5239927721874</c:v>
                </c:pt>
                <c:pt idx="14">
                  <c:v>470.52229304987839</c:v>
                </c:pt>
                <c:pt idx="15">
                  <c:v>441.66250941619569</c:v>
                </c:pt>
                <c:pt idx="16">
                  <c:v>494.31570387029302</c:v>
                </c:pt>
                <c:pt idx="17">
                  <c:v>570.52981960985676</c:v>
                </c:pt>
                <c:pt idx="18">
                  <c:v>678.92179087363559</c:v>
                </c:pt>
                <c:pt idx="19">
                  <c:v>476.70394166666648</c:v>
                </c:pt>
                <c:pt idx="20">
                  <c:v>582.18348696093437</c:v>
                </c:pt>
                <c:pt idx="21">
                  <c:v>277.71540717658172</c:v>
                </c:pt>
                <c:pt idx="22">
                  <c:v>417.39790500316741</c:v>
                </c:pt>
                <c:pt idx="23">
                  <c:v>404.28997211652802</c:v>
                </c:pt>
                <c:pt idx="24">
                  <c:v>380.96380608732198</c:v>
                </c:pt>
                <c:pt idx="25">
                  <c:v>420.2406258611187</c:v>
                </c:pt>
                <c:pt idx="26">
                  <c:v>458.71644360687111</c:v>
                </c:pt>
                <c:pt idx="27">
                  <c:v>275.7144979356699</c:v>
                </c:pt>
                <c:pt idx="28">
                  <c:v>290.76310923467622</c:v>
                </c:pt>
                <c:pt idx="29">
                  <c:v>285.6756181227081</c:v>
                </c:pt>
                <c:pt idx="30">
                  <c:v>229.4568315058485</c:v>
                </c:pt>
                <c:pt idx="31">
                  <c:v>211.25466400182779</c:v>
                </c:pt>
                <c:pt idx="32">
                  <c:v>222.8836180409175</c:v>
                </c:pt>
                <c:pt idx="33">
                  <c:v>281.43970133333301</c:v>
                </c:pt>
                <c:pt idx="34">
                  <c:v>336.5972184428353</c:v>
                </c:pt>
                <c:pt idx="35">
                  <c:v>298.70348805325688</c:v>
                </c:pt>
                <c:pt idx="36">
                  <c:v>368.35855743196072</c:v>
                </c:pt>
                <c:pt idx="37">
                  <c:v>333.79565854814842</c:v>
                </c:pt>
                <c:pt idx="38">
                  <c:v>316.55139600376111</c:v>
                </c:pt>
                <c:pt idx="39">
                  <c:v>285.87673997378732</c:v>
                </c:pt>
                <c:pt idx="40">
                  <c:v>313.88325272871089</c:v>
                </c:pt>
                <c:pt idx="41">
                  <c:v>301.42153701264408</c:v>
                </c:pt>
                <c:pt idx="42">
                  <c:v>270.851481234669</c:v>
                </c:pt>
                <c:pt idx="43">
                  <c:v>274.78566928242032</c:v>
                </c:pt>
                <c:pt idx="44">
                  <c:v>259.67331209357161</c:v>
                </c:pt>
                <c:pt idx="45">
                  <c:v>183.83570218762321</c:v>
                </c:pt>
                <c:pt idx="46">
                  <c:v>142.1963553152606</c:v>
                </c:pt>
                <c:pt idx="47">
                  <c:v>118.46968063142739</c:v>
                </c:pt>
                <c:pt idx="48">
                  <c:v>156.73076906191881</c:v>
                </c:pt>
                <c:pt idx="49">
                  <c:v>171.66294618696449</c:v>
                </c:pt>
                <c:pt idx="50">
                  <c:v>141.35814117346749</c:v>
                </c:pt>
                <c:pt idx="51">
                  <c:v>138.8398022694245</c:v>
                </c:pt>
                <c:pt idx="52">
                  <c:v>157.05611299813901</c:v>
                </c:pt>
                <c:pt idx="53">
                  <c:v>171.92178492792081</c:v>
                </c:pt>
                <c:pt idx="54">
                  <c:v>164.12092094582761</c:v>
                </c:pt>
                <c:pt idx="55">
                  <c:v>143.38409284483581</c:v>
                </c:pt>
                <c:pt idx="56">
                  <c:v>191.07677307808439</c:v>
                </c:pt>
                <c:pt idx="57">
                  <c:v>301.48075971150132</c:v>
                </c:pt>
                <c:pt idx="58">
                  <c:v>322.71755211858732</c:v>
                </c:pt>
                <c:pt idx="59">
                  <c:v>367.08682827011643</c:v>
                </c:pt>
                <c:pt idx="60">
                  <c:v>409.55429807235322</c:v>
                </c:pt>
                <c:pt idx="61">
                  <c:v>364.33613913630222</c:v>
                </c:pt>
                <c:pt idx="62">
                  <c:v>380.18364977718261</c:v>
                </c:pt>
                <c:pt idx="63">
                  <c:v>467.82451362625181</c:v>
                </c:pt>
                <c:pt idx="64">
                  <c:v>464.88612913418069</c:v>
                </c:pt>
                <c:pt idx="65">
                  <c:v>434.88749787234002</c:v>
                </c:pt>
                <c:pt idx="66">
                  <c:v>448.39545218566911</c:v>
                </c:pt>
                <c:pt idx="67">
                  <c:v>313.9028719790665</c:v>
                </c:pt>
                <c:pt idx="68">
                  <c:v>363.58644484210492</c:v>
                </c:pt>
                <c:pt idx="69">
                  <c:v>463.14714214325352</c:v>
                </c:pt>
                <c:pt idx="70">
                  <c:v>492.5731359543006</c:v>
                </c:pt>
                <c:pt idx="71">
                  <c:v>474.3606269713265</c:v>
                </c:pt>
                <c:pt idx="72">
                  <c:v>425.99788686868698</c:v>
                </c:pt>
                <c:pt idx="73">
                  <c:v>451.32982981878058</c:v>
                </c:pt>
                <c:pt idx="74">
                  <c:v>487.88801802218052</c:v>
                </c:pt>
                <c:pt idx="75">
                  <c:v>454.72332404306201</c:v>
                </c:pt>
              </c:numCache>
            </c:numRef>
          </c:val>
          <c:smooth val="0"/>
          <c:extLst>
            <c:ext xmlns:c16="http://schemas.microsoft.com/office/drawing/2014/chart" uri="{C3380CC4-5D6E-409C-BE32-E72D297353CC}">
              <c16:uniqueId val="{00000000-4E1A-4AE9-A992-BD92F8E0BBB5}"/>
            </c:ext>
          </c:extLst>
        </c:ser>
        <c:ser>
          <c:idx val="1"/>
          <c:order val="1"/>
          <c:tx>
            <c:strRef>
              <c:f>Sheet1!$N$1</c:f>
              <c:strCache>
                <c:ptCount val="1"/>
                <c:pt idx="0">
                  <c:v>avg_CAM17_V2_EMS_SCORE</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strRef>
              <c:f>Sheet1!$B$2:$B$77</c:f>
              <c:strCache>
                <c:ptCount val="76"/>
                <c:pt idx="0">
                  <c:v>2018/05/01</c:v>
                </c:pt>
                <c:pt idx="1">
                  <c:v>2018/05/02</c:v>
                </c:pt>
                <c:pt idx="2">
                  <c:v>2018/05/03</c:v>
                </c:pt>
                <c:pt idx="3">
                  <c:v>2018/05/04</c:v>
                </c:pt>
                <c:pt idx="4">
                  <c:v>2018/05/05</c:v>
                </c:pt>
                <c:pt idx="5">
                  <c:v>2018/05/06</c:v>
                </c:pt>
                <c:pt idx="6">
                  <c:v>2018/05/07</c:v>
                </c:pt>
                <c:pt idx="7">
                  <c:v>2018/05/08</c:v>
                </c:pt>
                <c:pt idx="8">
                  <c:v>2018/05/09</c:v>
                </c:pt>
                <c:pt idx="9">
                  <c:v>2018/05/10</c:v>
                </c:pt>
                <c:pt idx="10">
                  <c:v>2018/05/11</c:v>
                </c:pt>
                <c:pt idx="11">
                  <c:v>2018/05/12</c:v>
                </c:pt>
                <c:pt idx="12">
                  <c:v>2018/05/13</c:v>
                </c:pt>
                <c:pt idx="13">
                  <c:v>2018/05/14</c:v>
                </c:pt>
                <c:pt idx="14">
                  <c:v>2018/05/15</c:v>
                </c:pt>
                <c:pt idx="15">
                  <c:v>2018/05/16</c:v>
                </c:pt>
                <c:pt idx="16">
                  <c:v>2018/05/17</c:v>
                </c:pt>
                <c:pt idx="17">
                  <c:v>2018/05/18</c:v>
                </c:pt>
                <c:pt idx="18">
                  <c:v>2018/05/19</c:v>
                </c:pt>
                <c:pt idx="19">
                  <c:v>2018/05/20</c:v>
                </c:pt>
                <c:pt idx="20">
                  <c:v>2018/05/21</c:v>
                </c:pt>
                <c:pt idx="21">
                  <c:v>2018/05/22</c:v>
                </c:pt>
                <c:pt idx="22">
                  <c:v>2018/05/23</c:v>
                </c:pt>
                <c:pt idx="23">
                  <c:v>2018/05/24</c:v>
                </c:pt>
                <c:pt idx="24">
                  <c:v>2018/05/25</c:v>
                </c:pt>
                <c:pt idx="25">
                  <c:v>2018/05/26</c:v>
                </c:pt>
                <c:pt idx="26">
                  <c:v>2018/05/27</c:v>
                </c:pt>
                <c:pt idx="27">
                  <c:v>2018/05/28</c:v>
                </c:pt>
                <c:pt idx="28">
                  <c:v>2018/05/29</c:v>
                </c:pt>
                <c:pt idx="29">
                  <c:v>2018/05/30</c:v>
                </c:pt>
                <c:pt idx="30">
                  <c:v>2018/05/31</c:v>
                </c:pt>
                <c:pt idx="31">
                  <c:v>2018/06/01</c:v>
                </c:pt>
                <c:pt idx="32">
                  <c:v>2018/06/02</c:v>
                </c:pt>
                <c:pt idx="33">
                  <c:v>2018/06/03</c:v>
                </c:pt>
                <c:pt idx="34">
                  <c:v>2018/06/04</c:v>
                </c:pt>
                <c:pt idx="35">
                  <c:v>2018/06/05</c:v>
                </c:pt>
                <c:pt idx="36">
                  <c:v>2018/06/06</c:v>
                </c:pt>
                <c:pt idx="37">
                  <c:v>2018/06/07</c:v>
                </c:pt>
                <c:pt idx="38">
                  <c:v>2018/06/08</c:v>
                </c:pt>
                <c:pt idx="39">
                  <c:v>2018/06/09</c:v>
                </c:pt>
                <c:pt idx="40">
                  <c:v>2018/06/10</c:v>
                </c:pt>
                <c:pt idx="41">
                  <c:v>2018/06/11</c:v>
                </c:pt>
                <c:pt idx="42">
                  <c:v>2018/06/12</c:v>
                </c:pt>
                <c:pt idx="43">
                  <c:v>2018/06/13</c:v>
                </c:pt>
                <c:pt idx="44">
                  <c:v>2018/06/14</c:v>
                </c:pt>
                <c:pt idx="45">
                  <c:v>2018/06/15</c:v>
                </c:pt>
                <c:pt idx="46">
                  <c:v>2018/06/16</c:v>
                </c:pt>
                <c:pt idx="47">
                  <c:v>2018/06/17</c:v>
                </c:pt>
                <c:pt idx="48">
                  <c:v>2018/06/18</c:v>
                </c:pt>
                <c:pt idx="49">
                  <c:v>2018/06/19</c:v>
                </c:pt>
                <c:pt idx="50">
                  <c:v>2018/06/20</c:v>
                </c:pt>
                <c:pt idx="51">
                  <c:v>2018/06/21</c:v>
                </c:pt>
                <c:pt idx="52">
                  <c:v>2018/06/22</c:v>
                </c:pt>
                <c:pt idx="53">
                  <c:v>2018/06/23</c:v>
                </c:pt>
                <c:pt idx="54">
                  <c:v>2018/06/24</c:v>
                </c:pt>
                <c:pt idx="55">
                  <c:v>2018/06/25</c:v>
                </c:pt>
                <c:pt idx="56">
                  <c:v>2018/06/26</c:v>
                </c:pt>
                <c:pt idx="57">
                  <c:v>2018/06/27</c:v>
                </c:pt>
                <c:pt idx="58">
                  <c:v>2018/06/28</c:v>
                </c:pt>
                <c:pt idx="59">
                  <c:v>2018/06/29</c:v>
                </c:pt>
                <c:pt idx="60">
                  <c:v>2018/06/30</c:v>
                </c:pt>
                <c:pt idx="61">
                  <c:v>2018/07/01</c:v>
                </c:pt>
                <c:pt idx="62">
                  <c:v>2018/07/02</c:v>
                </c:pt>
                <c:pt idx="63">
                  <c:v>2018/07/03</c:v>
                </c:pt>
                <c:pt idx="64">
                  <c:v>2018/07/04</c:v>
                </c:pt>
                <c:pt idx="65">
                  <c:v>2018/07/05</c:v>
                </c:pt>
                <c:pt idx="66">
                  <c:v>2018/07/06</c:v>
                </c:pt>
                <c:pt idx="67">
                  <c:v>2018/07/07</c:v>
                </c:pt>
                <c:pt idx="68">
                  <c:v>2018/07/08</c:v>
                </c:pt>
                <c:pt idx="69">
                  <c:v>2018/07/09</c:v>
                </c:pt>
                <c:pt idx="70">
                  <c:v>2018/07/10</c:v>
                </c:pt>
                <c:pt idx="71">
                  <c:v>2018/07/11</c:v>
                </c:pt>
                <c:pt idx="72">
                  <c:v>2018/07/12</c:v>
                </c:pt>
                <c:pt idx="73">
                  <c:v>2018/07/13</c:v>
                </c:pt>
                <c:pt idx="74">
                  <c:v>2018/07/14</c:v>
                </c:pt>
                <c:pt idx="75">
                  <c:v>2018/07/15</c:v>
                </c:pt>
              </c:strCache>
            </c:strRef>
          </c:cat>
          <c:val>
            <c:numRef>
              <c:f>Sheet1!$N$2:$N$77</c:f>
              <c:numCache>
                <c:formatCode>General</c:formatCode>
                <c:ptCount val="76"/>
                <c:pt idx="0">
                  <c:v>853.96774193548379</c:v>
                </c:pt>
                <c:pt idx="1">
                  <c:v>840.40794223826731</c:v>
                </c:pt>
                <c:pt idx="2">
                  <c:v>837.08303249097469</c:v>
                </c:pt>
                <c:pt idx="3">
                  <c:v>841.35932203389814</c:v>
                </c:pt>
                <c:pt idx="4">
                  <c:v>855.28838951310865</c:v>
                </c:pt>
                <c:pt idx="5">
                  <c:v>835.15679442508713</c:v>
                </c:pt>
                <c:pt idx="6">
                  <c:v>841.95955056179776</c:v>
                </c:pt>
                <c:pt idx="7">
                  <c:v>847.26146788990798</c:v>
                </c:pt>
                <c:pt idx="8">
                  <c:v>827.03658536585351</c:v>
                </c:pt>
                <c:pt idx="9">
                  <c:v>802.52063492063496</c:v>
                </c:pt>
                <c:pt idx="10">
                  <c:v>832.59459459459458</c:v>
                </c:pt>
                <c:pt idx="11">
                  <c:v>836.20614035087715</c:v>
                </c:pt>
                <c:pt idx="12">
                  <c:v>825.8803088803088</c:v>
                </c:pt>
                <c:pt idx="13">
                  <c:v>848.75114364135402</c:v>
                </c:pt>
                <c:pt idx="14">
                  <c:v>860.42763695829922</c:v>
                </c:pt>
                <c:pt idx="15">
                  <c:v>848.5282485875706</c:v>
                </c:pt>
                <c:pt idx="16">
                  <c:v>860.74372384937249</c:v>
                </c:pt>
                <c:pt idx="17">
                  <c:v>868.63039014373715</c:v>
                </c:pt>
                <c:pt idx="18">
                  <c:v>865.10374414976604</c:v>
                </c:pt>
                <c:pt idx="19">
                  <c:v>865.18713450292398</c:v>
                </c:pt>
                <c:pt idx="20">
                  <c:v>874.12531709791972</c:v>
                </c:pt>
                <c:pt idx="21">
                  <c:v>852.1010387157695</c:v>
                </c:pt>
                <c:pt idx="22">
                  <c:v>863.98290056998098</c:v>
                </c:pt>
                <c:pt idx="23">
                  <c:v>858.38109393579077</c:v>
                </c:pt>
                <c:pt idx="24">
                  <c:v>855.82283795130138</c:v>
                </c:pt>
                <c:pt idx="25">
                  <c:v>866.85354092036368</c:v>
                </c:pt>
                <c:pt idx="26">
                  <c:v>870.36832061068708</c:v>
                </c:pt>
                <c:pt idx="27">
                  <c:v>845.46675468074875</c:v>
                </c:pt>
                <c:pt idx="28">
                  <c:v>857.23815741748274</c:v>
                </c:pt>
                <c:pt idx="29">
                  <c:v>853.25577802098758</c:v>
                </c:pt>
                <c:pt idx="30">
                  <c:v>847.09673489278759</c:v>
                </c:pt>
                <c:pt idx="31">
                  <c:v>841.770671539516</c:v>
                </c:pt>
                <c:pt idx="32">
                  <c:v>844.53502789832601</c:v>
                </c:pt>
                <c:pt idx="33">
                  <c:v>841.09353846153851</c:v>
                </c:pt>
                <c:pt idx="34">
                  <c:v>857.67822038282452</c:v>
                </c:pt>
                <c:pt idx="35">
                  <c:v>847.6203670385031</c:v>
                </c:pt>
                <c:pt idx="36">
                  <c:v>853.05303558967205</c:v>
                </c:pt>
                <c:pt idx="37">
                  <c:v>853.79555555555555</c:v>
                </c:pt>
                <c:pt idx="38">
                  <c:v>855.18476727785651</c:v>
                </c:pt>
                <c:pt idx="39">
                  <c:v>835.27195281782451</c:v>
                </c:pt>
                <c:pt idx="40">
                  <c:v>848.88267861850773</c:v>
                </c:pt>
                <c:pt idx="41">
                  <c:v>851.93045310853529</c:v>
                </c:pt>
                <c:pt idx="42">
                  <c:v>856.21926955573724</c:v>
                </c:pt>
                <c:pt idx="43">
                  <c:v>860.07025456003203</c:v>
                </c:pt>
                <c:pt idx="44">
                  <c:v>854.89568927467997</c:v>
                </c:pt>
                <c:pt idx="45">
                  <c:v>847.71265273945608</c:v>
                </c:pt>
                <c:pt idx="46">
                  <c:v>857.02487562189071</c:v>
                </c:pt>
                <c:pt idx="47">
                  <c:v>860.73128213367613</c:v>
                </c:pt>
                <c:pt idx="48">
                  <c:v>868.00010629816643</c:v>
                </c:pt>
                <c:pt idx="49">
                  <c:v>867.8930568614835</c:v>
                </c:pt>
                <c:pt idx="50">
                  <c:v>865.8773440424734</c:v>
                </c:pt>
                <c:pt idx="51">
                  <c:v>868.92953759831676</c:v>
                </c:pt>
                <c:pt idx="52">
                  <c:v>868.32455972891694</c:v>
                </c:pt>
                <c:pt idx="53">
                  <c:v>869.45986575173413</c:v>
                </c:pt>
                <c:pt idx="54">
                  <c:v>871.86284619404262</c:v>
                </c:pt>
                <c:pt idx="55">
                  <c:v>873.31760769552466</c:v>
                </c:pt>
                <c:pt idx="56">
                  <c:v>870.74830387623695</c:v>
                </c:pt>
                <c:pt idx="57">
                  <c:v>862.36038986354777</c:v>
                </c:pt>
                <c:pt idx="58">
                  <c:v>859.22228238797879</c:v>
                </c:pt>
                <c:pt idx="59">
                  <c:v>856.46632399858208</c:v>
                </c:pt>
                <c:pt idx="60">
                  <c:v>862.97359387377867</c:v>
                </c:pt>
                <c:pt idx="61">
                  <c:v>864.08726945569049</c:v>
                </c:pt>
                <c:pt idx="62">
                  <c:v>854.75579322638168</c:v>
                </c:pt>
                <c:pt idx="63">
                  <c:v>858.46134593993327</c:v>
                </c:pt>
                <c:pt idx="64">
                  <c:v>851.08453016003295</c:v>
                </c:pt>
                <c:pt idx="65">
                  <c:v>827.54275391409078</c:v>
                </c:pt>
                <c:pt idx="66">
                  <c:v>820.21631365479959</c:v>
                </c:pt>
                <c:pt idx="67">
                  <c:v>784.19933396764998</c:v>
                </c:pt>
                <c:pt idx="68">
                  <c:v>794.60210526315802</c:v>
                </c:pt>
                <c:pt idx="69">
                  <c:v>824.01332593003883</c:v>
                </c:pt>
                <c:pt idx="70">
                  <c:v>853.3440860215054</c:v>
                </c:pt>
                <c:pt idx="71">
                  <c:v>846.415770609319</c:v>
                </c:pt>
                <c:pt idx="72">
                  <c:v>841.41046831955919</c:v>
                </c:pt>
                <c:pt idx="73">
                  <c:v>847.28253706754538</c:v>
                </c:pt>
                <c:pt idx="74">
                  <c:v>849.70517560073938</c:v>
                </c:pt>
                <c:pt idx="75">
                  <c:v>837.59688995215322</c:v>
                </c:pt>
              </c:numCache>
            </c:numRef>
          </c:val>
          <c:smooth val="0"/>
          <c:extLst>
            <c:ext xmlns:c16="http://schemas.microsoft.com/office/drawing/2014/chart" uri="{C3380CC4-5D6E-409C-BE32-E72D297353CC}">
              <c16:uniqueId val="{00000001-4E1A-4AE9-A992-BD92F8E0BBB5}"/>
            </c:ext>
          </c:extLst>
        </c:ser>
        <c:dLbls>
          <c:showLegendKey val="0"/>
          <c:showVal val="0"/>
          <c:showCatName val="0"/>
          <c:showSerName val="0"/>
          <c:showPercent val="0"/>
          <c:showBubbleSize val="0"/>
        </c:dLbls>
        <c:smooth val="0"/>
        <c:axId val="-2132487472"/>
        <c:axId val="-2132483824"/>
      </c:lineChart>
      <c:catAx>
        <c:axId val="-213248747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2483824"/>
        <c:crosses val="autoZero"/>
        <c:auto val="1"/>
        <c:lblAlgn val="ctr"/>
        <c:lblOffset val="100"/>
        <c:noMultiLvlLbl val="0"/>
      </c:catAx>
      <c:valAx>
        <c:axId val="-21324838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248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baseline="0" dirty="0">
                <a:effectLst>
                  <a:outerShdw blurRad="50800" dist="38100" dir="5400000" algn="t" rotWithShape="0">
                    <a:srgbClr val="000000">
                      <a:alpha val="40000"/>
                    </a:srgbClr>
                  </a:outerShdw>
                </a:effectLst>
              </a:rPr>
              <a:t>Correlation between </a:t>
            </a:r>
            <a:r>
              <a:rPr lang="en-US" sz="1800" b="1" i="0" baseline="0" dirty="0" err="1">
                <a:effectLst>
                  <a:outerShdw blurRad="50800" dist="38100" dir="5400000" algn="t" rotWithShape="0">
                    <a:srgbClr val="000000">
                      <a:alpha val="40000"/>
                    </a:srgbClr>
                  </a:outerShdw>
                </a:effectLst>
              </a:rPr>
              <a:t>avg_dis_num</a:t>
            </a:r>
            <a:r>
              <a:rPr lang="en-US" sz="1800" b="1" i="0" baseline="0" dirty="0">
                <a:effectLst>
                  <a:outerShdw blurRad="50800" dist="38100" dir="5400000" algn="t" rotWithShape="0">
                    <a:srgbClr val="000000">
                      <a:alpha val="40000"/>
                    </a:srgbClr>
                  </a:outerShdw>
                </a:effectLst>
              </a:rPr>
              <a:t> and </a:t>
            </a:r>
            <a:r>
              <a:rPr lang="en-US" sz="1800" b="1" i="0" baseline="0" dirty="0" err="1">
                <a:effectLst>
                  <a:outerShdw blurRad="50800" dist="38100" dir="5400000" algn="t" rotWithShape="0">
                    <a:srgbClr val="000000">
                      <a:alpha val="40000"/>
                    </a:srgbClr>
                  </a:outerShdw>
                </a:effectLst>
              </a:rPr>
              <a:t>avg_bad_rate</a:t>
            </a:r>
            <a:endParaRPr lang="en-US" dirty="0">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Sheet2!$B$1</c:f>
              <c:strCache>
                <c:ptCount val="1"/>
                <c:pt idx="0">
                  <c:v>avg_dis_num</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numRef>
              <c:f>Sheet2!$A$2:$A$31</c:f>
              <c:numCache>
                <c:formatCode>m/d/yyyy</c:formatCode>
                <c:ptCount val="30"/>
                <c:pt idx="0">
                  <c:v>43191</c:v>
                </c:pt>
                <c:pt idx="1">
                  <c:v>43192</c:v>
                </c:pt>
                <c:pt idx="2">
                  <c:v>43193</c:v>
                </c:pt>
                <c:pt idx="3">
                  <c:v>43194</c:v>
                </c:pt>
                <c:pt idx="4">
                  <c:v>43195</c:v>
                </c:pt>
                <c:pt idx="5">
                  <c:v>43196</c:v>
                </c:pt>
                <c:pt idx="6">
                  <c:v>43197</c:v>
                </c:pt>
                <c:pt idx="7">
                  <c:v>43198</c:v>
                </c:pt>
                <c:pt idx="8">
                  <c:v>43199</c:v>
                </c:pt>
                <c:pt idx="9">
                  <c:v>43200</c:v>
                </c:pt>
                <c:pt idx="10">
                  <c:v>43201</c:v>
                </c:pt>
                <c:pt idx="11">
                  <c:v>43202</c:v>
                </c:pt>
                <c:pt idx="12">
                  <c:v>43203</c:v>
                </c:pt>
                <c:pt idx="13">
                  <c:v>43204</c:v>
                </c:pt>
                <c:pt idx="14">
                  <c:v>43205</c:v>
                </c:pt>
                <c:pt idx="15">
                  <c:v>43206</c:v>
                </c:pt>
                <c:pt idx="16">
                  <c:v>43207</c:v>
                </c:pt>
                <c:pt idx="17">
                  <c:v>43208</c:v>
                </c:pt>
                <c:pt idx="18">
                  <c:v>43209</c:v>
                </c:pt>
                <c:pt idx="19">
                  <c:v>43210</c:v>
                </c:pt>
                <c:pt idx="20">
                  <c:v>43211</c:v>
                </c:pt>
                <c:pt idx="21">
                  <c:v>43212</c:v>
                </c:pt>
                <c:pt idx="22">
                  <c:v>43213</c:v>
                </c:pt>
                <c:pt idx="23">
                  <c:v>43214</c:v>
                </c:pt>
                <c:pt idx="24">
                  <c:v>43215</c:v>
                </c:pt>
                <c:pt idx="25">
                  <c:v>43216</c:v>
                </c:pt>
                <c:pt idx="26">
                  <c:v>43217</c:v>
                </c:pt>
                <c:pt idx="27">
                  <c:v>43218</c:v>
                </c:pt>
                <c:pt idx="28">
                  <c:v>43219</c:v>
                </c:pt>
                <c:pt idx="29">
                  <c:v>43220</c:v>
                </c:pt>
              </c:numCache>
            </c:numRef>
          </c:cat>
          <c:val>
            <c:numRef>
              <c:f>Sheet2!$B$2:$B$31</c:f>
              <c:numCache>
                <c:formatCode>General</c:formatCode>
                <c:ptCount val="30"/>
                <c:pt idx="0">
                  <c:v>44.14</c:v>
                </c:pt>
                <c:pt idx="1">
                  <c:v>47.32</c:v>
                </c:pt>
                <c:pt idx="2">
                  <c:v>35.230000000000011</c:v>
                </c:pt>
                <c:pt idx="3">
                  <c:v>45.07</c:v>
                </c:pt>
                <c:pt idx="4">
                  <c:v>44.23</c:v>
                </c:pt>
                <c:pt idx="5">
                  <c:v>43.15</c:v>
                </c:pt>
                <c:pt idx="6">
                  <c:v>42.79</c:v>
                </c:pt>
                <c:pt idx="7">
                  <c:v>45.8</c:v>
                </c:pt>
                <c:pt idx="8">
                  <c:v>45.24</c:v>
                </c:pt>
                <c:pt idx="9">
                  <c:v>43.99</c:v>
                </c:pt>
                <c:pt idx="10">
                  <c:v>43.77</c:v>
                </c:pt>
                <c:pt idx="11">
                  <c:v>43.47</c:v>
                </c:pt>
                <c:pt idx="12">
                  <c:v>43.94</c:v>
                </c:pt>
                <c:pt idx="13">
                  <c:v>43.36</c:v>
                </c:pt>
                <c:pt idx="14">
                  <c:v>46.46</c:v>
                </c:pt>
                <c:pt idx="15">
                  <c:v>45.28</c:v>
                </c:pt>
                <c:pt idx="16">
                  <c:v>42.88</c:v>
                </c:pt>
                <c:pt idx="17">
                  <c:v>42.2</c:v>
                </c:pt>
                <c:pt idx="18">
                  <c:v>42.1</c:v>
                </c:pt>
                <c:pt idx="19">
                  <c:v>40.72</c:v>
                </c:pt>
                <c:pt idx="20">
                  <c:v>39.86</c:v>
                </c:pt>
                <c:pt idx="21">
                  <c:v>43.74</c:v>
                </c:pt>
                <c:pt idx="22">
                  <c:v>41.48</c:v>
                </c:pt>
                <c:pt idx="23">
                  <c:v>38.380000000000003</c:v>
                </c:pt>
                <c:pt idx="24">
                  <c:v>38.090000000000003</c:v>
                </c:pt>
                <c:pt idx="25">
                  <c:v>38.049999999999997</c:v>
                </c:pt>
                <c:pt idx="26">
                  <c:v>37.94</c:v>
                </c:pt>
                <c:pt idx="27">
                  <c:v>40.08</c:v>
                </c:pt>
                <c:pt idx="28">
                  <c:v>47</c:v>
                </c:pt>
                <c:pt idx="29">
                  <c:v>46.38</c:v>
                </c:pt>
              </c:numCache>
            </c:numRef>
          </c:val>
          <c:smooth val="0"/>
          <c:extLst>
            <c:ext xmlns:c16="http://schemas.microsoft.com/office/drawing/2014/chart" uri="{C3380CC4-5D6E-409C-BE32-E72D297353CC}">
              <c16:uniqueId val="{00000000-8DF4-44E6-AA15-606EBB0F1163}"/>
            </c:ext>
          </c:extLst>
        </c:ser>
        <c:dLbls>
          <c:showLegendKey val="0"/>
          <c:showVal val="0"/>
          <c:showCatName val="0"/>
          <c:showSerName val="0"/>
          <c:showPercent val="0"/>
          <c:showBubbleSize val="0"/>
        </c:dLbls>
        <c:marker val="1"/>
        <c:smooth val="0"/>
        <c:axId val="-2134684096"/>
        <c:axId val="-2134680992"/>
      </c:lineChart>
      <c:lineChart>
        <c:grouping val="standard"/>
        <c:varyColors val="0"/>
        <c:ser>
          <c:idx val="1"/>
          <c:order val="1"/>
          <c:tx>
            <c:strRef>
              <c:f>Sheet2!$C$1</c:f>
              <c:strCache>
                <c:ptCount val="1"/>
                <c:pt idx="0">
                  <c:v>avg_bad_rate</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numRef>
              <c:f>Sheet2!$A$2:$A$31</c:f>
              <c:numCache>
                <c:formatCode>m/d/yyyy</c:formatCode>
                <c:ptCount val="30"/>
                <c:pt idx="0">
                  <c:v>43191</c:v>
                </c:pt>
                <c:pt idx="1">
                  <c:v>43192</c:v>
                </c:pt>
                <c:pt idx="2">
                  <c:v>43193</c:v>
                </c:pt>
                <c:pt idx="3">
                  <c:v>43194</c:v>
                </c:pt>
                <c:pt idx="4">
                  <c:v>43195</c:v>
                </c:pt>
                <c:pt idx="5">
                  <c:v>43196</c:v>
                </c:pt>
                <c:pt idx="6">
                  <c:v>43197</c:v>
                </c:pt>
                <c:pt idx="7">
                  <c:v>43198</c:v>
                </c:pt>
                <c:pt idx="8">
                  <c:v>43199</c:v>
                </c:pt>
                <c:pt idx="9">
                  <c:v>43200</c:v>
                </c:pt>
                <c:pt idx="10">
                  <c:v>43201</c:v>
                </c:pt>
                <c:pt idx="11">
                  <c:v>43202</c:v>
                </c:pt>
                <c:pt idx="12">
                  <c:v>43203</c:v>
                </c:pt>
                <c:pt idx="13">
                  <c:v>43204</c:v>
                </c:pt>
                <c:pt idx="14">
                  <c:v>43205</c:v>
                </c:pt>
                <c:pt idx="15">
                  <c:v>43206</c:v>
                </c:pt>
                <c:pt idx="16">
                  <c:v>43207</c:v>
                </c:pt>
                <c:pt idx="17">
                  <c:v>43208</c:v>
                </c:pt>
                <c:pt idx="18">
                  <c:v>43209</c:v>
                </c:pt>
                <c:pt idx="19">
                  <c:v>43210</c:v>
                </c:pt>
                <c:pt idx="20">
                  <c:v>43211</c:v>
                </c:pt>
                <c:pt idx="21">
                  <c:v>43212</c:v>
                </c:pt>
                <c:pt idx="22">
                  <c:v>43213</c:v>
                </c:pt>
                <c:pt idx="23">
                  <c:v>43214</c:v>
                </c:pt>
                <c:pt idx="24">
                  <c:v>43215</c:v>
                </c:pt>
                <c:pt idx="25">
                  <c:v>43216</c:v>
                </c:pt>
                <c:pt idx="26">
                  <c:v>43217</c:v>
                </c:pt>
                <c:pt idx="27">
                  <c:v>43218</c:v>
                </c:pt>
                <c:pt idx="28">
                  <c:v>43219</c:v>
                </c:pt>
                <c:pt idx="29">
                  <c:v>43220</c:v>
                </c:pt>
              </c:numCache>
            </c:numRef>
          </c:cat>
          <c:val>
            <c:numRef>
              <c:f>Sheet2!$C$2:$C$31</c:f>
              <c:numCache>
                <c:formatCode>General</c:formatCode>
                <c:ptCount val="30"/>
                <c:pt idx="0">
                  <c:v>1.1140000000000001E-2</c:v>
                </c:pt>
                <c:pt idx="1">
                  <c:v>1.1180000000000001E-2</c:v>
                </c:pt>
                <c:pt idx="2">
                  <c:v>1.1780000000000001E-2</c:v>
                </c:pt>
                <c:pt idx="3">
                  <c:v>1.136E-2</c:v>
                </c:pt>
                <c:pt idx="4">
                  <c:v>1.141E-2</c:v>
                </c:pt>
                <c:pt idx="5">
                  <c:v>1.0959999999999999E-2</c:v>
                </c:pt>
                <c:pt idx="6">
                  <c:v>1.078E-2</c:v>
                </c:pt>
                <c:pt idx="7">
                  <c:v>1.055E-2</c:v>
                </c:pt>
                <c:pt idx="8">
                  <c:v>1.1560000000000001E-2</c:v>
                </c:pt>
                <c:pt idx="9">
                  <c:v>1.141E-2</c:v>
                </c:pt>
                <c:pt idx="10">
                  <c:v>1.154E-2</c:v>
                </c:pt>
                <c:pt idx="11">
                  <c:v>1.1129999999999999E-2</c:v>
                </c:pt>
                <c:pt idx="12">
                  <c:v>1.133E-2</c:v>
                </c:pt>
                <c:pt idx="13">
                  <c:v>1.093E-2</c:v>
                </c:pt>
                <c:pt idx="14">
                  <c:v>1.01E-2</c:v>
                </c:pt>
                <c:pt idx="15">
                  <c:v>1.111E-2</c:v>
                </c:pt>
                <c:pt idx="16">
                  <c:v>1.1050000000000001E-2</c:v>
                </c:pt>
                <c:pt idx="17">
                  <c:v>1.12E-2</c:v>
                </c:pt>
                <c:pt idx="18">
                  <c:v>1.0970000000000001E-2</c:v>
                </c:pt>
                <c:pt idx="19">
                  <c:v>1.158E-2</c:v>
                </c:pt>
                <c:pt idx="20">
                  <c:v>1.119E-2</c:v>
                </c:pt>
                <c:pt idx="21">
                  <c:v>1.069E-2</c:v>
                </c:pt>
                <c:pt idx="22">
                  <c:v>1.145E-2</c:v>
                </c:pt>
                <c:pt idx="23">
                  <c:v>1.1050000000000001E-2</c:v>
                </c:pt>
                <c:pt idx="24">
                  <c:v>1.1220000000000001E-2</c:v>
                </c:pt>
                <c:pt idx="25">
                  <c:v>1.089E-2</c:v>
                </c:pt>
                <c:pt idx="26">
                  <c:v>1.129E-2</c:v>
                </c:pt>
                <c:pt idx="27">
                  <c:v>1.0880000000000001E-2</c:v>
                </c:pt>
                <c:pt idx="28">
                  <c:v>1.065E-2</c:v>
                </c:pt>
                <c:pt idx="29">
                  <c:v>1.099E-2</c:v>
                </c:pt>
              </c:numCache>
            </c:numRef>
          </c:val>
          <c:smooth val="0"/>
          <c:extLst>
            <c:ext xmlns:c16="http://schemas.microsoft.com/office/drawing/2014/chart" uri="{C3380CC4-5D6E-409C-BE32-E72D297353CC}">
              <c16:uniqueId val="{00000001-8DF4-44E6-AA15-606EBB0F1163}"/>
            </c:ext>
          </c:extLst>
        </c:ser>
        <c:dLbls>
          <c:showLegendKey val="0"/>
          <c:showVal val="0"/>
          <c:showCatName val="0"/>
          <c:showSerName val="0"/>
          <c:showPercent val="0"/>
          <c:showBubbleSize val="0"/>
        </c:dLbls>
        <c:marker val="1"/>
        <c:smooth val="0"/>
        <c:axId val="-2134673888"/>
        <c:axId val="-2134677072"/>
      </c:lineChart>
      <c:dateAx>
        <c:axId val="-2134684096"/>
        <c:scaling>
          <c:orientation val="minMax"/>
        </c:scaling>
        <c:delete val="0"/>
        <c:axPos val="b"/>
        <c:numFmt formatCode="m/d/yy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4680992"/>
        <c:crosses val="autoZero"/>
        <c:auto val="1"/>
        <c:lblOffset val="100"/>
        <c:baseTimeUnit val="days"/>
      </c:dateAx>
      <c:valAx>
        <c:axId val="-21346809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4684096"/>
        <c:crosses val="autoZero"/>
        <c:crossBetween val="between"/>
      </c:valAx>
      <c:valAx>
        <c:axId val="-213467707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34673888"/>
        <c:crosses val="max"/>
        <c:crossBetween val="between"/>
      </c:valAx>
      <c:dateAx>
        <c:axId val="-2134673888"/>
        <c:scaling>
          <c:orientation val="minMax"/>
        </c:scaling>
        <c:delete val="1"/>
        <c:axPos val="b"/>
        <c:numFmt formatCode="m/d/yyyy" sourceLinked="1"/>
        <c:majorTickMark val="out"/>
        <c:minorTickMark val="none"/>
        <c:tickLblPos val="nextTo"/>
        <c:crossAx val="-2134677072"/>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71C14C-1CA3-DE43-9991-9605BD82E03D}" type="datetimeFigureOut">
              <a:rPr lang="en-US" smtClean="0"/>
              <a:t>9/7/2018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365E2-0DC7-6246-8F2D-75A0F4B8E375}" type="slidenum">
              <a:rPr lang="en-US" smtClean="0"/>
              <a:t>‹#›</a:t>
            </a:fld>
            <a:endParaRPr lang="en-US"/>
          </a:p>
        </p:txBody>
      </p:sp>
    </p:spTree>
    <p:extLst>
      <p:ext uri="{BB962C8B-B14F-4D97-AF65-F5344CB8AC3E}">
        <p14:creationId xmlns:p14="http://schemas.microsoft.com/office/powerpoint/2010/main" val="12294385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03.779"/>
    </inkml:context>
    <inkml:brush xml:id="br0">
      <inkml:brushProperty name="width" value="0.00882" units="cm"/>
      <inkml:brushProperty name="height" value="0.00882"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47.29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03.779"/>
    </inkml:context>
    <inkml:brush xml:id="br0">
      <inkml:brushProperty name="width" value="0.00882" units="cm"/>
      <inkml:brushProperty name="height" value="0.00882"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in="-900" max="1600" units="cm"/>
          <inkml:channel name="Y" type="integer" min="-348" max="1252" units="cm"/>
          <inkml:channel name="T" type="integer" max="2.14748E9" units="dev"/>
        </inkml:traceFormat>
        <inkml:channelProperties>
          <inkml:channelProperty channel="X" name="resolution" value="56.43341" units="1/cm"/>
          <inkml:channelProperty channel="Y" name="resolution" value="64.25703" units="1/cm"/>
          <inkml:channelProperty channel="T" name="resolution" value="1" units="1/dev"/>
        </inkml:channelProperties>
      </inkml:inkSource>
      <inkml:timestamp xml:id="ts0" timeString="2018-09-03T03:21:47.291"/>
    </inkml:context>
    <inkml:brush xml:id="br0">
      <inkml:brushProperty name="width" value="0.05" units="cm"/>
      <inkml:brushProperty name="height" value="0.05" units="cm"/>
      <inkml:brushProperty name="color" value="#ED1C24"/>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453B8D-B9D7-436D-903E-C34B333AB11F}" type="datetimeFigureOut">
              <a:rPr lang="zh-CN" altLang="en-US" smtClean="0"/>
              <a:t>2018/9/7</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564C2-3768-4135-AC5B-B5203C8A64F0}" type="slidenum">
              <a:rPr lang="zh-CN" altLang="en-US" smtClean="0"/>
              <a:t>‹#›</a:t>
            </a:fld>
            <a:endParaRPr lang="zh-CN" altLang="en-US"/>
          </a:p>
        </p:txBody>
      </p:sp>
    </p:spTree>
    <p:extLst>
      <p:ext uri="{BB962C8B-B14F-4D97-AF65-F5344CB8AC3E}">
        <p14:creationId xmlns:p14="http://schemas.microsoft.com/office/powerpoint/2010/main" val="295031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Janice, hi everyone, the theme of my summer project is traffic alert research</a:t>
            </a:r>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1</a:t>
            </a:fld>
            <a:endParaRPr lang="zh-CN" altLang="en-US"/>
          </a:p>
        </p:txBody>
      </p:sp>
    </p:spTree>
    <p:extLst>
      <p:ext uri="{BB962C8B-B14F-4D97-AF65-F5344CB8AC3E}">
        <p14:creationId xmlns:p14="http://schemas.microsoft.com/office/powerpoint/2010/main" val="36755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Okay, there, we need to introduce the concept of Pearson correlation coefficient. This is the amount used to describe the consistency of changes in two variables. If the correlation coefficient of the two Variables is larger, it means that their correlation is greater. </a:t>
            </a:r>
            <a:r>
              <a:rPr lang="en-US" sz="1200" b="0" i="0" kern="1200" dirty="0">
                <a:solidFill>
                  <a:schemeClr val="tx1"/>
                </a:solidFill>
                <a:effectLst/>
                <a:latin typeface="+mn-lt"/>
                <a:ea typeface="+mn-ea"/>
                <a:cs typeface="+mn-cs"/>
              </a:rPr>
              <a:t>And vice versa</a:t>
            </a:r>
            <a:r>
              <a:rPr kumimoji="1" lang="en-US" altLang="zh-CN" dirty="0"/>
              <a:t>. The range of the correlation coefficient is from negative one to one. If this value approaches 0, it means that the two Variables have nothing to do with it. Let's take a look at this statistical table below. This counts the relationship between bad rate and distinct numbers and their respective shifts. In order to make the data of the study more representative, we have filtered the RCVR_ID. We select some </a:t>
            </a:r>
            <a:r>
              <a:rPr kumimoji="1" lang="en-US" altLang="zh-CN" dirty="0" err="1"/>
              <a:t>rcvr_IDs</a:t>
            </a:r>
            <a:r>
              <a:rPr kumimoji="1" lang="en-US" altLang="zh-CN" dirty="0"/>
              <a:t> with large TPVs and whole historical data. There are more than 10,000 in total. Then the two correlation coefficients are positive and the number is less than 1000. And their mean is a relatively small negative number, showing a weak negative correlation. Let's take a look at the picture on the right, which is the relationship between the two correlation coefficients. We found that it is almost possible to fit this scatter plot with a straight line of y=x, so this shows that there is no shift in the research value. Then let's look at the case of a larger correlation coefficient. There are 46 merchants with its value over 0.6, and the correlation coefficient is lower than -0.6. There are 28 merchants. And the average daily volume of these merchants is greater than the average of all merchants. So we can say that the big probability that the distinct number and the bad rate show a strong correlation is large merchant, and in turn, the large merchant does not necessarily show a strong correlation.</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10</a:t>
            </a:fld>
            <a:endParaRPr lang="zh-CN" altLang="en-US"/>
          </a:p>
        </p:txBody>
      </p:sp>
    </p:spTree>
    <p:extLst>
      <p:ext uri="{BB962C8B-B14F-4D97-AF65-F5344CB8AC3E}">
        <p14:creationId xmlns:p14="http://schemas.microsoft.com/office/powerpoint/2010/main" val="7785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Okay, let's take a look at the overall distribution of this correlation coefficient. Overall, the correlation coefficient is close to the standard normal distribution, which means that the distinct number of sender IP is not a good performer for all merchants. At the top TPV level, we can see that the distribution of correlation coefficients is close to a normal distribution with a mean of -0.2.</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11</a:t>
            </a:fld>
            <a:endParaRPr lang="zh-CN" altLang="en-US"/>
          </a:p>
        </p:txBody>
      </p:sp>
    </p:spTree>
    <p:extLst>
      <p:ext uri="{BB962C8B-B14F-4D97-AF65-F5344CB8AC3E}">
        <p14:creationId xmlns:p14="http://schemas.microsoft.com/office/powerpoint/2010/main" val="23666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 now let's take a look at the positive and negative correlation top cases. This is positively related. The blue line on the left represents the distinct number, and the red line represents the bad rate. The blue on the right is still the distinct number, and the green is </a:t>
            </a:r>
            <a:r>
              <a:rPr kumimoji="1" lang="en-US" altLang="zh-CN" dirty="0" err="1"/>
              <a:t>tot_num</a:t>
            </a:r>
            <a:r>
              <a:rPr kumimoji="1" lang="en-US" altLang="zh-CN" dirty="0"/>
              <a:t>. From the left picture we can see that in the case of a sudden rise in the bad rate, it is often accompanied by the same change of distinct number. And through the right picture we can find that the increase in distinct number is often accompanied by an increase in </a:t>
            </a:r>
            <a:r>
              <a:rPr kumimoji="1" lang="en-US" altLang="zh-CN" dirty="0" err="1"/>
              <a:t>tot_num</a:t>
            </a:r>
            <a:r>
              <a:rPr kumimoji="1" lang="en-US" altLang="zh-CN" dirty="0"/>
              <a:t>. This situation is often the result of there are more bad transactions in newly added transaction of the merchant, so </a:t>
            </a:r>
            <a:r>
              <a:rPr kumimoji="1" lang="en-US" altLang="zh-CN" sz="1200" b="0"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he bad rate rises relatively.</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12</a:t>
            </a:fld>
            <a:endParaRPr lang="zh-CN" altLang="en-US"/>
          </a:p>
        </p:txBody>
      </p:sp>
    </p:spTree>
    <p:extLst>
      <p:ext uri="{BB962C8B-B14F-4D97-AF65-F5344CB8AC3E}">
        <p14:creationId xmlns:p14="http://schemas.microsoft.com/office/powerpoint/2010/main" val="46726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 this is a case of negative correlation. We can see that where the bad rate rises, the distinct number is often reduced. At the same time, it is accompanied by a decrease in </a:t>
            </a:r>
            <a:r>
              <a:rPr kumimoji="1" lang="en-US" altLang="zh-CN" dirty="0" err="1"/>
              <a:t>tot_num</a:t>
            </a:r>
            <a:r>
              <a:rPr kumimoji="1" lang="en-US" altLang="zh-CN" dirty="0"/>
              <a:t>. After studying a lot of similar cases, we found that the main reason is that the reduced transactions are mostly good transactions, so the bad rate rise relatively.</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13</a:t>
            </a:fld>
            <a:endParaRPr lang="zh-CN" altLang="en-US"/>
          </a:p>
        </p:txBody>
      </p:sp>
    </p:spTree>
    <p:extLst>
      <p:ext uri="{BB962C8B-B14F-4D97-AF65-F5344CB8AC3E}">
        <p14:creationId xmlns:p14="http://schemas.microsoft.com/office/powerpoint/2010/main" val="82929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Okay let us summarize the conclusion about the distinct number of sender IP</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First we know that the correlation between distinct number and bad rate depends on the </a:t>
            </a:r>
            <a:r>
              <a:rPr lang="en-US" sz="1200" b="1" i="0" kern="1200" dirty="0" err="1">
                <a:solidFill>
                  <a:schemeClr val="tx1"/>
                </a:solidFill>
                <a:effectLst/>
                <a:latin typeface="+mn-lt"/>
                <a:ea typeface="+mn-ea"/>
                <a:cs typeface="+mn-cs"/>
              </a:rPr>
              <a:t>specifi</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a:t>
            </a:r>
            <a:r>
              <a:rPr kumimoji="1" lang="en-US" altLang="zh-CN" dirty="0" err="1"/>
              <a:t>merchants</a:t>
            </a:r>
            <a:r>
              <a:rPr kumimoji="1" lang="en-US" altLang="zh-CN" dirty="0"/>
              <a:t>.</a:t>
            </a:r>
          </a:p>
          <a:p>
            <a:r>
              <a:rPr kumimoji="1" lang="en-US" altLang="zh-CN" dirty="0"/>
              <a:t>Second, as just mentioned, we can get the information of distinct number and bad rate distribution.</a:t>
            </a:r>
          </a:p>
          <a:p>
            <a:r>
              <a:rPr kumimoji="1" lang="en-US" altLang="zh-CN" dirty="0"/>
              <a:t>Finally, we can explain some merchant trends</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14</a:t>
            </a:fld>
            <a:endParaRPr lang="zh-CN" altLang="en-US"/>
          </a:p>
        </p:txBody>
      </p:sp>
    </p:spTree>
    <p:extLst>
      <p:ext uri="{BB962C8B-B14F-4D97-AF65-F5344CB8AC3E}">
        <p14:creationId xmlns:p14="http://schemas.microsoft.com/office/powerpoint/2010/main" val="160224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Okay, now let's look at the information about the distinct number of the sender country. Then the framework for studying this is roughly the same as the framework for researching sender IP. We used the same data set. First look at the performance of the overall. The two polylines of this picture are the average of distinct number and the bad rate. We can see that their changes are consistent over certain time periods, such as the one marked in blue in the figure. Then, let's take a look at the relevant information on merchant level.</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15</a:t>
            </a:fld>
            <a:endParaRPr lang="zh-CN" altLang="en-US"/>
          </a:p>
        </p:txBody>
      </p:sp>
    </p:spTree>
    <p:extLst>
      <p:ext uri="{BB962C8B-B14F-4D97-AF65-F5344CB8AC3E}">
        <p14:creationId xmlns:p14="http://schemas.microsoft.com/office/powerpoint/2010/main" val="1195184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Different from the performance of the sender's IP, the number of positive correlation coefficient is more than 1000 to the negative, and the overall average correlation coefficient is around 0.02, showing a weak positive correlation.</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16</a:t>
            </a:fld>
            <a:endParaRPr lang="zh-CN" altLang="en-US"/>
          </a:p>
        </p:txBody>
      </p:sp>
    </p:spTree>
    <p:extLst>
      <p:ext uri="{BB962C8B-B14F-4D97-AF65-F5344CB8AC3E}">
        <p14:creationId xmlns:p14="http://schemas.microsoft.com/office/powerpoint/2010/main" val="756411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Let’s look at the distribution of correlation coefficients from the perspective of the top TPV. On the </a:t>
            </a:r>
            <a:r>
              <a:rPr kumimoji="1" lang="en-US" altLang="zh-CN" dirty="0" err="1"/>
              <a:t>rcvr_id</a:t>
            </a:r>
            <a:r>
              <a:rPr kumimoji="1" lang="en-US" altLang="zh-CN" dirty="0"/>
              <a:t> of top1000, the distribution is very close to the standard normal distribution, but on the </a:t>
            </a:r>
            <a:r>
              <a:rPr kumimoji="1" lang="en-US" altLang="zh-CN" dirty="0" err="1"/>
              <a:t>rcvr_id</a:t>
            </a:r>
            <a:r>
              <a:rPr kumimoji="1" lang="en-US" altLang="zh-CN" dirty="0"/>
              <a:t> of top100, we can see that the number of </a:t>
            </a:r>
            <a:r>
              <a:rPr kumimoji="1" lang="en-US" altLang="zh-CN" dirty="0" err="1"/>
              <a:t>rcvr_ids</a:t>
            </a:r>
            <a:r>
              <a:rPr kumimoji="1" lang="en-US" altLang="zh-CN" dirty="0"/>
              <a:t> with correlation coefficients in the range of -0.5~-0.25 accounts for a quarter.</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17</a:t>
            </a:fld>
            <a:endParaRPr lang="zh-CN" altLang="en-US"/>
          </a:p>
        </p:txBody>
      </p:sp>
    </p:spTree>
    <p:extLst>
      <p:ext uri="{BB962C8B-B14F-4D97-AF65-F5344CB8AC3E}">
        <p14:creationId xmlns:p14="http://schemas.microsoft.com/office/powerpoint/2010/main" val="9096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Again, let's take a look at two top cases. The first is a positive correlation. We can see that there is an obvious shift in the distinct number in the case of an obvious shift in the bad rate. And the accompanying </a:t>
            </a:r>
            <a:r>
              <a:rPr kumimoji="1" lang="en-US" altLang="zh-CN" dirty="0" err="1"/>
              <a:t>tot_num</a:t>
            </a:r>
            <a:r>
              <a:rPr kumimoji="1" lang="en-US" altLang="zh-CN" dirty="0"/>
              <a:t> is synchronously changed.</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18</a:t>
            </a:fld>
            <a:endParaRPr lang="zh-CN" altLang="en-US"/>
          </a:p>
        </p:txBody>
      </p:sp>
    </p:spTree>
    <p:extLst>
      <p:ext uri="{BB962C8B-B14F-4D97-AF65-F5344CB8AC3E}">
        <p14:creationId xmlns:p14="http://schemas.microsoft.com/office/powerpoint/2010/main" val="23251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the negative correlation example. Similar to sender </a:t>
            </a:r>
            <a:r>
              <a:rPr kumimoji="1" lang="en-US" altLang="zh-CN" dirty="0" err="1"/>
              <a:t>Ip</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19</a:t>
            </a:fld>
            <a:endParaRPr lang="zh-CN" altLang="en-US"/>
          </a:p>
        </p:txBody>
      </p:sp>
    </p:spTree>
    <p:extLst>
      <p:ext uri="{BB962C8B-B14F-4D97-AF65-F5344CB8AC3E}">
        <p14:creationId xmlns:p14="http://schemas.microsoft.com/office/powerpoint/2010/main" val="186542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will introduce the project from the following aspects: background, workflow, </a:t>
            </a:r>
            <a:r>
              <a:rPr lang="en-US" altLang="zh-CN" dirty="0" err="1"/>
              <a:t>focus&amp;study</a:t>
            </a:r>
            <a:r>
              <a:rPr lang="en-US" altLang="zh-CN" dirty="0"/>
              <a:t>, summary and plan.</a:t>
            </a:r>
            <a:endParaRPr lang="en-US"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2</a:t>
            </a:fld>
            <a:endParaRPr lang="zh-CN" altLang="en-US"/>
          </a:p>
        </p:txBody>
      </p:sp>
    </p:spTree>
    <p:extLst>
      <p:ext uri="{BB962C8B-B14F-4D97-AF65-F5344CB8AC3E}">
        <p14:creationId xmlns:p14="http://schemas.microsoft.com/office/powerpoint/2010/main" val="225284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Okay Next we look at the last Variable, proportional shift of </a:t>
            </a:r>
            <a:r>
              <a:rPr kumimoji="1" lang="en-US" altLang="zh-CN" dirty="0" err="1"/>
              <a:t>sndr_country</a:t>
            </a:r>
            <a:r>
              <a:rPr kumimoji="1" lang="en-US" altLang="zh-CN" dirty="0"/>
              <a:t>. In order to study the data more representative and considering the calculation time, we selected 1000 top merchants, and their daily volume exceeded 1000. Then the data set is shrunk to a thousand </a:t>
            </a:r>
            <a:r>
              <a:rPr kumimoji="1" lang="en-US" altLang="zh-CN" dirty="0" err="1"/>
              <a:t>rcvr_Id</a:t>
            </a:r>
            <a:r>
              <a:rPr kumimoji="1" lang="en-US" altLang="zh-CN" dirty="0"/>
              <a:t> and has about 30,000 transactions. </a:t>
            </a:r>
            <a:r>
              <a:rPr kumimoji="1" lang="en-US" altLang="zh-CN" dirty="0" err="1"/>
              <a:t>Pmt_start_date</a:t>
            </a:r>
            <a:r>
              <a:rPr kumimoji="1" lang="en-US" altLang="zh-CN" dirty="0"/>
              <a:t> has not changed.</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20</a:t>
            </a:fld>
            <a:endParaRPr lang="zh-CN" altLang="en-US"/>
          </a:p>
        </p:txBody>
      </p:sp>
    </p:spTree>
    <p:extLst>
      <p:ext uri="{BB962C8B-B14F-4D97-AF65-F5344CB8AC3E}">
        <p14:creationId xmlns:p14="http://schemas.microsoft.com/office/powerpoint/2010/main" val="1690499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the proportional shift of </a:t>
            </a:r>
            <a:r>
              <a:rPr kumimoji="1" lang="en-US" altLang="zh-CN" dirty="0" err="1"/>
              <a:t>sndr_country</a:t>
            </a:r>
            <a:r>
              <a:rPr kumimoji="1" lang="en-US" altLang="zh-CN" dirty="0"/>
              <a:t>, we refer to PSI, an indicator describing the distribution shift to construct indicators that describe the promotion shift, such as L1 and L2 in the lower right. We can think of the information of the share of merchants in different countries at a time as a vector. Then the proportion shift is equivalent to calculating the distance at different times and then assigning a change weight.</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21</a:t>
            </a:fld>
            <a:endParaRPr lang="zh-CN" altLang="en-US"/>
          </a:p>
        </p:txBody>
      </p:sp>
    </p:spTree>
    <p:extLst>
      <p:ext uri="{BB962C8B-B14F-4D97-AF65-F5344CB8AC3E}">
        <p14:creationId xmlns:p14="http://schemas.microsoft.com/office/powerpoint/2010/main" val="324091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 we mainly want to use the shift of L1 and L2 to predict the shift of bad rate. We create an indicator called bias rank. This indicator refers to the ranking of the current moment away from the mean over a period of time. For example, as shown in the figure below, for the red line bad rate, the red horizontal line is its mean value, then the place marked 1 in the figure is obviously the farthest from the mean, so its rank is also the highest. For other indicators and so on. Then we look at the four events shown on the top right, where A is the number of transactions in the top 5 of the rank representing L1. And so on, B, C, D. Then we can get the following evaluation matrix. For example, for the first line, it means that when the rank of L1 is in the top 5, precision and coverage of  the </a:t>
            </a:r>
            <a:r>
              <a:rPr kumimoji="1" lang="en-US" altLang="zh-CN" dirty="0" err="1"/>
              <a:t>bad_rate</a:t>
            </a:r>
            <a:r>
              <a:rPr kumimoji="1" lang="en-US" altLang="zh-CN" dirty="0"/>
              <a:t> is in the top 5. The calculation of precision is A&amp;C divided by A, and the calculation of coverage is A&amp;C divided by C. So from the first line, we can conclude that when the rank of the shift in which L1 occurs is the top five of the month, the probability that the bad rate shifts to 24.1% is also in the top five. The conclusions of other lines are similar.</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22</a:t>
            </a:fld>
            <a:endParaRPr lang="zh-CN" altLang="en-US"/>
          </a:p>
        </p:txBody>
      </p:sp>
    </p:spTree>
    <p:extLst>
      <p:ext uri="{BB962C8B-B14F-4D97-AF65-F5344CB8AC3E}">
        <p14:creationId xmlns:p14="http://schemas.microsoft.com/office/powerpoint/2010/main" val="286302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is a similar indicator: Gap rank. Unlike the bias, this is mainly to compare the rank of the sum of the absolute values of the day and the day before and after the gap. So the same picture, the position where rank is 1 has also changed accordingly. The position with rank 1 in the figure represents the maximum gap between it and its neighbors. Then we can get a similar evaluation matrix.</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23</a:t>
            </a:fld>
            <a:endParaRPr lang="zh-CN" altLang="en-US"/>
          </a:p>
        </p:txBody>
      </p:sp>
    </p:spTree>
    <p:extLst>
      <p:ext uri="{BB962C8B-B14F-4D97-AF65-F5344CB8AC3E}">
        <p14:creationId xmlns:p14="http://schemas.microsoft.com/office/powerpoint/2010/main" val="493642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 us summarize it,</a:t>
            </a:r>
          </a:p>
          <a:p>
            <a:r>
              <a:rPr kumimoji="1" lang="en-US" altLang="zh-CN" dirty="0"/>
              <a:t>For the distinct number of the sender country, our conclusion is somewhat similar to the sender IP, </a:t>
            </a:r>
            <a:r>
              <a:rPr kumimoji="1" lang="en-US" altLang="zh-CN" dirty="0" err="1"/>
              <a:t>ie</a:t>
            </a:r>
            <a:r>
              <a:rPr kumimoji="1" lang="en-US" altLang="zh-CN" dirty="0"/>
              <a:t> the first correlation depends on the merchant, and the second distribution on the top100merchant tends to be negatively correlated.</a:t>
            </a:r>
          </a:p>
          <a:p>
            <a:r>
              <a:rPr kumimoji="1" lang="en-US" altLang="zh-CN" dirty="0"/>
              <a:t>For the proportion shift of sender country, we can use the shift of the two indicators L1 and L2 to describe the shift of the bad rate to a certain extent, and it also proved our framework is valid.</a:t>
            </a:r>
            <a:endParaRPr kumimoji="1" lang="zh-CN" altLang="en-US" baseline="0"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24</a:t>
            </a:fld>
            <a:endParaRPr lang="zh-CN" altLang="en-US"/>
          </a:p>
        </p:txBody>
      </p:sp>
    </p:spTree>
    <p:extLst>
      <p:ext uri="{BB962C8B-B14F-4D97-AF65-F5344CB8AC3E}">
        <p14:creationId xmlns:p14="http://schemas.microsoft.com/office/powerpoint/2010/main" val="707761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Regarding summary, we have the following:</a:t>
            </a:r>
          </a:p>
          <a:p>
            <a:r>
              <a:rPr kumimoji="1" lang="en-US" altLang="zh-CN" dirty="0"/>
              <a:t>First, we can develop a specific solution for many </a:t>
            </a:r>
            <a:r>
              <a:rPr kumimoji="1" lang="en-US" altLang="zh-CN" dirty="0" err="1"/>
              <a:t>mercants</a:t>
            </a:r>
            <a:endParaRPr kumimoji="1" lang="en-US" altLang="zh-CN" dirty="0"/>
          </a:p>
          <a:p>
            <a:r>
              <a:rPr kumimoji="1" lang="en-US" altLang="zh-CN" dirty="0"/>
              <a:t>Second, we have designed a framework that can be used for similar variable analysis.</a:t>
            </a:r>
          </a:p>
          <a:p>
            <a:r>
              <a:rPr kumimoji="1" lang="en-US" altLang="zh-CN" dirty="0"/>
              <a:t>Third, our proposed Variable can be used in the frontend model.</a:t>
            </a:r>
          </a:p>
          <a:p>
            <a:r>
              <a:rPr kumimoji="1" lang="en-US" altLang="zh-CN" dirty="0"/>
              <a:t>Finally, we can explain the change of merchant by analyzing the Variable.</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25</a:t>
            </a:fld>
            <a:endParaRPr lang="zh-CN" altLang="en-US"/>
          </a:p>
        </p:txBody>
      </p:sp>
    </p:spTree>
    <p:extLst>
      <p:ext uri="{BB962C8B-B14F-4D97-AF65-F5344CB8AC3E}">
        <p14:creationId xmlns:p14="http://schemas.microsoft.com/office/powerpoint/2010/main" val="1325715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for the plan, I think the main points are as follows:</a:t>
            </a:r>
          </a:p>
          <a:p>
            <a:r>
              <a:rPr kumimoji="1" lang="en-US" altLang="zh-CN" dirty="0"/>
              <a:t>Are respectively</a:t>
            </a:r>
          </a:p>
          <a:p>
            <a:r>
              <a:rPr kumimoji="1" lang="en-US" altLang="zh-CN" dirty="0"/>
              <a:t>And we can extract more variables related to bad rate from merchant’s </a:t>
            </a:r>
            <a:r>
              <a:rPr kumimoji="1" lang="en-US" altLang="zh-CN" dirty="0" err="1"/>
              <a:t>trasaction</a:t>
            </a:r>
            <a:r>
              <a:rPr kumimoji="1" lang="en-US" altLang="zh-CN" dirty="0"/>
              <a:t> information.</a:t>
            </a:r>
          </a:p>
          <a:p>
            <a:r>
              <a:rPr kumimoji="1" lang="en-US" altLang="zh-CN" dirty="0"/>
              <a:t>and many more</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26</a:t>
            </a:fld>
            <a:endParaRPr lang="zh-CN" altLang="en-US"/>
          </a:p>
        </p:txBody>
      </p:sp>
    </p:spTree>
    <p:extLst>
      <p:ext uri="{BB962C8B-B14F-4D97-AF65-F5344CB8AC3E}">
        <p14:creationId xmlns:p14="http://schemas.microsoft.com/office/powerpoint/2010/main" val="1958529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Okay, this is all, any questions?</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27</a:t>
            </a:fld>
            <a:endParaRPr lang="zh-CN" altLang="en-US"/>
          </a:p>
        </p:txBody>
      </p:sp>
    </p:spTree>
    <p:extLst>
      <p:ext uri="{BB962C8B-B14F-4D97-AF65-F5344CB8AC3E}">
        <p14:creationId xmlns:p14="http://schemas.microsoft.com/office/powerpoint/2010/main" val="209853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let‘s first look at the background. As we all know, we have thousands of transactions in PayPal all the time, then these transactions will be first declined by frontend models, so we can get a lot of transaction information they have good or bad tags. And from the perspective of merchant, each merchant will accumulate a lot of transaction information with tags, that is, transaction information with bad rate. And our frontend model is based on transaction level, so these</a:t>
            </a:r>
            <a:r>
              <a:rPr lang="zh-CN" altLang="en-US" baseline="0" dirty="0"/>
              <a:t> </a:t>
            </a:r>
            <a:r>
              <a:rPr lang="en-US" altLang="zh-CN" baseline="0" dirty="0"/>
              <a:t>models</a:t>
            </a:r>
            <a:r>
              <a:rPr lang="zh-CN" altLang="en-US" dirty="0"/>
              <a:t> </a:t>
            </a:r>
            <a:r>
              <a:rPr lang="en-US" altLang="zh-CN" dirty="0"/>
              <a:t>tend to ignore the variables that can be extracted based on the merchant level. So the focus of my</a:t>
            </a:r>
            <a:r>
              <a:rPr lang="zh-CN" altLang="en-US" dirty="0"/>
              <a:t> </a:t>
            </a:r>
            <a:r>
              <a:rPr lang="en-US" altLang="zh-CN" dirty="0"/>
              <a:t>project is to explore some variables</a:t>
            </a:r>
            <a:r>
              <a:rPr lang="zh-CN" altLang="en-US" baseline="0" dirty="0"/>
              <a:t> </a:t>
            </a:r>
            <a:r>
              <a:rPr lang="en-US" altLang="zh-CN" dirty="0"/>
              <a:t>that can be associated with bad rate or under attacked.</a:t>
            </a:r>
            <a:r>
              <a:rPr lang="zh-CN" altLang="en-US" baseline="0" dirty="0"/>
              <a:t> </a:t>
            </a:r>
            <a:r>
              <a:rPr lang="en-US" altLang="zh-CN" baseline="0" dirty="0"/>
              <a:t>And</a:t>
            </a:r>
            <a:r>
              <a:rPr lang="zh-CN" altLang="en-US" baseline="0" dirty="0"/>
              <a:t> </a:t>
            </a:r>
            <a:r>
              <a:rPr lang="en-US" altLang="zh-CN" baseline="0" dirty="0"/>
              <a:t>B</a:t>
            </a:r>
            <a:r>
              <a:rPr lang="en-US" altLang="zh-CN" dirty="0"/>
              <a:t>ased on the merchant, we</a:t>
            </a:r>
            <a:r>
              <a:rPr lang="zh-CN" altLang="en-US" dirty="0"/>
              <a:t> </a:t>
            </a:r>
            <a:r>
              <a:rPr lang="en-US" altLang="zh-CN" dirty="0"/>
              <a:t>can</a:t>
            </a:r>
            <a:r>
              <a:rPr lang="zh-CN" altLang="en-US" dirty="0"/>
              <a:t> </a:t>
            </a:r>
            <a:r>
              <a:rPr lang="en-US" altLang="zh-CN" dirty="0"/>
              <a:t>use the variable to feed back the frontend model. We can also do some alert related to the attempts.</a:t>
            </a:r>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3</a:t>
            </a:fld>
            <a:endParaRPr lang="zh-CN" altLang="en-US"/>
          </a:p>
        </p:txBody>
      </p:sp>
    </p:spTree>
    <p:extLst>
      <p:ext uri="{BB962C8B-B14F-4D97-AF65-F5344CB8AC3E}">
        <p14:creationId xmlns:p14="http://schemas.microsoft.com/office/powerpoint/2010/main" val="110448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let‘s first look at the background. As we all know, we have thousands of transactions in PayPal all the time, then these transactions will be first declined by frontend models, so we can get a lot of transaction information they have good or bad tags. And from the perspective of merchant, each merchant will accumulate a lot of transaction information with tags, that is, transaction information with bad rate. And our frontend model is based on transaction level, so these</a:t>
            </a:r>
            <a:r>
              <a:rPr lang="zh-CN" altLang="en-US" baseline="0" dirty="0"/>
              <a:t> </a:t>
            </a:r>
            <a:r>
              <a:rPr lang="en-US" altLang="zh-CN" baseline="0" dirty="0"/>
              <a:t>models</a:t>
            </a:r>
            <a:r>
              <a:rPr lang="zh-CN" altLang="en-US" dirty="0"/>
              <a:t> </a:t>
            </a:r>
            <a:r>
              <a:rPr lang="en-US" altLang="zh-CN" dirty="0"/>
              <a:t>tend to ignore the variables that can be extracted based on the merchant level. So the focus of my</a:t>
            </a:r>
            <a:r>
              <a:rPr lang="zh-CN" altLang="en-US" dirty="0"/>
              <a:t> </a:t>
            </a:r>
            <a:r>
              <a:rPr lang="en-US" altLang="zh-CN" dirty="0"/>
              <a:t>project is to explore some variables</a:t>
            </a:r>
            <a:r>
              <a:rPr lang="zh-CN" altLang="en-US" baseline="0" dirty="0"/>
              <a:t> </a:t>
            </a:r>
            <a:r>
              <a:rPr lang="en-US" altLang="zh-CN" dirty="0"/>
              <a:t>that can be associated with bad rate or under attacked.</a:t>
            </a:r>
            <a:r>
              <a:rPr lang="zh-CN" altLang="en-US" baseline="0" dirty="0"/>
              <a:t> </a:t>
            </a:r>
            <a:r>
              <a:rPr lang="en-US" altLang="zh-CN" baseline="0" dirty="0"/>
              <a:t>And</a:t>
            </a:r>
            <a:r>
              <a:rPr lang="zh-CN" altLang="en-US" baseline="0" dirty="0"/>
              <a:t> </a:t>
            </a:r>
            <a:r>
              <a:rPr lang="en-US" altLang="zh-CN" baseline="0" dirty="0"/>
              <a:t>B</a:t>
            </a:r>
            <a:r>
              <a:rPr lang="en-US" altLang="zh-CN" dirty="0"/>
              <a:t>ased on the merchant, we</a:t>
            </a:r>
            <a:r>
              <a:rPr lang="zh-CN" altLang="en-US" dirty="0"/>
              <a:t> </a:t>
            </a:r>
            <a:r>
              <a:rPr lang="en-US" altLang="zh-CN" dirty="0"/>
              <a:t>can</a:t>
            </a:r>
            <a:r>
              <a:rPr lang="zh-CN" altLang="en-US" dirty="0"/>
              <a:t> </a:t>
            </a:r>
            <a:r>
              <a:rPr lang="en-US" altLang="zh-CN" dirty="0"/>
              <a:t>use the variable to feed back the frontend model. We can also do some alert related to the attempts.</a:t>
            </a:r>
          </a:p>
          <a:p>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4</a:t>
            </a:fld>
            <a:endParaRPr lang="zh-CN" altLang="en-US"/>
          </a:p>
        </p:txBody>
      </p:sp>
    </p:spTree>
    <p:extLst>
      <p:ext uri="{BB962C8B-B14F-4D97-AF65-F5344CB8AC3E}">
        <p14:creationId xmlns:p14="http://schemas.microsoft.com/office/powerpoint/2010/main" val="885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Okay, let‘s take a look at the workflow. The process is probably like this. We can get a series of Variables from the data accumulated by the merchant. Then we can get a series of statistics based on these Variables, and find some</a:t>
            </a:r>
            <a:r>
              <a:rPr lang="zh-CN" altLang="en-US" dirty="0"/>
              <a:t> </a:t>
            </a:r>
            <a:r>
              <a:rPr lang="en-US" altLang="zh-CN" dirty="0"/>
              <a:t>relationship</a:t>
            </a:r>
            <a:r>
              <a:rPr lang="zh-CN" altLang="en-US" dirty="0"/>
              <a:t> </a:t>
            </a:r>
            <a:r>
              <a:rPr lang="en-US" altLang="zh-CN" dirty="0"/>
              <a:t>between</a:t>
            </a:r>
            <a:r>
              <a:rPr lang="zh-CN" altLang="en-US" dirty="0"/>
              <a:t> </a:t>
            </a:r>
            <a:r>
              <a:rPr lang="en-US" altLang="zh-CN" dirty="0"/>
              <a:t>these statistics and bad rate. Of course, sometimes these statistics do not relate to the bad rate. We may need to further construct some Variables based on these statistics</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bias</a:t>
            </a:r>
            <a:r>
              <a:rPr lang="zh-CN" altLang="en-US" baseline="0" dirty="0"/>
              <a:t> </a:t>
            </a:r>
            <a:r>
              <a:rPr lang="en-US" altLang="zh-CN" baseline="0" dirty="0"/>
              <a:t>rank,</a:t>
            </a:r>
            <a:r>
              <a:rPr lang="zh-CN" altLang="en-US" baseline="0" dirty="0"/>
              <a:t> </a:t>
            </a:r>
            <a:r>
              <a:rPr lang="en-US" altLang="zh-CN" baseline="0" dirty="0"/>
              <a:t>gap</a:t>
            </a:r>
            <a:r>
              <a:rPr lang="zh-CN" altLang="en-US" baseline="0" dirty="0"/>
              <a:t> </a:t>
            </a:r>
            <a:r>
              <a:rPr lang="en-US" altLang="zh-CN" baseline="0" dirty="0"/>
              <a:t>rank</a:t>
            </a:r>
            <a:r>
              <a:rPr lang="zh-CN" altLang="en-US" baseline="0" dirty="0"/>
              <a:t> </a:t>
            </a:r>
            <a:r>
              <a:rPr lang="en-US" altLang="zh-CN" baseline="0" dirty="0"/>
              <a:t>and</a:t>
            </a:r>
            <a:r>
              <a:rPr lang="zh-CN" altLang="en-US" baseline="0" dirty="0"/>
              <a:t> </a:t>
            </a:r>
            <a:r>
              <a:rPr lang="en-US" altLang="zh-CN" baseline="0" dirty="0"/>
              <a:t>etcetera</a:t>
            </a:r>
            <a:endParaRPr lang="en-US"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5</a:t>
            </a:fld>
            <a:endParaRPr lang="zh-CN" altLang="en-US"/>
          </a:p>
        </p:txBody>
      </p:sp>
    </p:spTree>
    <p:extLst>
      <p:ext uri="{BB962C8B-B14F-4D97-AF65-F5344CB8AC3E}">
        <p14:creationId xmlns:p14="http://schemas.microsoft.com/office/powerpoint/2010/main" val="82984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 all three figures are based on a merchant‘s information. The first thing we need to know is that the time period marked in red in the figure represents that this merchant was under</a:t>
            </a:r>
            <a:r>
              <a:rPr kumimoji="1" lang="zh-CN" altLang="en-US" baseline="0" dirty="0"/>
              <a:t> </a:t>
            </a:r>
            <a:r>
              <a:rPr kumimoji="1" lang="en-US" altLang="zh-CN" dirty="0"/>
              <a:t>attacked during this time. Then let’s take a look at some of the performance of Variable. In the top left picture, the three lines represent the number of successful transactions, the</a:t>
            </a:r>
            <a:r>
              <a:rPr kumimoji="1" lang="zh-CN" altLang="en-US" baseline="0" dirty="0"/>
              <a:t> </a:t>
            </a:r>
            <a:r>
              <a:rPr kumimoji="1" lang="en-US" altLang="zh-CN" baseline="0" dirty="0"/>
              <a:t>successful </a:t>
            </a:r>
            <a:r>
              <a:rPr kumimoji="1" lang="en-US" altLang="zh-CN" dirty="0"/>
              <a:t>and marked as good, and the number of the</a:t>
            </a:r>
            <a:r>
              <a:rPr kumimoji="1" lang="zh-CN" altLang="en-US" baseline="0" dirty="0"/>
              <a:t> </a:t>
            </a:r>
            <a:r>
              <a:rPr kumimoji="1" lang="en-US" altLang="zh-CN" dirty="0"/>
              <a:t>declined. We can see that these three Variables have a steep rise during this time, which can be related to the attack of this merchant. Then we can look at the picture on the right. We can find</a:t>
            </a:r>
            <a:r>
              <a:rPr kumimoji="1" lang="zh-CN" altLang="en-US" dirty="0"/>
              <a:t> </a:t>
            </a:r>
            <a:r>
              <a:rPr kumimoji="1" lang="en-US" altLang="zh-CN" dirty="0"/>
              <a:t>out</a:t>
            </a:r>
            <a:r>
              <a:rPr kumimoji="1" lang="zh-CN" altLang="en-US" baseline="0" dirty="0"/>
              <a:t> </a:t>
            </a:r>
            <a:r>
              <a:rPr kumimoji="1" lang="en-US" altLang="zh-CN" dirty="0"/>
              <a:t>that the score given by the cam model is reduced during the period when the merchant is</a:t>
            </a:r>
            <a:r>
              <a:rPr kumimoji="1" lang="zh-CN" altLang="en-US" baseline="0" dirty="0"/>
              <a:t> </a:t>
            </a:r>
            <a:r>
              <a:rPr kumimoji="1" lang="en-US" altLang="zh-CN" baseline="0" dirty="0"/>
              <a:t>under</a:t>
            </a:r>
            <a:r>
              <a:rPr kumimoji="1" lang="zh-CN" altLang="en-US" baseline="0" dirty="0"/>
              <a:t> </a:t>
            </a:r>
            <a:r>
              <a:rPr kumimoji="1" lang="en-US" altLang="zh-CN" dirty="0"/>
              <a:t>attacked, which means that the cam model did</a:t>
            </a:r>
            <a:r>
              <a:rPr kumimoji="1" lang="zh-CN" altLang="en-US" dirty="0"/>
              <a:t> </a:t>
            </a:r>
            <a:r>
              <a:rPr kumimoji="1" lang="en-US" altLang="zh-CN" dirty="0"/>
              <a:t>not perform well in this case. The bottom line describes a performance of the </a:t>
            </a:r>
            <a:r>
              <a:rPr kumimoji="1" lang="en-US" altLang="zh-CN" dirty="0" err="1"/>
              <a:t>sndr_days_on_file</a:t>
            </a:r>
            <a:r>
              <a:rPr kumimoji="1" lang="en-US" altLang="zh-CN" dirty="0"/>
              <a:t> at different times of the gap‘s proportion. </a:t>
            </a:r>
            <a:r>
              <a:rPr kumimoji="1" lang="en-US" altLang="zh-CN" dirty="0" err="1"/>
              <a:t>Sndr_days_on_file</a:t>
            </a:r>
            <a:r>
              <a:rPr kumimoji="1" lang="en-US" altLang="zh-CN" dirty="0"/>
              <a:t> refers to the gap from the date of account registration to the time when the transaction occurred. The horizontal axis is the date, and the vertical axis is the proportion. The nine lines in the figure refer to gap less than one, and less than two , and so on. it is less than nine. Then we can know that the bottom line obviously means less than one, and the share is the lowest, and the highest is less than nine. We see that during this period of time when the merchant was under</a:t>
            </a:r>
            <a:r>
              <a:rPr kumimoji="1" lang="zh-CN" altLang="en-US" dirty="0"/>
              <a:t> </a:t>
            </a:r>
            <a:r>
              <a:rPr kumimoji="1" lang="en-US" altLang="zh-CN" dirty="0"/>
              <a:t>attacked, the gap between the shares of different registration times was significantly larger than the average. So this is a variable related to under</a:t>
            </a:r>
            <a:r>
              <a:rPr kumimoji="1" lang="zh-CN" altLang="en-US" baseline="0" dirty="0"/>
              <a:t> </a:t>
            </a:r>
            <a:r>
              <a:rPr kumimoji="1" lang="en-US" altLang="zh-CN" dirty="0"/>
              <a:t>attacked.</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6</a:t>
            </a:fld>
            <a:endParaRPr lang="zh-CN" altLang="en-US"/>
          </a:p>
        </p:txBody>
      </p:sp>
    </p:spTree>
    <p:extLst>
      <p:ext uri="{BB962C8B-B14F-4D97-AF65-F5344CB8AC3E}">
        <p14:creationId xmlns:p14="http://schemas.microsoft.com/office/powerpoint/2010/main" val="103122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Okay, this time we mainly discuss the two variables.</a:t>
            </a:r>
            <a:r>
              <a:rPr kumimoji="1" lang="zh-CN" altLang="en-US" baseline="0" dirty="0"/>
              <a:t> </a:t>
            </a:r>
            <a:r>
              <a:rPr kumimoji="1" lang="en-US" altLang="zh-CN" baseline="0" dirty="0"/>
              <a:t>They</a:t>
            </a:r>
            <a:r>
              <a:rPr kumimoji="1" lang="zh-CN" altLang="en-US" baseline="0" dirty="0"/>
              <a:t> </a:t>
            </a:r>
            <a:r>
              <a:rPr kumimoji="1" lang="en-US" altLang="zh-CN" baseline="0" dirty="0"/>
              <a:t>are</a:t>
            </a:r>
            <a:r>
              <a:rPr kumimoji="1" lang="zh-CN" altLang="en-US" baseline="0" dirty="0"/>
              <a:t> </a:t>
            </a:r>
            <a:r>
              <a:rPr kumimoji="1" lang="en-US" altLang="zh-CN" dirty="0"/>
              <a:t>sender IP and sender country. We mainly look at their distinct number and proportion shift. Then</a:t>
            </a:r>
            <a:r>
              <a:rPr kumimoji="1" lang="zh-CN" altLang="en-US" baseline="0" dirty="0"/>
              <a:t> </a:t>
            </a:r>
            <a:r>
              <a:rPr kumimoji="1" lang="en-US" altLang="zh-CN" baseline="0" dirty="0"/>
              <a:t>l</a:t>
            </a:r>
            <a:r>
              <a:rPr kumimoji="1" lang="en-US" altLang="zh-CN" dirty="0"/>
              <a:t>ook</a:t>
            </a:r>
            <a:r>
              <a:rPr kumimoji="1" lang="zh-CN" altLang="en-US" baseline="0" dirty="0"/>
              <a:t> </a:t>
            </a:r>
            <a:r>
              <a:rPr kumimoji="1" lang="en-US" altLang="zh-CN" dirty="0"/>
              <a:t>for the relationship between these statistics and the bad rate</a:t>
            </a:r>
            <a:r>
              <a:rPr kumimoji="1" lang="zh-CN" altLang="en-US" dirty="0"/>
              <a:t> </a:t>
            </a:r>
            <a:r>
              <a:rPr kumimoji="1" lang="en-US" altLang="zh-CN" dirty="0"/>
              <a:t>under attacked or the</a:t>
            </a:r>
            <a:r>
              <a:rPr kumimoji="1" lang="zh-CN" altLang="en-US" dirty="0"/>
              <a:t> </a:t>
            </a:r>
            <a:r>
              <a:rPr kumimoji="1" lang="en-US" altLang="zh-CN" dirty="0"/>
              <a:t>info</a:t>
            </a:r>
            <a:r>
              <a:rPr kumimoji="1" lang="zh-CN" altLang="en-US" dirty="0"/>
              <a:t> </a:t>
            </a:r>
            <a:r>
              <a:rPr kumimoji="1" lang="en-US" altLang="zh-CN" dirty="0"/>
              <a:t>related to alert.</a:t>
            </a:r>
            <a:endParaRPr kumimoji="1" lang="zh-CN" altLang="en-US"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7</a:t>
            </a:fld>
            <a:endParaRPr lang="zh-CN" altLang="en-US"/>
          </a:p>
        </p:txBody>
      </p:sp>
    </p:spTree>
    <p:extLst>
      <p:ext uri="{BB962C8B-B14F-4D97-AF65-F5344CB8AC3E}">
        <p14:creationId xmlns:p14="http://schemas.microsoft.com/office/powerpoint/2010/main" val="38837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let's take a look at the data set. We selected the data set from April 1 to April 30 this year. A total of more than 630,000 </a:t>
            </a:r>
            <a:r>
              <a:rPr lang="en-US" altLang="zh-CN" dirty="0" err="1"/>
              <a:t>rcvr_id</a:t>
            </a:r>
            <a:r>
              <a:rPr lang="en-US" altLang="zh-CN" dirty="0"/>
              <a:t>, and more than 500 million transactions</a:t>
            </a:r>
            <a:endParaRPr lang="en-US" dirty="0"/>
          </a:p>
        </p:txBody>
      </p:sp>
      <p:sp>
        <p:nvSpPr>
          <p:cNvPr id="4" name="Slide Number Placeholder 3"/>
          <p:cNvSpPr>
            <a:spLocks noGrp="1"/>
          </p:cNvSpPr>
          <p:nvPr>
            <p:ph type="sldNum" sz="quarter" idx="10"/>
          </p:nvPr>
        </p:nvSpPr>
        <p:spPr/>
        <p:txBody>
          <a:bodyPr/>
          <a:lstStyle/>
          <a:p>
            <a:fld id="{416564C2-3768-4135-AC5B-B5203C8A64F0}" type="slidenum">
              <a:rPr lang="zh-CN" altLang="en-US" smtClean="0"/>
              <a:t>8</a:t>
            </a:fld>
            <a:endParaRPr lang="zh-CN" altLang="en-US"/>
          </a:p>
        </p:txBody>
      </p:sp>
    </p:spTree>
    <p:extLst>
      <p:ext uri="{BB962C8B-B14F-4D97-AF65-F5344CB8AC3E}">
        <p14:creationId xmlns:p14="http://schemas.microsoft.com/office/powerpoint/2010/main" val="96655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Let‘s first look at the case of the distinct number of sender </a:t>
            </a:r>
            <a:r>
              <a:rPr kumimoji="1" lang="en-US" altLang="zh-CN" dirty="0" err="1"/>
              <a:t>IP.The</a:t>
            </a:r>
            <a:r>
              <a:rPr kumimoji="1" lang="en-US" altLang="zh-CN" dirty="0"/>
              <a:t> picture on the left still corresponds to the previous merchant. We can find that it has a steep</a:t>
            </a:r>
            <a:r>
              <a:rPr kumimoji="1" lang="zh-CN" altLang="en-US" baseline="0" dirty="0"/>
              <a:t> </a:t>
            </a:r>
            <a:r>
              <a:rPr kumimoji="1" lang="en-US" altLang="zh-CN" dirty="0"/>
              <a:t>rise in its distinct number of sender IP during the period marked in red, namely under attacked, then at the overall </a:t>
            </a:r>
            <a:r>
              <a:rPr kumimoji="1" lang="en-US" altLang="zh-CN" dirty="0" err="1"/>
              <a:t>level,is</a:t>
            </a:r>
            <a:r>
              <a:rPr kumimoji="1" lang="zh-CN" altLang="en-US" dirty="0"/>
              <a:t> </a:t>
            </a:r>
            <a:r>
              <a:rPr kumimoji="1" lang="en-US" altLang="zh-CN" dirty="0"/>
              <a:t>there also the good</a:t>
            </a:r>
            <a:r>
              <a:rPr kumimoji="1" lang="zh-CN" altLang="en-US" baseline="0" dirty="0"/>
              <a:t> </a:t>
            </a:r>
            <a:r>
              <a:rPr kumimoji="1" lang="en-US" altLang="zh-CN" dirty="0"/>
              <a:t>performance of this Variable? We can look at the picture on the right. The two curves represent the average of the more than 600,000 merchants and the average of the bad rate. From this picture alone, we can't find any obvious relationship between these two quantities. Especially in the section marked in red in the figure, where the bad rate shifts, the distinct number is changing in the opposite direction. For a more in-depth study, we introduce two new statistics, which are distinct number shift and bad rate shift. They are calculated by subtracting the historical mean from the value of the day and dividing by the historical mean. Then the calculation of this historical mean, we take the average of the data from the previous month from the day as its historical mean. In other words, we select a sliding window for each value to calculate.</a:t>
            </a:r>
            <a:endParaRPr kumimoji="1" lang="zh-CN" altLang="en-US" baseline="0" dirty="0"/>
          </a:p>
        </p:txBody>
      </p:sp>
      <p:sp>
        <p:nvSpPr>
          <p:cNvPr id="4" name="幻灯片编号占位符 3"/>
          <p:cNvSpPr>
            <a:spLocks noGrp="1"/>
          </p:cNvSpPr>
          <p:nvPr>
            <p:ph type="sldNum" sz="quarter" idx="10"/>
          </p:nvPr>
        </p:nvSpPr>
        <p:spPr/>
        <p:txBody>
          <a:bodyPr/>
          <a:lstStyle/>
          <a:p>
            <a:fld id="{416564C2-3768-4135-AC5B-B5203C8A64F0}" type="slidenum">
              <a:rPr lang="zh-CN" altLang="en-US" smtClean="0"/>
              <a:t>9</a:t>
            </a:fld>
            <a:endParaRPr lang="zh-CN" altLang="en-US"/>
          </a:p>
        </p:txBody>
      </p:sp>
    </p:spTree>
    <p:extLst>
      <p:ext uri="{BB962C8B-B14F-4D97-AF65-F5344CB8AC3E}">
        <p14:creationId xmlns:p14="http://schemas.microsoft.com/office/powerpoint/2010/main" val="105141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
        <p:nvSpPr>
          <p:cNvPr id="2" name="Title 1"/>
          <p:cNvSpPr>
            <a:spLocks noGrp="1"/>
          </p:cNvSpPr>
          <p:nvPr>
            <p:ph type="ctrTitle" hasCustomPrompt="1"/>
          </p:nvPr>
        </p:nvSpPr>
        <p:spPr>
          <a:xfrm>
            <a:off x="1524000" y="3018971"/>
            <a:ext cx="9144000" cy="1212352"/>
          </a:xfrm>
        </p:spPr>
        <p:txBody>
          <a:bodyPr anchor="b">
            <a:noAutofit/>
          </a:bodyPr>
          <a:lstStyle>
            <a:lvl1pPr algn="ctr">
              <a:defRPr sz="5300">
                <a:solidFill>
                  <a:schemeClr val="bg1"/>
                </a:solidFill>
                <a:latin typeface="PayPal Sans Big Thin" panose="020B040304050404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1524000" y="4552950"/>
            <a:ext cx="9144000" cy="384048"/>
          </a:xfrm>
        </p:spPr>
        <p:txBody>
          <a:bodyPr tIns="0" rIns="0" bIns="0">
            <a:noAutofit/>
          </a:bodyPr>
          <a:lstStyle>
            <a:lvl1pPr marL="0" indent="0" algn="ctr">
              <a:buNone/>
              <a:defRPr sz="2400" baseline="0">
                <a:solidFill>
                  <a:schemeClr val="bg1">
                    <a:alpha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4038600" y="6546850"/>
            <a:ext cx="4114800" cy="120650"/>
          </a:xfrm>
        </p:spPr>
        <p:txBody>
          <a:bodyPr/>
          <a:lstStyle>
            <a:lvl1pPr algn="ctr">
              <a:defRPr>
                <a:solidFill>
                  <a:schemeClr val="bg1">
                    <a:alpha val="60000"/>
                  </a:schemeClr>
                </a:solidFill>
              </a:defRPr>
            </a:lvl1pPr>
          </a:lstStyle>
          <a:p>
            <a:r>
              <a:rPr lang="en-US" dirty="0">
                <a:solidFill>
                  <a:prstClr val="white">
                    <a:alpha val="60000"/>
                  </a:prstClr>
                </a:solidFill>
              </a:rPr>
              <a:t>©2016 PayPal Inc. Confidential and proprietary.</a:t>
            </a:r>
          </a:p>
        </p:txBody>
      </p:sp>
      <p:sp>
        <p:nvSpPr>
          <p:cNvPr id="10" name="Text Placeholder 8"/>
          <p:cNvSpPr>
            <a:spLocks noGrp="1"/>
          </p:cNvSpPr>
          <p:nvPr>
            <p:ph type="body" sz="quarter" idx="12" hasCustomPrompt="1"/>
          </p:nvPr>
        </p:nvSpPr>
        <p:spPr>
          <a:xfrm>
            <a:off x="1524000" y="4962529"/>
            <a:ext cx="9144000" cy="485775"/>
          </a:xfrm>
        </p:spPr>
        <p:txBody>
          <a:bodyP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a:solidFill>
                  <a:schemeClr val="bg1">
                    <a:alpha val="60000"/>
                  </a:schemeClr>
                </a:solidFill>
                <a:latin typeface="+mn-lt"/>
                <a:ea typeface="+mn-ea"/>
                <a:cs typeface="+mn-cs"/>
              </a:defRPr>
            </a:lvl1pPr>
          </a:lstStyle>
          <a:p>
            <a:r>
              <a:rPr lang="en-US" dirty="0"/>
              <a:t>Click to edit master Presenter/Date style</a:t>
            </a:r>
          </a:p>
        </p:txBody>
      </p:sp>
      <p:grpSp>
        <p:nvGrpSpPr>
          <p:cNvPr id="4" name="Group 3"/>
          <p:cNvGrpSpPr/>
          <p:nvPr userDrawn="1"/>
        </p:nvGrpSpPr>
        <p:grpSpPr>
          <a:xfrm>
            <a:off x="5666614" y="1914529"/>
            <a:ext cx="870431" cy="1019175"/>
            <a:chOff x="6589712" y="1914525"/>
            <a:chExt cx="870431" cy="1019175"/>
          </a:xfrm>
        </p:grpSpPr>
        <p:sp>
          <p:nvSpPr>
            <p:cNvPr id="16" name="Freeform 11"/>
            <p:cNvSpPr>
              <a:spLocks/>
            </p:cNvSpPr>
            <p:nvPr userDrawn="1"/>
          </p:nvSpPr>
          <p:spPr bwMode="auto">
            <a:xfrm>
              <a:off x="6589712" y="1914525"/>
              <a:ext cx="870431" cy="1019175"/>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7" name="Freeform 12"/>
            <p:cNvSpPr>
              <a:spLocks/>
            </p:cNvSpPr>
            <p:nvPr userDrawn="1"/>
          </p:nvSpPr>
          <p:spPr bwMode="auto">
            <a:xfrm>
              <a:off x="6589712" y="1914525"/>
              <a:ext cx="787793" cy="903486"/>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8" name="Freeform 13"/>
            <p:cNvSpPr>
              <a:spLocks/>
            </p:cNvSpPr>
            <p:nvPr userDrawn="1"/>
          </p:nvSpPr>
          <p:spPr bwMode="auto">
            <a:xfrm>
              <a:off x="6589712" y="1914525"/>
              <a:ext cx="787793" cy="903486"/>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grpSp>
    </p:spTree>
    <p:extLst>
      <p:ext uri="{BB962C8B-B14F-4D97-AF65-F5344CB8AC3E}">
        <p14:creationId xmlns:p14="http://schemas.microsoft.com/office/powerpoint/2010/main" val="375197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a:gradFill flip="none" rotWithShape="1">
            <a:gsLst>
              <a:gs pos="0">
                <a:schemeClr val="accent1">
                  <a:lumMod val="40000"/>
                  <a:lumOff val="60000"/>
                </a:schemeClr>
              </a:gs>
              <a:gs pos="88000">
                <a:schemeClr val="accent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
        <p:nvSpPr>
          <p:cNvPr id="2" name="Title 1"/>
          <p:cNvSpPr>
            <a:spLocks noGrp="1"/>
          </p:cNvSpPr>
          <p:nvPr>
            <p:ph type="ctrTitle" hasCustomPrompt="1"/>
          </p:nvPr>
        </p:nvSpPr>
        <p:spPr>
          <a:xfrm>
            <a:off x="1524000" y="3018971"/>
            <a:ext cx="9144000" cy="1212352"/>
          </a:xfrm>
        </p:spPr>
        <p:txBody>
          <a:bodyPr anchor="b">
            <a:noAutofit/>
          </a:bodyPr>
          <a:lstStyle>
            <a:lvl1pPr algn="ctr">
              <a:defRPr sz="5300">
                <a:solidFill>
                  <a:schemeClr val="bg1"/>
                </a:solidFill>
                <a:latin typeface="PayPal Sans Big Thin" panose="020B040304050404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1524000" y="4552950"/>
            <a:ext cx="9144000" cy="384048"/>
          </a:xfrm>
        </p:spPr>
        <p:txBody>
          <a:bodyPr tIns="0" rIns="0" bIns="0">
            <a:noAutofit/>
          </a:bodyPr>
          <a:lstStyle>
            <a:lvl1pPr marL="0" indent="0" algn="ctr">
              <a:buNone/>
              <a:defRPr sz="2400" baseline="0">
                <a:solidFill>
                  <a:schemeClr val="bg1">
                    <a:alpha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4038600" y="6546850"/>
            <a:ext cx="4114800" cy="120650"/>
          </a:xfrm>
        </p:spPr>
        <p:txBody>
          <a:bodyPr/>
          <a:lstStyle>
            <a:lvl1pPr algn="ctr">
              <a:defRPr>
                <a:solidFill>
                  <a:schemeClr val="bg1">
                    <a:alpha val="60000"/>
                  </a:schemeClr>
                </a:solidFill>
              </a:defRPr>
            </a:lvl1pPr>
          </a:lstStyle>
          <a:p>
            <a:r>
              <a:rPr lang="en-US" dirty="0">
                <a:solidFill>
                  <a:prstClr val="white">
                    <a:alpha val="60000"/>
                  </a:prstClr>
                </a:solidFill>
              </a:rPr>
              <a:t>©2016 PayPal Inc. Confidential and proprietary.</a:t>
            </a:r>
          </a:p>
        </p:txBody>
      </p:sp>
      <p:sp>
        <p:nvSpPr>
          <p:cNvPr id="10" name="Text Placeholder 8"/>
          <p:cNvSpPr>
            <a:spLocks noGrp="1"/>
          </p:cNvSpPr>
          <p:nvPr>
            <p:ph type="body" sz="quarter" idx="12" hasCustomPrompt="1"/>
          </p:nvPr>
        </p:nvSpPr>
        <p:spPr>
          <a:xfrm>
            <a:off x="1524000" y="4962529"/>
            <a:ext cx="9144000" cy="485775"/>
          </a:xfrm>
        </p:spPr>
        <p:txBody>
          <a:bodyP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a:solidFill>
                  <a:schemeClr val="bg1">
                    <a:alpha val="60000"/>
                  </a:schemeClr>
                </a:solidFill>
                <a:latin typeface="+mn-lt"/>
                <a:ea typeface="+mn-ea"/>
                <a:cs typeface="+mn-cs"/>
              </a:defRPr>
            </a:lvl1pPr>
          </a:lstStyle>
          <a:p>
            <a:r>
              <a:rPr lang="en-US" dirty="0"/>
              <a:t>Click to edit master Presenter/Date style</a:t>
            </a:r>
          </a:p>
        </p:txBody>
      </p:sp>
      <p:grpSp>
        <p:nvGrpSpPr>
          <p:cNvPr id="4" name="Group 3"/>
          <p:cNvGrpSpPr/>
          <p:nvPr userDrawn="1"/>
        </p:nvGrpSpPr>
        <p:grpSpPr>
          <a:xfrm>
            <a:off x="5666614" y="1914529"/>
            <a:ext cx="870431" cy="1019175"/>
            <a:chOff x="6589712" y="1914525"/>
            <a:chExt cx="870431" cy="1019175"/>
          </a:xfrm>
        </p:grpSpPr>
        <p:sp>
          <p:nvSpPr>
            <p:cNvPr id="16" name="Freeform 11"/>
            <p:cNvSpPr>
              <a:spLocks/>
            </p:cNvSpPr>
            <p:nvPr userDrawn="1"/>
          </p:nvSpPr>
          <p:spPr bwMode="auto">
            <a:xfrm>
              <a:off x="6589712" y="1914525"/>
              <a:ext cx="870431" cy="1019175"/>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7" name="Freeform 12"/>
            <p:cNvSpPr>
              <a:spLocks/>
            </p:cNvSpPr>
            <p:nvPr userDrawn="1"/>
          </p:nvSpPr>
          <p:spPr bwMode="auto">
            <a:xfrm>
              <a:off x="6589712" y="1914525"/>
              <a:ext cx="787793" cy="903486"/>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8" name="Freeform 13"/>
            <p:cNvSpPr>
              <a:spLocks/>
            </p:cNvSpPr>
            <p:nvPr userDrawn="1"/>
          </p:nvSpPr>
          <p:spPr bwMode="auto">
            <a:xfrm>
              <a:off x="6589712" y="1914525"/>
              <a:ext cx="787793" cy="903486"/>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grpSp>
    </p:spTree>
    <p:extLst>
      <p:ext uri="{BB962C8B-B14F-4D97-AF65-F5344CB8AC3E}">
        <p14:creationId xmlns:p14="http://schemas.microsoft.com/office/powerpoint/2010/main" val="242270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
        <p:nvSpPr>
          <p:cNvPr id="2" name="Title 1"/>
          <p:cNvSpPr>
            <a:spLocks noGrp="1"/>
          </p:cNvSpPr>
          <p:nvPr>
            <p:ph type="title" hasCustomPrompt="1"/>
          </p:nvPr>
        </p:nvSpPr>
        <p:spPr>
          <a:xfrm>
            <a:off x="503239" y="1703392"/>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7"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solidFill>
                  <a:prstClr val="white"/>
                </a:solidFill>
              </a:rPr>
              <a:pPr/>
              <a:t>‹#›</a:t>
            </a:fld>
            <a:endParaRPr lang="en-US" dirty="0">
              <a:solidFill>
                <a:prstClr val="white"/>
              </a:solidFill>
            </a:endParaRPr>
          </a:p>
        </p:txBody>
      </p:sp>
      <p:sp>
        <p:nvSpPr>
          <p:cNvPr id="16" name="Footer Placeholder 4"/>
          <p:cNvSpPr>
            <a:spLocks noGrp="1"/>
          </p:cNvSpPr>
          <p:nvPr>
            <p:ph type="ftr" sz="quarter" idx="3"/>
          </p:nvPr>
        </p:nvSpPr>
        <p:spPr>
          <a:xfrm>
            <a:off x="1664567" y="6356350"/>
            <a:ext cx="4114800" cy="311150"/>
          </a:xfrm>
          <a:prstGeom prst="rect">
            <a:avLst/>
          </a:prstGeom>
        </p:spPr>
        <p:txBody>
          <a:bodyPr vert="horz" lIns="0" tIns="45720" rIns="0" bIns="45720" rtlCol="0" anchor="ctr"/>
          <a:lstStyle>
            <a:lvl1pPr algn="l">
              <a:defRPr sz="800">
                <a:solidFill>
                  <a:schemeClr val="bg1">
                    <a:alpha val="60000"/>
                  </a:schemeClr>
                </a:solidFill>
              </a:defRPr>
            </a:lvl1pPr>
          </a:lstStyle>
          <a:p>
            <a:r>
              <a:rPr lang="en-US" dirty="0">
                <a:solidFill>
                  <a:prstClr val="white">
                    <a:alpha val="60000"/>
                  </a:prstClr>
                </a:solidFill>
              </a:rPr>
              <a:t>©2016 PayPal Inc. Confidential and proprietary.</a:t>
            </a:r>
          </a:p>
        </p:txBody>
      </p:sp>
      <p:grpSp>
        <p:nvGrpSpPr>
          <p:cNvPr id="20" name="Group 19"/>
          <p:cNvGrpSpPr/>
          <p:nvPr userDrawn="1"/>
        </p:nvGrpSpPr>
        <p:grpSpPr>
          <a:xfrm>
            <a:off x="503237" y="6350761"/>
            <a:ext cx="999331" cy="243258"/>
            <a:chOff x="842963" y="5748338"/>
            <a:chExt cx="1206499" cy="293687"/>
          </a:xfrm>
        </p:grpSpPr>
        <p:sp>
          <p:nvSpPr>
            <p:cNvPr id="10" name="Freeform 5"/>
            <p:cNvSpPr>
              <a:spLocks noEditPoints="1"/>
            </p:cNvSpPr>
            <p:nvPr userDrawn="1"/>
          </p:nvSpPr>
          <p:spPr bwMode="auto">
            <a:xfrm>
              <a:off x="1668463"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4 w 218"/>
                <a:gd name="T11" fmla="*/ 247 h 247"/>
                <a:gd name="T12" fmla="*/ 62 w 218"/>
                <a:gd name="T13" fmla="*/ 240 h 247"/>
                <a:gd name="T14" fmla="*/ 72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3" y="247"/>
                    <a:pt x="8" y="247"/>
                  </a:cubicBezTo>
                  <a:cubicBezTo>
                    <a:pt x="54" y="247"/>
                    <a:pt x="54" y="247"/>
                    <a:pt x="54" y="247"/>
                  </a:cubicBezTo>
                  <a:cubicBezTo>
                    <a:pt x="58" y="247"/>
                    <a:pt x="62" y="244"/>
                    <a:pt x="62" y="240"/>
                  </a:cubicBezTo>
                  <a:cubicBezTo>
                    <a:pt x="72" y="175"/>
                    <a:pt x="72" y="175"/>
                    <a:pt x="72" y="175"/>
                  </a:cubicBezTo>
                  <a:cubicBezTo>
                    <a:pt x="73" y="169"/>
                    <a:pt x="79" y="165"/>
                    <a:pt x="85" y="165"/>
                  </a:cubicBezTo>
                  <a:cubicBezTo>
                    <a:pt x="113" y="165"/>
                    <a:pt x="113" y="165"/>
                    <a:pt x="113" y="165"/>
                  </a:cubicBezTo>
                  <a:cubicBezTo>
                    <a:pt x="171"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8" y="64"/>
                    <a:pt x="150" y="72"/>
                    <a:pt x="148"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1" name="Freeform 6"/>
            <p:cNvSpPr>
              <a:spLocks noEditPoints="1"/>
            </p:cNvSpPr>
            <p:nvPr userDrawn="1"/>
          </p:nvSpPr>
          <p:spPr bwMode="auto">
            <a:xfrm>
              <a:off x="1196975" y="5813425"/>
              <a:ext cx="161925" cy="185737"/>
            </a:xfrm>
            <a:custGeom>
              <a:avLst/>
              <a:gdLst>
                <a:gd name="T0" fmla="*/ 138 w 218"/>
                <a:gd name="T1" fmla="*/ 0 h 247"/>
                <a:gd name="T2" fmla="*/ 49 w 218"/>
                <a:gd name="T3" fmla="*/ 0 h 247"/>
                <a:gd name="T4" fmla="*/ 37 w 218"/>
                <a:gd name="T5" fmla="*/ 10 h 247"/>
                <a:gd name="T6" fmla="*/ 1 w 218"/>
                <a:gd name="T7" fmla="*/ 239 h 247"/>
                <a:gd name="T8" fmla="*/ 8 w 218"/>
                <a:gd name="T9" fmla="*/ 247 h 247"/>
                <a:gd name="T10" fmla="*/ 51 w 218"/>
                <a:gd name="T11" fmla="*/ 247 h 247"/>
                <a:gd name="T12" fmla="*/ 63 w 218"/>
                <a:gd name="T13" fmla="*/ 237 h 247"/>
                <a:gd name="T14" fmla="*/ 73 w 218"/>
                <a:gd name="T15" fmla="*/ 175 h 247"/>
                <a:gd name="T16" fmla="*/ 85 w 218"/>
                <a:gd name="T17" fmla="*/ 165 h 247"/>
                <a:gd name="T18" fmla="*/ 113 w 218"/>
                <a:gd name="T19" fmla="*/ 165 h 247"/>
                <a:gd name="T20" fmla="*/ 214 w 218"/>
                <a:gd name="T21" fmla="*/ 80 h 247"/>
                <a:gd name="T22" fmla="*/ 203 w 218"/>
                <a:gd name="T23" fmla="*/ 23 h 247"/>
                <a:gd name="T24" fmla="*/ 138 w 218"/>
                <a:gd name="T25" fmla="*/ 0 h 247"/>
                <a:gd name="T26" fmla="*/ 148 w 218"/>
                <a:gd name="T27" fmla="*/ 83 h 247"/>
                <a:gd name="T28" fmla="*/ 95 w 218"/>
                <a:gd name="T29" fmla="*/ 115 h 247"/>
                <a:gd name="T30" fmla="*/ 82 w 218"/>
                <a:gd name="T31" fmla="*/ 115 h 247"/>
                <a:gd name="T32" fmla="*/ 91 w 218"/>
                <a:gd name="T33" fmla="*/ 56 h 247"/>
                <a:gd name="T34" fmla="*/ 99 w 218"/>
                <a:gd name="T35" fmla="*/ 49 h 247"/>
                <a:gd name="T36" fmla="*/ 105 w 218"/>
                <a:gd name="T37" fmla="*/ 49 h 247"/>
                <a:gd name="T38" fmla="*/ 144 w 218"/>
                <a:gd name="T39" fmla="*/ 59 h 247"/>
                <a:gd name="T40" fmla="*/ 148 w 218"/>
                <a:gd name="T41" fmla="*/ 8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8" h="247">
                  <a:moveTo>
                    <a:pt x="138" y="0"/>
                  </a:moveTo>
                  <a:cubicBezTo>
                    <a:pt x="49" y="0"/>
                    <a:pt x="49" y="0"/>
                    <a:pt x="49" y="0"/>
                  </a:cubicBezTo>
                  <a:cubicBezTo>
                    <a:pt x="43" y="0"/>
                    <a:pt x="38" y="4"/>
                    <a:pt x="37" y="10"/>
                  </a:cubicBezTo>
                  <a:cubicBezTo>
                    <a:pt x="1" y="239"/>
                    <a:pt x="1" y="239"/>
                    <a:pt x="1" y="239"/>
                  </a:cubicBezTo>
                  <a:cubicBezTo>
                    <a:pt x="0" y="243"/>
                    <a:pt x="4" y="247"/>
                    <a:pt x="8" y="247"/>
                  </a:cubicBezTo>
                  <a:cubicBezTo>
                    <a:pt x="51" y="247"/>
                    <a:pt x="51" y="247"/>
                    <a:pt x="51" y="247"/>
                  </a:cubicBezTo>
                  <a:cubicBezTo>
                    <a:pt x="57" y="247"/>
                    <a:pt x="62" y="243"/>
                    <a:pt x="63" y="237"/>
                  </a:cubicBezTo>
                  <a:cubicBezTo>
                    <a:pt x="73" y="175"/>
                    <a:pt x="73" y="175"/>
                    <a:pt x="73" y="175"/>
                  </a:cubicBezTo>
                  <a:cubicBezTo>
                    <a:pt x="74" y="169"/>
                    <a:pt x="79" y="165"/>
                    <a:pt x="85" y="165"/>
                  </a:cubicBezTo>
                  <a:cubicBezTo>
                    <a:pt x="113" y="165"/>
                    <a:pt x="113" y="165"/>
                    <a:pt x="113" y="165"/>
                  </a:cubicBezTo>
                  <a:cubicBezTo>
                    <a:pt x="172" y="165"/>
                    <a:pt x="205" y="136"/>
                    <a:pt x="214" y="80"/>
                  </a:cubicBezTo>
                  <a:cubicBezTo>
                    <a:pt x="218" y="56"/>
                    <a:pt x="214" y="36"/>
                    <a:pt x="203" y="23"/>
                  </a:cubicBezTo>
                  <a:cubicBezTo>
                    <a:pt x="190" y="8"/>
                    <a:pt x="168" y="0"/>
                    <a:pt x="138" y="0"/>
                  </a:cubicBezTo>
                  <a:close/>
                  <a:moveTo>
                    <a:pt x="148" y="83"/>
                  </a:moveTo>
                  <a:cubicBezTo>
                    <a:pt x="143" y="115"/>
                    <a:pt x="119" y="115"/>
                    <a:pt x="95" y="115"/>
                  </a:cubicBezTo>
                  <a:cubicBezTo>
                    <a:pt x="82" y="115"/>
                    <a:pt x="82" y="115"/>
                    <a:pt x="82" y="115"/>
                  </a:cubicBezTo>
                  <a:cubicBezTo>
                    <a:pt x="91" y="56"/>
                    <a:pt x="91" y="56"/>
                    <a:pt x="91" y="56"/>
                  </a:cubicBezTo>
                  <a:cubicBezTo>
                    <a:pt x="92" y="52"/>
                    <a:pt x="95" y="49"/>
                    <a:pt x="99" y="49"/>
                  </a:cubicBezTo>
                  <a:cubicBezTo>
                    <a:pt x="105" y="49"/>
                    <a:pt x="105" y="49"/>
                    <a:pt x="105" y="49"/>
                  </a:cubicBezTo>
                  <a:cubicBezTo>
                    <a:pt x="121" y="49"/>
                    <a:pt x="136" y="49"/>
                    <a:pt x="144" y="59"/>
                  </a:cubicBezTo>
                  <a:cubicBezTo>
                    <a:pt x="149" y="64"/>
                    <a:pt x="150" y="72"/>
                    <a:pt x="148"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2" name="Freeform 7"/>
            <p:cNvSpPr>
              <a:spLocks noEditPoints="1"/>
            </p:cNvSpPr>
            <p:nvPr userDrawn="1"/>
          </p:nvSpPr>
          <p:spPr bwMode="auto">
            <a:xfrm>
              <a:off x="1344613" y="5872163"/>
              <a:ext cx="158750"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20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5 w 212"/>
                <a:gd name="T33" fmla="*/ 87 h 173"/>
                <a:gd name="T34" fmla="*/ 97 w 212"/>
                <a:gd name="T35" fmla="*/ 128 h 173"/>
                <a:gd name="T36" fmla="*/ 68 w 212"/>
                <a:gd name="T37" fmla="*/ 116 h 173"/>
                <a:gd name="T38" fmla="*/ 61 w 212"/>
                <a:gd name="T39" fmla="*/ 87 h 173"/>
                <a:gd name="T40" fmla="*/ 109 w 212"/>
                <a:gd name="T41" fmla="*/ 45 h 173"/>
                <a:gd name="T42" fmla="*/ 137 w 212"/>
                <a:gd name="T43" fmla="*/ 57 h 173"/>
                <a:gd name="T44" fmla="*/ 145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2" y="36"/>
                    <a:pt x="4" y="86"/>
                  </a:cubicBezTo>
                  <a:cubicBezTo>
                    <a:pt x="0" y="111"/>
                    <a:pt x="6" y="135"/>
                    <a:pt x="20" y="151"/>
                  </a:cubicBezTo>
                  <a:cubicBezTo>
                    <a:pt x="33"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9" y="4"/>
                    <a:pt x="204" y="4"/>
                  </a:cubicBezTo>
                  <a:close/>
                  <a:moveTo>
                    <a:pt x="145" y="87"/>
                  </a:moveTo>
                  <a:cubicBezTo>
                    <a:pt x="141" y="112"/>
                    <a:pt x="121" y="128"/>
                    <a:pt x="97" y="128"/>
                  </a:cubicBezTo>
                  <a:cubicBezTo>
                    <a:pt x="84" y="128"/>
                    <a:pt x="74" y="124"/>
                    <a:pt x="68" y="116"/>
                  </a:cubicBezTo>
                  <a:cubicBezTo>
                    <a:pt x="62" y="109"/>
                    <a:pt x="59" y="98"/>
                    <a:pt x="61" y="87"/>
                  </a:cubicBezTo>
                  <a:cubicBezTo>
                    <a:pt x="65" y="62"/>
                    <a:pt x="85" y="45"/>
                    <a:pt x="109" y="45"/>
                  </a:cubicBezTo>
                  <a:cubicBezTo>
                    <a:pt x="121" y="45"/>
                    <a:pt x="131" y="50"/>
                    <a:pt x="137" y="57"/>
                  </a:cubicBezTo>
                  <a:cubicBezTo>
                    <a:pt x="144" y="65"/>
                    <a:pt x="147" y="75"/>
                    <a:pt x="145"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3" name="Freeform 8"/>
            <p:cNvSpPr>
              <a:spLocks noEditPoints="1"/>
            </p:cNvSpPr>
            <p:nvPr userDrawn="1"/>
          </p:nvSpPr>
          <p:spPr bwMode="auto">
            <a:xfrm>
              <a:off x="1817688" y="5872163"/>
              <a:ext cx="157162" cy="130175"/>
            </a:xfrm>
            <a:custGeom>
              <a:avLst/>
              <a:gdLst>
                <a:gd name="T0" fmla="*/ 204 w 212"/>
                <a:gd name="T1" fmla="*/ 4 h 173"/>
                <a:gd name="T2" fmla="*/ 161 w 212"/>
                <a:gd name="T3" fmla="*/ 4 h 173"/>
                <a:gd name="T4" fmla="*/ 154 w 212"/>
                <a:gd name="T5" fmla="*/ 11 h 173"/>
                <a:gd name="T6" fmla="*/ 152 w 212"/>
                <a:gd name="T7" fmla="*/ 22 h 173"/>
                <a:gd name="T8" fmla="*/ 149 w 212"/>
                <a:gd name="T9" fmla="*/ 18 h 173"/>
                <a:gd name="T10" fmla="*/ 99 w 212"/>
                <a:gd name="T11" fmla="*/ 0 h 173"/>
                <a:gd name="T12" fmla="*/ 4 w 212"/>
                <a:gd name="T13" fmla="*/ 86 h 173"/>
                <a:gd name="T14" fmla="*/ 19 w 212"/>
                <a:gd name="T15" fmla="*/ 151 h 173"/>
                <a:gd name="T16" fmla="*/ 73 w 212"/>
                <a:gd name="T17" fmla="*/ 173 h 173"/>
                <a:gd name="T18" fmla="*/ 132 w 212"/>
                <a:gd name="T19" fmla="*/ 149 h 173"/>
                <a:gd name="T20" fmla="*/ 130 w 212"/>
                <a:gd name="T21" fmla="*/ 161 h 173"/>
                <a:gd name="T22" fmla="*/ 138 w 212"/>
                <a:gd name="T23" fmla="*/ 169 h 173"/>
                <a:gd name="T24" fmla="*/ 176 w 212"/>
                <a:gd name="T25" fmla="*/ 169 h 173"/>
                <a:gd name="T26" fmla="*/ 188 w 212"/>
                <a:gd name="T27" fmla="*/ 159 h 173"/>
                <a:gd name="T28" fmla="*/ 211 w 212"/>
                <a:gd name="T29" fmla="*/ 13 h 173"/>
                <a:gd name="T30" fmla="*/ 204 w 212"/>
                <a:gd name="T31" fmla="*/ 4 h 173"/>
                <a:gd name="T32" fmla="*/ 144 w 212"/>
                <a:gd name="T33" fmla="*/ 87 h 173"/>
                <a:gd name="T34" fmla="*/ 96 w 212"/>
                <a:gd name="T35" fmla="*/ 128 h 173"/>
                <a:gd name="T36" fmla="*/ 68 w 212"/>
                <a:gd name="T37" fmla="*/ 116 h 173"/>
                <a:gd name="T38" fmla="*/ 61 w 212"/>
                <a:gd name="T39" fmla="*/ 87 h 173"/>
                <a:gd name="T40" fmla="*/ 109 w 212"/>
                <a:gd name="T41" fmla="*/ 45 h 173"/>
                <a:gd name="T42" fmla="*/ 137 w 212"/>
                <a:gd name="T43" fmla="*/ 57 h 173"/>
                <a:gd name="T44" fmla="*/ 144 w 212"/>
                <a:gd name="T45"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2" h="173">
                  <a:moveTo>
                    <a:pt x="204" y="4"/>
                  </a:moveTo>
                  <a:cubicBezTo>
                    <a:pt x="161" y="4"/>
                    <a:pt x="161" y="4"/>
                    <a:pt x="161" y="4"/>
                  </a:cubicBezTo>
                  <a:cubicBezTo>
                    <a:pt x="158" y="4"/>
                    <a:pt x="155" y="7"/>
                    <a:pt x="154" y="11"/>
                  </a:cubicBezTo>
                  <a:cubicBezTo>
                    <a:pt x="152" y="22"/>
                    <a:pt x="152" y="22"/>
                    <a:pt x="152" y="22"/>
                  </a:cubicBezTo>
                  <a:cubicBezTo>
                    <a:pt x="149" y="18"/>
                    <a:pt x="149" y="18"/>
                    <a:pt x="149" y="18"/>
                  </a:cubicBezTo>
                  <a:cubicBezTo>
                    <a:pt x="140" y="5"/>
                    <a:pt x="119" y="0"/>
                    <a:pt x="99" y="0"/>
                  </a:cubicBezTo>
                  <a:cubicBezTo>
                    <a:pt x="52" y="0"/>
                    <a:pt x="11" y="36"/>
                    <a:pt x="4" y="86"/>
                  </a:cubicBezTo>
                  <a:cubicBezTo>
                    <a:pt x="0" y="111"/>
                    <a:pt x="5" y="135"/>
                    <a:pt x="19" y="151"/>
                  </a:cubicBezTo>
                  <a:cubicBezTo>
                    <a:pt x="32" y="167"/>
                    <a:pt x="51" y="173"/>
                    <a:pt x="73" y="173"/>
                  </a:cubicBezTo>
                  <a:cubicBezTo>
                    <a:pt x="111" y="173"/>
                    <a:pt x="132" y="149"/>
                    <a:pt x="132" y="149"/>
                  </a:cubicBezTo>
                  <a:cubicBezTo>
                    <a:pt x="130" y="161"/>
                    <a:pt x="130" y="161"/>
                    <a:pt x="130" y="161"/>
                  </a:cubicBezTo>
                  <a:cubicBezTo>
                    <a:pt x="130" y="165"/>
                    <a:pt x="133" y="169"/>
                    <a:pt x="138" y="169"/>
                  </a:cubicBezTo>
                  <a:cubicBezTo>
                    <a:pt x="176" y="169"/>
                    <a:pt x="176" y="169"/>
                    <a:pt x="176" y="169"/>
                  </a:cubicBezTo>
                  <a:cubicBezTo>
                    <a:pt x="182" y="169"/>
                    <a:pt x="187" y="165"/>
                    <a:pt x="188" y="159"/>
                  </a:cubicBezTo>
                  <a:cubicBezTo>
                    <a:pt x="211" y="13"/>
                    <a:pt x="211" y="13"/>
                    <a:pt x="211" y="13"/>
                  </a:cubicBezTo>
                  <a:cubicBezTo>
                    <a:pt x="212" y="8"/>
                    <a:pt x="208" y="4"/>
                    <a:pt x="204" y="4"/>
                  </a:cubicBezTo>
                  <a:close/>
                  <a:moveTo>
                    <a:pt x="144" y="87"/>
                  </a:moveTo>
                  <a:cubicBezTo>
                    <a:pt x="140" y="112"/>
                    <a:pt x="121" y="128"/>
                    <a:pt x="96" y="128"/>
                  </a:cubicBezTo>
                  <a:cubicBezTo>
                    <a:pt x="84" y="128"/>
                    <a:pt x="74" y="124"/>
                    <a:pt x="68" y="116"/>
                  </a:cubicBezTo>
                  <a:cubicBezTo>
                    <a:pt x="61" y="109"/>
                    <a:pt x="59" y="98"/>
                    <a:pt x="61" y="87"/>
                  </a:cubicBezTo>
                  <a:cubicBezTo>
                    <a:pt x="65" y="62"/>
                    <a:pt x="85" y="45"/>
                    <a:pt x="109" y="45"/>
                  </a:cubicBezTo>
                  <a:cubicBezTo>
                    <a:pt x="121" y="45"/>
                    <a:pt x="131" y="50"/>
                    <a:pt x="137" y="57"/>
                  </a:cubicBezTo>
                  <a:cubicBezTo>
                    <a:pt x="144" y="65"/>
                    <a:pt x="146" y="75"/>
                    <a:pt x="144"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4" name="Freeform 9"/>
            <p:cNvSpPr>
              <a:spLocks/>
            </p:cNvSpPr>
            <p:nvPr userDrawn="1"/>
          </p:nvSpPr>
          <p:spPr bwMode="auto">
            <a:xfrm>
              <a:off x="1517650" y="5875338"/>
              <a:ext cx="155575" cy="166687"/>
            </a:xfrm>
            <a:custGeom>
              <a:avLst/>
              <a:gdLst>
                <a:gd name="T0" fmla="*/ 200 w 210"/>
                <a:gd name="T1" fmla="*/ 0 h 223"/>
                <a:gd name="T2" fmla="*/ 157 w 210"/>
                <a:gd name="T3" fmla="*/ 0 h 223"/>
                <a:gd name="T4" fmla="*/ 147 w 210"/>
                <a:gd name="T5" fmla="*/ 6 h 223"/>
                <a:gd name="T6" fmla="*/ 88 w 210"/>
                <a:gd name="T7" fmla="*/ 93 h 223"/>
                <a:gd name="T8" fmla="*/ 63 w 210"/>
                <a:gd name="T9" fmla="*/ 9 h 223"/>
                <a:gd name="T10" fmla="*/ 51 w 210"/>
                <a:gd name="T11" fmla="*/ 0 h 223"/>
                <a:gd name="T12" fmla="*/ 9 w 210"/>
                <a:gd name="T13" fmla="*/ 0 h 223"/>
                <a:gd name="T14" fmla="*/ 2 w 210"/>
                <a:gd name="T15" fmla="*/ 10 h 223"/>
                <a:gd name="T16" fmla="*/ 49 w 210"/>
                <a:gd name="T17" fmla="*/ 149 h 223"/>
                <a:gd name="T18" fmla="*/ 5 w 210"/>
                <a:gd name="T19" fmla="*/ 211 h 223"/>
                <a:gd name="T20" fmla="*/ 11 w 210"/>
                <a:gd name="T21" fmla="*/ 223 h 223"/>
                <a:gd name="T22" fmla="*/ 54 w 210"/>
                <a:gd name="T23" fmla="*/ 223 h 223"/>
                <a:gd name="T24" fmla="*/ 64 w 210"/>
                <a:gd name="T25" fmla="*/ 218 h 223"/>
                <a:gd name="T26" fmla="*/ 206 w 210"/>
                <a:gd name="T27" fmla="*/ 12 h 223"/>
                <a:gd name="T28" fmla="*/ 200 w 210"/>
                <a:gd name="T2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23">
                  <a:moveTo>
                    <a:pt x="200" y="0"/>
                  </a:moveTo>
                  <a:cubicBezTo>
                    <a:pt x="157" y="0"/>
                    <a:pt x="157" y="0"/>
                    <a:pt x="157" y="0"/>
                  </a:cubicBezTo>
                  <a:cubicBezTo>
                    <a:pt x="153" y="0"/>
                    <a:pt x="149" y="2"/>
                    <a:pt x="147" y="6"/>
                  </a:cubicBezTo>
                  <a:cubicBezTo>
                    <a:pt x="88" y="93"/>
                    <a:pt x="88" y="93"/>
                    <a:pt x="88" y="93"/>
                  </a:cubicBezTo>
                  <a:cubicBezTo>
                    <a:pt x="63" y="9"/>
                    <a:pt x="63" y="9"/>
                    <a:pt x="63" y="9"/>
                  </a:cubicBezTo>
                  <a:cubicBezTo>
                    <a:pt x="61" y="4"/>
                    <a:pt x="56" y="0"/>
                    <a:pt x="51" y="0"/>
                  </a:cubicBezTo>
                  <a:cubicBezTo>
                    <a:pt x="9" y="0"/>
                    <a:pt x="9" y="0"/>
                    <a:pt x="9" y="0"/>
                  </a:cubicBezTo>
                  <a:cubicBezTo>
                    <a:pt x="4" y="0"/>
                    <a:pt x="0" y="5"/>
                    <a:pt x="2" y="10"/>
                  </a:cubicBezTo>
                  <a:cubicBezTo>
                    <a:pt x="49" y="149"/>
                    <a:pt x="49" y="149"/>
                    <a:pt x="49" y="149"/>
                  </a:cubicBezTo>
                  <a:cubicBezTo>
                    <a:pt x="5" y="211"/>
                    <a:pt x="5" y="211"/>
                    <a:pt x="5" y="211"/>
                  </a:cubicBezTo>
                  <a:cubicBezTo>
                    <a:pt x="1" y="216"/>
                    <a:pt x="5" y="223"/>
                    <a:pt x="11" y="223"/>
                  </a:cubicBezTo>
                  <a:cubicBezTo>
                    <a:pt x="54" y="223"/>
                    <a:pt x="54" y="223"/>
                    <a:pt x="54" y="223"/>
                  </a:cubicBezTo>
                  <a:cubicBezTo>
                    <a:pt x="58" y="223"/>
                    <a:pt x="61" y="221"/>
                    <a:pt x="64" y="218"/>
                  </a:cubicBezTo>
                  <a:cubicBezTo>
                    <a:pt x="206" y="12"/>
                    <a:pt x="206" y="12"/>
                    <a:pt x="206" y="12"/>
                  </a:cubicBezTo>
                  <a:cubicBezTo>
                    <a:pt x="210" y="7"/>
                    <a:pt x="206" y="0"/>
                    <a:pt x="2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5" name="Freeform 10"/>
            <p:cNvSpPr>
              <a:spLocks/>
            </p:cNvSpPr>
            <p:nvPr userDrawn="1"/>
          </p:nvSpPr>
          <p:spPr bwMode="auto">
            <a:xfrm>
              <a:off x="1978025" y="5813425"/>
              <a:ext cx="71437" cy="185737"/>
            </a:xfrm>
            <a:custGeom>
              <a:avLst/>
              <a:gdLst>
                <a:gd name="T0" fmla="*/ 37 w 94"/>
                <a:gd name="T1" fmla="*/ 6 h 247"/>
                <a:gd name="T2" fmla="*/ 1 w 94"/>
                <a:gd name="T3" fmla="*/ 239 h 247"/>
                <a:gd name="T4" fmla="*/ 8 w 94"/>
                <a:gd name="T5" fmla="*/ 247 h 247"/>
                <a:gd name="T6" fmla="*/ 45 w 94"/>
                <a:gd name="T7" fmla="*/ 247 h 247"/>
                <a:gd name="T8" fmla="*/ 57 w 94"/>
                <a:gd name="T9" fmla="*/ 237 h 247"/>
                <a:gd name="T10" fmla="*/ 93 w 94"/>
                <a:gd name="T11" fmla="*/ 9 h 247"/>
                <a:gd name="T12" fmla="*/ 86 w 94"/>
                <a:gd name="T13" fmla="*/ 0 h 247"/>
                <a:gd name="T14" fmla="*/ 44 w 94"/>
                <a:gd name="T15" fmla="*/ 0 h 247"/>
                <a:gd name="T16" fmla="*/ 37 w 94"/>
                <a:gd name="T17" fmla="*/ 6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247">
                  <a:moveTo>
                    <a:pt x="37" y="6"/>
                  </a:moveTo>
                  <a:cubicBezTo>
                    <a:pt x="1" y="239"/>
                    <a:pt x="1" y="239"/>
                    <a:pt x="1" y="239"/>
                  </a:cubicBezTo>
                  <a:cubicBezTo>
                    <a:pt x="0" y="243"/>
                    <a:pt x="3" y="247"/>
                    <a:pt x="8" y="247"/>
                  </a:cubicBezTo>
                  <a:cubicBezTo>
                    <a:pt x="45" y="247"/>
                    <a:pt x="45" y="247"/>
                    <a:pt x="45" y="247"/>
                  </a:cubicBezTo>
                  <a:cubicBezTo>
                    <a:pt x="51" y="247"/>
                    <a:pt x="56" y="243"/>
                    <a:pt x="57" y="237"/>
                  </a:cubicBezTo>
                  <a:cubicBezTo>
                    <a:pt x="93" y="9"/>
                    <a:pt x="93" y="9"/>
                    <a:pt x="93" y="9"/>
                  </a:cubicBezTo>
                  <a:cubicBezTo>
                    <a:pt x="94" y="4"/>
                    <a:pt x="90" y="0"/>
                    <a:pt x="86" y="0"/>
                  </a:cubicBezTo>
                  <a:cubicBezTo>
                    <a:pt x="44" y="0"/>
                    <a:pt x="44" y="0"/>
                    <a:pt x="44" y="0"/>
                  </a:cubicBezTo>
                  <a:cubicBezTo>
                    <a:pt x="41" y="0"/>
                    <a:pt x="38" y="3"/>
                    <a:pt x="37"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7" name="Freeform 11"/>
            <p:cNvSpPr>
              <a:spLocks/>
            </p:cNvSpPr>
            <p:nvPr userDrawn="1"/>
          </p:nvSpPr>
          <p:spPr bwMode="auto">
            <a:xfrm>
              <a:off x="842963" y="5748338"/>
              <a:ext cx="250825" cy="293687"/>
            </a:xfrm>
            <a:custGeom>
              <a:avLst/>
              <a:gdLst>
                <a:gd name="T0" fmla="*/ 301 w 337"/>
                <a:gd name="T1" fmla="*/ 100 h 393"/>
                <a:gd name="T2" fmla="*/ 285 w 337"/>
                <a:gd name="T3" fmla="*/ 30 h 393"/>
                <a:gd name="T4" fmla="*/ 192 w 337"/>
                <a:gd name="T5" fmla="*/ 0 h 393"/>
                <a:gd name="T6" fmla="*/ 70 w 337"/>
                <a:gd name="T7" fmla="*/ 0 h 393"/>
                <a:gd name="T8" fmla="*/ 52 w 337"/>
                <a:gd name="T9" fmla="*/ 15 h 393"/>
                <a:gd name="T10" fmla="*/ 1 w 337"/>
                <a:gd name="T11" fmla="*/ 337 h 393"/>
                <a:gd name="T12" fmla="*/ 12 w 337"/>
                <a:gd name="T13" fmla="*/ 349 h 393"/>
                <a:gd name="T14" fmla="*/ 87 w 337"/>
                <a:gd name="T15" fmla="*/ 349 h 393"/>
                <a:gd name="T16" fmla="*/ 82 w 337"/>
                <a:gd name="T17" fmla="*/ 382 h 393"/>
                <a:gd name="T18" fmla="*/ 91 w 337"/>
                <a:gd name="T19" fmla="*/ 393 h 393"/>
                <a:gd name="T20" fmla="*/ 155 w 337"/>
                <a:gd name="T21" fmla="*/ 393 h 393"/>
                <a:gd name="T22" fmla="*/ 170 w 337"/>
                <a:gd name="T23" fmla="*/ 380 h 393"/>
                <a:gd name="T24" fmla="*/ 170 w 337"/>
                <a:gd name="T25" fmla="*/ 377 h 393"/>
                <a:gd name="T26" fmla="*/ 182 w 337"/>
                <a:gd name="T27" fmla="*/ 301 h 393"/>
                <a:gd name="T28" fmla="*/ 183 w 337"/>
                <a:gd name="T29" fmla="*/ 297 h 393"/>
                <a:gd name="T30" fmla="*/ 198 w 337"/>
                <a:gd name="T31" fmla="*/ 284 h 393"/>
                <a:gd name="T32" fmla="*/ 208 w 337"/>
                <a:gd name="T33" fmla="*/ 284 h 393"/>
                <a:gd name="T34" fmla="*/ 331 w 337"/>
                <a:gd name="T35" fmla="*/ 186 h 393"/>
                <a:gd name="T36" fmla="*/ 319 w 337"/>
                <a:gd name="T37" fmla="*/ 113 h 393"/>
                <a:gd name="T38" fmla="*/ 301 w 337"/>
                <a:gd name="T39" fmla="*/ 100 h 393"/>
                <a:gd name="T40" fmla="*/ 301 w 337"/>
                <a:gd name="T41" fmla="*/ 10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7" h="393">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82" y="382"/>
                    <a:pt x="82" y="382"/>
                    <a:pt x="82" y="382"/>
                  </a:cubicBezTo>
                  <a:cubicBezTo>
                    <a:pt x="81" y="388"/>
                    <a:pt x="85" y="393"/>
                    <a:pt x="91" y="393"/>
                  </a:cubicBezTo>
                  <a:cubicBezTo>
                    <a:pt x="155" y="393"/>
                    <a:pt x="155" y="393"/>
                    <a:pt x="155" y="393"/>
                  </a:cubicBezTo>
                  <a:cubicBezTo>
                    <a:pt x="162" y="393"/>
                    <a:pt x="168" y="387"/>
                    <a:pt x="170" y="380"/>
                  </a:cubicBezTo>
                  <a:cubicBezTo>
                    <a:pt x="170" y="377"/>
                    <a:pt x="170" y="377"/>
                    <a:pt x="170" y="377"/>
                  </a:cubicBezTo>
                  <a:cubicBezTo>
                    <a:pt x="182" y="301"/>
                    <a:pt x="182" y="301"/>
                    <a:pt x="182" y="301"/>
                  </a:cubicBezTo>
                  <a:cubicBezTo>
                    <a:pt x="183" y="297"/>
                    <a:pt x="183" y="297"/>
                    <a:pt x="183" y="297"/>
                  </a:cubicBezTo>
                  <a:cubicBezTo>
                    <a:pt x="184" y="289"/>
                    <a:pt x="191" y="284"/>
                    <a:pt x="198" y="284"/>
                  </a:cubicBezTo>
                  <a:cubicBezTo>
                    <a:pt x="208" y="284"/>
                    <a:pt x="208" y="284"/>
                    <a:pt x="208" y="284"/>
                  </a:cubicBezTo>
                  <a:cubicBezTo>
                    <a:pt x="269" y="284"/>
                    <a:pt x="317" y="259"/>
                    <a:pt x="331" y="186"/>
                  </a:cubicBezTo>
                  <a:cubicBezTo>
                    <a:pt x="337" y="156"/>
                    <a:pt x="334" y="131"/>
                    <a:pt x="319" y="113"/>
                  </a:cubicBezTo>
                  <a:cubicBezTo>
                    <a:pt x="314" y="108"/>
                    <a:pt x="308" y="104"/>
                    <a:pt x="301" y="100"/>
                  </a:cubicBezTo>
                  <a:cubicBezTo>
                    <a:pt x="301" y="100"/>
                    <a:pt x="301" y="100"/>
                    <a:pt x="301" y="100"/>
                  </a:cubicBezTo>
                </a:path>
              </a:pathLst>
            </a:custGeom>
            <a:solidFill>
              <a:srgbClr val="FFFFFF">
                <a:alpha val="68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8" name="Freeform 12"/>
            <p:cNvSpPr>
              <a:spLocks/>
            </p:cNvSpPr>
            <p:nvPr userDrawn="1"/>
          </p:nvSpPr>
          <p:spPr bwMode="auto">
            <a:xfrm>
              <a:off x="842963" y="5748338"/>
              <a:ext cx="227012" cy="260350"/>
            </a:xfrm>
            <a:custGeom>
              <a:avLst/>
              <a:gdLst>
                <a:gd name="T0" fmla="*/ 301 w 306"/>
                <a:gd name="T1" fmla="*/ 100 h 349"/>
                <a:gd name="T2" fmla="*/ 285 w 306"/>
                <a:gd name="T3" fmla="*/ 30 h 349"/>
                <a:gd name="T4" fmla="*/ 192 w 306"/>
                <a:gd name="T5" fmla="*/ 0 h 349"/>
                <a:gd name="T6" fmla="*/ 70 w 306"/>
                <a:gd name="T7" fmla="*/ 0 h 349"/>
                <a:gd name="T8" fmla="*/ 52 w 306"/>
                <a:gd name="T9" fmla="*/ 15 h 349"/>
                <a:gd name="T10" fmla="*/ 1 w 306"/>
                <a:gd name="T11" fmla="*/ 337 h 349"/>
                <a:gd name="T12" fmla="*/ 12 w 306"/>
                <a:gd name="T13" fmla="*/ 349 h 349"/>
                <a:gd name="T14" fmla="*/ 87 w 306"/>
                <a:gd name="T15" fmla="*/ 349 h 349"/>
                <a:gd name="T16" fmla="*/ 106 w 306"/>
                <a:gd name="T17" fmla="*/ 229 h 349"/>
                <a:gd name="T18" fmla="*/ 106 w 306"/>
                <a:gd name="T19" fmla="*/ 233 h 349"/>
                <a:gd name="T20" fmla="*/ 123 w 306"/>
                <a:gd name="T21" fmla="*/ 218 h 349"/>
                <a:gd name="T22" fmla="*/ 159 w 306"/>
                <a:gd name="T23" fmla="*/ 218 h 349"/>
                <a:gd name="T24" fmla="*/ 300 w 306"/>
                <a:gd name="T25" fmla="*/ 107 h 349"/>
                <a:gd name="T26" fmla="*/ 301 w 306"/>
                <a:gd name="T27"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49">
                  <a:moveTo>
                    <a:pt x="301" y="100"/>
                  </a:move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cubicBezTo>
                    <a:pt x="106" y="233"/>
                    <a:pt x="106" y="233"/>
                    <a:pt x="106" y="233"/>
                  </a:cubicBezTo>
                  <a:cubicBezTo>
                    <a:pt x="107" y="225"/>
                    <a:pt x="114" y="218"/>
                    <a:pt x="123" y="218"/>
                  </a:cubicBezTo>
                  <a:cubicBezTo>
                    <a:pt x="159" y="218"/>
                    <a:pt x="159" y="218"/>
                    <a:pt x="159" y="218"/>
                  </a:cubicBezTo>
                  <a:cubicBezTo>
                    <a:pt x="229" y="218"/>
                    <a:pt x="284" y="190"/>
                    <a:pt x="300" y="107"/>
                  </a:cubicBezTo>
                  <a:cubicBezTo>
                    <a:pt x="301" y="105"/>
                    <a:pt x="301" y="102"/>
                    <a:pt x="301" y="100"/>
                  </a:cubicBezTo>
                </a:path>
              </a:pathLst>
            </a:custGeom>
            <a:solidFill>
              <a:srgbClr val="FFFFFF">
                <a:alpha val="70000"/>
              </a:srgbClr>
            </a:solidFill>
            <a:ln>
              <a:noFill/>
            </a:ln>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sp>
          <p:nvSpPr>
            <p:cNvPr id="19" name="Freeform 13"/>
            <p:cNvSpPr>
              <a:spLocks/>
            </p:cNvSpPr>
            <p:nvPr userDrawn="1"/>
          </p:nvSpPr>
          <p:spPr bwMode="auto">
            <a:xfrm>
              <a:off x="842963" y="5748338"/>
              <a:ext cx="227012" cy="260350"/>
            </a:xfrm>
            <a:custGeom>
              <a:avLst/>
              <a:gdLst>
                <a:gd name="T0" fmla="*/ 126 w 306"/>
                <a:gd name="T1" fmla="*/ 100 h 349"/>
                <a:gd name="T2" fmla="*/ 135 w 306"/>
                <a:gd name="T3" fmla="*/ 89 h 349"/>
                <a:gd name="T4" fmla="*/ 142 w 306"/>
                <a:gd name="T5" fmla="*/ 87 h 349"/>
                <a:gd name="T6" fmla="*/ 237 w 306"/>
                <a:gd name="T7" fmla="*/ 87 h 349"/>
                <a:gd name="T8" fmla="*/ 269 w 306"/>
                <a:gd name="T9" fmla="*/ 90 h 349"/>
                <a:gd name="T10" fmla="*/ 277 w 306"/>
                <a:gd name="T11" fmla="*/ 91 h 349"/>
                <a:gd name="T12" fmla="*/ 284 w 306"/>
                <a:gd name="T13" fmla="*/ 93 h 349"/>
                <a:gd name="T14" fmla="*/ 288 w 306"/>
                <a:gd name="T15" fmla="*/ 94 h 349"/>
                <a:gd name="T16" fmla="*/ 301 w 306"/>
                <a:gd name="T17" fmla="*/ 100 h 349"/>
                <a:gd name="T18" fmla="*/ 285 w 306"/>
                <a:gd name="T19" fmla="*/ 30 h 349"/>
                <a:gd name="T20" fmla="*/ 192 w 306"/>
                <a:gd name="T21" fmla="*/ 0 h 349"/>
                <a:gd name="T22" fmla="*/ 70 w 306"/>
                <a:gd name="T23" fmla="*/ 0 h 349"/>
                <a:gd name="T24" fmla="*/ 52 w 306"/>
                <a:gd name="T25" fmla="*/ 15 h 349"/>
                <a:gd name="T26" fmla="*/ 1 w 306"/>
                <a:gd name="T27" fmla="*/ 337 h 349"/>
                <a:gd name="T28" fmla="*/ 12 w 306"/>
                <a:gd name="T29" fmla="*/ 349 h 349"/>
                <a:gd name="T30" fmla="*/ 87 w 306"/>
                <a:gd name="T31" fmla="*/ 349 h 349"/>
                <a:gd name="T32" fmla="*/ 106 w 306"/>
                <a:gd name="T33" fmla="*/ 229 h 349"/>
                <a:gd name="T34" fmla="*/ 126 w 306"/>
                <a:gd name="T35" fmla="*/ 10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349">
                  <a:moveTo>
                    <a:pt x="126" y="100"/>
                  </a:moveTo>
                  <a:cubicBezTo>
                    <a:pt x="127" y="95"/>
                    <a:pt x="131" y="91"/>
                    <a:pt x="135" y="89"/>
                  </a:cubicBezTo>
                  <a:cubicBezTo>
                    <a:pt x="137" y="88"/>
                    <a:pt x="139" y="87"/>
                    <a:pt x="142" y="87"/>
                  </a:cubicBezTo>
                  <a:cubicBezTo>
                    <a:pt x="237" y="87"/>
                    <a:pt x="237" y="87"/>
                    <a:pt x="237" y="87"/>
                  </a:cubicBezTo>
                  <a:cubicBezTo>
                    <a:pt x="249" y="87"/>
                    <a:pt x="259" y="88"/>
                    <a:pt x="269" y="90"/>
                  </a:cubicBezTo>
                  <a:cubicBezTo>
                    <a:pt x="272" y="90"/>
                    <a:pt x="274" y="91"/>
                    <a:pt x="277" y="91"/>
                  </a:cubicBezTo>
                  <a:cubicBezTo>
                    <a:pt x="279" y="92"/>
                    <a:pt x="282" y="92"/>
                    <a:pt x="284" y="93"/>
                  </a:cubicBezTo>
                  <a:cubicBezTo>
                    <a:pt x="286" y="94"/>
                    <a:pt x="287" y="94"/>
                    <a:pt x="288" y="94"/>
                  </a:cubicBezTo>
                  <a:cubicBezTo>
                    <a:pt x="293" y="96"/>
                    <a:pt x="297" y="98"/>
                    <a:pt x="301" y="100"/>
                  </a:cubicBezTo>
                  <a:cubicBezTo>
                    <a:pt x="306" y="69"/>
                    <a:pt x="301" y="49"/>
                    <a:pt x="285" y="30"/>
                  </a:cubicBezTo>
                  <a:cubicBezTo>
                    <a:pt x="267" y="9"/>
                    <a:pt x="234" y="0"/>
                    <a:pt x="192" y="0"/>
                  </a:cubicBezTo>
                  <a:cubicBezTo>
                    <a:pt x="70" y="0"/>
                    <a:pt x="70" y="0"/>
                    <a:pt x="70" y="0"/>
                  </a:cubicBezTo>
                  <a:cubicBezTo>
                    <a:pt x="61" y="0"/>
                    <a:pt x="54" y="6"/>
                    <a:pt x="52" y="15"/>
                  </a:cubicBezTo>
                  <a:cubicBezTo>
                    <a:pt x="1" y="337"/>
                    <a:pt x="1" y="337"/>
                    <a:pt x="1" y="337"/>
                  </a:cubicBezTo>
                  <a:cubicBezTo>
                    <a:pt x="0" y="344"/>
                    <a:pt x="5" y="349"/>
                    <a:pt x="12" y="349"/>
                  </a:cubicBezTo>
                  <a:cubicBezTo>
                    <a:pt x="87" y="349"/>
                    <a:pt x="87" y="349"/>
                    <a:pt x="87" y="349"/>
                  </a:cubicBezTo>
                  <a:cubicBezTo>
                    <a:pt x="106" y="229"/>
                    <a:pt x="106" y="229"/>
                    <a:pt x="106" y="229"/>
                  </a:cubicBezTo>
                  <a:lnTo>
                    <a:pt x="126"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black"/>
                </a:solidFill>
              </a:endParaRPr>
            </a:p>
          </p:txBody>
        </p:sp>
      </p:grpSp>
    </p:spTree>
    <p:extLst>
      <p:ext uri="{BB962C8B-B14F-4D97-AF65-F5344CB8AC3E}">
        <p14:creationId xmlns:p14="http://schemas.microsoft.com/office/powerpoint/2010/main" val="353918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04824" y="1619452"/>
            <a:ext cx="3575304" cy="2112264"/>
          </a:xfrm>
        </p:spPr>
        <p:txBody>
          <a:bodyPr anchor="t"/>
          <a:lstStyle>
            <a:lvl1pPr marL="0" algn="l" defTabSz="914400" rtl="0" eaLnBrk="1" latinLnBrk="0" hangingPunct="1">
              <a:lnSpc>
                <a:spcPct val="100000"/>
              </a:lnSpc>
              <a:spcBef>
                <a:spcPct val="0"/>
              </a:spcBef>
              <a:buNone/>
              <a:defRPr lang="en-US" sz="2700" kern="1200" dirty="0">
                <a:solidFill>
                  <a:schemeClr val="accent1"/>
                </a:solidFill>
                <a:latin typeface="+mj-lt"/>
                <a:ea typeface="+mj-ea"/>
                <a:cs typeface="+mj-cs"/>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solidFill>
                  <a:srgbClr val="333333">
                    <a:lumMod val="60000"/>
                    <a:lumOff val="40000"/>
                  </a:srgbClr>
                </a:solidFill>
              </a:rPr>
              <a:t>©2016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
        <p:nvSpPr>
          <p:cNvPr id="8" name="Rectangle 7"/>
          <p:cNvSpPr/>
          <p:nvPr userDrawn="1"/>
        </p:nvSpPr>
        <p:spPr>
          <a:xfrm>
            <a:off x="504825" y="1530349"/>
            <a:ext cx="356616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cxnSp>
        <p:nvCxnSpPr>
          <p:cNvPr id="9" name="Straight Connector 8"/>
          <p:cNvCxnSpPr/>
          <p:nvPr userDrawn="1"/>
        </p:nvCxnSpPr>
        <p:spPr>
          <a:xfrm>
            <a:off x="5698672" y="1524000"/>
            <a:ext cx="0" cy="4297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p:nvPr>
        </p:nvSpPr>
        <p:spPr>
          <a:xfrm>
            <a:off x="6190275" y="1528762"/>
            <a:ext cx="5495544" cy="4828032"/>
          </a:xfrm>
        </p:spPr>
        <p:txBody>
          <a:bodyPr/>
          <a:lstStyle>
            <a:lvl1pPr marL="0" indent="0" algn="l" defTabSz="914400" rtl="0" eaLnBrk="1" latinLnBrk="0" hangingPunct="1">
              <a:lnSpc>
                <a:spcPct val="90000"/>
              </a:lnSpc>
              <a:spcBef>
                <a:spcPts val="2500"/>
              </a:spcBef>
              <a:buClr>
                <a:schemeClr val="accent1"/>
              </a:buClr>
              <a:buFont typeface="Arial" panose="020B0604020202020204" pitchFamily="34" charset="0"/>
              <a:buNone/>
              <a:defRPr lang="en-US" sz="2000" kern="1200" dirty="0" smtClean="0">
                <a:solidFill>
                  <a:schemeClr val="accent1"/>
                </a:solidFill>
                <a:latin typeface="+mj-lt"/>
                <a:ea typeface="+mn-ea"/>
                <a:cs typeface="+mn-cs"/>
              </a:defRPr>
            </a:lvl1pPr>
            <a:lvl2pPr marL="0" indent="0">
              <a:spcBef>
                <a:spcPts val="1500"/>
              </a:spcBef>
              <a:buNone/>
              <a:defRPr sz="1800"/>
            </a:lvl2pPr>
          </a:lstStyle>
          <a:p>
            <a:pPr lvl="0"/>
            <a:r>
              <a:rPr lang="en-US"/>
              <a:t>Click to edit Master text styles</a:t>
            </a:r>
          </a:p>
          <a:p>
            <a:pPr lvl="1"/>
            <a:r>
              <a:rPr lang="en-US"/>
              <a:t>Second level</a:t>
            </a:r>
          </a:p>
        </p:txBody>
      </p:sp>
      <p:pic>
        <p:nvPicPr>
          <p:cNvPr id="6" name="Picture 5"/>
          <p:cNvPicPr>
            <a:picLocks noChangeAspect="1"/>
          </p:cNvPicPr>
          <p:nvPr userDrawn="1"/>
        </p:nvPicPr>
        <p:blipFill>
          <a:blip r:embed="rId2"/>
          <a:stretch>
            <a:fillRect/>
          </a:stretch>
        </p:blipFill>
        <p:spPr>
          <a:xfrm>
            <a:off x="502921" y="6353176"/>
            <a:ext cx="1007179" cy="245744"/>
          </a:xfrm>
          <a:prstGeom prst="rect">
            <a:avLst/>
          </a:prstGeom>
        </p:spPr>
      </p:pic>
      <p:sp>
        <p:nvSpPr>
          <p:cNvPr id="10" name="Rectangle 9"/>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258320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Sub Head">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spcBef>
                <a:spcPts val="0"/>
              </a:spcBef>
              <a:spcAft>
                <a:spcPts val="600"/>
              </a:spcAft>
              <a:buFont typeface="+mj-lt"/>
              <a:buNone/>
              <a:defRPr sz="1600">
                <a:solidFill>
                  <a:schemeClr val="accent1"/>
                </a:solidFill>
              </a:defRPr>
            </a:lvl1pPr>
            <a:lvl2pPr marL="287338" indent="-228600">
              <a:spcBef>
                <a:spcPts val="300"/>
              </a:spcBef>
              <a:spcAft>
                <a:spcPts val="600"/>
              </a:spcAft>
              <a:buFont typeface="Arial" panose="020B0604020202020204" pitchFamily="34" charset="0"/>
              <a:buChar char="•"/>
              <a:defRPr>
                <a:solidFill>
                  <a:schemeClr val="bg2">
                    <a:lumMod val="75000"/>
                  </a:schemeClr>
                </a:solidFill>
              </a:defRPr>
            </a:lvl2pPr>
            <a:lvl3pPr marL="514350"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3pPr>
            <a:lvl4pPr marL="73977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4pPr>
            <a:lvl5pPr marL="97472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664567" y="6356350"/>
            <a:ext cx="4114800" cy="311150"/>
          </a:xfrm>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dirty="0">
                <a:solidFill>
                  <a:srgbClr val="333333">
                    <a:lumMod val="60000"/>
                    <a:lumOff val="40000"/>
                  </a:srgbClr>
                </a:solidFill>
              </a:rPr>
              <a:t>©2016 PayPal Inc. Confidential and proprietary.</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
        <p:nvSpPr>
          <p:cNvPr id="11" name="Text Placeholder 10"/>
          <p:cNvSpPr>
            <a:spLocks noGrp="1"/>
          </p:cNvSpPr>
          <p:nvPr>
            <p:ph type="body" sz="quarter" idx="13"/>
          </p:nvPr>
        </p:nvSpPr>
        <p:spPr>
          <a:xfrm>
            <a:off x="503238" y="851810"/>
            <a:ext cx="11188700" cy="479425"/>
          </a:xfrm>
        </p:spPr>
        <p:txBody>
          <a:bodyPr>
            <a:normAutofit/>
          </a:bodyPr>
          <a:lstStyle>
            <a:lvl1pPr marL="0" indent="0">
              <a:buNone/>
              <a:defRPr sz="2000">
                <a:solidFill>
                  <a:schemeClr val="bg2">
                    <a:lumMod val="75000"/>
                  </a:schemeClr>
                </a:solidFill>
                <a:latin typeface="+mn-lt"/>
              </a:defRPr>
            </a:lvl1pPr>
          </a:lstStyle>
          <a:p>
            <a:pPr lvl="0"/>
            <a:r>
              <a:rPr lang="en-US"/>
              <a:t>Click to edit Master text styles</a:t>
            </a:r>
          </a:p>
        </p:txBody>
      </p:sp>
      <p:pic>
        <p:nvPicPr>
          <p:cNvPr id="10" name="Picture 9"/>
          <p:cNvPicPr>
            <a:picLocks noChangeAspect="1"/>
          </p:cNvPicPr>
          <p:nvPr userDrawn="1"/>
        </p:nvPicPr>
        <p:blipFill>
          <a:blip r:embed="rId2"/>
          <a:stretch>
            <a:fillRect/>
          </a:stretch>
        </p:blipFill>
        <p:spPr>
          <a:xfrm>
            <a:off x="502921" y="6353176"/>
            <a:ext cx="1007179" cy="245744"/>
          </a:xfrm>
          <a:prstGeom prst="rect">
            <a:avLst/>
          </a:prstGeom>
        </p:spPr>
      </p:pic>
    </p:spTree>
    <p:extLst>
      <p:ext uri="{BB962C8B-B14F-4D97-AF65-F5344CB8AC3E}">
        <p14:creationId xmlns:p14="http://schemas.microsoft.com/office/powerpoint/2010/main" val="388140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60" userDrawn="1">
          <p15:clr>
            <a:srgbClr val="FBAE40"/>
          </p15:clr>
        </p15:guide>
        <p15:guide id="2" orient="horz" pos="80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504826" y="527050"/>
            <a:ext cx="11187113" cy="311150"/>
          </a:xfrm>
        </p:spPr>
        <p:txBody>
          <a:bodyPr/>
          <a:lstStyle/>
          <a:p>
            <a:r>
              <a:rPr lang="en-US"/>
              <a:t>Click to edit Master title style</a:t>
            </a:r>
            <a:endParaRPr lang="en-US" dirty="0"/>
          </a:p>
        </p:txBody>
      </p:sp>
      <p:sp>
        <p:nvSpPr>
          <p:cNvPr id="3" name="Content Placeholder 2"/>
          <p:cNvSpPr>
            <a:spLocks noGrp="1"/>
          </p:cNvSpPr>
          <p:nvPr>
            <p:ph idx="1"/>
          </p:nvPr>
        </p:nvSpPr>
        <p:spPr>
          <a:xfrm>
            <a:off x="504824" y="2041048"/>
            <a:ext cx="5349240" cy="4296932"/>
          </a:xfrm>
        </p:spPr>
        <p:txBody>
          <a:bodyPr/>
          <a:lstStyle>
            <a:lvl1pPr marL="285750" indent="-285750">
              <a:spcBef>
                <a:spcPts val="0"/>
              </a:spcBef>
              <a:spcAft>
                <a:spcPts val="600"/>
              </a:spcAft>
              <a:defRPr sz="1600">
                <a:solidFill>
                  <a:schemeClr val="bg2">
                    <a:lumMod val="75000"/>
                  </a:schemeClr>
                </a:solidFill>
              </a:defRPr>
            </a:lvl1pPr>
            <a:lvl2pPr marL="287338" indent="-228600">
              <a:spcBef>
                <a:spcPts val="300"/>
              </a:spcBef>
              <a:spcAft>
                <a:spcPts val="600"/>
              </a:spcAft>
              <a:defRPr sz="1400">
                <a:solidFill>
                  <a:schemeClr val="bg2">
                    <a:lumMod val="75000"/>
                  </a:schemeClr>
                </a:solidFill>
              </a:defRPr>
            </a:lvl2pPr>
            <a:lvl3pPr marL="514350" indent="-228600">
              <a:spcBef>
                <a:spcPts val="300"/>
              </a:spcBef>
              <a:spcAft>
                <a:spcPts val="600"/>
              </a:spcAft>
              <a:defRPr sz="1400">
                <a:solidFill>
                  <a:schemeClr val="bg2">
                    <a:lumMod val="75000"/>
                  </a:schemeClr>
                </a:solidFill>
              </a:defRPr>
            </a:lvl3pPr>
            <a:lvl4pPr marL="739775" indent="-228600">
              <a:spcBef>
                <a:spcPts val="300"/>
              </a:spcBef>
              <a:spcAft>
                <a:spcPts val="600"/>
              </a:spcAft>
              <a:defRPr sz="1400">
                <a:solidFill>
                  <a:schemeClr val="bg2">
                    <a:lumMod val="75000"/>
                  </a:schemeClr>
                </a:solidFill>
              </a:defRPr>
            </a:lvl4pPr>
            <a:lvl5pPr marL="974725" indent="-228600">
              <a:spcBef>
                <a:spcPts val="300"/>
              </a:spcBef>
              <a:spcAft>
                <a:spcPts val="600"/>
              </a:spcAft>
              <a:defRPr sz="14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dirty="0">
                <a:solidFill>
                  <a:srgbClr val="333333">
                    <a:lumMod val="60000"/>
                    <a:lumOff val="40000"/>
                  </a:srgbClr>
                </a:solidFill>
              </a:rPr>
              <a:t>©2016 PayPal Inc. Confidential and proprietary.</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
        <p:nvSpPr>
          <p:cNvPr id="11" name="Text Placeholder 10"/>
          <p:cNvSpPr>
            <a:spLocks noGrp="1"/>
          </p:cNvSpPr>
          <p:nvPr>
            <p:ph type="body" sz="quarter" idx="13"/>
          </p:nvPr>
        </p:nvSpPr>
        <p:spPr>
          <a:xfrm>
            <a:off x="503239" y="1680418"/>
            <a:ext cx="5349240" cy="479425"/>
          </a:xfrm>
        </p:spPr>
        <p:txBody>
          <a:bodyPr>
            <a:normAutofit/>
          </a:bodyPr>
          <a:lstStyle>
            <a:lvl1pPr marL="0" indent="0">
              <a:buNone/>
              <a:defRPr sz="1600">
                <a:solidFill>
                  <a:schemeClr val="accent1"/>
                </a:solidFill>
                <a:latin typeface="+mj-lt"/>
              </a:defRPr>
            </a:lvl1pPr>
          </a:lstStyle>
          <a:p>
            <a:pPr lvl="0"/>
            <a:r>
              <a:rPr lang="en-US"/>
              <a:t>Click to edit Master text styles</a:t>
            </a:r>
          </a:p>
        </p:txBody>
      </p:sp>
      <p:sp>
        <p:nvSpPr>
          <p:cNvPr id="12" name="Content Placeholder 2"/>
          <p:cNvSpPr>
            <a:spLocks noGrp="1"/>
          </p:cNvSpPr>
          <p:nvPr>
            <p:ph idx="14"/>
          </p:nvPr>
        </p:nvSpPr>
        <p:spPr>
          <a:xfrm>
            <a:off x="6342697" y="2041048"/>
            <a:ext cx="5349240" cy="4296932"/>
          </a:xfrm>
        </p:spPr>
        <p:txBody>
          <a:bodyPr/>
          <a:lstStyle>
            <a:lvl1pPr marL="285750" indent="-285750">
              <a:spcBef>
                <a:spcPts val="0"/>
              </a:spcBef>
              <a:spcAft>
                <a:spcPts val="600"/>
              </a:spcAft>
              <a:defRPr sz="1600">
                <a:solidFill>
                  <a:schemeClr val="bg2">
                    <a:lumMod val="75000"/>
                  </a:schemeClr>
                </a:solidFill>
              </a:defRPr>
            </a:lvl1pPr>
            <a:lvl2pPr marL="287338" indent="-228600">
              <a:spcBef>
                <a:spcPts val="300"/>
              </a:spcBef>
              <a:spcAft>
                <a:spcPts val="600"/>
              </a:spcAft>
              <a:defRPr sz="1400">
                <a:solidFill>
                  <a:schemeClr val="bg2">
                    <a:lumMod val="75000"/>
                  </a:schemeClr>
                </a:solidFill>
              </a:defRPr>
            </a:lvl2pPr>
            <a:lvl3pPr marL="514350" indent="-228600">
              <a:spcBef>
                <a:spcPts val="300"/>
              </a:spcBef>
              <a:spcAft>
                <a:spcPts val="600"/>
              </a:spcAft>
              <a:defRPr sz="1400">
                <a:solidFill>
                  <a:schemeClr val="bg2">
                    <a:lumMod val="75000"/>
                  </a:schemeClr>
                </a:solidFill>
              </a:defRPr>
            </a:lvl3pPr>
            <a:lvl4pPr marL="739775" indent="-228600">
              <a:spcBef>
                <a:spcPts val="300"/>
              </a:spcBef>
              <a:spcAft>
                <a:spcPts val="600"/>
              </a:spcAft>
              <a:defRPr sz="1400">
                <a:solidFill>
                  <a:schemeClr val="bg2">
                    <a:lumMod val="75000"/>
                  </a:schemeClr>
                </a:solidFill>
              </a:defRPr>
            </a:lvl4pPr>
            <a:lvl5pPr marL="974725" indent="-228600">
              <a:spcBef>
                <a:spcPts val="300"/>
              </a:spcBef>
              <a:spcAft>
                <a:spcPts val="600"/>
              </a:spcAft>
              <a:defRPr sz="14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5"/>
          </p:nvPr>
        </p:nvSpPr>
        <p:spPr>
          <a:xfrm>
            <a:off x="6342697" y="1680418"/>
            <a:ext cx="5349240" cy="479425"/>
          </a:xfrm>
        </p:spPr>
        <p:txBody>
          <a:bodyPr>
            <a:normAutofit/>
          </a:bodyPr>
          <a:lstStyle>
            <a:lvl1pPr marL="0" indent="0">
              <a:buNone/>
              <a:defRPr sz="1600">
                <a:solidFill>
                  <a:schemeClr val="accent1"/>
                </a:solidFill>
                <a:latin typeface="+mj-lt"/>
              </a:defRPr>
            </a:lvl1pPr>
          </a:lstStyle>
          <a:p>
            <a:pPr lvl="0"/>
            <a:r>
              <a:rPr lang="en-US"/>
              <a:t>Click to edit Master text styles</a:t>
            </a:r>
          </a:p>
        </p:txBody>
      </p:sp>
      <p:sp>
        <p:nvSpPr>
          <p:cNvPr id="16" name="Text Placeholder 10"/>
          <p:cNvSpPr>
            <a:spLocks noGrp="1"/>
          </p:cNvSpPr>
          <p:nvPr>
            <p:ph type="body" sz="quarter" idx="16"/>
          </p:nvPr>
        </p:nvSpPr>
        <p:spPr>
          <a:xfrm>
            <a:off x="503238" y="851810"/>
            <a:ext cx="11188700" cy="479425"/>
          </a:xfrm>
        </p:spPr>
        <p:txBody>
          <a:bodyPr>
            <a:normAutofit/>
          </a:bodyPr>
          <a:lstStyle>
            <a:lvl1pPr marL="0" indent="0">
              <a:buNone/>
              <a:defRPr sz="2000">
                <a:solidFill>
                  <a:schemeClr val="bg2">
                    <a:lumMod val="75000"/>
                  </a:schemeClr>
                </a:solidFill>
                <a:latin typeface="+mn-lt"/>
              </a:defRPr>
            </a:lvl1pPr>
          </a:lstStyle>
          <a:p>
            <a:pPr lvl="0"/>
            <a:r>
              <a:rPr lang="en-US"/>
              <a:t>Click to edit Master text styles</a:t>
            </a:r>
          </a:p>
        </p:txBody>
      </p:sp>
      <p:pic>
        <p:nvPicPr>
          <p:cNvPr id="15" name="Picture 14"/>
          <p:cNvPicPr>
            <a:picLocks noChangeAspect="1"/>
          </p:cNvPicPr>
          <p:nvPr userDrawn="1"/>
        </p:nvPicPr>
        <p:blipFill>
          <a:blip r:embed="rId2"/>
          <a:stretch>
            <a:fillRect/>
          </a:stretch>
        </p:blipFill>
        <p:spPr>
          <a:xfrm>
            <a:off x="502921" y="6353176"/>
            <a:ext cx="1007179" cy="245744"/>
          </a:xfrm>
          <a:prstGeom prst="rect">
            <a:avLst/>
          </a:prstGeom>
        </p:spPr>
      </p:pic>
    </p:spTree>
    <p:extLst>
      <p:ext uri="{BB962C8B-B14F-4D97-AF65-F5344CB8AC3E}">
        <p14:creationId xmlns:p14="http://schemas.microsoft.com/office/powerpoint/2010/main" val="289794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960" userDrawn="1">
          <p15:clr>
            <a:srgbClr val="FBAE40"/>
          </p15:clr>
        </p15:guide>
        <p15:guide id="2" orient="horz" pos="80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alf Image Image w/ Text">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5972178" y="0"/>
            <a:ext cx="6219825" cy="6781800"/>
          </a:xfrm>
        </p:spPr>
        <p:txBody>
          <a:bodyPr tIns="3657600" anchor="t"/>
          <a:lstStyle>
            <a:lvl1pPr marL="0" indent="0" algn="ctr">
              <a:buNone/>
              <a:defRPr baseline="0"/>
            </a:lvl1pPr>
          </a:lstStyle>
          <a:p>
            <a:r>
              <a:rPr lang="en-US" dirty="0"/>
              <a:t>Click icon to insert image</a:t>
            </a:r>
          </a:p>
        </p:txBody>
      </p:sp>
      <p:sp>
        <p:nvSpPr>
          <p:cNvPr id="2" name="Title 1"/>
          <p:cNvSpPr>
            <a:spLocks noGrp="1"/>
          </p:cNvSpPr>
          <p:nvPr>
            <p:ph type="title"/>
          </p:nvPr>
        </p:nvSpPr>
        <p:spPr>
          <a:xfrm>
            <a:off x="503241" y="527050"/>
            <a:ext cx="5221307" cy="311150"/>
          </a:xfrm>
        </p:spPr>
        <p:txBody>
          <a:bodyPr/>
          <a:lstStyle>
            <a:lvl1pPr>
              <a:defRPr>
                <a:solidFill>
                  <a:schemeClr val="accent1"/>
                </a:solidFill>
              </a:defRPr>
            </a:lvl1pPr>
          </a:lstStyle>
          <a:p>
            <a:r>
              <a:rPr lang="en-US"/>
              <a:t>Click to edit Master title style</a:t>
            </a:r>
            <a:endParaRPr lang="en-US" dirty="0"/>
          </a:p>
        </p:txBody>
      </p:sp>
      <p:sp>
        <p:nvSpPr>
          <p:cNvPr id="6" name="Footer Placeholder 5"/>
          <p:cNvSpPr>
            <a:spLocks noGrp="1"/>
          </p:cNvSpPr>
          <p:nvPr>
            <p:ph type="ftr" sz="quarter" idx="11"/>
          </p:nvPr>
        </p:nvSpPr>
        <p:spPr/>
        <p:txBody>
          <a:bodyP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r>
              <a:rPr dirty="0">
                <a:solidFill>
                  <a:srgbClr val="333333">
                    <a:lumMod val="60000"/>
                    <a:lumOff val="40000"/>
                  </a:srgbClr>
                </a:solidFill>
              </a:rPr>
              <a:t>©2016 PayPal Inc. Confidential and proprietary.</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solidFill>
                  <a:prstClr val="white"/>
                </a:solidFill>
              </a:rPr>
              <a:pPr/>
              <a:t>‹#›</a:t>
            </a:fld>
            <a:endParaRPr lang="en-US" dirty="0">
              <a:solidFill>
                <a:prstClr val="white"/>
              </a:solidFill>
            </a:endParaRPr>
          </a:p>
        </p:txBody>
      </p:sp>
      <p:sp>
        <p:nvSpPr>
          <p:cNvPr id="13" name="Text Placeholder 10"/>
          <p:cNvSpPr>
            <a:spLocks noGrp="1"/>
          </p:cNvSpPr>
          <p:nvPr>
            <p:ph type="body" sz="quarter" idx="14"/>
          </p:nvPr>
        </p:nvSpPr>
        <p:spPr>
          <a:xfrm>
            <a:off x="503240" y="851810"/>
            <a:ext cx="5221307" cy="479425"/>
          </a:xfrm>
        </p:spPr>
        <p:txBody>
          <a:bodyPr>
            <a:normAutofit/>
          </a:bodyPr>
          <a:lstStyle>
            <a:lvl1pPr marL="0" indent="0">
              <a:buNone/>
              <a:defRPr sz="2000">
                <a:solidFill>
                  <a:schemeClr val="bg2">
                    <a:lumMod val="75000"/>
                  </a:schemeClr>
                </a:solidFill>
                <a:latin typeface="+mn-lt"/>
              </a:defRPr>
            </a:lvl1pPr>
          </a:lstStyle>
          <a:p>
            <a:pPr lvl="0"/>
            <a:r>
              <a:rPr lang="en-US"/>
              <a:t>Click to edit Master text styles</a:t>
            </a:r>
          </a:p>
        </p:txBody>
      </p:sp>
      <p:sp>
        <p:nvSpPr>
          <p:cNvPr id="11" name="Rectangle 10"/>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Content Placeholder 2"/>
          <p:cNvSpPr>
            <a:spLocks noGrp="1"/>
          </p:cNvSpPr>
          <p:nvPr>
            <p:ph idx="1"/>
          </p:nvPr>
        </p:nvSpPr>
        <p:spPr>
          <a:xfrm>
            <a:off x="504827" y="1528762"/>
            <a:ext cx="5220567" cy="4824413"/>
          </a:xfrm>
        </p:spPr>
        <p:txBody>
          <a:bodyPr/>
          <a:lstStyle>
            <a:lvl1pPr marL="285750" indent="-285750">
              <a:spcBef>
                <a:spcPts val="0"/>
              </a:spcBef>
              <a:spcAft>
                <a:spcPts val="600"/>
              </a:spcAft>
              <a:defRPr>
                <a:solidFill>
                  <a:schemeClr val="bg2">
                    <a:lumMod val="75000"/>
                  </a:schemeClr>
                </a:solidFill>
              </a:defRPr>
            </a:lvl1pPr>
            <a:lvl2pPr marL="514350" indent="-228600">
              <a:spcBef>
                <a:spcPts val="300"/>
              </a:spcBef>
              <a:spcAft>
                <a:spcPts val="600"/>
              </a:spcAft>
              <a:defRPr sz="1400">
                <a:solidFill>
                  <a:schemeClr val="bg2">
                    <a:lumMod val="75000"/>
                  </a:schemeClr>
                </a:solidFill>
              </a:defRPr>
            </a:lvl2pPr>
            <a:lvl3pPr marL="742950" indent="-228600">
              <a:spcBef>
                <a:spcPts val="300"/>
              </a:spcBef>
              <a:spcAft>
                <a:spcPts val="600"/>
              </a:spcAft>
              <a:defRPr sz="1200">
                <a:solidFill>
                  <a:schemeClr val="bg2">
                    <a:lumMod val="75000"/>
                  </a:schemeClr>
                </a:solidFill>
              </a:defRPr>
            </a:lvl3pPr>
            <a:lvl4pPr marL="971550" indent="-228600">
              <a:spcBef>
                <a:spcPts val="300"/>
              </a:spcBef>
              <a:spcAft>
                <a:spcPts val="600"/>
              </a:spcAft>
              <a:defRPr sz="1200">
                <a:solidFill>
                  <a:schemeClr val="bg2">
                    <a:lumMod val="75000"/>
                  </a:schemeClr>
                </a:solidFill>
              </a:defRPr>
            </a:lvl4pPr>
            <a:lvl5pPr marL="1200150" indent="-228600">
              <a:spcBef>
                <a:spcPts val="300"/>
              </a:spcBef>
              <a:spcAft>
                <a:spcPts val="600"/>
              </a:spcAft>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502921" y="6353176"/>
            <a:ext cx="1007179" cy="245744"/>
          </a:xfrm>
          <a:prstGeom prst="rect">
            <a:avLst/>
          </a:prstGeom>
        </p:spPr>
      </p:pic>
    </p:spTree>
    <p:extLst>
      <p:ext uri="{BB962C8B-B14F-4D97-AF65-F5344CB8AC3E}">
        <p14:creationId xmlns:p14="http://schemas.microsoft.com/office/powerpoint/2010/main" val="9883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0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dirty="0">
              <a:solidFill>
                <a:prstClr val="white"/>
              </a:solidFill>
            </a:endParaRPr>
          </a:p>
        </p:txBody>
      </p:sp>
    </p:spTree>
    <p:extLst>
      <p:ext uri="{BB962C8B-B14F-4D97-AF65-F5344CB8AC3E}">
        <p14:creationId xmlns:p14="http://schemas.microsoft.com/office/powerpoint/2010/main" val="323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825" y="527050"/>
            <a:ext cx="11187113" cy="3111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504824" y="1528762"/>
            <a:ext cx="11187115" cy="4824413"/>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37619" y="6356350"/>
            <a:ext cx="879763" cy="292608"/>
          </a:xfrm>
          <a:prstGeom prst="rect">
            <a:avLst/>
          </a:prstGeom>
        </p:spPr>
        <p:txBody>
          <a:bodyPr vert="horz" lIns="91440" tIns="45720" rIns="91440" bIns="45720" rtlCol="0" anchor="ct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endParaRPr dirty="0">
              <a:solidFill>
                <a:srgbClr val="333333">
                  <a:lumMod val="60000"/>
                  <a:lumOff val="40000"/>
                </a:srgbClr>
              </a:solidFill>
            </a:endParaRPr>
          </a:p>
        </p:txBody>
      </p:sp>
      <p:sp>
        <p:nvSpPr>
          <p:cNvPr id="5" name="Footer Placeholder 4"/>
          <p:cNvSpPr>
            <a:spLocks noGrp="1"/>
          </p:cNvSpPr>
          <p:nvPr>
            <p:ph type="ftr" sz="quarter" idx="3"/>
          </p:nvPr>
        </p:nvSpPr>
        <p:spPr>
          <a:xfrm>
            <a:off x="1664567" y="6356350"/>
            <a:ext cx="4114800" cy="311150"/>
          </a:xfrm>
          <a:prstGeom prst="rect">
            <a:avLst/>
          </a:prstGeom>
        </p:spPr>
        <p:txBody>
          <a:bodyPr vert="horz" lIns="0" tIns="45720" rIns="0" bIns="45720" rtlCol="0" anchor="ctr"/>
          <a:lstStyle>
            <a:lvl1pPr algn="l">
              <a:defRPr sz="800">
                <a:solidFill>
                  <a:schemeClr val="tx2">
                    <a:lumMod val="60000"/>
                    <a:lumOff val="40000"/>
                  </a:schemeClr>
                </a:solidFill>
              </a:defRPr>
            </a:lvl1pPr>
          </a:lstStyle>
          <a:p>
            <a:r>
              <a:rPr lang="en-US" dirty="0">
                <a:solidFill>
                  <a:srgbClr val="333333">
                    <a:lumMod val="60000"/>
                    <a:lumOff val="40000"/>
                  </a:srgbClr>
                </a:solidFill>
              </a:rPr>
              <a:t>©2016 PayPal Inc. Confidential and proprietary.</a:t>
            </a:r>
          </a:p>
        </p:txBody>
      </p:sp>
      <p:sp>
        <p:nvSpPr>
          <p:cNvPr id="6" name="Slide Number Placeholder 5"/>
          <p:cNvSpPr>
            <a:spLocks noGrp="1"/>
          </p:cNvSpPr>
          <p:nvPr>
            <p:ph type="sldNum" sz="quarter" idx="4"/>
          </p:nvPr>
        </p:nvSpPr>
        <p:spPr>
          <a:xfrm>
            <a:off x="11169649" y="6356352"/>
            <a:ext cx="527051" cy="292099"/>
          </a:xfrm>
          <a:prstGeom prst="rect">
            <a:avLst/>
          </a:prstGeom>
        </p:spPr>
        <p:txBody>
          <a:bodyPr vert="horz" lIns="0" tIns="45720" rIns="0" bIns="45720" rtlCol="0" anchor="ctr"/>
          <a:lstStyle>
            <a:lvl1pPr algn="r">
              <a:defRPr sz="1000" b="0">
                <a:solidFill>
                  <a:schemeClr val="tx2">
                    <a:lumMod val="60000"/>
                    <a:lumOff val="40000"/>
                  </a:schemeClr>
                </a:solidFill>
                <a:latin typeface="+mn-lt"/>
              </a:defRPr>
            </a:lvl1pPr>
          </a:lstStyle>
          <a:p>
            <a:fld id="{07CF5707-6B01-4E28-B52C-5F626EA6C564}" type="slidenum">
              <a:rPr lang="en-US" smtClean="0">
                <a:solidFill>
                  <a:srgbClr val="333333">
                    <a:lumMod val="60000"/>
                    <a:lumOff val="40000"/>
                  </a:srgbClr>
                </a:solidFill>
              </a:rPr>
              <a:pPr/>
              <a:t>‹#›</a:t>
            </a:fld>
            <a:endParaRPr lang="en-US" dirty="0">
              <a:solidFill>
                <a:srgbClr val="333333">
                  <a:lumMod val="60000"/>
                  <a:lumOff val="40000"/>
                </a:srgbClr>
              </a:solidFill>
            </a:endParaRPr>
          </a:p>
        </p:txBody>
      </p:sp>
    </p:spTree>
    <p:extLst>
      <p:ext uri="{BB962C8B-B14F-4D97-AF65-F5344CB8AC3E}">
        <p14:creationId xmlns:p14="http://schemas.microsoft.com/office/powerpoint/2010/main" val="448162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1500"/>
        </a:spcBef>
        <a:buClr>
          <a:schemeClr val="accent1"/>
        </a:buClr>
        <a:buFont typeface="Arial" panose="020B0604020202020204" pitchFamily="34" charset="0"/>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800"/>
        </a:spcBef>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3" userDrawn="1">
          <p15:clr>
            <a:srgbClr val="F26B43"/>
          </p15:clr>
        </p15:guide>
        <p15:guide id="2" pos="9820" userDrawn="1">
          <p15:clr>
            <a:srgbClr val="F26B43"/>
          </p15:clr>
        </p15:guide>
        <p15:guide id="3" orient="horz" pos="4002" userDrawn="1">
          <p15:clr>
            <a:srgbClr val="F26B43"/>
          </p15:clr>
        </p15:guide>
        <p15:guide id="6" orient="horz" pos="3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5.xml"/><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hart" Target="../charts/chart1.xml"/><Relationship Id="rId7"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customXml" Target="../ink/ink1.xml"/><Relationship Id="rId5" Type="http://schemas.openxmlformats.org/officeDocument/2006/relationships/image" Target="../media/image2.png"/><Relationship Id="rId4" Type="http://schemas.openxmlformats.org/officeDocument/2006/relationships/chart" Target="../charts/chart2.xml"/><Relationship Id="rId9"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4.emf"/><Relationship Id="rId5" Type="http://schemas.openxmlformats.org/officeDocument/2006/relationships/customXml" Target="../ink/ink4.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9760" y="3359927"/>
            <a:ext cx="8892480" cy="1008112"/>
          </a:xfrm>
        </p:spPr>
        <p:txBody>
          <a:bodyPr/>
          <a:lstStyle/>
          <a:p>
            <a:r>
              <a:rPr lang="en-US" altLang="zh-CN" sz="3600" b="1" dirty="0"/>
              <a:t>Final report on Traffic Alert Research</a:t>
            </a:r>
            <a:endParaRPr lang="en-US" sz="3600" b="1" dirty="0"/>
          </a:p>
        </p:txBody>
      </p:sp>
      <p:sp>
        <p:nvSpPr>
          <p:cNvPr id="6" name="Subtitle 5"/>
          <p:cNvSpPr>
            <a:spLocks noGrp="1"/>
          </p:cNvSpPr>
          <p:nvPr>
            <p:ph type="subTitle" idx="1"/>
          </p:nvPr>
        </p:nvSpPr>
        <p:spPr/>
        <p:txBody>
          <a:bodyPr/>
          <a:lstStyle/>
          <a:p>
            <a:r>
              <a:rPr lang="en-US" dirty="0"/>
              <a:t>Zheng Wei</a:t>
            </a:r>
          </a:p>
        </p:txBody>
      </p:sp>
      <p:sp>
        <p:nvSpPr>
          <p:cNvPr id="5" name="Text Placeholder 4"/>
          <p:cNvSpPr>
            <a:spLocks noGrp="1"/>
          </p:cNvSpPr>
          <p:nvPr>
            <p:ph type="body" sz="quarter" idx="12"/>
          </p:nvPr>
        </p:nvSpPr>
        <p:spPr/>
        <p:txBody>
          <a:bodyPr/>
          <a:lstStyle/>
          <a:p>
            <a:r>
              <a:rPr lang="en-US" dirty="0"/>
              <a:t>Sep 2018</a:t>
            </a:r>
          </a:p>
        </p:txBody>
      </p:sp>
      <p:sp>
        <p:nvSpPr>
          <p:cNvPr id="7" name="Footer Placeholder 4">
            <a:extLst>
              <a:ext uri="{FF2B5EF4-FFF2-40B4-BE49-F238E27FC236}">
                <a16:creationId xmlns:a16="http://schemas.microsoft.com/office/drawing/2014/main" id="{261C9DFC-1B1B-4DB2-B9BC-820363DFBDCC}"/>
              </a:ext>
            </a:extLst>
          </p:cNvPr>
          <p:cNvSpPr txBox="1">
            <a:spLocks/>
          </p:cNvSpPr>
          <p:nvPr/>
        </p:nvSpPr>
        <p:spPr>
          <a:xfrm>
            <a:off x="4038600" y="6546850"/>
            <a:ext cx="4114800" cy="311150"/>
          </a:xfrm>
          <a:prstGeom prst="rect">
            <a:avLst/>
          </a:prstGeom>
        </p:spPr>
        <p:txBody>
          <a:bodyPr vert="horz" lIns="0" tIns="45720" rIns="0" bIns="45720" rtlCol="0" anchor="ctr"/>
          <a:lstStyle>
            <a:defPPr>
              <a:defRPr lang="zh-CN"/>
            </a:defPPr>
            <a:lvl1pPr marL="0" algn="ctr" defTabSz="914400" rtl="0" eaLnBrk="1" latinLnBrk="0" hangingPunct="1">
              <a:defRPr sz="800" kern="1200">
                <a:solidFill>
                  <a:schemeClr val="bg1">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©2017 PayPal Inc. Confidential and proprietary.</a:t>
            </a:r>
            <a:endParaRPr lang="en-US" dirty="0"/>
          </a:p>
        </p:txBody>
      </p:sp>
    </p:spTree>
    <p:extLst>
      <p:ext uri="{BB962C8B-B14F-4D97-AF65-F5344CB8AC3E}">
        <p14:creationId xmlns:p14="http://schemas.microsoft.com/office/powerpoint/2010/main" val="452191527"/>
      </p:ext>
    </p:extLst>
  </p:cSld>
  <p:clrMapOvr>
    <a:masterClrMapping/>
  </p:clrMapOvr>
  <mc:AlternateContent xmlns:mc="http://schemas.openxmlformats.org/markup-compatibility/2006" xmlns:p14="http://schemas.microsoft.com/office/powerpoint/2010/main">
    <mc:Choice Requires="p14">
      <p:transition spd="med" p14:dur="700" advTm="22841">
        <p:fade/>
      </p:transition>
    </mc:Choice>
    <mc:Fallback xmlns="">
      <p:transition spd="med" advTm="2284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10</a:t>
            </a:fld>
            <a:endParaRPr lang="en-US" dirty="0">
              <a:solidFill>
                <a:srgbClr val="333333">
                  <a:lumMod val="60000"/>
                  <a:lumOff val="40000"/>
                </a:srgbClr>
              </a:solidFill>
            </a:endParaRPr>
          </a:p>
        </p:txBody>
      </p:sp>
      <p:sp>
        <p:nvSpPr>
          <p:cNvPr id="20" name="Rectangle 1">
            <a:extLst>
              <a:ext uri="{FF2B5EF4-FFF2-40B4-BE49-F238E27FC236}">
                <a16:creationId xmlns:a16="http://schemas.microsoft.com/office/drawing/2014/main" id="{B520AB1A-D23D-453A-87E0-13DADB2990D2}"/>
              </a:ext>
            </a:extLst>
          </p:cNvPr>
          <p:cNvSpPr>
            <a:spLocks noChangeArrowheads="1"/>
          </p:cNvSpPr>
          <p:nvPr/>
        </p:nvSpPr>
        <p:spPr bwMode="auto">
          <a:xfrm>
            <a:off x="425844" y="646657"/>
            <a:ext cx="13167357" cy="120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AC1D10"/>
                </a:solidFill>
                <a:effectLst/>
                <a:latin typeface="Arial" panose="020B0604020202020204" pitchFamily="34" charset="0"/>
                <a:cs typeface="Arial" panose="020B0604020202020204" pitchFamily="34" charset="0"/>
              </a:rPr>
              <a:t> person correlation coefficient</a:t>
            </a:r>
            <a:endParaRPr kumimoji="0" lang="en-US" altLang="en-US" sz="2000" b="1" i="0" u="none" strike="noStrike" cap="none" normalizeH="0" baseline="0" dirty="0">
              <a:ln>
                <a:noFill/>
              </a:ln>
              <a:solidFill>
                <a:srgbClr val="70707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29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t>
            </a:r>
          </a:p>
        </p:txBody>
      </p:sp>
      <p:pic>
        <p:nvPicPr>
          <p:cNvPr id="21" name="Picture 2" descr="http://s2.sinaimg.cn/large/001Wf9fLzy76jfD9HqN31&amp;690">
            <a:extLst>
              <a:ext uri="{FF2B5EF4-FFF2-40B4-BE49-F238E27FC236}">
                <a16:creationId xmlns:a16="http://schemas.microsoft.com/office/drawing/2014/main" id="{5E590F87-5A22-40D1-A3D8-14ABE5B7A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79" y="1090820"/>
            <a:ext cx="9405127" cy="11521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Table 21">
            <a:extLst>
              <a:ext uri="{FF2B5EF4-FFF2-40B4-BE49-F238E27FC236}">
                <a16:creationId xmlns:a16="http://schemas.microsoft.com/office/drawing/2014/main" id="{72CC6771-8562-40BC-8A2D-8D32DA66E316}"/>
              </a:ext>
            </a:extLst>
          </p:cNvPr>
          <p:cNvGraphicFramePr>
            <a:graphicFrameLocks noGrp="1"/>
          </p:cNvGraphicFramePr>
          <p:nvPr>
            <p:extLst>
              <p:ext uri="{D42A27DB-BD31-4B8C-83A1-F6EECF244321}">
                <p14:modId xmlns:p14="http://schemas.microsoft.com/office/powerpoint/2010/main" val="2069598613"/>
              </p:ext>
            </p:extLst>
          </p:nvPr>
        </p:nvGraphicFramePr>
        <p:xfrm>
          <a:off x="839416" y="2700016"/>
          <a:ext cx="5074335" cy="1996715"/>
        </p:xfrm>
        <a:graphic>
          <a:graphicData uri="http://schemas.openxmlformats.org/drawingml/2006/table">
            <a:tbl>
              <a:tblPr/>
              <a:tblGrid>
                <a:gridCol w="1691445">
                  <a:extLst>
                    <a:ext uri="{9D8B030D-6E8A-4147-A177-3AD203B41FA5}">
                      <a16:colId xmlns:a16="http://schemas.microsoft.com/office/drawing/2014/main" val="145890055"/>
                    </a:ext>
                  </a:extLst>
                </a:gridCol>
                <a:gridCol w="1691445">
                  <a:extLst>
                    <a:ext uri="{9D8B030D-6E8A-4147-A177-3AD203B41FA5}">
                      <a16:colId xmlns:a16="http://schemas.microsoft.com/office/drawing/2014/main" val="1635202893"/>
                    </a:ext>
                  </a:extLst>
                </a:gridCol>
                <a:gridCol w="1691445">
                  <a:extLst>
                    <a:ext uri="{9D8B030D-6E8A-4147-A177-3AD203B41FA5}">
                      <a16:colId xmlns:a16="http://schemas.microsoft.com/office/drawing/2014/main" val="1263822457"/>
                    </a:ext>
                  </a:extLst>
                </a:gridCol>
              </a:tblGrid>
              <a:tr h="714824">
                <a:tc>
                  <a:txBody>
                    <a:bodyPr/>
                    <a:lstStyle/>
                    <a:p>
                      <a:pPr algn="ctr" fontAlgn="t"/>
                      <a:r>
                        <a:rPr lang="en-US" b="1" dirty="0">
                          <a:solidFill>
                            <a:srgbClr val="333333"/>
                          </a:solidFill>
                          <a:effectLst/>
                        </a:rPr>
                        <a:t>COEF</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BR_DN(shift)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extLst>
                  <a:ext uri="{0D108BD9-81ED-4DB2-BD59-A6C34878D82A}">
                    <a16:rowId xmlns:a16="http://schemas.microsoft.com/office/drawing/2014/main" val="1106721982"/>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5777</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5766</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val="2893364555"/>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6701</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a:effectLst/>
                        </a:rPr>
                        <a:t>6799</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val="3430707305"/>
                  </a:ext>
                </a:extLst>
              </a:tr>
              <a:tr h="427297">
                <a:tc>
                  <a:txBody>
                    <a:bodyPr/>
                    <a:lstStyle/>
                    <a:p>
                      <a:pPr algn="ctr" fontAlgn="t"/>
                      <a:r>
                        <a:rPr lang="en-US" dirty="0">
                          <a:effectLst/>
                        </a:rPr>
                        <a:t>AVG</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-0.013</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-0.016</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val="1600175191"/>
                  </a:ext>
                </a:extLst>
              </a:tr>
            </a:tbl>
          </a:graphicData>
        </a:graphic>
      </p:graphicFrame>
      <p:sp>
        <p:nvSpPr>
          <p:cNvPr id="23" name="Rectangle 22">
            <a:extLst>
              <a:ext uri="{FF2B5EF4-FFF2-40B4-BE49-F238E27FC236}">
                <a16:creationId xmlns:a16="http://schemas.microsoft.com/office/drawing/2014/main" id="{9BFACA7B-7987-446E-B119-14169E3CB71D}"/>
              </a:ext>
            </a:extLst>
          </p:cNvPr>
          <p:cNvSpPr/>
          <p:nvPr/>
        </p:nvSpPr>
        <p:spPr>
          <a:xfrm>
            <a:off x="463829" y="5230385"/>
            <a:ext cx="2127505" cy="369332"/>
          </a:xfrm>
          <a:prstGeom prst="rect">
            <a:avLst/>
          </a:prstGeom>
        </p:spPr>
        <p:txBody>
          <a:bodyPr wrap="none">
            <a:spAutoFit/>
          </a:bodyPr>
          <a:lstStyle/>
          <a:p>
            <a:r>
              <a:rPr lang="en-US" b="1" dirty="0">
                <a:solidFill>
                  <a:srgbClr val="333333"/>
                </a:solidFill>
                <a:latin typeface="Arial" panose="020B0604020202020204" pitchFamily="34" charset="0"/>
              </a:rPr>
              <a:t>COEF2 &gt; 0.6:   46 </a:t>
            </a:r>
            <a:endParaRPr lang="en-US" b="1" i="0" dirty="0">
              <a:solidFill>
                <a:srgbClr val="333333"/>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FCDAA2B3-5297-47EE-AA55-FA82E70CB821}"/>
              </a:ext>
            </a:extLst>
          </p:cNvPr>
          <p:cNvSpPr/>
          <p:nvPr/>
        </p:nvSpPr>
        <p:spPr>
          <a:xfrm>
            <a:off x="425356" y="5636363"/>
            <a:ext cx="2204450" cy="369332"/>
          </a:xfrm>
          <a:prstGeom prst="rect">
            <a:avLst/>
          </a:prstGeom>
        </p:spPr>
        <p:txBody>
          <a:bodyPr wrap="none">
            <a:spAutoFit/>
          </a:bodyPr>
          <a:lstStyle/>
          <a:p>
            <a:r>
              <a:rPr lang="en-US" b="1" dirty="0">
                <a:solidFill>
                  <a:srgbClr val="333333"/>
                </a:solidFill>
                <a:latin typeface="Arial" panose="020B0604020202020204" pitchFamily="34" charset="0"/>
              </a:rPr>
              <a:t>COEF2 &lt; - 0.6:  28 </a:t>
            </a:r>
            <a:endParaRPr lang="en-US" b="1" i="0" dirty="0">
              <a:solidFill>
                <a:srgbClr val="333333"/>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4F0B9D11-CF1E-46CE-8CFD-D59608BCB11D}"/>
              </a:ext>
            </a:extLst>
          </p:cNvPr>
          <p:cNvSpPr/>
          <p:nvPr/>
        </p:nvSpPr>
        <p:spPr>
          <a:xfrm>
            <a:off x="2591334" y="5175844"/>
            <a:ext cx="3525324" cy="369332"/>
          </a:xfrm>
          <a:prstGeom prst="rect">
            <a:avLst/>
          </a:prstGeom>
        </p:spPr>
        <p:txBody>
          <a:bodyPr wrap="none">
            <a:spAutoFit/>
          </a:bodyPr>
          <a:lstStyle/>
          <a:p>
            <a:r>
              <a:rPr lang="nl-NL" b="1" dirty="0" err="1">
                <a:solidFill>
                  <a:srgbClr val="333333"/>
                </a:solidFill>
                <a:latin typeface="Arial" panose="020B0604020202020204" pitchFamily="34" charset="0"/>
              </a:rPr>
              <a:t>avg</a:t>
            </a:r>
            <a:r>
              <a:rPr lang="nl-NL" b="1" dirty="0">
                <a:solidFill>
                  <a:srgbClr val="333333"/>
                </a:solidFill>
                <a:latin typeface="Arial" panose="020B0604020202020204" pitchFamily="34" charset="0"/>
              </a:rPr>
              <a:t> </a:t>
            </a:r>
            <a:r>
              <a:rPr lang="nl-NL" b="1" dirty="0" err="1">
                <a:solidFill>
                  <a:srgbClr val="333333"/>
                </a:solidFill>
                <a:latin typeface="Arial" panose="020B0604020202020204" pitchFamily="34" charset="0"/>
              </a:rPr>
              <a:t>tot_num</a:t>
            </a:r>
            <a:r>
              <a:rPr lang="nl-NL" b="1" dirty="0">
                <a:solidFill>
                  <a:srgbClr val="333333"/>
                </a:solidFill>
                <a:latin typeface="Arial" panose="020B0604020202020204" pitchFamily="34" charset="0"/>
              </a:rPr>
              <a:t>:  </a:t>
            </a:r>
            <a:r>
              <a:rPr lang="nl-NL" b="1" dirty="0">
                <a:solidFill>
                  <a:srgbClr val="FF0000"/>
                </a:solidFill>
                <a:latin typeface="Arial" panose="020B0604020202020204" pitchFamily="34" charset="0"/>
              </a:rPr>
              <a:t>4717.5 </a:t>
            </a:r>
            <a:r>
              <a:rPr lang="nl-NL" b="1" dirty="0">
                <a:solidFill>
                  <a:srgbClr val="333333"/>
                </a:solidFill>
                <a:latin typeface="Arial" panose="020B0604020202020204" pitchFamily="34" charset="0"/>
              </a:rPr>
              <a:t>( &gt; 944.7)</a:t>
            </a:r>
            <a:endParaRPr lang="nl-NL" b="1" i="0" dirty="0">
              <a:solidFill>
                <a:srgbClr val="333333"/>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1A3F6514-1E64-4307-8F11-A1F335AD0EDB}"/>
              </a:ext>
            </a:extLst>
          </p:cNvPr>
          <p:cNvSpPr/>
          <p:nvPr/>
        </p:nvSpPr>
        <p:spPr>
          <a:xfrm>
            <a:off x="2629806" y="5622696"/>
            <a:ext cx="3595856" cy="369332"/>
          </a:xfrm>
          <a:prstGeom prst="rect">
            <a:avLst/>
          </a:prstGeom>
        </p:spPr>
        <p:txBody>
          <a:bodyPr wrap="none">
            <a:spAutoFit/>
          </a:bodyPr>
          <a:lstStyle/>
          <a:p>
            <a:r>
              <a:rPr lang="nl-NL" b="1" dirty="0" err="1">
                <a:solidFill>
                  <a:srgbClr val="333333"/>
                </a:solidFill>
                <a:latin typeface="Arial" panose="020B0604020202020204" pitchFamily="34" charset="0"/>
              </a:rPr>
              <a:t>avg</a:t>
            </a:r>
            <a:r>
              <a:rPr lang="nl-NL" b="1" dirty="0">
                <a:solidFill>
                  <a:srgbClr val="333333"/>
                </a:solidFill>
                <a:latin typeface="Arial" panose="020B0604020202020204" pitchFamily="34" charset="0"/>
              </a:rPr>
              <a:t> </a:t>
            </a:r>
            <a:r>
              <a:rPr lang="nl-NL" b="1" dirty="0" err="1">
                <a:solidFill>
                  <a:srgbClr val="333333"/>
                </a:solidFill>
                <a:latin typeface="Arial" panose="020B0604020202020204" pitchFamily="34" charset="0"/>
              </a:rPr>
              <a:t>tot_num</a:t>
            </a:r>
            <a:r>
              <a:rPr lang="nl-NL" b="1" dirty="0">
                <a:solidFill>
                  <a:srgbClr val="333333"/>
                </a:solidFill>
                <a:latin typeface="Arial" panose="020B0604020202020204" pitchFamily="34" charset="0"/>
              </a:rPr>
              <a:t>:  </a:t>
            </a:r>
            <a:r>
              <a:rPr lang="nl-NL" b="1" dirty="0">
                <a:solidFill>
                  <a:srgbClr val="FF0000"/>
                </a:solidFill>
                <a:latin typeface="Arial" panose="020B0604020202020204" pitchFamily="34" charset="0"/>
              </a:rPr>
              <a:t>16436</a:t>
            </a:r>
            <a:r>
              <a:rPr lang="nl-NL" b="1" dirty="0">
                <a:solidFill>
                  <a:srgbClr val="333333"/>
                </a:solidFill>
                <a:latin typeface="Arial" panose="020B0604020202020204" pitchFamily="34" charset="0"/>
              </a:rPr>
              <a:t> ( &gt;&gt; 944.7)</a:t>
            </a:r>
            <a:endParaRPr lang="nl-NL" b="1" i="0" dirty="0">
              <a:solidFill>
                <a:srgbClr val="333333"/>
              </a:solidFill>
              <a:effectLst/>
              <a:latin typeface="Arial" panose="020B0604020202020204" pitchFamily="34" charset="0"/>
            </a:endParaRPr>
          </a:p>
        </p:txBody>
      </p:sp>
      <p:pic>
        <p:nvPicPr>
          <p:cNvPr id="27" name="Picture 26">
            <a:extLst>
              <a:ext uri="{FF2B5EF4-FFF2-40B4-BE49-F238E27FC236}">
                <a16:creationId xmlns:a16="http://schemas.microsoft.com/office/drawing/2014/main" id="{E08C990D-796B-43BB-B171-73146EA86D78}"/>
              </a:ext>
            </a:extLst>
          </p:cNvPr>
          <p:cNvPicPr>
            <a:picLocks noChangeAspect="1"/>
          </p:cNvPicPr>
          <p:nvPr/>
        </p:nvPicPr>
        <p:blipFill>
          <a:blip r:embed="rId4"/>
          <a:stretch>
            <a:fillRect/>
          </a:stretch>
        </p:blipFill>
        <p:spPr>
          <a:xfrm>
            <a:off x="6921177" y="2242948"/>
            <a:ext cx="4248472" cy="4248472"/>
          </a:xfrm>
          <a:prstGeom prst="rect">
            <a:avLst/>
          </a:prstGeom>
        </p:spPr>
      </p:pic>
    </p:spTree>
    <p:extLst>
      <p:ext uri="{BB962C8B-B14F-4D97-AF65-F5344CB8AC3E}">
        <p14:creationId xmlns:p14="http://schemas.microsoft.com/office/powerpoint/2010/main" val="1047459434"/>
      </p:ext>
    </p:extLst>
  </p:cSld>
  <p:clrMapOvr>
    <a:masterClrMapping/>
  </p:clrMapOvr>
  <mc:AlternateContent xmlns:mc="http://schemas.openxmlformats.org/markup-compatibility/2006" xmlns:p14="http://schemas.microsoft.com/office/powerpoint/2010/main">
    <mc:Choice Requires="p14">
      <p:transition spd="med" p14:dur="700" advTm="15537">
        <p:fade/>
      </p:transition>
    </mc:Choice>
    <mc:Fallback xmlns="">
      <p:transition spd="med" advTm="1553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70207"/>
            <a:ext cx="11187113" cy="579517"/>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11</a:t>
            </a:fld>
            <a:endParaRPr lang="en-US" dirty="0">
              <a:solidFill>
                <a:srgbClr val="333333">
                  <a:lumMod val="60000"/>
                  <a:lumOff val="40000"/>
                </a:srgbClr>
              </a:solidFill>
            </a:endParaRPr>
          </a:p>
        </p:txBody>
      </p:sp>
      <p:pic>
        <p:nvPicPr>
          <p:cNvPr id="4" name="Picture 3">
            <a:extLst>
              <a:ext uri="{FF2B5EF4-FFF2-40B4-BE49-F238E27FC236}">
                <a16:creationId xmlns:a16="http://schemas.microsoft.com/office/drawing/2014/main" id="{FEE9F887-9D27-4D45-AB95-A7EA79CDB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945" y="980729"/>
            <a:ext cx="3850887" cy="2683074"/>
          </a:xfrm>
          <a:prstGeom prst="rect">
            <a:avLst/>
          </a:prstGeom>
        </p:spPr>
      </p:pic>
      <p:pic>
        <p:nvPicPr>
          <p:cNvPr id="7" name="Picture 6">
            <a:extLst>
              <a:ext uri="{FF2B5EF4-FFF2-40B4-BE49-F238E27FC236}">
                <a16:creationId xmlns:a16="http://schemas.microsoft.com/office/drawing/2014/main" id="{971B3BE9-9CCF-4039-8E05-5F0CBAAD4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80" y="3663803"/>
            <a:ext cx="3792978" cy="2683074"/>
          </a:xfrm>
          <a:prstGeom prst="rect">
            <a:avLst/>
          </a:prstGeom>
        </p:spPr>
      </p:pic>
      <p:pic>
        <p:nvPicPr>
          <p:cNvPr id="9" name="Picture 8">
            <a:extLst>
              <a:ext uri="{FF2B5EF4-FFF2-40B4-BE49-F238E27FC236}">
                <a16:creationId xmlns:a16="http://schemas.microsoft.com/office/drawing/2014/main" id="{62F98B06-DC07-479E-8CF3-A30BAEA1B8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9644" y="3663803"/>
            <a:ext cx="3735070" cy="2683074"/>
          </a:xfrm>
          <a:prstGeom prst="rect">
            <a:avLst/>
          </a:prstGeom>
        </p:spPr>
      </p:pic>
      <p:cxnSp>
        <p:nvCxnSpPr>
          <p:cNvPr id="24" name="Straight Connector 23">
            <a:extLst>
              <a:ext uri="{FF2B5EF4-FFF2-40B4-BE49-F238E27FC236}">
                <a16:creationId xmlns:a16="http://schemas.microsoft.com/office/drawing/2014/main" id="{FCCB8E97-C11E-4E76-952D-636D156D8412}"/>
              </a:ext>
            </a:extLst>
          </p:cNvPr>
          <p:cNvCxnSpPr>
            <a:cxnSpLocks/>
          </p:cNvCxnSpPr>
          <p:nvPr/>
        </p:nvCxnSpPr>
        <p:spPr>
          <a:xfrm>
            <a:off x="2855640" y="980729"/>
            <a:ext cx="0" cy="2448271"/>
          </a:xfrm>
          <a:prstGeom prst="line">
            <a:avLst/>
          </a:prstGeom>
          <a:ln w="19050" cmpd="sng">
            <a:prstDash val="sysDash"/>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10FF9C-684A-4AE1-A9BA-A9B5551FA70D}"/>
              </a:ext>
            </a:extLst>
          </p:cNvPr>
          <p:cNvCxnSpPr>
            <a:cxnSpLocks/>
          </p:cNvCxnSpPr>
          <p:nvPr/>
        </p:nvCxnSpPr>
        <p:spPr>
          <a:xfrm>
            <a:off x="2624169" y="3798509"/>
            <a:ext cx="0" cy="2448271"/>
          </a:xfrm>
          <a:prstGeom prst="line">
            <a:avLst/>
          </a:prstGeom>
          <a:ln w="19050" cmpd="sng">
            <a:prstDash val="sysDash"/>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291FFE-58DF-4EF3-A626-5CA19D858773}"/>
              </a:ext>
            </a:extLst>
          </p:cNvPr>
          <p:cNvCxnSpPr>
            <a:cxnSpLocks/>
          </p:cNvCxnSpPr>
          <p:nvPr/>
        </p:nvCxnSpPr>
        <p:spPr>
          <a:xfrm>
            <a:off x="9921920" y="3763900"/>
            <a:ext cx="0" cy="2448271"/>
          </a:xfrm>
          <a:prstGeom prst="line">
            <a:avLst/>
          </a:prstGeom>
          <a:ln w="19050" cmpd="sng">
            <a:prstDash val="sysDash"/>
            <a:tailEnd type="non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B762524C-31CA-486C-8869-AB1F94180F67}"/>
              </a:ext>
            </a:extLst>
          </p:cNvPr>
          <p:cNvSpPr/>
          <p:nvPr/>
        </p:nvSpPr>
        <p:spPr>
          <a:xfrm>
            <a:off x="1208897" y="1196752"/>
            <a:ext cx="911340" cy="369332"/>
          </a:xfrm>
          <a:prstGeom prst="rect">
            <a:avLst/>
          </a:prstGeom>
        </p:spPr>
        <p:txBody>
          <a:bodyPr wrap="none">
            <a:spAutoFit/>
          </a:bodyPr>
          <a:lstStyle/>
          <a:p>
            <a:r>
              <a:rPr lang="en-US" b="1" dirty="0">
                <a:solidFill>
                  <a:schemeClr val="accent1"/>
                </a:solidFill>
                <a:latin typeface="Arial" panose="020B0604020202020204" pitchFamily="34" charset="0"/>
              </a:rPr>
              <a:t>Totally</a:t>
            </a:r>
            <a:endParaRPr lang="en-US" b="1" i="0" dirty="0">
              <a:solidFill>
                <a:schemeClr val="accent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B6F9A938-6165-4013-982F-24425536F8E2}"/>
              </a:ext>
            </a:extLst>
          </p:cNvPr>
          <p:cNvSpPr/>
          <p:nvPr/>
        </p:nvSpPr>
        <p:spPr>
          <a:xfrm>
            <a:off x="1173240" y="3898606"/>
            <a:ext cx="1167820" cy="369332"/>
          </a:xfrm>
          <a:prstGeom prst="rect">
            <a:avLst/>
          </a:prstGeom>
        </p:spPr>
        <p:txBody>
          <a:bodyPr wrap="none">
            <a:spAutoFit/>
          </a:bodyPr>
          <a:lstStyle/>
          <a:p>
            <a:r>
              <a:rPr lang="en-US" b="1" dirty="0">
                <a:solidFill>
                  <a:schemeClr val="accent1"/>
                </a:solidFill>
                <a:latin typeface="Arial" panose="020B0604020202020204" pitchFamily="34" charset="0"/>
              </a:rPr>
              <a:t>Top 1000</a:t>
            </a:r>
            <a:endParaRPr lang="en-US" b="1" i="0" dirty="0">
              <a:solidFill>
                <a:schemeClr val="accent1"/>
              </a:solidFill>
              <a:effectLst/>
              <a:latin typeface="Arial" panose="020B0604020202020204" pitchFamily="34" charset="0"/>
            </a:endParaRPr>
          </a:p>
        </p:txBody>
      </p:sp>
      <p:sp>
        <p:nvSpPr>
          <p:cNvPr id="32" name="Rectangle 31">
            <a:extLst>
              <a:ext uri="{FF2B5EF4-FFF2-40B4-BE49-F238E27FC236}">
                <a16:creationId xmlns:a16="http://schemas.microsoft.com/office/drawing/2014/main" id="{49F0DBC9-7829-4574-983B-7DF5E82ED359}"/>
              </a:ext>
            </a:extLst>
          </p:cNvPr>
          <p:cNvSpPr/>
          <p:nvPr/>
        </p:nvSpPr>
        <p:spPr>
          <a:xfrm>
            <a:off x="8483440" y="3898606"/>
            <a:ext cx="1039580" cy="369332"/>
          </a:xfrm>
          <a:prstGeom prst="rect">
            <a:avLst/>
          </a:prstGeom>
        </p:spPr>
        <p:txBody>
          <a:bodyPr wrap="none">
            <a:spAutoFit/>
          </a:bodyPr>
          <a:lstStyle/>
          <a:p>
            <a:r>
              <a:rPr lang="en-US" b="1" dirty="0">
                <a:solidFill>
                  <a:schemeClr val="accent1"/>
                </a:solidFill>
                <a:latin typeface="Arial" panose="020B0604020202020204" pitchFamily="34" charset="0"/>
              </a:rPr>
              <a:t>Top 100</a:t>
            </a:r>
            <a:endParaRPr lang="en-US" b="1" i="0" dirty="0">
              <a:solidFill>
                <a:schemeClr val="accent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8FEEDA6D-BF12-4BCF-B1B7-2CAB13B982B5}"/>
              </a:ext>
            </a:extLst>
          </p:cNvPr>
          <p:cNvSpPr/>
          <p:nvPr/>
        </p:nvSpPr>
        <p:spPr>
          <a:xfrm>
            <a:off x="6605168" y="2063893"/>
            <a:ext cx="4371710" cy="400110"/>
          </a:xfrm>
          <a:prstGeom prst="rect">
            <a:avLst/>
          </a:prstGeom>
        </p:spPr>
        <p:txBody>
          <a:bodyPr wrap="none">
            <a:spAutoFit/>
          </a:bodyPr>
          <a:lstStyle/>
          <a:p>
            <a:r>
              <a:rPr lang="en-US" sz="2000" i="1" dirty="0">
                <a:solidFill>
                  <a:schemeClr val="accent1"/>
                </a:solidFill>
                <a:latin typeface="Arial" panose="020B0604020202020204" pitchFamily="34" charset="0"/>
              </a:rPr>
              <a:t> close to standard normal distribution</a:t>
            </a:r>
            <a:endParaRPr lang="en-US" sz="2000" i="1" dirty="0">
              <a:solidFill>
                <a:schemeClr val="accent1"/>
              </a:solidFill>
            </a:endParaRPr>
          </a:p>
        </p:txBody>
      </p:sp>
      <p:sp>
        <p:nvSpPr>
          <p:cNvPr id="18" name="Arrow: Striped Right 17">
            <a:extLst>
              <a:ext uri="{FF2B5EF4-FFF2-40B4-BE49-F238E27FC236}">
                <a16:creationId xmlns:a16="http://schemas.microsoft.com/office/drawing/2014/main" id="{8A0960C6-B9C2-41EE-9775-3FCCEE160883}"/>
              </a:ext>
            </a:extLst>
          </p:cNvPr>
          <p:cNvSpPr/>
          <p:nvPr/>
        </p:nvSpPr>
        <p:spPr>
          <a:xfrm>
            <a:off x="4732985" y="2143013"/>
            <a:ext cx="1872183" cy="24187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0" name="Rectangle 19">
            <a:extLst>
              <a:ext uri="{FF2B5EF4-FFF2-40B4-BE49-F238E27FC236}">
                <a16:creationId xmlns:a16="http://schemas.microsoft.com/office/drawing/2014/main" id="{1D9D50EE-8123-4E0C-9DEF-351EB0124F32}"/>
              </a:ext>
            </a:extLst>
          </p:cNvPr>
          <p:cNvSpPr/>
          <p:nvPr/>
        </p:nvSpPr>
        <p:spPr>
          <a:xfrm>
            <a:off x="4885260" y="3801649"/>
            <a:ext cx="3233578" cy="707886"/>
          </a:xfrm>
          <a:prstGeom prst="rect">
            <a:avLst/>
          </a:prstGeom>
        </p:spPr>
        <p:txBody>
          <a:bodyPr wrap="none">
            <a:spAutoFit/>
          </a:bodyPr>
          <a:lstStyle/>
          <a:p>
            <a:r>
              <a:rPr lang="en-US" sz="2000" i="1" dirty="0">
                <a:solidFill>
                  <a:schemeClr val="accent1"/>
                </a:solidFill>
                <a:latin typeface="Arial" panose="020B0604020202020204" pitchFamily="34" charset="0"/>
              </a:rPr>
              <a:t>close to normal distribution</a:t>
            </a:r>
          </a:p>
          <a:p>
            <a:r>
              <a:rPr lang="en-US" sz="2000" i="1" dirty="0">
                <a:solidFill>
                  <a:schemeClr val="accent1"/>
                </a:solidFill>
                <a:latin typeface="Arial" panose="020B0604020202020204" pitchFamily="34" charset="0"/>
              </a:rPr>
              <a:t> with a mean of -0.2</a:t>
            </a:r>
            <a:endParaRPr lang="en-US" sz="2000" i="1" dirty="0">
              <a:solidFill>
                <a:schemeClr val="accent1"/>
              </a:solidFill>
            </a:endParaRPr>
          </a:p>
        </p:txBody>
      </p:sp>
      <p:sp>
        <p:nvSpPr>
          <p:cNvPr id="33" name="Arrow: Striped Right 32">
            <a:extLst>
              <a:ext uri="{FF2B5EF4-FFF2-40B4-BE49-F238E27FC236}">
                <a16:creationId xmlns:a16="http://schemas.microsoft.com/office/drawing/2014/main" id="{EB92A6E9-4FF3-469B-BB2F-D5FF3F3862BC}"/>
              </a:ext>
            </a:extLst>
          </p:cNvPr>
          <p:cNvSpPr/>
          <p:nvPr/>
        </p:nvSpPr>
        <p:spPr>
          <a:xfrm rot="19873027">
            <a:off x="4516288" y="4838054"/>
            <a:ext cx="1112650" cy="21793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4" name="Arrow: Striped Right 33">
            <a:extLst>
              <a:ext uri="{FF2B5EF4-FFF2-40B4-BE49-F238E27FC236}">
                <a16:creationId xmlns:a16="http://schemas.microsoft.com/office/drawing/2014/main" id="{5D932E7B-5EF5-4C4A-AC55-D5F0504E22BC}"/>
              </a:ext>
            </a:extLst>
          </p:cNvPr>
          <p:cNvSpPr/>
          <p:nvPr/>
        </p:nvSpPr>
        <p:spPr>
          <a:xfrm rot="12535849">
            <a:off x="6853709" y="4836932"/>
            <a:ext cx="1112650" cy="217930"/>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3887842286"/>
      </p:ext>
    </p:extLst>
  </p:cSld>
  <p:clrMapOvr>
    <a:masterClrMapping/>
  </p:clrMapOvr>
  <mc:AlternateContent xmlns:mc="http://schemas.openxmlformats.org/markup-compatibility/2006" xmlns:p14="http://schemas.microsoft.com/office/powerpoint/2010/main">
    <mc:Choice Requires="p14">
      <p:transition spd="med" p14:dur="700" advTm="49581">
        <p:fade/>
      </p:transition>
    </mc:Choice>
    <mc:Fallback xmlns="">
      <p:transition spd="med" advTm="4958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527050"/>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12</a:t>
            </a:fld>
            <a:endParaRPr lang="en-US" dirty="0">
              <a:solidFill>
                <a:srgbClr val="333333">
                  <a:lumMod val="60000"/>
                  <a:lumOff val="40000"/>
                </a:srgbClr>
              </a:solidFill>
            </a:endParaRPr>
          </a:p>
        </p:txBody>
      </p:sp>
      <p:sp>
        <p:nvSpPr>
          <p:cNvPr id="11" name="Rectangle 10">
            <a:extLst>
              <a:ext uri="{FF2B5EF4-FFF2-40B4-BE49-F238E27FC236}">
                <a16:creationId xmlns:a16="http://schemas.microsoft.com/office/drawing/2014/main" id="{81D1A32B-8D39-4C36-A3E8-A2EC3E6B74B8}"/>
              </a:ext>
            </a:extLst>
          </p:cNvPr>
          <p:cNvSpPr/>
          <p:nvPr/>
        </p:nvSpPr>
        <p:spPr>
          <a:xfrm>
            <a:off x="367633" y="1204529"/>
            <a:ext cx="5328592" cy="369332"/>
          </a:xfrm>
          <a:prstGeom prst="rect">
            <a:avLst/>
          </a:prstGeom>
        </p:spPr>
        <p:txBody>
          <a:bodyPr wrap="square">
            <a:spAutoFit/>
          </a:bodyPr>
          <a:lstStyle/>
          <a:p>
            <a:r>
              <a:rPr lang="en-US" b="1" dirty="0">
                <a:solidFill>
                  <a:schemeClr val="accent1"/>
                </a:solidFill>
                <a:latin typeface="Arial" panose="020B0604020202020204" pitchFamily="34" charset="0"/>
              </a:rPr>
              <a:t>A large merchant (id: 2107515622657774954)</a:t>
            </a:r>
            <a:endParaRPr lang="en-US" b="1" i="0" dirty="0">
              <a:solidFill>
                <a:schemeClr val="accent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BBA9E0D2-E12E-4BE7-8277-4ADF9091333C}"/>
              </a:ext>
            </a:extLst>
          </p:cNvPr>
          <p:cNvPicPr>
            <a:picLocks noChangeAspect="1"/>
          </p:cNvPicPr>
          <p:nvPr/>
        </p:nvPicPr>
        <p:blipFill>
          <a:blip r:embed="rId3"/>
          <a:stretch>
            <a:fillRect/>
          </a:stretch>
        </p:blipFill>
        <p:spPr>
          <a:xfrm>
            <a:off x="247146" y="1699586"/>
            <a:ext cx="5552078" cy="3331247"/>
          </a:xfrm>
          <a:prstGeom prst="rect">
            <a:avLst/>
          </a:prstGeom>
        </p:spPr>
      </p:pic>
      <p:pic>
        <p:nvPicPr>
          <p:cNvPr id="14" name="Picture 13">
            <a:extLst>
              <a:ext uri="{FF2B5EF4-FFF2-40B4-BE49-F238E27FC236}">
                <a16:creationId xmlns:a16="http://schemas.microsoft.com/office/drawing/2014/main" id="{DA9F5168-7AEB-41A9-A9F9-4C19D5B8A0E7}"/>
              </a:ext>
            </a:extLst>
          </p:cNvPr>
          <p:cNvPicPr>
            <a:picLocks noChangeAspect="1"/>
          </p:cNvPicPr>
          <p:nvPr/>
        </p:nvPicPr>
        <p:blipFill>
          <a:blip r:embed="rId4"/>
          <a:stretch>
            <a:fillRect/>
          </a:stretch>
        </p:blipFill>
        <p:spPr>
          <a:xfrm>
            <a:off x="6096000" y="1687939"/>
            <a:ext cx="5552076" cy="3331246"/>
          </a:xfrm>
          <a:prstGeom prst="rect">
            <a:avLst/>
          </a:prstGeom>
        </p:spPr>
      </p:pic>
      <p:sp>
        <p:nvSpPr>
          <p:cNvPr id="15" name="Rectangle 14">
            <a:extLst>
              <a:ext uri="{FF2B5EF4-FFF2-40B4-BE49-F238E27FC236}">
                <a16:creationId xmlns:a16="http://schemas.microsoft.com/office/drawing/2014/main" id="{469F5EF6-F4A7-4C86-ADFB-4ADD4EDF0506}"/>
              </a:ext>
            </a:extLst>
          </p:cNvPr>
          <p:cNvSpPr/>
          <p:nvPr/>
        </p:nvSpPr>
        <p:spPr>
          <a:xfrm>
            <a:off x="1631504" y="1691953"/>
            <a:ext cx="648072" cy="3331246"/>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6" name="Rectangle 15">
            <a:extLst>
              <a:ext uri="{FF2B5EF4-FFF2-40B4-BE49-F238E27FC236}">
                <a16:creationId xmlns:a16="http://schemas.microsoft.com/office/drawing/2014/main" id="{99BD1957-4D77-4A26-945D-EE892EE0E1EB}"/>
              </a:ext>
            </a:extLst>
          </p:cNvPr>
          <p:cNvSpPr/>
          <p:nvPr/>
        </p:nvSpPr>
        <p:spPr>
          <a:xfrm>
            <a:off x="3838520" y="1687939"/>
            <a:ext cx="480527" cy="3331246"/>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7" name="Rectangle 16">
            <a:extLst>
              <a:ext uri="{FF2B5EF4-FFF2-40B4-BE49-F238E27FC236}">
                <a16:creationId xmlns:a16="http://schemas.microsoft.com/office/drawing/2014/main" id="{4D274858-928F-479A-A3BF-824E5B1022E6}"/>
              </a:ext>
            </a:extLst>
          </p:cNvPr>
          <p:cNvSpPr/>
          <p:nvPr/>
        </p:nvSpPr>
        <p:spPr>
          <a:xfrm>
            <a:off x="2783773" y="1683926"/>
            <a:ext cx="480527" cy="3331246"/>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8" name="Rectangle 17">
            <a:extLst>
              <a:ext uri="{FF2B5EF4-FFF2-40B4-BE49-F238E27FC236}">
                <a16:creationId xmlns:a16="http://schemas.microsoft.com/office/drawing/2014/main" id="{CA0F94E3-35AD-4E46-82C4-6E188E91C9C6}"/>
              </a:ext>
            </a:extLst>
          </p:cNvPr>
          <p:cNvSpPr/>
          <p:nvPr/>
        </p:nvSpPr>
        <p:spPr>
          <a:xfrm>
            <a:off x="7565586" y="1691953"/>
            <a:ext cx="648072" cy="333124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9" name="Rectangle 18">
            <a:extLst>
              <a:ext uri="{FF2B5EF4-FFF2-40B4-BE49-F238E27FC236}">
                <a16:creationId xmlns:a16="http://schemas.microsoft.com/office/drawing/2014/main" id="{59E4F5B3-3743-49B7-897C-349C90B4009A}"/>
              </a:ext>
            </a:extLst>
          </p:cNvPr>
          <p:cNvSpPr/>
          <p:nvPr/>
        </p:nvSpPr>
        <p:spPr>
          <a:xfrm>
            <a:off x="8688288" y="1683925"/>
            <a:ext cx="480527" cy="333124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0" name="Rectangle 19">
            <a:extLst>
              <a:ext uri="{FF2B5EF4-FFF2-40B4-BE49-F238E27FC236}">
                <a16:creationId xmlns:a16="http://schemas.microsoft.com/office/drawing/2014/main" id="{429C8D67-BD3B-4B66-B8EE-19E3E029229F}"/>
              </a:ext>
            </a:extLst>
          </p:cNvPr>
          <p:cNvSpPr/>
          <p:nvPr/>
        </p:nvSpPr>
        <p:spPr>
          <a:xfrm>
            <a:off x="9743035" y="1678168"/>
            <a:ext cx="480527" cy="333124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1112396733"/>
      </p:ext>
    </p:extLst>
  </p:cSld>
  <p:clrMapOvr>
    <a:masterClrMapping/>
  </p:clrMapOvr>
  <mc:AlternateContent xmlns:mc="http://schemas.openxmlformats.org/markup-compatibility/2006" xmlns:p14="http://schemas.microsoft.com/office/powerpoint/2010/main">
    <mc:Choice Requires="p14">
      <p:transition spd="med" p14:dur="700" advTm="142928">
        <p:fade/>
      </p:transition>
    </mc:Choice>
    <mc:Fallback xmlns="">
      <p:transition spd="med" advTm="14292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sndr_ip4_num</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13</a:t>
            </a:fld>
            <a:endParaRPr lang="en-US" dirty="0">
              <a:solidFill>
                <a:srgbClr val="333333">
                  <a:lumMod val="60000"/>
                  <a:lumOff val="40000"/>
                </a:srgbClr>
              </a:solidFill>
            </a:endParaRPr>
          </a:p>
        </p:txBody>
      </p:sp>
      <p:sp>
        <p:nvSpPr>
          <p:cNvPr id="17" name="Rectangle 16">
            <a:extLst>
              <a:ext uri="{FF2B5EF4-FFF2-40B4-BE49-F238E27FC236}">
                <a16:creationId xmlns:a16="http://schemas.microsoft.com/office/drawing/2014/main" id="{02C37E2A-6CB5-4029-9D78-7E21C61F726E}"/>
              </a:ext>
            </a:extLst>
          </p:cNvPr>
          <p:cNvSpPr/>
          <p:nvPr/>
        </p:nvSpPr>
        <p:spPr>
          <a:xfrm>
            <a:off x="450775" y="1268760"/>
            <a:ext cx="5328592" cy="369332"/>
          </a:xfrm>
          <a:prstGeom prst="rect">
            <a:avLst/>
          </a:prstGeom>
        </p:spPr>
        <p:txBody>
          <a:bodyPr wrap="square">
            <a:spAutoFit/>
          </a:bodyPr>
          <a:lstStyle/>
          <a:p>
            <a:r>
              <a:rPr lang="en-US" b="1" dirty="0">
                <a:solidFill>
                  <a:schemeClr val="accent1"/>
                </a:solidFill>
                <a:latin typeface="Arial" panose="020B0604020202020204" pitchFamily="34" charset="0"/>
              </a:rPr>
              <a:t>A large merchant (id: 2172380242254638677)</a:t>
            </a:r>
            <a:endParaRPr lang="en-US" b="1" i="0" dirty="0">
              <a:solidFill>
                <a:schemeClr val="accent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954FF52-9A2F-41C9-87E5-DC3E6BDE9EB1}"/>
              </a:ext>
            </a:extLst>
          </p:cNvPr>
          <p:cNvPicPr>
            <a:picLocks noChangeAspect="1"/>
          </p:cNvPicPr>
          <p:nvPr/>
        </p:nvPicPr>
        <p:blipFill>
          <a:blip r:embed="rId3"/>
          <a:stretch>
            <a:fillRect/>
          </a:stretch>
        </p:blipFill>
        <p:spPr>
          <a:xfrm>
            <a:off x="321308" y="1785560"/>
            <a:ext cx="5479209" cy="3287526"/>
          </a:xfrm>
          <a:prstGeom prst="rect">
            <a:avLst/>
          </a:prstGeom>
        </p:spPr>
      </p:pic>
      <p:pic>
        <p:nvPicPr>
          <p:cNvPr id="6" name="Picture 5">
            <a:extLst>
              <a:ext uri="{FF2B5EF4-FFF2-40B4-BE49-F238E27FC236}">
                <a16:creationId xmlns:a16="http://schemas.microsoft.com/office/drawing/2014/main" id="{8076C0A7-D56D-45FE-8A0F-7748005C5590}"/>
              </a:ext>
            </a:extLst>
          </p:cNvPr>
          <p:cNvPicPr>
            <a:picLocks noChangeAspect="1"/>
          </p:cNvPicPr>
          <p:nvPr/>
        </p:nvPicPr>
        <p:blipFill>
          <a:blip r:embed="rId4"/>
          <a:stretch>
            <a:fillRect/>
          </a:stretch>
        </p:blipFill>
        <p:spPr>
          <a:xfrm>
            <a:off x="6068177" y="1785560"/>
            <a:ext cx="5479209" cy="3287526"/>
          </a:xfrm>
          <a:prstGeom prst="rect">
            <a:avLst/>
          </a:prstGeom>
        </p:spPr>
      </p:pic>
      <p:sp>
        <p:nvSpPr>
          <p:cNvPr id="7" name="Rectangle 6">
            <a:extLst>
              <a:ext uri="{FF2B5EF4-FFF2-40B4-BE49-F238E27FC236}">
                <a16:creationId xmlns:a16="http://schemas.microsoft.com/office/drawing/2014/main" id="{4875EAD6-154F-4DD0-A82A-047645412817}"/>
              </a:ext>
            </a:extLst>
          </p:cNvPr>
          <p:cNvSpPr/>
          <p:nvPr/>
        </p:nvSpPr>
        <p:spPr>
          <a:xfrm>
            <a:off x="1696062" y="1785558"/>
            <a:ext cx="576064" cy="328752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5" name="Rectangle 14">
            <a:extLst>
              <a:ext uri="{FF2B5EF4-FFF2-40B4-BE49-F238E27FC236}">
                <a16:creationId xmlns:a16="http://schemas.microsoft.com/office/drawing/2014/main" id="{0B745F05-CD6E-4EAF-B3EC-BE1986566DC8}"/>
              </a:ext>
            </a:extLst>
          </p:cNvPr>
          <p:cNvSpPr/>
          <p:nvPr/>
        </p:nvSpPr>
        <p:spPr>
          <a:xfrm>
            <a:off x="3763922" y="1797660"/>
            <a:ext cx="1152128" cy="3287524"/>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6" name="Rectangle 15">
            <a:extLst>
              <a:ext uri="{FF2B5EF4-FFF2-40B4-BE49-F238E27FC236}">
                <a16:creationId xmlns:a16="http://schemas.microsoft.com/office/drawing/2014/main" id="{00205B33-FCD3-4930-BFD4-7F58A2A92116}"/>
              </a:ext>
            </a:extLst>
          </p:cNvPr>
          <p:cNvSpPr/>
          <p:nvPr/>
        </p:nvSpPr>
        <p:spPr>
          <a:xfrm>
            <a:off x="9380546" y="1796392"/>
            <a:ext cx="1152128" cy="31400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8" name="Rectangle 17">
            <a:extLst>
              <a:ext uri="{FF2B5EF4-FFF2-40B4-BE49-F238E27FC236}">
                <a16:creationId xmlns:a16="http://schemas.microsoft.com/office/drawing/2014/main" id="{85D33FF7-AE62-433E-B673-9FE95E18FD9B}"/>
              </a:ext>
            </a:extLst>
          </p:cNvPr>
          <p:cNvSpPr/>
          <p:nvPr/>
        </p:nvSpPr>
        <p:spPr>
          <a:xfrm>
            <a:off x="7220308" y="1774728"/>
            <a:ext cx="576064" cy="31400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468615035"/>
      </p:ext>
    </p:extLst>
  </p:cSld>
  <p:clrMapOvr>
    <a:masterClrMapping/>
  </p:clrMapOvr>
  <mc:AlternateContent xmlns:mc="http://schemas.openxmlformats.org/markup-compatibility/2006" xmlns:p14="http://schemas.microsoft.com/office/powerpoint/2010/main">
    <mc:Choice Requires="p14">
      <p:transition spd="med" p14:dur="700" advTm="65937">
        <p:fade/>
      </p:transition>
    </mc:Choice>
    <mc:Fallback xmlns="">
      <p:transition spd="med" advTm="6593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84" y="476672"/>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sndr_ip4_num</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14</a:t>
            </a:fld>
            <a:endParaRPr lang="en-US" dirty="0">
              <a:solidFill>
                <a:srgbClr val="333333">
                  <a:lumMod val="60000"/>
                  <a:lumOff val="40000"/>
                </a:srgbClr>
              </a:solidFill>
            </a:endParaRPr>
          </a:p>
        </p:txBody>
      </p:sp>
      <p:sp>
        <p:nvSpPr>
          <p:cNvPr id="30" name="Rectangle 29">
            <a:extLst>
              <a:ext uri="{FF2B5EF4-FFF2-40B4-BE49-F238E27FC236}">
                <a16:creationId xmlns:a16="http://schemas.microsoft.com/office/drawing/2014/main" id="{B762524C-31CA-486C-8869-AB1F94180F67}"/>
              </a:ext>
            </a:extLst>
          </p:cNvPr>
          <p:cNvSpPr/>
          <p:nvPr/>
        </p:nvSpPr>
        <p:spPr>
          <a:xfrm>
            <a:off x="365487" y="980728"/>
            <a:ext cx="11471410" cy="4278094"/>
          </a:xfrm>
          <a:prstGeom prst="rect">
            <a:avLst/>
          </a:prstGeom>
        </p:spPr>
        <p:txBody>
          <a:bodyPr wrap="none">
            <a:spAutoFit/>
          </a:bodyPr>
          <a:lstStyle/>
          <a:p>
            <a:r>
              <a:rPr lang="en-US" sz="2800" b="1" dirty="0">
                <a:solidFill>
                  <a:schemeClr val="accent1"/>
                </a:solidFill>
                <a:latin typeface="Arial" panose="020B0604020202020204" pitchFamily="34" charset="0"/>
              </a:rPr>
              <a:t>Conclusion</a:t>
            </a:r>
          </a:p>
          <a:p>
            <a:endParaRPr lang="en-US" sz="2400" dirty="0">
              <a:solidFill>
                <a:schemeClr val="accent1"/>
              </a:solidFill>
              <a:latin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rPr>
              <a:t>Correlation with bad rate depends on merchant</a:t>
            </a:r>
          </a:p>
          <a:p>
            <a:pPr marL="342900" indent="-342900">
              <a:buFont typeface="Arial" panose="020B0604020202020204" pitchFamily="34" charset="0"/>
              <a:buChar char="•"/>
            </a:pPr>
            <a:endParaRPr lang="en-US" sz="2400" dirty="0">
              <a:solidFill>
                <a:schemeClr val="accent1"/>
              </a:solidFill>
              <a:latin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rPr>
              <a:t>C</a:t>
            </a:r>
            <a:r>
              <a:rPr lang="en-US" altLang="zh-CN" sz="2400" dirty="0">
                <a:solidFill>
                  <a:schemeClr val="accent1"/>
                </a:solidFill>
                <a:latin typeface="Arial" panose="020B0604020202020204" pitchFamily="34" charset="0"/>
              </a:rPr>
              <a:t>OEF</a:t>
            </a:r>
            <a:r>
              <a:rPr lang="en-US" sz="2400" dirty="0">
                <a:solidFill>
                  <a:schemeClr val="accent1"/>
                </a:solidFill>
                <a:latin typeface="Arial" panose="020B0604020202020204" pitchFamily="34" charset="0"/>
              </a:rPr>
              <a:t>’s</a:t>
            </a:r>
            <a:r>
              <a:rPr lang="en-US" sz="2400" dirty="0">
                <a:solidFill>
                  <a:schemeClr val="accent1"/>
                </a:solidFill>
                <a:latin typeface="Arial" panose="020B0604020202020204" pitchFamily="34" charset="0"/>
                <a:cs typeface="Arial" panose="020B0604020202020204" pitchFamily="34" charset="0"/>
              </a:rPr>
              <a:t> distribution </a:t>
            </a:r>
          </a:p>
          <a:p>
            <a:pPr marL="800100" lvl="1" indent="-342900">
              <a:buFont typeface="Courier New" panose="02070309020205020404" pitchFamily="49" charset="0"/>
              <a:buChar char="o"/>
            </a:pPr>
            <a:r>
              <a:rPr lang="en-US" altLang="zh-CN" sz="2400" dirty="0">
                <a:solidFill>
                  <a:schemeClr val="accent1"/>
                </a:solidFill>
                <a:latin typeface="Arial" panose="020B0604020202020204" pitchFamily="34" charset="0"/>
                <a:cs typeface="Arial" panose="020B0604020202020204" pitchFamily="34" charset="0"/>
              </a:rPr>
              <a:t>C</a:t>
            </a:r>
            <a:r>
              <a:rPr lang="en-US" sz="2400" dirty="0">
                <a:solidFill>
                  <a:schemeClr val="accent1"/>
                </a:solidFill>
                <a:latin typeface="Arial" panose="020B0604020202020204" pitchFamily="34" charset="0"/>
                <a:cs typeface="Arial" panose="020B0604020202020204" pitchFamily="34" charset="0"/>
              </a:rPr>
              <a:t>lose to standard normal distribution totally</a:t>
            </a:r>
          </a:p>
          <a:p>
            <a:pPr marL="800100" lvl="1" indent="-342900">
              <a:buFont typeface="Courier New" panose="02070309020205020404" pitchFamily="49" charset="0"/>
              <a:buChar char="o"/>
            </a:pPr>
            <a:endParaRPr lang="en-US" sz="2400" dirty="0">
              <a:solidFill>
                <a:schemeClr val="accent1"/>
              </a:solidFill>
              <a:latin typeface="Arial" panose="020B0604020202020204" pitchFamily="34" charset="0"/>
              <a:cs typeface="Arial" panose="020B0604020202020204" pitchFamily="34" charset="0"/>
            </a:endParaRPr>
          </a:p>
          <a:p>
            <a:pPr marL="800100" lvl="1" indent="-342900">
              <a:buFont typeface="Courier New" panose="02070309020205020404" pitchFamily="49" charset="0"/>
              <a:buChar char="o"/>
            </a:pPr>
            <a:r>
              <a:rPr lang="en-US" altLang="zh-CN" sz="2400" dirty="0">
                <a:solidFill>
                  <a:schemeClr val="accent1"/>
                </a:solidFill>
                <a:latin typeface="Arial" panose="020B0604020202020204" pitchFamily="34" charset="0"/>
                <a:cs typeface="Arial" panose="020B0604020202020204" pitchFamily="34" charset="0"/>
              </a:rPr>
              <a:t>C</a:t>
            </a:r>
            <a:r>
              <a:rPr lang="en-US" sz="2400" dirty="0">
                <a:solidFill>
                  <a:schemeClr val="accent1"/>
                </a:solidFill>
                <a:latin typeface="Arial" panose="020B0604020202020204" pitchFamily="34" charset="0"/>
                <a:cs typeface="Arial" panose="020B0604020202020204" pitchFamily="34" charset="0"/>
              </a:rPr>
              <a:t>lose to normal distribution with a mean of -0.2 on merchants with large TPV</a:t>
            </a:r>
          </a:p>
          <a:p>
            <a:pPr marL="342900" indent="-342900">
              <a:buFont typeface="Arial" panose="020B0604020202020204" pitchFamily="34" charset="0"/>
              <a:buChar char="•"/>
            </a:pPr>
            <a:endParaRPr lang="en-US"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 negative correlation is mainly caused by inconsistencies of growth between </a:t>
            </a:r>
          </a:p>
          <a:p>
            <a:r>
              <a:rPr lang="en-US" sz="2400" dirty="0">
                <a:solidFill>
                  <a:schemeClr val="accent1"/>
                </a:solidFill>
                <a:latin typeface="Arial" panose="020B0604020202020204" pitchFamily="34" charset="0"/>
                <a:cs typeface="Arial" panose="020B0604020202020204" pitchFamily="34" charset="0"/>
              </a:rPr>
              <a:t>     </a:t>
            </a:r>
            <a:r>
              <a:rPr lang="en-US" altLang="zh-CN" sz="2400" dirty="0">
                <a:solidFill>
                  <a:schemeClr val="accent1"/>
                </a:solidFill>
                <a:latin typeface="Arial" panose="020B0604020202020204" pitchFamily="34" charset="0"/>
                <a:cs typeface="Arial" panose="020B0604020202020204" pitchFamily="34" charset="0"/>
              </a:rPr>
              <a:t>TPV and the bad.</a:t>
            </a:r>
            <a:endParaRPr lang="en-US" sz="32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9451293"/>
      </p:ext>
    </p:extLst>
  </p:cSld>
  <p:clrMapOvr>
    <a:masterClrMapping/>
  </p:clrMapOvr>
  <mc:AlternateContent xmlns:mc="http://schemas.openxmlformats.org/markup-compatibility/2006" xmlns:p14="http://schemas.microsoft.com/office/powerpoint/2010/main">
    <mc:Choice Requires="p14">
      <p:transition spd="med" p14:dur="700" advTm="90428">
        <p:fade/>
      </p:transition>
    </mc:Choice>
    <mc:Fallback xmlns="">
      <p:transition spd="med" advTm="90428">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15</a:t>
            </a:fld>
            <a:endParaRPr lang="en-US" dirty="0">
              <a:solidFill>
                <a:srgbClr val="333333">
                  <a:lumMod val="60000"/>
                  <a:lumOff val="40000"/>
                </a:srgbClr>
              </a:solidFill>
            </a:endParaRPr>
          </a:p>
        </p:txBody>
      </p:sp>
      <p:pic>
        <p:nvPicPr>
          <p:cNvPr id="4" name="Picture 3">
            <a:extLst>
              <a:ext uri="{FF2B5EF4-FFF2-40B4-BE49-F238E27FC236}">
                <a16:creationId xmlns:a16="http://schemas.microsoft.com/office/drawing/2014/main" id="{1C88C051-FB72-42C4-8DA6-1E3EA748B68B}"/>
              </a:ext>
            </a:extLst>
          </p:cNvPr>
          <p:cNvPicPr>
            <a:picLocks noChangeAspect="1"/>
          </p:cNvPicPr>
          <p:nvPr/>
        </p:nvPicPr>
        <p:blipFill>
          <a:blip r:embed="rId3"/>
          <a:stretch>
            <a:fillRect/>
          </a:stretch>
        </p:blipFill>
        <p:spPr>
          <a:xfrm>
            <a:off x="1919536" y="969300"/>
            <a:ext cx="6798249" cy="3168116"/>
          </a:xfrm>
          <a:prstGeom prst="rect">
            <a:avLst/>
          </a:prstGeom>
        </p:spPr>
      </p:pic>
      <p:sp>
        <p:nvSpPr>
          <p:cNvPr id="21" name="Title 5">
            <a:extLst>
              <a:ext uri="{FF2B5EF4-FFF2-40B4-BE49-F238E27FC236}">
                <a16:creationId xmlns:a16="http://schemas.microsoft.com/office/drawing/2014/main" id="{2017D107-E765-4323-8626-2A81011E794E}"/>
              </a:ext>
            </a:extLst>
          </p:cNvPr>
          <p:cNvSpPr txBox="1">
            <a:spLocks/>
          </p:cNvSpPr>
          <p:nvPr/>
        </p:nvSpPr>
        <p:spPr>
          <a:xfrm>
            <a:off x="520005" y="2406944"/>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Totally:</a:t>
            </a:r>
            <a:endParaRPr lang="en-US" dirty="0"/>
          </a:p>
        </p:txBody>
      </p:sp>
      <p:sp>
        <p:nvSpPr>
          <p:cNvPr id="22" name="Title 5">
            <a:extLst>
              <a:ext uri="{FF2B5EF4-FFF2-40B4-BE49-F238E27FC236}">
                <a16:creationId xmlns:a16="http://schemas.microsoft.com/office/drawing/2014/main" id="{E6E1B388-24BE-4510-829F-51A1A6863A01}"/>
              </a:ext>
            </a:extLst>
          </p:cNvPr>
          <p:cNvSpPr txBox="1">
            <a:spLocks/>
          </p:cNvSpPr>
          <p:nvPr/>
        </p:nvSpPr>
        <p:spPr>
          <a:xfrm>
            <a:off x="2687960" y="6468078"/>
            <a:ext cx="3850373"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nSpc>
                <a:spcPct val="150000"/>
              </a:lnSpc>
            </a:pPr>
            <a:r>
              <a:rPr lang="en-US" sz="2400" dirty="0">
                <a:latin typeface="Calibri" panose="020F0502020204030204" pitchFamily="34" charset="0"/>
                <a:cs typeface="Calibri" panose="020F0502020204030204" pitchFamily="34" charset="0"/>
              </a:rPr>
              <a:t>RCVR_ID: 63, 4252</a:t>
            </a:r>
          </a:p>
          <a:p>
            <a:pPr>
              <a:lnSpc>
                <a:spcPct val="150000"/>
              </a:lnSpc>
            </a:pPr>
            <a:r>
              <a:rPr lang="en-US" sz="2400" dirty="0">
                <a:latin typeface="Calibri" panose="020F0502020204030204" pitchFamily="34" charset="0"/>
                <a:cs typeface="Calibri" panose="020F0502020204030204" pitchFamily="34" charset="0"/>
              </a:rPr>
              <a:t>Transaction: 568, 058, 495</a:t>
            </a:r>
          </a:p>
          <a:p>
            <a:pPr>
              <a:lnSpc>
                <a:spcPct val="150000"/>
              </a:lnSpc>
            </a:pPr>
            <a:r>
              <a:rPr lang="en-US" sz="2400" dirty="0" err="1">
                <a:latin typeface="Calibri" panose="020F0502020204030204" pitchFamily="34" charset="0"/>
                <a:cs typeface="Calibri" panose="020F0502020204030204" pitchFamily="34" charset="0"/>
              </a:rPr>
              <a:t>pmt_start_date</a:t>
            </a:r>
            <a:r>
              <a:rPr lang="en-US" sz="2400" dirty="0">
                <a:latin typeface="Calibri" panose="020F0502020204030204" pitchFamily="34" charset="0"/>
                <a:cs typeface="Calibri" panose="020F0502020204030204" pitchFamily="34" charset="0"/>
              </a:rPr>
              <a:t>: </a:t>
            </a:r>
          </a:p>
          <a:p>
            <a:pPr>
              <a:lnSpc>
                <a:spcPct val="150000"/>
              </a:lnSpc>
            </a:pPr>
            <a:r>
              <a:rPr lang="en-US" sz="2400" dirty="0">
                <a:latin typeface="Calibri" panose="020F0502020204030204" pitchFamily="34" charset="0"/>
                <a:cs typeface="Calibri" panose="020F0502020204030204" pitchFamily="34" charset="0"/>
              </a:rPr>
              <a:t>2018/04/01 ~ 2018/04/30</a:t>
            </a:r>
          </a:p>
          <a:p>
            <a:pPr>
              <a:lnSpc>
                <a:spcPct val="150000"/>
              </a:lnSpc>
            </a:pPr>
            <a:endParaRPr lang="en-US" sz="2400" dirty="0">
              <a:latin typeface="Calibri" panose="020F0502020204030204" pitchFamily="34" charset="0"/>
              <a:cs typeface="Calibri" panose="020F0502020204030204" pitchFamily="34" charset="0"/>
            </a:endParaRPr>
          </a:p>
        </p:txBody>
      </p:sp>
      <p:sp>
        <p:nvSpPr>
          <p:cNvPr id="26" name="Flowchart: Alternate Process 25">
            <a:extLst>
              <a:ext uri="{FF2B5EF4-FFF2-40B4-BE49-F238E27FC236}">
                <a16:creationId xmlns:a16="http://schemas.microsoft.com/office/drawing/2014/main" id="{6AB6AACB-0533-4403-AF6D-E6502F9704BF}"/>
              </a:ext>
            </a:extLst>
          </p:cNvPr>
          <p:cNvSpPr/>
          <p:nvPr/>
        </p:nvSpPr>
        <p:spPr>
          <a:xfrm>
            <a:off x="2245628" y="4219013"/>
            <a:ext cx="3850372" cy="2158230"/>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7" name="Title 5">
            <a:extLst>
              <a:ext uri="{FF2B5EF4-FFF2-40B4-BE49-F238E27FC236}">
                <a16:creationId xmlns:a16="http://schemas.microsoft.com/office/drawing/2014/main" id="{D3F995A1-AE7D-48FA-8328-D52DCE5CD311}"/>
              </a:ext>
            </a:extLst>
          </p:cNvPr>
          <p:cNvSpPr txBox="1">
            <a:spLocks/>
          </p:cNvSpPr>
          <p:nvPr/>
        </p:nvSpPr>
        <p:spPr>
          <a:xfrm>
            <a:off x="167680" y="4935733"/>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Dataset info:</a:t>
            </a:r>
            <a:endParaRPr lang="en-US" dirty="0"/>
          </a:p>
        </p:txBody>
      </p:sp>
      <p:sp>
        <p:nvSpPr>
          <p:cNvPr id="10" name="Rectangle 9">
            <a:extLst>
              <a:ext uri="{FF2B5EF4-FFF2-40B4-BE49-F238E27FC236}">
                <a16:creationId xmlns:a16="http://schemas.microsoft.com/office/drawing/2014/main" id="{471CA9D8-F2A3-4E80-875B-7E12C01EEDBC}"/>
              </a:ext>
            </a:extLst>
          </p:cNvPr>
          <p:cNvSpPr/>
          <p:nvPr/>
        </p:nvSpPr>
        <p:spPr>
          <a:xfrm>
            <a:off x="4742596" y="993139"/>
            <a:ext cx="576064" cy="314006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1834925210"/>
      </p:ext>
    </p:extLst>
  </p:cSld>
  <p:clrMapOvr>
    <a:masterClrMapping/>
  </p:clrMapOvr>
  <mc:AlternateContent xmlns:mc="http://schemas.openxmlformats.org/markup-compatibility/2006" xmlns:p14="http://schemas.microsoft.com/office/powerpoint/2010/main">
    <mc:Choice Requires="p14">
      <p:transition spd="med" p14:dur="700" advTm="56545">
        <p:fade/>
      </p:transition>
    </mc:Choice>
    <mc:Fallback xmlns="">
      <p:transition spd="med" advTm="56545">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16</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8" name="Table 17">
            <a:extLst>
              <a:ext uri="{FF2B5EF4-FFF2-40B4-BE49-F238E27FC236}">
                <a16:creationId xmlns:a16="http://schemas.microsoft.com/office/drawing/2014/main" id="{4BDDC9CA-7D67-443C-802E-7881DCB63608}"/>
              </a:ext>
            </a:extLst>
          </p:cNvPr>
          <p:cNvGraphicFramePr>
            <a:graphicFrameLocks noGrp="1"/>
          </p:cNvGraphicFramePr>
          <p:nvPr>
            <p:extLst>
              <p:ext uri="{D42A27DB-BD31-4B8C-83A1-F6EECF244321}">
                <p14:modId xmlns:p14="http://schemas.microsoft.com/office/powerpoint/2010/main" val="572153002"/>
              </p:ext>
            </p:extLst>
          </p:nvPr>
        </p:nvGraphicFramePr>
        <p:xfrm>
          <a:off x="1184799" y="2089647"/>
          <a:ext cx="5074335" cy="2251408"/>
        </p:xfrm>
        <a:graphic>
          <a:graphicData uri="http://schemas.openxmlformats.org/drawingml/2006/table">
            <a:tbl>
              <a:tblPr/>
              <a:tblGrid>
                <a:gridCol w="1691445">
                  <a:extLst>
                    <a:ext uri="{9D8B030D-6E8A-4147-A177-3AD203B41FA5}">
                      <a16:colId xmlns:a16="http://schemas.microsoft.com/office/drawing/2014/main" val="145890055"/>
                    </a:ext>
                  </a:extLst>
                </a:gridCol>
                <a:gridCol w="1691445">
                  <a:extLst>
                    <a:ext uri="{9D8B030D-6E8A-4147-A177-3AD203B41FA5}">
                      <a16:colId xmlns:a16="http://schemas.microsoft.com/office/drawing/2014/main" val="1635202893"/>
                    </a:ext>
                  </a:extLst>
                </a:gridCol>
                <a:gridCol w="1691445">
                  <a:extLst>
                    <a:ext uri="{9D8B030D-6E8A-4147-A177-3AD203B41FA5}">
                      <a16:colId xmlns:a16="http://schemas.microsoft.com/office/drawing/2014/main" val="1263822457"/>
                    </a:ext>
                  </a:extLst>
                </a:gridCol>
              </a:tblGrid>
              <a:tr h="714824">
                <a:tc>
                  <a:txBody>
                    <a:bodyPr/>
                    <a:lstStyle/>
                    <a:p>
                      <a:pPr algn="ctr" fontAlgn="t"/>
                      <a:r>
                        <a:rPr lang="en-US" b="1" dirty="0">
                          <a:solidFill>
                            <a:srgbClr val="333333"/>
                          </a:solidFill>
                          <a:effectLst/>
                        </a:rPr>
                        <a:t>COEF</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tc>
                  <a:txBody>
                    <a:bodyPr/>
                    <a:lstStyle/>
                    <a:p>
                      <a:pPr algn="ctr" fontAlgn="t"/>
                      <a:r>
                        <a:rPr lang="en-US" b="1" dirty="0">
                          <a:solidFill>
                            <a:srgbClr val="333333"/>
                          </a:solidFill>
                          <a:effectLst/>
                        </a:rPr>
                        <a:t>BR_DN(shift)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0E0E0"/>
                    </a:solidFill>
                  </a:tcPr>
                </a:tc>
                <a:extLst>
                  <a:ext uri="{0D108BD9-81ED-4DB2-BD59-A6C34878D82A}">
                    <a16:rowId xmlns:a16="http://schemas.microsoft.com/office/drawing/2014/main" val="1106721982"/>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6773</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6651</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val="2893364555"/>
                  </a:ext>
                </a:extLst>
              </a:tr>
              <a:tr h="427297">
                <a:tc>
                  <a:txBody>
                    <a:bodyPr/>
                    <a:lstStyle/>
                    <a:p>
                      <a:pPr algn="ctr" fontAlgn="t"/>
                      <a:r>
                        <a:rPr lang="en-US">
                          <a:effectLst/>
                        </a:rPr>
                        <a:t>-</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5769</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5815</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val="3430707305"/>
                  </a:ext>
                </a:extLst>
              </a:tr>
              <a:tr h="427297">
                <a:tc>
                  <a:txBody>
                    <a:bodyPr/>
                    <a:lstStyle/>
                    <a:p>
                      <a:pPr algn="ctr" fontAlgn="t"/>
                      <a:r>
                        <a:rPr lang="en-US" dirty="0">
                          <a:effectLst/>
                        </a:rPr>
                        <a:t>AVG</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algn="ctr" fontAlgn="t"/>
                      <a:r>
                        <a:rPr lang="en-US" dirty="0">
                          <a:effectLst/>
                        </a:rPr>
                        <a:t>0.02482</a:t>
                      </a: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dirty="0">
                          <a:effectLst/>
                        </a:rPr>
                        <a:t>0.02183</a:t>
                      </a:r>
                    </a:p>
                    <a:p>
                      <a:pPr algn="ctr" fontAlgn="t"/>
                      <a:endParaRPr lang="en-US" dirty="0">
                        <a:effectLst/>
                      </a:endParaRPr>
                    </a:p>
                  </a:txBody>
                  <a:tcPr marL="95250" marR="95250" marT="66675" marB="6667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DF5FF"/>
                    </a:solidFill>
                  </a:tcPr>
                </a:tc>
                <a:extLst>
                  <a:ext uri="{0D108BD9-81ED-4DB2-BD59-A6C34878D82A}">
                    <a16:rowId xmlns:a16="http://schemas.microsoft.com/office/drawing/2014/main" val="1600175191"/>
                  </a:ext>
                </a:extLst>
              </a:tr>
            </a:tbl>
          </a:graphicData>
        </a:graphic>
      </p:graphicFrame>
      <p:pic>
        <p:nvPicPr>
          <p:cNvPr id="11" name="Picture 10">
            <a:extLst>
              <a:ext uri="{FF2B5EF4-FFF2-40B4-BE49-F238E27FC236}">
                <a16:creationId xmlns:a16="http://schemas.microsoft.com/office/drawing/2014/main" id="{2C9758DC-8134-4EB7-AA46-89C48D01985F}"/>
              </a:ext>
            </a:extLst>
          </p:cNvPr>
          <p:cNvPicPr>
            <a:picLocks noChangeAspect="1"/>
          </p:cNvPicPr>
          <p:nvPr/>
        </p:nvPicPr>
        <p:blipFill>
          <a:blip r:embed="rId3"/>
          <a:stretch>
            <a:fillRect/>
          </a:stretch>
        </p:blipFill>
        <p:spPr>
          <a:xfrm>
            <a:off x="7108875" y="1590170"/>
            <a:ext cx="4583063" cy="4740780"/>
          </a:xfrm>
          <a:prstGeom prst="rect">
            <a:avLst/>
          </a:prstGeom>
        </p:spPr>
      </p:pic>
    </p:spTree>
    <p:extLst>
      <p:ext uri="{BB962C8B-B14F-4D97-AF65-F5344CB8AC3E}">
        <p14:creationId xmlns:p14="http://schemas.microsoft.com/office/powerpoint/2010/main" val="869940833"/>
      </p:ext>
    </p:extLst>
  </p:cSld>
  <p:clrMapOvr>
    <a:masterClrMapping/>
  </p:clrMapOvr>
  <mc:AlternateContent xmlns:mc="http://schemas.openxmlformats.org/markup-compatibility/2006" xmlns:p14="http://schemas.microsoft.com/office/powerpoint/2010/main">
    <mc:Choice Requires="p14">
      <p:transition spd="med" p14:dur="700" advTm="22946">
        <p:fade/>
      </p:transition>
    </mc:Choice>
    <mc:Fallback xmlns="">
      <p:transition spd="med" advTm="22946">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17</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B704FDB-D547-4A4E-8779-97FBF4D740EA}"/>
              </a:ext>
            </a:extLst>
          </p:cNvPr>
          <p:cNvPicPr>
            <a:picLocks noChangeAspect="1"/>
          </p:cNvPicPr>
          <p:nvPr/>
        </p:nvPicPr>
        <p:blipFill>
          <a:blip r:embed="rId3"/>
          <a:stretch>
            <a:fillRect/>
          </a:stretch>
        </p:blipFill>
        <p:spPr>
          <a:xfrm>
            <a:off x="839416" y="1340768"/>
            <a:ext cx="5083967" cy="4007068"/>
          </a:xfrm>
          <a:prstGeom prst="rect">
            <a:avLst/>
          </a:prstGeom>
        </p:spPr>
      </p:pic>
      <p:pic>
        <p:nvPicPr>
          <p:cNvPr id="7" name="Picture 6">
            <a:extLst>
              <a:ext uri="{FF2B5EF4-FFF2-40B4-BE49-F238E27FC236}">
                <a16:creationId xmlns:a16="http://schemas.microsoft.com/office/drawing/2014/main" id="{80F0A3B4-71E4-44E3-BA59-D7CD8C399149}"/>
              </a:ext>
            </a:extLst>
          </p:cNvPr>
          <p:cNvPicPr>
            <a:picLocks noChangeAspect="1"/>
          </p:cNvPicPr>
          <p:nvPr/>
        </p:nvPicPr>
        <p:blipFill>
          <a:blip r:embed="rId4"/>
          <a:stretch>
            <a:fillRect/>
          </a:stretch>
        </p:blipFill>
        <p:spPr>
          <a:xfrm>
            <a:off x="6623233" y="1340768"/>
            <a:ext cx="5083966" cy="4007068"/>
          </a:xfrm>
          <a:prstGeom prst="rect">
            <a:avLst/>
          </a:prstGeom>
        </p:spPr>
      </p:pic>
      <p:cxnSp>
        <p:nvCxnSpPr>
          <p:cNvPr id="15" name="Straight Connector 14">
            <a:extLst>
              <a:ext uri="{FF2B5EF4-FFF2-40B4-BE49-F238E27FC236}">
                <a16:creationId xmlns:a16="http://schemas.microsoft.com/office/drawing/2014/main" id="{E07896E8-54FD-45D6-B7A9-40E568CE9787}"/>
              </a:ext>
            </a:extLst>
          </p:cNvPr>
          <p:cNvCxnSpPr>
            <a:cxnSpLocks/>
          </p:cNvCxnSpPr>
          <p:nvPr/>
        </p:nvCxnSpPr>
        <p:spPr>
          <a:xfrm>
            <a:off x="9336360" y="1052736"/>
            <a:ext cx="0" cy="50621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A08153-C3AB-48A7-A69B-05FDC0A94E85}"/>
              </a:ext>
            </a:extLst>
          </p:cNvPr>
          <p:cNvCxnSpPr>
            <a:cxnSpLocks/>
          </p:cNvCxnSpPr>
          <p:nvPr/>
        </p:nvCxnSpPr>
        <p:spPr>
          <a:xfrm>
            <a:off x="3503712" y="838200"/>
            <a:ext cx="0" cy="50621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AB133A0-CDAC-4E3B-8764-7C7FB2A6A046}"/>
              </a:ext>
            </a:extLst>
          </p:cNvPr>
          <p:cNvSpPr/>
          <p:nvPr/>
        </p:nvSpPr>
        <p:spPr>
          <a:xfrm>
            <a:off x="8184235" y="2722765"/>
            <a:ext cx="534662" cy="1872208"/>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586410503"/>
      </p:ext>
    </p:extLst>
  </p:cSld>
  <p:clrMapOvr>
    <a:masterClrMapping/>
  </p:clrMapOvr>
  <mc:AlternateContent xmlns:mc="http://schemas.openxmlformats.org/markup-compatibility/2006" xmlns:p14="http://schemas.microsoft.com/office/powerpoint/2010/main">
    <mc:Choice Requires="p14">
      <p:transition spd="med" p14:dur="700" advTm="60953">
        <p:fade/>
      </p:transition>
    </mc:Choice>
    <mc:Fallback xmlns="">
      <p:transition spd="med" advTm="60953">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726770"/>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18</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4413CF70-637F-4216-A0EF-43B42FDE8F68}"/>
              </a:ext>
            </a:extLst>
          </p:cNvPr>
          <p:cNvSpPr/>
          <p:nvPr/>
        </p:nvSpPr>
        <p:spPr>
          <a:xfrm>
            <a:off x="839416" y="1134395"/>
            <a:ext cx="5075925" cy="369332"/>
          </a:xfrm>
          <a:prstGeom prst="rect">
            <a:avLst/>
          </a:prstGeom>
        </p:spPr>
        <p:txBody>
          <a:bodyPr wrap="square">
            <a:spAutoFit/>
          </a:bodyPr>
          <a:lstStyle/>
          <a:p>
            <a:r>
              <a:rPr lang="en-US" altLang="zh-CN" b="1" dirty="0">
                <a:solidFill>
                  <a:schemeClr val="accent1"/>
                </a:solidFill>
                <a:latin typeface="Arial" panose="020B0604020202020204" pitchFamily="34" charset="0"/>
              </a:rPr>
              <a:t>A large merchant(</a:t>
            </a:r>
            <a:r>
              <a:rPr lang="en-US" b="1" dirty="0">
                <a:solidFill>
                  <a:schemeClr val="accent1"/>
                </a:solidFill>
                <a:latin typeface="Arial" panose="020B0604020202020204" pitchFamily="34" charset="0"/>
              </a:rPr>
              <a:t>id: 1363174192714401239)</a:t>
            </a:r>
            <a:endParaRPr lang="en-US" b="1" i="0" dirty="0">
              <a:solidFill>
                <a:schemeClr val="accent1"/>
              </a:solidFill>
              <a:effectLst/>
              <a:latin typeface="Arial" panose="020B0604020202020204" pitchFamily="34" charset="0"/>
            </a:endParaRPr>
          </a:p>
        </p:txBody>
      </p:sp>
      <p:pic>
        <p:nvPicPr>
          <p:cNvPr id="28" name="Picture 27">
            <a:extLst>
              <a:ext uri="{FF2B5EF4-FFF2-40B4-BE49-F238E27FC236}">
                <a16:creationId xmlns:a16="http://schemas.microsoft.com/office/drawing/2014/main" id="{D8C36F87-77B6-4EBA-BB09-5A68FBFFA609}"/>
              </a:ext>
            </a:extLst>
          </p:cNvPr>
          <p:cNvPicPr>
            <a:picLocks noChangeAspect="1"/>
          </p:cNvPicPr>
          <p:nvPr/>
        </p:nvPicPr>
        <p:blipFill>
          <a:blip r:embed="rId3"/>
          <a:stretch>
            <a:fillRect/>
          </a:stretch>
        </p:blipFill>
        <p:spPr>
          <a:xfrm>
            <a:off x="902187" y="1711020"/>
            <a:ext cx="5193813" cy="4109060"/>
          </a:xfrm>
          <a:prstGeom prst="rect">
            <a:avLst/>
          </a:prstGeom>
        </p:spPr>
      </p:pic>
      <p:sp>
        <p:nvSpPr>
          <p:cNvPr id="29" name="Rectangle 28">
            <a:extLst>
              <a:ext uri="{FF2B5EF4-FFF2-40B4-BE49-F238E27FC236}">
                <a16:creationId xmlns:a16="http://schemas.microsoft.com/office/drawing/2014/main" id="{81CAC76C-D160-4DDA-A087-831EDD8D5BAB}"/>
              </a:ext>
            </a:extLst>
          </p:cNvPr>
          <p:cNvSpPr/>
          <p:nvPr/>
        </p:nvSpPr>
        <p:spPr>
          <a:xfrm>
            <a:off x="3122981" y="1715624"/>
            <a:ext cx="976707" cy="4104456"/>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pic>
        <p:nvPicPr>
          <p:cNvPr id="32" name="Picture 31">
            <a:extLst>
              <a:ext uri="{FF2B5EF4-FFF2-40B4-BE49-F238E27FC236}">
                <a16:creationId xmlns:a16="http://schemas.microsoft.com/office/drawing/2014/main" id="{48CA2819-7290-4974-A605-6A6A9EF50CB3}"/>
              </a:ext>
            </a:extLst>
          </p:cNvPr>
          <p:cNvPicPr>
            <a:picLocks noChangeAspect="1"/>
          </p:cNvPicPr>
          <p:nvPr/>
        </p:nvPicPr>
        <p:blipFill>
          <a:blip r:embed="rId4"/>
          <a:stretch>
            <a:fillRect/>
          </a:stretch>
        </p:blipFill>
        <p:spPr>
          <a:xfrm>
            <a:off x="6498127" y="1711020"/>
            <a:ext cx="5193812" cy="4109060"/>
          </a:xfrm>
          <a:prstGeom prst="rect">
            <a:avLst/>
          </a:prstGeom>
        </p:spPr>
      </p:pic>
      <p:sp>
        <p:nvSpPr>
          <p:cNvPr id="33" name="Rectangle 32">
            <a:extLst>
              <a:ext uri="{FF2B5EF4-FFF2-40B4-BE49-F238E27FC236}">
                <a16:creationId xmlns:a16="http://schemas.microsoft.com/office/drawing/2014/main" id="{2962215B-EEE2-48DE-B1CB-F715A917F528}"/>
              </a:ext>
            </a:extLst>
          </p:cNvPr>
          <p:cNvSpPr/>
          <p:nvPr/>
        </p:nvSpPr>
        <p:spPr>
          <a:xfrm>
            <a:off x="8902201" y="1715624"/>
            <a:ext cx="976707" cy="410445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227699180"/>
      </p:ext>
    </p:extLst>
  </p:cSld>
  <p:clrMapOvr>
    <a:masterClrMapping/>
  </p:clrMapOvr>
  <mc:AlternateContent xmlns:mc="http://schemas.openxmlformats.org/markup-compatibility/2006" xmlns:p14="http://schemas.microsoft.com/office/powerpoint/2010/main">
    <mc:Choice Requires="p14">
      <p:transition spd="med" p14:dur="700" advTm="31325">
        <p:fade/>
      </p:transition>
    </mc:Choice>
    <mc:Fallback xmlns="">
      <p:transition spd="med" advTm="31325">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distinct number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19</a:t>
            </a:fld>
            <a:endParaRPr lang="en-US" dirty="0">
              <a:solidFill>
                <a:srgbClr val="333333">
                  <a:lumMod val="60000"/>
                  <a:lumOff val="40000"/>
                </a:srgbClr>
              </a:solidFill>
            </a:endParaRPr>
          </a:p>
        </p:txBody>
      </p:sp>
      <p:sp>
        <p:nvSpPr>
          <p:cNvPr id="8" name="Rectangle 2">
            <a:extLst>
              <a:ext uri="{FF2B5EF4-FFF2-40B4-BE49-F238E27FC236}">
                <a16:creationId xmlns:a16="http://schemas.microsoft.com/office/drawing/2014/main" id="{4709BC51-D683-4981-8EF4-B5E229275404}"/>
              </a:ext>
            </a:extLst>
          </p:cNvPr>
          <p:cNvSpPr>
            <a:spLocks noChangeArrowheads="1"/>
          </p:cNvSpPr>
          <p:nvPr/>
        </p:nvSpPr>
        <p:spPr bwMode="auto">
          <a:xfrm>
            <a:off x="4895056" y="2169255"/>
            <a:ext cx="19263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4413CF70-637F-4216-A0EF-43B42FDE8F68}"/>
              </a:ext>
            </a:extLst>
          </p:cNvPr>
          <p:cNvSpPr/>
          <p:nvPr/>
        </p:nvSpPr>
        <p:spPr>
          <a:xfrm>
            <a:off x="839416" y="1134395"/>
            <a:ext cx="5075925" cy="369332"/>
          </a:xfrm>
          <a:prstGeom prst="rect">
            <a:avLst/>
          </a:prstGeom>
        </p:spPr>
        <p:txBody>
          <a:bodyPr wrap="square">
            <a:spAutoFit/>
          </a:bodyPr>
          <a:lstStyle/>
          <a:p>
            <a:r>
              <a:rPr lang="en-US" altLang="zh-CN" b="1" dirty="0">
                <a:solidFill>
                  <a:schemeClr val="accent1"/>
                </a:solidFill>
                <a:latin typeface="Arial" panose="020B0604020202020204" pitchFamily="34" charset="0"/>
              </a:rPr>
              <a:t>A large merchant(</a:t>
            </a:r>
            <a:r>
              <a:rPr lang="en-US" b="1" dirty="0">
                <a:solidFill>
                  <a:schemeClr val="accent1"/>
                </a:solidFill>
                <a:latin typeface="Arial" panose="020B0604020202020204" pitchFamily="34" charset="0"/>
              </a:rPr>
              <a:t>id: 1531398633589183775)</a:t>
            </a:r>
            <a:endParaRPr lang="en-US" b="1" i="0" dirty="0">
              <a:solidFill>
                <a:schemeClr val="accent1"/>
              </a:solidFill>
              <a:effectLst/>
              <a:latin typeface="Arial" panose="020B0604020202020204" pitchFamily="34" charset="0"/>
            </a:endParaRPr>
          </a:p>
        </p:txBody>
      </p:sp>
      <p:pic>
        <p:nvPicPr>
          <p:cNvPr id="3" name="Picture 2">
            <a:extLst>
              <a:ext uri="{FF2B5EF4-FFF2-40B4-BE49-F238E27FC236}">
                <a16:creationId xmlns:a16="http://schemas.microsoft.com/office/drawing/2014/main" id="{67126285-26DC-4FDE-BF6E-452C9889CB9C}"/>
              </a:ext>
            </a:extLst>
          </p:cNvPr>
          <p:cNvPicPr>
            <a:picLocks noChangeAspect="1"/>
          </p:cNvPicPr>
          <p:nvPr/>
        </p:nvPicPr>
        <p:blipFill>
          <a:blip r:embed="rId3"/>
          <a:stretch>
            <a:fillRect/>
          </a:stretch>
        </p:blipFill>
        <p:spPr>
          <a:xfrm>
            <a:off x="504825" y="1726889"/>
            <a:ext cx="5591175" cy="4140926"/>
          </a:xfrm>
          <a:prstGeom prst="rect">
            <a:avLst/>
          </a:prstGeom>
        </p:spPr>
      </p:pic>
      <p:sp>
        <p:nvSpPr>
          <p:cNvPr id="14" name="Rectangle 13">
            <a:extLst>
              <a:ext uri="{FF2B5EF4-FFF2-40B4-BE49-F238E27FC236}">
                <a16:creationId xmlns:a16="http://schemas.microsoft.com/office/drawing/2014/main" id="{66E71BFF-CE6A-4DEB-8C5A-8789949B2E5C}"/>
              </a:ext>
            </a:extLst>
          </p:cNvPr>
          <p:cNvSpPr/>
          <p:nvPr/>
        </p:nvSpPr>
        <p:spPr>
          <a:xfrm>
            <a:off x="1847528" y="1735446"/>
            <a:ext cx="648072" cy="413915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5" name="Rectangle 14">
            <a:extLst>
              <a:ext uri="{FF2B5EF4-FFF2-40B4-BE49-F238E27FC236}">
                <a16:creationId xmlns:a16="http://schemas.microsoft.com/office/drawing/2014/main" id="{E4A832B8-4C3D-4799-86A6-41067F5B951C}"/>
              </a:ext>
            </a:extLst>
          </p:cNvPr>
          <p:cNvSpPr/>
          <p:nvPr/>
        </p:nvSpPr>
        <p:spPr>
          <a:xfrm>
            <a:off x="4052398" y="1728665"/>
            <a:ext cx="648072" cy="413915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6" name="Rectangle 15">
            <a:extLst>
              <a:ext uri="{FF2B5EF4-FFF2-40B4-BE49-F238E27FC236}">
                <a16:creationId xmlns:a16="http://schemas.microsoft.com/office/drawing/2014/main" id="{382794D6-1D00-4BE7-A019-D622982AD051}"/>
              </a:ext>
            </a:extLst>
          </p:cNvPr>
          <p:cNvSpPr/>
          <p:nvPr/>
        </p:nvSpPr>
        <p:spPr>
          <a:xfrm>
            <a:off x="2962526" y="1714809"/>
            <a:ext cx="648072" cy="413915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pic>
        <p:nvPicPr>
          <p:cNvPr id="6" name="Picture 5">
            <a:extLst>
              <a:ext uri="{FF2B5EF4-FFF2-40B4-BE49-F238E27FC236}">
                <a16:creationId xmlns:a16="http://schemas.microsoft.com/office/drawing/2014/main" id="{D66737AE-11FC-43A6-B592-DBAF7AEB37D0}"/>
              </a:ext>
            </a:extLst>
          </p:cNvPr>
          <p:cNvPicPr>
            <a:picLocks noChangeAspect="1"/>
          </p:cNvPicPr>
          <p:nvPr/>
        </p:nvPicPr>
        <p:blipFill>
          <a:blip r:embed="rId4"/>
          <a:stretch>
            <a:fillRect/>
          </a:stretch>
        </p:blipFill>
        <p:spPr>
          <a:xfrm>
            <a:off x="6313093" y="1726889"/>
            <a:ext cx="5591175" cy="4127070"/>
          </a:xfrm>
          <a:prstGeom prst="rect">
            <a:avLst/>
          </a:prstGeom>
        </p:spPr>
      </p:pic>
      <p:sp>
        <p:nvSpPr>
          <p:cNvPr id="19" name="Rectangle 18">
            <a:extLst>
              <a:ext uri="{FF2B5EF4-FFF2-40B4-BE49-F238E27FC236}">
                <a16:creationId xmlns:a16="http://schemas.microsoft.com/office/drawing/2014/main" id="{F3698B8C-97B6-4380-ADB6-14C4741B60FA}"/>
              </a:ext>
            </a:extLst>
          </p:cNvPr>
          <p:cNvSpPr/>
          <p:nvPr/>
        </p:nvSpPr>
        <p:spPr>
          <a:xfrm>
            <a:off x="10128448" y="1728665"/>
            <a:ext cx="648072" cy="412529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0" name="Rectangle 19">
            <a:extLst>
              <a:ext uri="{FF2B5EF4-FFF2-40B4-BE49-F238E27FC236}">
                <a16:creationId xmlns:a16="http://schemas.microsoft.com/office/drawing/2014/main" id="{449D91AC-5107-4BE5-9C9B-D25F3D1F187B}"/>
              </a:ext>
            </a:extLst>
          </p:cNvPr>
          <p:cNvSpPr/>
          <p:nvPr/>
        </p:nvSpPr>
        <p:spPr>
          <a:xfrm>
            <a:off x="9121385" y="1735446"/>
            <a:ext cx="648072" cy="412529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1" name="Rectangle 20">
            <a:extLst>
              <a:ext uri="{FF2B5EF4-FFF2-40B4-BE49-F238E27FC236}">
                <a16:creationId xmlns:a16="http://schemas.microsoft.com/office/drawing/2014/main" id="{C5B532E9-C154-4829-A7A4-44876219E6D0}"/>
              </a:ext>
            </a:extLst>
          </p:cNvPr>
          <p:cNvSpPr/>
          <p:nvPr/>
        </p:nvSpPr>
        <p:spPr>
          <a:xfrm>
            <a:off x="8062891" y="1735446"/>
            <a:ext cx="648072" cy="4125294"/>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97464933"/>
      </p:ext>
    </p:extLst>
  </p:cSld>
  <p:clrMapOvr>
    <a:masterClrMapping/>
  </p:clrMapOvr>
  <mc:AlternateContent xmlns:mc="http://schemas.openxmlformats.org/markup-compatibility/2006" xmlns:p14="http://schemas.microsoft.com/office/powerpoint/2010/main">
    <mc:Choice Requires="p14">
      <p:transition spd="med" p14:dur="700" advTm="31325">
        <p:fade/>
      </p:transition>
    </mc:Choice>
    <mc:Fallback xmlns="">
      <p:transition spd="med" advTm="3132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9013" y="404664"/>
            <a:ext cx="11187113" cy="311150"/>
          </a:xfrm>
        </p:spPr>
        <p:txBody>
          <a:bodyPr/>
          <a:lstStyle/>
          <a:p>
            <a:r>
              <a:rPr lang="en-US" sz="4000" b="1" dirty="0"/>
              <a:t>Project Overview </a:t>
            </a:r>
          </a:p>
        </p:txBody>
      </p:sp>
      <p:sp>
        <p:nvSpPr>
          <p:cNvPr id="7" name="Content Placeholder 6"/>
          <p:cNvSpPr>
            <a:spLocks noGrp="1"/>
          </p:cNvSpPr>
          <p:nvPr>
            <p:ph idx="1"/>
          </p:nvPr>
        </p:nvSpPr>
        <p:spPr>
          <a:xfrm>
            <a:off x="1030446" y="1052736"/>
            <a:ext cx="11187114" cy="4824413"/>
          </a:xfrm>
        </p:spPr>
        <p:txBody>
          <a:bodyPr/>
          <a:lstStyle/>
          <a:p>
            <a:pPr marL="0" lvl="4" indent="0">
              <a:spcBef>
                <a:spcPts val="0"/>
              </a:spcBef>
              <a:buNone/>
            </a:pPr>
            <a:r>
              <a:rPr lang="en-US" sz="2800" dirty="0">
                <a:solidFill>
                  <a:schemeClr val="accent1"/>
                </a:solidFill>
              </a:rPr>
              <a:t>Background</a:t>
            </a:r>
            <a:endParaRPr lang="en-US" sz="2800" dirty="0"/>
          </a:p>
          <a:p>
            <a:endParaRPr lang="en-US" sz="2400" dirty="0"/>
          </a:p>
          <a:p>
            <a:pPr marL="0" lvl="4" indent="0">
              <a:spcBef>
                <a:spcPts val="0"/>
              </a:spcBef>
              <a:buNone/>
            </a:pPr>
            <a:r>
              <a:rPr lang="en-US" altLang="zh-CN" sz="2800" dirty="0">
                <a:solidFill>
                  <a:schemeClr val="accent1"/>
                </a:solidFill>
              </a:rPr>
              <a:t>Workflow </a:t>
            </a:r>
          </a:p>
          <a:p>
            <a:pPr marL="0" lvl="4" indent="0">
              <a:spcBef>
                <a:spcPts val="0"/>
              </a:spcBef>
              <a:buNone/>
            </a:pPr>
            <a:endParaRPr lang="en-US" altLang="zh-CN" sz="2800" dirty="0">
              <a:solidFill>
                <a:schemeClr val="accent1"/>
              </a:solidFill>
            </a:endParaRPr>
          </a:p>
          <a:p>
            <a:pPr marL="0" lvl="4" indent="0">
              <a:spcBef>
                <a:spcPts val="0"/>
              </a:spcBef>
              <a:buNone/>
            </a:pPr>
            <a:r>
              <a:rPr lang="en-US" altLang="zh-CN" sz="2800" dirty="0">
                <a:solidFill>
                  <a:schemeClr val="accent1"/>
                </a:solidFill>
              </a:rPr>
              <a:t>Focus &amp; Study</a:t>
            </a:r>
          </a:p>
          <a:p>
            <a:pPr marL="0" lvl="4" indent="0">
              <a:spcBef>
                <a:spcPts val="0"/>
              </a:spcBef>
              <a:buNone/>
            </a:pPr>
            <a:endParaRPr lang="en-US" altLang="zh-CN" sz="2800" dirty="0">
              <a:solidFill>
                <a:schemeClr val="accent1"/>
              </a:solidFill>
            </a:endParaRPr>
          </a:p>
          <a:p>
            <a:pPr marL="0" lvl="4" indent="0">
              <a:spcBef>
                <a:spcPts val="0"/>
              </a:spcBef>
              <a:buNone/>
            </a:pPr>
            <a:r>
              <a:rPr lang="en-US" altLang="zh-CN" sz="2800" dirty="0">
                <a:solidFill>
                  <a:schemeClr val="accent1"/>
                </a:solidFill>
              </a:rPr>
              <a:t>Summary</a:t>
            </a:r>
            <a:endParaRPr lang="en-US" altLang="zh-CN" sz="2400" dirty="0">
              <a:solidFill>
                <a:schemeClr val="accent1"/>
              </a:solidFill>
            </a:endParaRPr>
          </a:p>
          <a:p>
            <a:pPr marL="0" lvl="4" indent="0">
              <a:spcBef>
                <a:spcPts val="0"/>
              </a:spcBef>
              <a:buNone/>
            </a:pPr>
            <a:endParaRPr lang="en-US" altLang="zh-CN" sz="2400" dirty="0">
              <a:solidFill>
                <a:schemeClr val="accent1"/>
              </a:solidFill>
            </a:endParaRPr>
          </a:p>
          <a:p>
            <a:pPr marL="0" lvl="4" indent="0">
              <a:spcBef>
                <a:spcPts val="0"/>
              </a:spcBef>
              <a:buNone/>
            </a:pPr>
            <a:r>
              <a:rPr lang="en-US" altLang="zh-CN" sz="2800" dirty="0">
                <a:solidFill>
                  <a:schemeClr val="accent1"/>
                </a:solidFill>
              </a:rPr>
              <a:t>Plan</a:t>
            </a: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4" name="Slide Number Placeholder 3"/>
          <p:cNvSpPr>
            <a:spLocks noGrp="1"/>
          </p:cNvSpPr>
          <p:nvPr>
            <p:ph type="sldNum" sz="quarter" idx="12"/>
          </p:nvPr>
        </p:nvSpPr>
        <p:spPr/>
        <p:txBody>
          <a:bodyPr/>
          <a:lstStyle/>
          <a:p>
            <a:fld id="{07CF5707-6B01-4E28-B52C-5F626EA6C564}" type="slidenum">
              <a:rPr lang="en-US" smtClean="0"/>
              <a:pPr/>
              <a:t>2</a:t>
            </a:fld>
            <a:endParaRPr lang="en-US" dirty="0"/>
          </a:p>
        </p:txBody>
      </p:sp>
    </p:spTree>
    <p:extLst>
      <p:ext uri="{BB962C8B-B14F-4D97-AF65-F5344CB8AC3E}">
        <p14:creationId xmlns:p14="http://schemas.microsoft.com/office/powerpoint/2010/main" val="2187580219"/>
      </p:ext>
    </p:extLst>
  </p:cSld>
  <p:clrMapOvr>
    <a:masterClrMapping/>
  </p:clrMapOvr>
  <mc:AlternateContent xmlns:mc="http://schemas.openxmlformats.org/markup-compatibility/2006" xmlns:p14="http://schemas.microsoft.com/office/powerpoint/2010/main">
    <mc:Choice Requires="p14">
      <p:transition spd="med" p14:dur="700" advTm="9505">
        <p:fade/>
      </p:transition>
    </mc:Choice>
    <mc:Fallback xmlns="">
      <p:transition spd="med" advTm="950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12" name="Title 5">
            <a:extLst>
              <a:ext uri="{FF2B5EF4-FFF2-40B4-BE49-F238E27FC236}">
                <a16:creationId xmlns:a16="http://schemas.microsoft.com/office/drawing/2014/main" id="{693C0B6F-C415-4392-BA79-E2DA8DFCECC0}"/>
              </a:ext>
            </a:extLst>
          </p:cNvPr>
          <p:cNvSpPr txBox="1">
            <a:spLocks/>
          </p:cNvSpPr>
          <p:nvPr/>
        </p:nvSpPr>
        <p:spPr>
          <a:xfrm>
            <a:off x="3710104" y="2495013"/>
            <a:ext cx="3850373" cy="3043374"/>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nSpc>
                <a:spcPct val="150000"/>
              </a:lnSpc>
            </a:pPr>
            <a:r>
              <a:rPr lang="en-US" sz="2400" dirty="0">
                <a:latin typeface="Calibri" panose="020F0502020204030204" pitchFamily="34" charset="0"/>
                <a:cs typeface="Calibri" panose="020F0502020204030204" pitchFamily="34" charset="0"/>
              </a:rPr>
              <a:t>RCVR_ID: 1000</a:t>
            </a:r>
          </a:p>
          <a:p>
            <a:pPr>
              <a:lnSpc>
                <a:spcPct val="150000"/>
              </a:lnSpc>
            </a:pPr>
            <a:r>
              <a:rPr lang="en-US" sz="2400" dirty="0">
                <a:latin typeface="Calibri" panose="020F0502020204030204" pitchFamily="34" charset="0"/>
                <a:cs typeface="Calibri" panose="020F0502020204030204" pitchFamily="34" charset="0"/>
              </a:rPr>
              <a:t>Transaction:29936</a:t>
            </a:r>
          </a:p>
          <a:p>
            <a:pPr>
              <a:lnSpc>
                <a:spcPct val="150000"/>
              </a:lnSpc>
            </a:pPr>
            <a:r>
              <a:rPr lang="en-US" sz="2400" dirty="0" err="1">
                <a:latin typeface="Calibri" panose="020F0502020204030204" pitchFamily="34" charset="0"/>
                <a:cs typeface="Calibri" panose="020F0502020204030204" pitchFamily="34" charset="0"/>
              </a:rPr>
              <a:t>pmt_start_date</a:t>
            </a:r>
            <a:r>
              <a:rPr lang="en-US" sz="2400" dirty="0">
                <a:latin typeface="Calibri" panose="020F0502020204030204" pitchFamily="34" charset="0"/>
                <a:cs typeface="Calibri" panose="020F0502020204030204" pitchFamily="34" charset="0"/>
              </a:rPr>
              <a:t>: </a:t>
            </a:r>
          </a:p>
          <a:p>
            <a:pPr>
              <a:lnSpc>
                <a:spcPct val="150000"/>
              </a:lnSpc>
            </a:pPr>
            <a:r>
              <a:rPr lang="en-US" sz="2400" dirty="0">
                <a:latin typeface="Calibri" panose="020F0502020204030204" pitchFamily="34" charset="0"/>
                <a:cs typeface="Calibri" panose="020F0502020204030204" pitchFamily="34" charset="0"/>
              </a:rPr>
              <a:t>2018/04/01 ~ 2018/04/30</a:t>
            </a:r>
          </a:p>
          <a:p>
            <a:pPr>
              <a:lnSpc>
                <a:spcPct val="150000"/>
              </a:lnSpc>
            </a:pPr>
            <a:endParaRPr lang="en-US" sz="2400" dirty="0">
              <a:latin typeface="Calibri" panose="020F0502020204030204" pitchFamily="34" charset="0"/>
              <a:cs typeface="Calibri" panose="020F0502020204030204" pitchFamily="34" charset="0"/>
            </a:endParaRPr>
          </a:p>
        </p:txBody>
      </p:sp>
      <p:sp>
        <p:nvSpPr>
          <p:cNvPr id="14" name="Flowchart: Alternate Process 13">
            <a:extLst>
              <a:ext uri="{FF2B5EF4-FFF2-40B4-BE49-F238E27FC236}">
                <a16:creationId xmlns:a16="http://schemas.microsoft.com/office/drawing/2014/main" id="{E26F35BF-C45F-44B2-8C76-3FE3082ED834}"/>
              </a:ext>
            </a:extLst>
          </p:cNvPr>
          <p:cNvSpPr/>
          <p:nvPr/>
        </p:nvSpPr>
        <p:spPr>
          <a:xfrm>
            <a:off x="3267772" y="2978172"/>
            <a:ext cx="3850372" cy="2158230"/>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9" name="Title 5">
            <a:extLst>
              <a:ext uri="{FF2B5EF4-FFF2-40B4-BE49-F238E27FC236}">
                <a16:creationId xmlns:a16="http://schemas.microsoft.com/office/drawing/2014/main" id="{38C5840D-7BA5-4EFF-94B9-74F4BB222043}"/>
              </a:ext>
            </a:extLst>
          </p:cNvPr>
          <p:cNvSpPr txBox="1">
            <a:spLocks/>
          </p:cNvSpPr>
          <p:nvPr/>
        </p:nvSpPr>
        <p:spPr>
          <a:xfrm>
            <a:off x="1130728" y="3862382"/>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Dataset info:</a:t>
            </a:r>
            <a:endParaRPr lang="en-US" dirty="0"/>
          </a:p>
        </p:txBody>
      </p:sp>
      <p:sp>
        <p:nvSpPr>
          <p:cNvPr id="20" name="Title 5">
            <a:extLst>
              <a:ext uri="{FF2B5EF4-FFF2-40B4-BE49-F238E27FC236}">
                <a16:creationId xmlns:a16="http://schemas.microsoft.com/office/drawing/2014/main" id="{B53583F6-224D-447B-9D98-17EB89670839}"/>
              </a:ext>
            </a:extLst>
          </p:cNvPr>
          <p:cNvSpPr txBox="1">
            <a:spLocks/>
          </p:cNvSpPr>
          <p:nvPr/>
        </p:nvSpPr>
        <p:spPr>
          <a:xfrm>
            <a:off x="1093883" y="1772666"/>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dirty="0"/>
              <a:t>Original dataset</a:t>
            </a:r>
          </a:p>
        </p:txBody>
      </p:sp>
      <p:sp>
        <p:nvSpPr>
          <p:cNvPr id="3" name="Arrow: Right 2">
            <a:extLst>
              <a:ext uri="{FF2B5EF4-FFF2-40B4-BE49-F238E27FC236}">
                <a16:creationId xmlns:a16="http://schemas.microsoft.com/office/drawing/2014/main" id="{6A897634-4848-4C7E-97D2-67E5AD9B5FCE}"/>
              </a:ext>
            </a:extLst>
          </p:cNvPr>
          <p:cNvSpPr/>
          <p:nvPr/>
        </p:nvSpPr>
        <p:spPr>
          <a:xfrm>
            <a:off x="4032971" y="1849059"/>
            <a:ext cx="3547422"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1" name="Title 5">
            <a:extLst>
              <a:ext uri="{FF2B5EF4-FFF2-40B4-BE49-F238E27FC236}">
                <a16:creationId xmlns:a16="http://schemas.microsoft.com/office/drawing/2014/main" id="{F5D7676E-08E5-4468-A643-A5CB1C99C3EB}"/>
              </a:ext>
            </a:extLst>
          </p:cNvPr>
          <p:cNvSpPr txBox="1">
            <a:spLocks/>
          </p:cNvSpPr>
          <p:nvPr/>
        </p:nvSpPr>
        <p:spPr>
          <a:xfrm>
            <a:off x="4187871" y="1558932"/>
            <a:ext cx="3187382"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dirty="0"/>
              <a:t>Ordered by </a:t>
            </a:r>
            <a:r>
              <a:rPr lang="en-US" dirty="0" err="1"/>
              <a:t>tot_num</a:t>
            </a:r>
            <a:r>
              <a:rPr lang="en-US" dirty="0"/>
              <a:t> </a:t>
            </a:r>
          </a:p>
        </p:txBody>
      </p:sp>
      <mc:AlternateContent xmlns:mc="http://schemas.openxmlformats.org/markup-compatibility/2006" xmlns:a14="http://schemas.microsoft.com/office/drawing/2010/main">
        <mc:Choice Requires="a14">
          <p:sp>
            <p:nvSpPr>
              <p:cNvPr id="22" name="Title 5">
                <a:extLst>
                  <a:ext uri="{FF2B5EF4-FFF2-40B4-BE49-F238E27FC236}">
                    <a16:creationId xmlns:a16="http://schemas.microsoft.com/office/drawing/2014/main" id="{CC2AADB4-D281-4BFF-9F47-B70F0D2BE9B7}"/>
                  </a:ext>
                </a:extLst>
              </p:cNvPr>
              <p:cNvSpPr txBox="1">
                <a:spLocks/>
              </p:cNvSpPr>
              <p:nvPr/>
            </p:nvSpPr>
            <p:spPr>
              <a:xfrm>
                <a:off x="7580393" y="2183863"/>
                <a:ext cx="3547422"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gn="ctr"/>
                <a:r>
                  <a:rPr lang="en-US" dirty="0"/>
                  <a:t>Top 1000 merchant</a:t>
                </a:r>
              </a:p>
              <a:p>
                <a:pPr algn="ctr"/>
                <a:r>
                  <a:rPr lang="en-US" dirty="0"/>
                  <a:t>&amp; </a:t>
                </a:r>
                <a:br>
                  <a:rPr lang="en-US" dirty="0"/>
                </a:br>
                <a:r>
                  <a:rPr lang="en-US" dirty="0"/>
                  <a:t>daily trans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1000</a:t>
                </a:r>
              </a:p>
            </p:txBody>
          </p:sp>
        </mc:Choice>
        <mc:Fallback xmlns="">
          <p:sp>
            <p:nvSpPr>
              <p:cNvPr id="22" name="Title 5">
                <a:extLst>
                  <a:ext uri="{FF2B5EF4-FFF2-40B4-BE49-F238E27FC236}">
                    <a16:creationId xmlns:a16="http://schemas.microsoft.com/office/drawing/2014/main" id="{CC2AADB4-D281-4BFF-9F47-B70F0D2BE9B7}"/>
                  </a:ext>
                </a:extLst>
              </p:cNvPr>
              <p:cNvSpPr txBox="1">
                <a:spLocks noRot="1" noChangeAspect="1" noMove="1" noResize="1" noEditPoints="1" noAdjustHandles="1" noChangeArrowheads="1" noChangeShapeType="1" noTextEdit="1"/>
              </p:cNvSpPr>
              <p:nvPr/>
            </p:nvSpPr>
            <p:spPr>
              <a:xfrm>
                <a:off x="7580393" y="2183863"/>
                <a:ext cx="3547422" cy="311150"/>
              </a:xfrm>
              <a:prstGeom prst="rect">
                <a:avLst/>
              </a:prstGeom>
              <a:blipFill>
                <a:blip r:embed="rId3"/>
                <a:stretch>
                  <a:fillRect t="-292157" b="-64706"/>
                </a:stretch>
              </a:blipFill>
            </p:spPr>
            <p:txBody>
              <a:bodyPr/>
              <a:lstStyle/>
              <a:p>
                <a:r>
                  <a:rPr lang="en-US">
                    <a:noFill/>
                  </a:rPr>
                  <a:t> </a:t>
                </a:r>
              </a:p>
            </p:txBody>
          </p:sp>
        </mc:Fallback>
      </mc:AlternateContent>
    </p:spTree>
    <p:extLst>
      <p:ext uri="{BB962C8B-B14F-4D97-AF65-F5344CB8AC3E}">
        <p14:creationId xmlns:p14="http://schemas.microsoft.com/office/powerpoint/2010/main" val="1961017925"/>
      </p:ext>
    </p:extLst>
  </p:cSld>
  <p:clrMapOvr>
    <a:masterClrMapping/>
  </p:clrMapOvr>
  <mc:AlternateContent xmlns:mc="http://schemas.openxmlformats.org/markup-compatibility/2006" xmlns:p14="http://schemas.microsoft.com/office/powerpoint/2010/main">
    <mc:Choice Requires="p14">
      <p:transition spd="med" p14:dur="700" advTm="26800">
        <p:fade/>
      </p:transition>
    </mc:Choice>
    <mc:Fallback xmlns="">
      <p:transition spd="med" advTm="268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21</a:t>
            </a:fld>
            <a:endParaRPr lang="en-US" dirty="0">
              <a:solidFill>
                <a:srgbClr val="333333">
                  <a:lumMod val="60000"/>
                  <a:lumOff val="40000"/>
                </a:srgbClr>
              </a:solidFill>
            </a:endParaRPr>
          </a:p>
        </p:txBody>
      </p:sp>
      <p:pic>
        <p:nvPicPr>
          <p:cNvPr id="6" name="Picture 5">
            <a:extLst>
              <a:ext uri="{FF2B5EF4-FFF2-40B4-BE49-F238E27FC236}">
                <a16:creationId xmlns:a16="http://schemas.microsoft.com/office/drawing/2014/main" id="{9A3EC799-1986-49C4-90EE-01E9A315F468}"/>
              </a:ext>
            </a:extLst>
          </p:cNvPr>
          <p:cNvPicPr>
            <a:picLocks noChangeAspect="1"/>
          </p:cNvPicPr>
          <p:nvPr/>
        </p:nvPicPr>
        <p:blipFill>
          <a:blip r:embed="rId3"/>
          <a:stretch>
            <a:fillRect/>
          </a:stretch>
        </p:blipFill>
        <p:spPr>
          <a:xfrm>
            <a:off x="263352" y="982474"/>
            <a:ext cx="6624736" cy="5112568"/>
          </a:xfrm>
          <a:prstGeom prst="rect">
            <a:avLst/>
          </a:prstGeom>
          <a:ln>
            <a:solidFill>
              <a:schemeClr val="tx1"/>
            </a:solidFill>
            <a:prstDash val="solid"/>
          </a:ln>
        </p:spPr>
      </p:pic>
      <p:cxnSp>
        <p:nvCxnSpPr>
          <p:cNvPr id="10" name="Straight Connector 9">
            <a:extLst>
              <a:ext uri="{FF2B5EF4-FFF2-40B4-BE49-F238E27FC236}">
                <a16:creationId xmlns:a16="http://schemas.microsoft.com/office/drawing/2014/main" id="{1D94564B-B6DC-4E0E-BF83-E11C30FF9C8D}"/>
              </a:ext>
            </a:extLst>
          </p:cNvPr>
          <p:cNvCxnSpPr>
            <a:cxnSpLocks/>
          </p:cNvCxnSpPr>
          <p:nvPr/>
        </p:nvCxnSpPr>
        <p:spPr>
          <a:xfrm>
            <a:off x="2603720" y="4149080"/>
            <a:ext cx="1836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3BEC9-6D96-4B9B-A006-1E850936BEB9}"/>
              </a:ext>
            </a:extLst>
          </p:cNvPr>
          <p:cNvCxnSpPr>
            <a:cxnSpLocks/>
          </p:cNvCxnSpPr>
          <p:nvPr/>
        </p:nvCxnSpPr>
        <p:spPr>
          <a:xfrm>
            <a:off x="623392" y="3574128"/>
            <a:ext cx="18360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9D4E53-36B4-49F3-ADAF-7FF2BFA565B2}"/>
              </a:ext>
            </a:extLst>
          </p:cNvPr>
          <p:cNvSpPr txBox="1"/>
          <p:nvPr/>
        </p:nvSpPr>
        <p:spPr>
          <a:xfrm>
            <a:off x="6888088" y="648512"/>
            <a:ext cx="3657256" cy="369332"/>
          </a:xfrm>
          <a:prstGeom prst="rect">
            <a:avLst/>
          </a:prstGeom>
          <a:noFill/>
        </p:spPr>
        <p:txBody>
          <a:bodyPr wrap="square" lIns="0" tIns="0" rIns="0" bIns="0" rtlCol="0">
            <a:spAutoFit/>
          </a:bodyPr>
          <a:lstStyle/>
          <a:p>
            <a:r>
              <a:rPr lang="en-US" sz="2400" dirty="0">
                <a:solidFill>
                  <a:schemeClr val="accent1"/>
                </a:solidFill>
              </a:rPr>
              <a:t>For a merchant:</a:t>
            </a:r>
          </a:p>
        </p:txBody>
      </p:sp>
      <p:graphicFrame>
        <p:nvGraphicFramePr>
          <p:cNvPr id="16" name="Table 15">
            <a:extLst>
              <a:ext uri="{FF2B5EF4-FFF2-40B4-BE49-F238E27FC236}">
                <a16:creationId xmlns:a16="http://schemas.microsoft.com/office/drawing/2014/main" id="{BF56257F-F6DB-48B5-B5B7-FE871FF0992E}"/>
              </a:ext>
            </a:extLst>
          </p:cNvPr>
          <p:cNvGraphicFramePr>
            <a:graphicFrameLocks noGrp="1"/>
          </p:cNvGraphicFramePr>
          <p:nvPr>
            <p:extLst>
              <p:ext uri="{D42A27DB-BD31-4B8C-83A1-F6EECF244321}">
                <p14:modId xmlns:p14="http://schemas.microsoft.com/office/powerpoint/2010/main" val="3002325578"/>
              </p:ext>
            </p:extLst>
          </p:nvPr>
        </p:nvGraphicFramePr>
        <p:xfrm>
          <a:off x="7176120" y="1251058"/>
          <a:ext cx="3784410" cy="2287700"/>
        </p:xfrm>
        <a:graphic>
          <a:graphicData uri="http://schemas.openxmlformats.org/drawingml/2006/table">
            <a:tbl>
              <a:tblPr firstRow="1" bandRow="1">
                <a:tableStyleId>{5C22544A-7EE6-4342-B048-85BDC9FD1C3A}</a:tableStyleId>
              </a:tblPr>
              <a:tblGrid>
                <a:gridCol w="1261470">
                  <a:extLst>
                    <a:ext uri="{9D8B030D-6E8A-4147-A177-3AD203B41FA5}">
                      <a16:colId xmlns:a16="http://schemas.microsoft.com/office/drawing/2014/main" val="3709614125"/>
                    </a:ext>
                  </a:extLst>
                </a:gridCol>
                <a:gridCol w="1261470">
                  <a:extLst>
                    <a:ext uri="{9D8B030D-6E8A-4147-A177-3AD203B41FA5}">
                      <a16:colId xmlns:a16="http://schemas.microsoft.com/office/drawing/2014/main" val="402622970"/>
                    </a:ext>
                  </a:extLst>
                </a:gridCol>
                <a:gridCol w="1261470">
                  <a:extLst>
                    <a:ext uri="{9D8B030D-6E8A-4147-A177-3AD203B41FA5}">
                      <a16:colId xmlns:a16="http://schemas.microsoft.com/office/drawing/2014/main" val="441814224"/>
                    </a:ext>
                  </a:extLst>
                </a:gridCol>
              </a:tblGrid>
              <a:tr h="457540">
                <a:tc>
                  <a:txBody>
                    <a:bodyPr/>
                    <a:lstStyle/>
                    <a:p>
                      <a:pPr algn="ctr"/>
                      <a:r>
                        <a:rPr lang="en-US" altLang="zh-CN" dirty="0"/>
                        <a:t>Country</a:t>
                      </a:r>
                      <a:endParaRPr lang="en-US" dirty="0"/>
                    </a:p>
                  </a:txBody>
                  <a:tcPr/>
                </a:tc>
                <a:tc>
                  <a:txBody>
                    <a:bodyPr/>
                    <a:lstStyle/>
                    <a:p>
                      <a:pPr algn="ctr"/>
                      <a:r>
                        <a:rPr lang="en-US" dirty="0"/>
                        <a:t>Time P </a:t>
                      </a:r>
                    </a:p>
                  </a:txBody>
                  <a:tcPr/>
                </a:tc>
                <a:tc>
                  <a:txBody>
                    <a:bodyPr/>
                    <a:lstStyle/>
                    <a:p>
                      <a:pPr algn="ctr"/>
                      <a:r>
                        <a:rPr lang="en-US" dirty="0"/>
                        <a:t>Time Q</a:t>
                      </a:r>
                    </a:p>
                  </a:txBody>
                  <a:tcPr/>
                </a:tc>
                <a:extLst>
                  <a:ext uri="{0D108BD9-81ED-4DB2-BD59-A6C34878D82A}">
                    <a16:rowId xmlns:a16="http://schemas.microsoft.com/office/drawing/2014/main" val="3380787377"/>
                  </a:ext>
                </a:extLst>
              </a:tr>
              <a:tr h="457540">
                <a:tc>
                  <a:txBody>
                    <a:bodyPr/>
                    <a:lstStyle/>
                    <a:p>
                      <a:pPr algn="ctr"/>
                      <a:r>
                        <a:rPr lang="en-US" dirty="0"/>
                        <a:t>A</a:t>
                      </a:r>
                    </a:p>
                  </a:txBody>
                  <a:tcPr/>
                </a:tc>
                <a:tc>
                  <a:txBody>
                    <a:bodyPr/>
                    <a:lstStyle/>
                    <a:p>
                      <a:pPr algn="ctr"/>
                      <a:r>
                        <a:rPr lang="en-US" dirty="0"/>
                        <a:t>20%</a:t>
                      </a:r>
                    </a:p>
                  </a:txBody>
                  <a:tcPr/>
                </a:tc>
                <a:tc>
                  <a:txBody>
                    <a:bodyPr/>
                    <a:lstStyle/>
                    <a:p>
                      <a:pPr algn="ctr"/>
                      <a:r>
                        <a:rPr lang="en-US" dirty="0"/>
                        <a:t>30%</a:t>
                      </a:r>
                    </a:p>
                  </a:txBody>
                  <a:tcPr/>
                </a:tc>
                <a:extLst>
                  <a:ext uri="{0D108BD9-81ED-4DB2-BD59-A6C34878D82A}">
                    <a16:rowId xmlns:a16="http://schemas.microsoft.com/office/drawing/2014/main" val="4178600461"/>
                  </a:ext>
                </a:extLst>
              </a:tr>
              <a:tr h="457540">
                <a:tc>
                  <a:txBody>
                    <a:bodyPr/>
                    <a:lstStyle/>
                    <a:p>
                      <a:pPr algn="ctr"/>
                      <a:r>
                        <a:rPr lang="en-US" dirty="0"/>
                        <a:t>B</a:t>
                      </a:r>
                    </a:p>
                  </a:txBody>
                  <a:tcPr/>
                </a:tc>
                <a:tc>
                  <a:txBody>
                    <a:bodyPr/>
                    <a:lstStyle/>
                    <a:p>
                      <a:pPr algn="ctr"/>
                      <a:r>
                        <a:rPr lang="en-US" dirty="0"/>
                        <a:t>30%</a:t>
                      </a:r>
                    </a:p>
                  </a:txBody>
                  <a:tcPr/>
                </a:tc>
                <a:tc>
                  <a:txBody>
                    <a:bodyPr/>
                    <a:lstStyle/>
                    <a:p>
                      <a:pPr algn="ctr"/>
                      <a:r>
                        <a:rPr lang="en-US" dirty="0"/>
                        <a:t>40%</a:t>
                      </a:r>
                    </a:p>
                  </a:txBody>
                  <a:tcPr/>
                </a:tc>
                <a:extLst>
                  <a:ext uri="{0D108BD9-81ED-4DB2-BD59-A6C34878D82A}">
                    <a16:rowId xmlns:a16="http://schemas.microsoft.com/office/drawing/2014/main" val="3359370431"/>
                  </a:ext>
                </a:extLst>
              </a:tr>
              <a:tr h="457540">
                <a:tc>
                  <a:txBody>
                    <a:bodyPr/>
                    <a:lstStyle/>
                    <a:p>
                      <a:pPr algn="ctr"/>
                      <a:r>
                        <a:rPr lang="en-US" dirty="0"/>
                        <a:t>C</a:t>
                      </a:r>
                    </a:p>
                  </a:txBody>
                  <a:tcPr/>
                </a:tc>
                <a:tc>
                  <a:txBody>
                    <a:bodyPr/>
                    <a:lstStyle/>
                    <a:p>
                      <a:pPr algn="ctr"/>
                      <a:r>
                        <a:rPr lang="en-US" dirty="0"/>
                        <a:t>40%</a:t>
                      </a:r>
                    </a:p>
                  </a:txBody>
                  <a:tcPr/>
                </a:tc>
                <a:tc>
                  <a:txBody>
                    <a:bodyPr/>
                    <a:lstStyle/>
                    <a:p>
                      <a:pPr algn="ctr"/>
                      <a:r>
                        <a:rPr lang="en-US" dirty="0"/>
                        <a:t>10%</a:t>
                      </a:r>
                    </a:p>
                  </a:txBody>
                  <a:tcPr/>
                </a:tc>
                <a:extLst>
                  <a:ext uri="{0D108BD9-81ED-4DB2-BD59-A6C34878D82A}">
                    <a16:rowId xmlns:a16="http://schemas.microsoft.com/office/drawing/2014/main" val="3783551407"/>
                  </a:ext>
                </a:extLst>
              </a:tr>
              <a:tr h="457540">
                <a:tc>
                  <a:txBody>
                    <a:bodyPr/>
                    <a:lstStyle/>
                    <a:p>
                      <a:pPr algn="ctr"/>
                      <a:r>
                        <a:rPr lang="en-US" dirty="0"/>
                        <a:t>D</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135297121"/>
                  </a:ext>
                </a:extLst>
              </a:tr>
            </a:tbl>
          </a:graphicData>
        </a:graphic>
      </p:graphicFrame>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AF988B4-FE14-47B8-A08D-19B0FFD03D1F}"/>
                  </a:ext>
                </a:extLst>
              </p:cNvPr>
              <p:cNvSpPr txBox="1"/>
              <p:nvPr/>
            </p:nvSpPr>
            <p:spPr>
              <a:xfrm>
                <a:off x="7095785" y="3997909"/>
                <a:ext cx="4984989" cy="1918987"/>
              </a:xfrm>
              <a:prstGeom prst="rect">
                <a:avLst/>
              </a:prstGeom>
              <a:noFill/>
            </p:spPr>
            <p:txBody>
              <a:bodyPr wrap="square" lIns="0" tIns="0" rIns="0" bIns="0" rtlCol="0">
                <a:spAutoFit/>
              </a:bodyPr>
              <a:lstStyle/>
              <a:p>
                <a:r>
                  <a:rPr lang="en-US" sz="2400" dirty="0">
                    <a:solidFill>
                      <a:schemeClr val="accent1"/>
                    </a:solidFill>
                  </a:rPr>
                  <a:t>Proportion shift:</a:t>
                </a:r>
              </a:p>
              <a:p>
                <a:r>
                  <a:rPr lang="en-US" sz="2400" dirty="0">
                    <a:solidFill>
                      <a:schemeClr val="accent1"/>
                    </a:solidFill>
                  </a:rPr>
                  <a:t>	</a:t>
                </a:r>
                <a14:m>
                  <m:oMath xmlns:m="http://schemas.openxmlformats.org/officeDocument/2006/math">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𝐿</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 </m:t>
                    </m:r>
                  </m:oMath>
                </a14:m>
                <a:r>
                  <a:rPr lang="en-US" sz="2400" dirty="0">
                    <a:solidFill>
                      <a:schemeClr val="accent1"/>
                    </a:solidFill>
                  </a:rPr>
                  <a:t> =  </a:t>
                </a:r>
                <a14:m>
                  <m:oMath xmlns:m="http://schemas.openxmlformats.org/officeDocument/2006/math">
                    <m:nary>
                      <m:naryPr>
                        <m:chr m:val="∑"/>
                        <m:supHide m:val="on"/>
                        <m:ctrlPr>
                          <a:rPr lang="en-US" sz="2400" b="0" i="1" smtClean="0">
                            <a:solidFill>
                              <a:schemeClr val="accent1"/>
                            </a:solidFill>
                            <a:latin typeface="Cambria Math" panose="02040503050406030204" pitchFamily="18" charset="0"/>
                            <a:ea typeface="Cambria Math" panose="02040503050406030204" pitchFamily="18" charset="0"/>
                          </a:rPr>
                        </m:ctrlPr>
                      </m:naryPr>
                      <m:sub>
                        <m:r>
                          <a:rPr lang="en-US" sz="2400" b="0" i="1" smtClean="0">
                            <a:solidFill>
                              <a:schemeClr val="accent1"/>
                            </a:solidFill>
                            <a:latin typeface="Cambria Math" panose="02040503050406030204" pitchFamily="18" charset="0"/>
                            <a:ea typeface="Cambria Math" panose="02040503050406030204" pitchFamily="18" charset="0"/>
                          </a:rPr>
                          <m:t>𝑘</m:t>
                        </m:r>
                      </m:sub>
                      <m:sup/>
                      <m:e>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b="0" i="1" smtClean="0">
                                <a:solidFill>
                                  <a:schemeClr val="accent1"/>
                                </a:solidFill>
                                <a:latin typeface="Cambria Math" panose="02040503050406030204" pitchFamily="18" charset="0"/>
                                <a:ea typeface="Cambria Math" panose="02040503050406030204" pitchFamily="18" charset="0"/>
                              </a:rPr>
                              <m:t>𝑃</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e>
                    </m:nary>
                    <m:r>
                      <a:rPr lang="en-US" sz="2400" b="0" i="1" smtClean="0">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𝑙𝑛</m:t>
                    </m:r>
                    <m:d>
                      <m:dPr>
                        <m:ctrlPr>
                          <a:rPr lang="en-US" sz="2400" i="1">
                            <a:solidFill>
                              <a:schemeClr val="accent1"/>
                            </a:solidFill>
                            <a:latin typeface="Cambria Math" panose="02040503050406030204" pitchFamily="18" charset="0"/>
                            <a:ea typeface="Cambria Math" panose="02040503050406030204" pitchFamily="18" charset="0"/>
                          </a:rPr>
                        </m:ctrlPr>
                      </m:dPr>
                      <m:e>
                        <m:f>
                          <m:fPr>
                            <m:ctrlPr>
                              <a:rPr lang="en-US" sz="2400" i="1">
                                <a:solidFill>
                                  <a:schemeClr val="accent1"/>
                                </a:solidFill>
                                <a:latin typeface="Cambria Math" panose="02040503050406030204" pitchFamily="18" charset="0"/>
                                <a:ea typeface="Cambria Math" panose="02040503050406030204" pitchFamily="18" charset="0"/>
                              </a:rPr>
                            </m:ctrlPr>
                          </m:fPr>
                          <m:num>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sz="2400" i="1">
                        <a:solidFill>
                          <a:schemeClr val="accent1"/>
                        </a:solidFill>
                        <a:latin typeface="Cambria Math" panose="02040503050406030204" pitchFamily="18" charset="0"/>
                        <a:ea typeface="Cambria Math" panose="02040503050406030204" pitchFamily="18" charset="0"/>
                      </a:rPr>
                      <m:t>  </m:t>
                    </m:r>
                  </m:oMath>
                </a14:m>
                <a:endParaRPr lang="en-US" sz="2400" b="0" dirty="0">
                  <a:solidFill>
                    <a:schemeClr val="accent1"/>
                  </a:solidFill>
                  <a:ea typeface="Cambria Math" panose="02040503050406030204" pitchFamily="18" charset="0"/>
                </a:endParaRPr>
              </a:p>
              <a:p>
                <a:r>
                  <a:rPr lang="en-US" sz="2400" dirty="0">
                    <a:solidFill>
                      <a:schemeClr val="accent1"/>
                    </a:solidFill>
                  </a:rPr>
                  <a:t>	</a:t>
                </a:r>
              </a:p>
              <a:p>
                <a:r>
                  <a:rPr lang="en-US" sz="2400" dirty="0">
                    <a:solidFill>
                      <a:schemeClr val="accent1"/>
                    </a:solidFill>
                  </a:rPr>
                  <a:t> 	</a:t>
                </a:r>
                <a14:m>
                  <m:oMath xmlns:m="http://schemas.openxmlformats.org/officeDocument/2006/math">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𝐿</m:t>
                        </m:r>
                      </m:e>
                      <m:sub>
                        <m:r>
                          <a:rPr lang="en-US" altLang="zh-CN" sz="2400" b="0" i="1" smtClean="0">
                            <a:solidFill>
                              <a:schemeClr val="accent1"/>
                            </a:solidFill>
                            <a:latin typeface="Cambria Math" panose="02040503050406030204" pitchFamily="18" charset="0"/>
                          </a:rPr>
                          <m:t>2</m:t>
                        </m:r>
                      </m:sub>
                    </m:sSub>
                  </m:oMath>
                </a14:m>
                <a:r>
                  <a:rPr lang="en-US" sz="2400" dirty="0">
                    <a:solidFill>
                      <a:schemeClr val="accent1"/>
                    </a:solidFill>
                  </a:rPr>
                  <a:t>  =  </a:t>
                </a:r>
                <a14:m>
                  <m:oMath xmlns:m="http://schemas.openxmlformats.org/officeDocument/2006/math">
                    <m:nary>
                      <m:naryPr>
                        <m:chr m:val="∑"/>
                        <m:supHide m:val="on"/>
                        <m:ctrlPr>
                          <a:rPr lang="en-US" sz="2400" i="1">
                            <a:solidFill>
                              <a:schemeClr val="accent1"/>
                            </a:solidFill>
                            <a:latin typeface="Cambria Math" panose="02040503050406030204" pitchFamily="18" charset="0"/>
                            <a:ea typeface="Cambria Math" panose="02040503050406030204" pitchFamily="18" charset="0"/>
                          </a:rPr>
                        </m:ctrlPr>
                      </m:naryPr>
                      <m:sub>
                        <m:r>
                          <a:rPr lang="en-US" sz="2400" i="1">
                            <a:solidFill>
                              <a:schemeClr val="accent1"/>
                            </a:solidFill>
                            <a:latin typeface="Cambria Math" panose="02040503050406030204" pitchFamily="18" charset="0"/>
                            <a:ea typeface="Cambria Math" panose="02040503050406030204" pitchFamily="18" charset="0"/>
                          </a:rPr>
                          <m:t>𝑘</m:t>
                        </m:r>
                      </m:sub>
                      <m:sup/>
                      <m:e>
                        <m:r>
                          <a:rPr lang="en-US" altLang="zh-CN" sz="2400" i="1">
                            <a:solidFill>
                              <a:schemeClr val="accent1"/>
                            </a:solidFill>
                            <a:latin typeface="Cambria Math" panose="02040503050406030204" pitchFamily="18" charset="0"/>
                            <a:ea typeface="Cambria Math" panose="02040503050406030204" pitchFamily="18" charset="0"/>
                          </a:rPr>
                          <m:t>|</m:t>
                        </m:r>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m:t>
                        </m:r>
                        <m:sSup>
                          <m:sSupPr>
                            <m:ctrlPr>
                              <a:rPr lang="en-US" sz="2400" i="1">
                                <a:solidFill>
                                  <a:schemeClr val="accent1"/>
                                </a:solidFill>
                                <a:latin typeface="Cambria Math" panose="02040503050406030204" pitchFamily="18" charset="0"/>
                              </a:rPr>
                            </m:ctrlPr>
                          </m:sSupPr>
                          <m:e>
                            <m:r>
                              <a:rPr lang="en-US" sz="2400" b="0" i="1" smtClean="0">
                                <a:solidFill>
                                  <a:schemeClr val="accent1"/>
                                </a:solidFill>
                                <a:latin typeface="Cambria Math" panose="02040503050406030204" pitchFamily="18" charset="0"/>
                              </a:rPr>
                              <m:t> </m:t>
                            </m:r>
                          </m:e>
                          <m:sup>
                            <m:r>
                              <a:rPr lang="en-US" sz="2400" b="0" i="1" smtClean="0">
                                <a:solidFill>
                                  <a:schemeClr val="accent1"/>
                                </a:solidFill>
                                <a:latin typeface="Cambria Math" panose="02040503050406030204" pitchFamily="18" charset="0"/>
                              </a:rPr>
                              <m:t>2</m:t>
                            </m:r>
                          </m:sup>
                        </m:sSup>
                      </m:e>
                    </m:nary>
                    <m:r>
                      <a:rPr lang="en-US" sz="2400" i="1">
                        <a:solidFill>
                          <a:schemeClr val="accent1"/>
                        </a:solidFill>
                        <a:latin typeface="Cambria Math" panose="02040503050406030204" pitchFamily="18" charset="0"/>
                        <a:ea typeface="Cambria Math" panose="02040503050406030204" pitchFamily="18" charset="0"/>
                      </a:rPr>
                      <m:t> </m:t>
                    </m:r>
                    <m:r>
                      <a:rPr lang="en-US" sz="2400" i="1">
                        <a:solidFill>
                          <a:schemeClr val="accent1"/>
                        </a:solidFill>
                        <a:latin typeface="Cambria Math" panose="02040503050406030204" pitchFamily="18" charset="0"/>
                        <a:ea typeface="Cambria Math" panose="02040503050406030204" pitchFamily="18" charset="0"/>
                      </a:rPr>
                      <m:t>𝑙𝑛</m:t>
                    </m:r>
                    <m:d>
                      <m:dPr>
                        <m:ctrlPr>
                          <a:rPr lang="en-US" sz="2400" i="1">
                            <a:solidFill>
                              <a:schemeClr val="accent1"/>
                            </a:solidFill>
                            <a:latin typeface="Cambria Math" panose="02040503050406030204" pitchFamily="18" charset="0"/>
                            <a:ea typeface="Cambria Math" panose="02040503050406030204" pitchFamily="18" charset="0"/>
                          </a:rPr>
                        </m:ctrlPr>
                      </m:dPr>
                      <m:e>
                        <m:f>
                          <m:fPr>
                            <m:ctrlPr>
                              <a:rPr lang="en-US" sz="2400" i="1">
                                <a:solidFill>
                                  <a:schemeClr val="accent1"/>
                                </a:solidFill>
                                <a:latin typeface="Cambria Math" panose="02040503050406030204" pitchFamily="18" charset="0"/>
                                <a:ea typeface="Cambria Math" panose="02040503050406030204" pitchFamily="18" charset="0"/>
                              </a:rPr>
                            </m:ctrlPr>
                          </m:fPr>
                          <m:num>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altLang="zh-CN" sz="2400" i="1">
                        <a:solidFill>
                          <a:schemeClr val="accent1"/>
                        </a:solidFill>
                        <a:latin typeface="Cambria Math" panose="02040503050406030204" pitchFamily="18" charset="0"/>
                        <a:ea typeface="Cambria Math" panose="02040503050406030204" pitchFamily="18" charset="0"/>
                      </a:rPr>
                      <m:t>|</m:t>
                    </m:r>
                  </m:oMath>
                </a14:m>
                <a:endParaRPr lang="en-US" sz="2400" dirty="0">
                  <a:solidFill>
                    <a:schemeClr val="accent1"/>
                  </a:solidFill>
                </a:endParaRPr>
              </a:p>
            </p:txBody>
          </p:sp>
        </mc:Choice>
        <mc:Fallback xmlns="">
          <p:sp>
            <p:nvSpPr>
              <p:cNvPr id="24" name="TextBox 23">
                <a:extLst>
                  <a:ext uri="{FF2B5EF4-FFF2-40B4-BE49-F238E27FC236}">
                    <a16:creationId xmlns:a16="http://schemas.microsoft.com/office/drawing/2014/main" id="{4AF988B4-FE14-47B8-A08D-19B0FFD03D1F}"/>
                  </a:ext>
                </a:extLst>
              </p:cNvPr>
              <p:cNvSpPr txBox="1">
                <a:spLocks noRot="1" noChangeAspect="1" noMove="1" noResize="1" noEditPoints="1" noAdjustHandles="1" noChangeArrowheads="1" noChangeShapeType="1" noTextEdit="1"/>
              </p:cNvSpPr>
              <p:nvPr/>
            </p:nvSpPr>
            <p:spPr>
              <a:xfrm>
                <a:off x="7095785" y="3997909"/>
                <a:ext cx="4984989" cy="1918987"/>
              </a:xfrm>
              <a:prstGeom prst="rect">
                <a:avLst/>
              </a:prstGeom>
              <a:blipFill>
                <a:blip r:embed="rId4"/>
                <a:stretch>
                  <a:fillRect l="-3667" t="-5079" b="-1587"/>
                </a:stretch>
              </a:blipFill>
            </p:spPr>
            <p:txBody>
              <a:bodyPr/>
              <a:lstStyle/>
              <a:p>
                <a:r>
                  <a:rPr lang="en-US">
                    <a:noFill/>
                  </a:rPr>
                  <a:t> </a:t>
                </a:r>
              </a:p>
            </p:txBody>
          </p:sp>
        </mc:Fallback>
      </mc:AlternateContent>
    </p:spTree>
    <p:extLst>
      <p:ext uri="{BB962C8B-B14F-4D97-AF65-F5344CB8AC3E}">
        <p14:creationId xmlns:p14="http://schemas.microsoft.com/office/powerpoint/2010/main" val="319737595"/>
      </p:ext>
    </p:extLst>
  </p:cSld>
  <p:clrMapOvr>
    <a:masterClrMapping/>
  </p:clrMapOvr>
  <mc:AlternateContent xmlns:mc="http://schemas.openxmlformats.org/markup-compatibility/2006" xmlns:p14="http://schemas.microsoft.com/office/powerpoint/2010/main">
    <mc:Choice Requires="p14">
      <p:transition spd="med" p14:dur="700" advTm="58056">
        <p:fade/>
      </p:transition>
    </mc:Choice>
    <mc:Fallback xmlns="">
      <p:transition spd="med" advTm="5805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1DC601B-0C71-41E0-BED7-811AEDAA275B}"/>
                  </a:ext>
                </a:extLst>
              </p:cNvPr>
              <p:cNvSpPr/>
              <p:nvPr/>
            </p:nvSpPr>
            <p:spPr>
              <a:xfrm>
                <a:off x="537222" y="1739739"/>
                <a:ext cx="2188356" cy="494751"/>
              </a:xfrm>
              <a:prstGeom prst="rect">
                <a:avLst/>
              </a:prstGeom>
            </p:spPr>
            <p:txBody>
              <a:bodyPr wrap="none">
                <a:spAutoFit/>
              </a:bodyPr>
              <a:lstStyle/>
              <a:p>
                <a14:m>
                  <m:oMath xmlns:m="http://schemas.openxmlformats.org/officeDocument/2006/math">
                    <m:sSub>
                      <m:sSubPr>
                        <m:ctrlPr>
                          <a:rPr lang="en-US" sz="2400" b="1" i="1" smtClean="0">
                            <a:solidFill>
                              <a:schemeClr val="accent1"/>
                            </a:solidFill>
                            <a:latin typeface="Cambria Math" panose="02040503050406030204" pitchFamily="18" charset="0"/>
                          </a:rPr>
                        </m:ctrlPr>
                      </m:sSubPr>
                      <m:e>
                        <m:r>
                          <a:rPr lang="en-US" sz="2400" b="1" i="1" smtClean="0">
                            <a:solidFill>
                              <a:schemeClr val="accent1"/>
                            </a:solidFill>
                            <a:latin typeface="Cambria Math" panose="02040503050406030204" pitchFamily="18" charset="0"/>
                          </a:rPr>
                          <m:t>𝑳</m:t>
                        </m:r>
                      </m:e>
                      <m:sub>
                        <m:r>
                          <a:rPr lang="en-US" sz="2400" b="1" i="1" smtClean="0">
                            <a:solidFill>
                              <a:schemeClr val="accent1"/>
                            </a:solidFill>
                            <a:latin typeface="Cambria Math" panose="02040503050406030204" pitchFamily="18" charset="0"/>
                          </a:rPr>
                          <m:t>𝒑</m:t>
                        </m:r>
                      </m:sub>
                    </m:sSub>
                  </m:oMath>
                </a14:m>
                <a:r>
                  <a:rPr lang="en-US" sz="2400" b="1" dirty="0">
                    <a:solidFill>
                      <a:schemeClr val="accent1"/>
                    </a:solidFill>
                    <a:latin typeface="Arial" panose="020B0604020202020204" pitchFamily="34" charset="0"/>
                  </a:rPr>
                  <a:t> Bias Rank:</a:t>
                </a:r>
                <a:endParaRPr lang="en-US" sz="2400" b="1" i="0" dirty="0">
                  <a:solidFill>
                    <a:schemeClr val="accent1"/>
                  </a:solidFill>
                  <a:effectLst/>
                  <a:latin typeface="Arial" panose="020B0604020202020204" pitchFamily="34" charset="0"/>
                </a:endParaRPr>
              </a:p>
            </p:txBody>
          </p:sp>
        </mc:Choice>
        <mc:Fallback xmlns="">
          <p:sp>
            <p:nvSpPr>
              <p:cNvPr id="4" name="Rectangle 3">
                <a:extLst>
                  <a:ext uri="{FF2B5EF4-FFF2-40B4-BE49-F238E27FC236}">
                    <a16:creationId xmlns:a16="http://schemas.microsoft.com/office/drawing/2014/main" id="{61DC601B-0C71-41E0-BED7-811AEDAA275B}"/>
                  </a:ext>
                </a:extLst>
              </p:cNvPr>
              <p:cNvSpPr>
                <a:spLocks noRot="1" noChangeAspect="1" noMove="1" noResize="1" noEditPoints="1" noAdjustHandles="1" noChangeArrowheads="1" noChangeShapeType="1" noTextEdit="1"/>
              </p:cNvSpPr>
              <p:nvPr/>
            </p:nvSpPr>
            <p:spPr>
              <a:xfrm>
                <a:off x="537222" y="1739739"/>
                <a:ext cx="2188356" cy="494751"/>
              </a:xfrm>
              <a:prstGeom prst="rect">
                <a:avLst/>
              </a:prstGeom>
              <a:blipFill>
                <a:blip r:embed="rId3"/>
                <a:stretch>
                  <a:fillRect l="-557" t="-9756" r="-3343" b="-19512"/>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37B77A3-1676-4C0D-AAE1-F330D64C9D2F}"/>
              </a:ext>
            </a:extLst>
          </p:cNvPr>
          <p:cNvSpPr/>
          <p:nvPr/>
        </p:nvSpPr>
        <p:spPr>
          <a:xfrm>
            <a:off x="7042659" y="490535"/>
            <a:ext cx="5256583" cy="2446824"/>
          </a:xfrm>
          <a:prstGeom prst="rect">
            <a:avLst/>
          </a:prstGeom>
        </p:spPr>
        <p:txBody>
          <a:bodyPr wrap="square">
            <a:spAutoFit/>
          </a:bodyPr>
          <a:lstStyle/>
          <a:p>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A: l1_pos is less than or equal to 5  (5627)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B: l2_pos is less than or equal to 5  (5627)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C: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5   (5382)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D: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10 (10336)</a:t>
            </a:r>
          </a:p>
          <a:p>
            <a:pPr>
              <a:lnSpc>
                <a:spcPts val="1800"/>
              </a:lnSpc>
            </a:pPr>
            <a:endParaRPr lang="en-US" i="0" dirty="0">
              <a:solidFill>
                <a:schemeClr val="accent1"/>
              </a:solidFill>
              <a:effectLst/>
              <a:latin typeface="Arial" panose="020B0604020202020204" pitchFamily="34" charset="0"/>
            </a:endParaRPr>
          </a:p>
          <a:p>
            <a:pPr>
              <a:lnSpc>
                <a:spcPts val="1800"/>
              </a:lnSpc>
            </a:pPr>
            <a:r>
              <a:rPr lang="en-US" dirty="0">
                <a:solidFill>
                  <a:schemeClr val="accent1"/>
                </a:solidFill>
                <a:latin typeface="Arial" panose="020B0604020202020204" pitchFamily="34" charset="0"/>
              </a:rPr>
              <a:t>A &amp; B: 3533</a:t>
            </a:r>
            <a:endParaRPr lang="en-US" i="0" dirty="0">
              <a:solidFill>
                <a:schemeClr val="accent1"/>
              </a:solidFill>
              <a:effectLst/>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0E80547-F164-41CF-A358-FB1476C36779}"/>
                  </a:ext>
                </a:extLst>
              </p:cNvPr>
              <p:cNvGraphicFramePr>
                <a:graphicFrameLocks noGrp="1"/>
              </p:cNvGraphicFramePr>
              <p:nvPr>
                <p:extLst>
                  <p:ext uri="{D42A27DB-BD31-4B8C-83A1-F6EECF244321}">
                    <p14:modId xmlns:p14="http://schemas.microsoft.com/office/powerpoint/2010/main" val="4181254928"/>
                  </p:ext>
                </p:extLst>
              </p:nvPr>
            </p:nvGraphicFramePr>
            <p:xfrm>
              <a:off x="6799876" y="3096165"/>
              <a:ext cx="4748067" cy="334651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814394">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33031">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24.1% </a:t>
                          </a:r>
                          <a:endParaRPr lang="en-US" dirty="0"/>
                        </a:p>
                      </a:txBody>
                      <a:tcPr/>
                    </a:tc>
                    <a:tc>
                      <a:txBody>
                        <a:bodyPr/>
                        <a:lstStyle/>
                        <a:p>
                          <a:pPr algn="ctr"/>
                          <a:r>
                            <a:rPr lang="en-US" b="1" dirty="0">
                              <a:solidFill>
                                <a:srgbClr val="333333"/>
                              </a:solidFill>
                              <a:latin typeface="Arial" panose="020B0604020202020204" pitchFamily="34" charset="0"/>
                            </a:rPr>
                            <a:t>25.2%</a:t>
                          </a:r>
                          <a:endParaRPr lang="en-US" dirty="0"/>
                        </a:p>
                      </a:txBody>
                      <a:tcPr/>
                    </a:tc>
                    <a:extLst>
                      <a:ext uri="{0D108BD9-81ED-4DB2-BD59-A6C34878D82A}">
                        <a16:rowId xmlns:a16="http://schemas.microsoft.com/office/drawing/2014/main" val="3378411769"/>
                      </a:ext>
                    </a:extLst>
                  </a:tr>
                  <a:tr h="6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23.5%  </a:t>
                          </a:r>
                          <a:endParaRPr lang="en-US" dirty="0"/>
                        </a:p>
                      </a:txBody>
                      <a:tcPr/>
                    </a:tc>
                    <a:tc>
                      <a:txBody>
                        <a:bodyPr/>
                        <a:lstStyle/>
                        <a:p>
                          <a:pPr algn="ctr"/>
                          <a:r>
                            <a:rPr lang="en-US" b="1" dirty="0">
                              <a:solidFill>
                                <a:srgbClr val="333333"/>
                              </a:solidFill>
                              <a:latin typeface="Arial" panose="020B0604020202020204" pitchFamily="34" charset="0"/>
                            </a:rPr>
                            <a:t>24.5%</a:t>
                          </a:r>
                          <a:endParaRPr lang="en-US" dirty="0"/>
                        </a:p>
                      </a:txBody>
                      <a:tcPr/>
                    </a:tc>
                    <a:extLst>
                      <a:ext uri="{0D108BD9-81ED-4DB2-BD59-A6C34878D82A}">
                        <a16:rowId xmlns:a16="http://schemas.microsoft.com/office/drawing/2014/main" val="2677810442"/>
                      </a:ext>
                    </a:extLst>
                  </a:tr>
                  <a:tr h="6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26.4%</a:t>
                          </a:r>
                          <a:endParaRPr lang="en-US" dirty="0"/>
                        </a:p>
                      </a:txBody>
                      <a:tcPr/>
                    </a:tc>
                    <a:tc>
                      <a:txBody>
                        <a:bodyPr/>
                        <a:lstStyle/>
                        <a:p>
                          <a:pPr algn="ctr"/>
                          <a:r>
                            <a:rPr lang="en-US" b="1" dirty="0">
                              <a:solidFill>
                                <a:srgbClr val="333333"/>
                              </a:solidFill>
                              <a:latin typeface="Arial" panose="020B0604020202020204" pitchFamily="34" charset="0"/>
                            </a:rPr>
                            <a:t>17.4%</a:t>
                          </a:r>
                          <a:endParaRPr lang="en-US" dirty="0"/>
                        </a:p>
                      </a:txBody>
                      <a:tcPr/>
                    </a:tc>
                    <a:extLst>
                      <a:ext uri="{0D108BD9-81ED-4DB2-BD59-A6C34878D82A}">
                        <a16:rowId xmlns:a16="http://schemas.microsoft.com/office/drawing/2014/main" val="1271578199"/>
                      </a:ext>
                    </a:extLst>
                  </a:tr>
                  <a:tr h="6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43.4%</a:t>
                          </a:r>
                          <a:endParaRPr lang="en-US" dirty="0"/>
                        </a:p>
                      </a:txBody>
                      <a:tcPr/>
                    </a:tc>
                    <a:tc>
                      <a:txBody>
                        <a:bodyPr/>
                        <a:lstStyle/>
                        <a:p>
                          <a:pPr algn="ctr"/>
                          <a:r>
                            <a:rPr lang="en-US" b="1" dirty="0">
                              <a:solidFill>
                                <a:srgbClr val="333333"/>
                              </a:solidFill>
                              <a:latin typeface="Arial" panose="020B0604020202020204" pitchFamily="34" charset="0"/>
                            </a:rPr>
                            <a:t>14.9%</a:t>
                          </a:r>
                          <a:endParaRPr lang="en-US" dirty="0"/>
                        </a:p>
                      </a:txBody>
                      <a:tcPr/>
                    </a:tc>
                    <a:extLst>
                      <a:ext uri="{0D108BD9-81ED-4DB2-BD59-A6C34878D82A}">
                        <a16:rowId xmlns:a16="http://schemas.microsoft.com/office/drawing/2014/main" val="2511541790"/>
                      </a:ext>
                    </a:extLst>
                  </a:tr>
                </a:tbl>
              </a:graphicData>
            </a:graphic>
          </p:graphicFrame>
        </mc:Choice>
        <mc:Fallback xmlns="">
          <p:graphicFrame>
            <p:nvGraphicFramePr>
              <p:cNvPr id="8" name="Table 7">
                <a:extLst>
                  <a:ext uri="{FF2B5EF4-FFF2-40B4-BE49-F238E27FC236}">
                    <a16:creationId xmlns:a16="http://schemas.microsoft.com/office/drawing/2014/main" id="{60E80547-F164-41CF-A358-FB1476C36779}"/>
                  </a:ext>
                </a:extLst>
              </p:cNvPr>
              <p:cNvGraphicFramePr>
                <a:graphicFrameLocks noGrp="1"/>
              </p:cNvGraphicFramePr>
              <p:nvPr>
                <p:extLst>
                  <p:ext uri="{D42A27DB-BD31-4B8C-83A1-F6EECF244321}">
                    <p14:modId xmlns:p14="http://schemas.microsoft.com/office/powerpoint/2010/main" val="4181254928"/>
                  </p:ext>
                </p:extLst>
              </p:nvPr>
            </p:nvGraphicFramePr>
            <p:xfrm>
              <a:off x="6799876" y="3096165"/>
              <a:ext cx="4748067" cy="334651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814394">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33031">
                    <a:tc>
                      <a:txBody>
                        <a:bodyPr/>
                        <a:lstStyle/>
                        <a:p>
                          <a:endParaRPr lang="en-US"/>
                        </a:p>
                      </a:txBody>
                      <a:tcPr>
                        <a:blipFill>
                          <a:blip r:embed="rId4"/>
                          <a:stretch>
                            <a:fillRect l="-385" t="-134615" r="-201538" b="-301923"/>
                          </a:stretch>
                        </a:blipFill>
                      </a:tcPr>
                    </a:tc>
                    <a:tc>
                      <a:txBody>
                        <a:bodyPr/>
                        <a:lstStyle/>
                        <a:p>
                          <a:pPr algn="ctr"/>
                          <a:r>
                            <a:rPr lang="en-US" b="1" dirty="0">
                              <a:solidFill>
                                <a:srgbClr val="333333"/>
                              </a:solidFill>
                              <a:latin typeface="Arial" panose="020B0604020202020204" pitchFamily="34" charset="0"/>
                            </a:rPr>
                            <a:t>24.1% </a:t>
                          </a:r>
                          <a:endParaRPr lang="en-US" dirty="0"/>
                        </a:p>
                      </a:txBody>
                      <a:tcPr/>
                    </a:tc>
                    <a:tc>
                      <a:txBody>
                        <a:bodyPr/>
                        <a:lstStyle/>
                        <a:p>
                          <a:pPr algn="ctr"/>
                          <a:r>
                            <a:rPr lang="en-US" b="1" dirty="0">
                              <a:solidFill>
                                <a:srgbClr val="333333"/>
                              </a:solidFill>
                              <a:latin typeface="Arial" panose="020B0604020202020204" pitchFamily="34" charset="0"/>
                            </a:rPr>
                            <a:t>25.2%</a:t>
                          </a:r>
                          <a:endParaRPr lang="en-US" dirty="0"/>
                        </a:p>
                      </a:txBody>
                      <a:tcPr/>
                    </a:tc>
                    <a:extLst>
                      <a:ext uri="{0D108BD9-81ED-4DB2-BD59-A6C34878D82A}">
                        <a16:rowId xmlns:a16="http://schemas.microsoft.com/office/drawing/2014/main" val="3378411769"/>
                      </a:ext>
                    </a:extLst>
                  </a:tr>
                  <a:tr h="633031">
                    <a:tc>
                      <a:txBody>
                        <a:bodyPr/>
                        <a:lstStyle/>
                        <a:p>
                          <a:endParaRPr lang="en-US"/>
                        </a:p>
                      </a:txBody>
                      <a:tcPr>
                        <a:blipFill>
                          <a:blip r:embed="rId4"/>
                          <a:stretch>
                            <a:fillRect l="-385" t="-234615" r="-201538" b="-201923"/>
                          </a:stretch>
                        </a:blipFill>
                      </a:tcPr>
                    </a:tc>
                    <a:tc>
                      <a:txBody>
                        <a:bodyPr/>
                        <a:lstStyle/>
                        <a:p>
                          <a:pPr algn="ctr"/>
                          <a:r>
                            <a:rPr lang="en-US" b="1" dirty="0">
                              <a:solidFill>
                                <a:srgbClr val="333333"/>
                              </a:solidFill>
                              <a:latin typeface="Arial" panose="020B0604020202020204" pitchFamily="34" charset="0"/>
                            </a:rPr>
                            <a:t>23.5%  </a:t>
                          </a:r>
                          <a:endParaRPr lang="en-US" dirty="0"/>
                        </a:p>
                      </a:txBody>
                      <a:tcPr/>
                    </a:tc>
                    <a:tc>
                      <a:txBody>
                        <a:bodyPr/>
                        <a:lstStyle/>
                        <a:p>
                          <a:pPr algn="ctr"/>
                          <a:r>
                            <a:rPr lang="en-US" b="1" dirty="0">
                              <a:solidFill>
                                <a:srgbClr val="333333"/>
                              </a:solidFill>
                              <a:latin typeface="Arial" panose="020B0604020202020204" pitchFamily="34" charset="0"/>
                            </a:rPr>
                            <a:t>24.5%</a:t>
                          </a:r>
                          <a:endParaRPr lang="en-US" dirty="0"/>
                        </a:p>
                      </a:txBody>
                      <a:tcPr/>
                    </a:tc>
                    <a:extLst>
                      <a:ext uri="{0D108BD9-81ED-4DB2-BD59-A6C34878D82A}">
                        <a16:rowId xmlns:a16="http://schemas.microsoft.com/office/drawing/2014/main" val="2677810442"/>
                      </a:ext>
                    </a:extLst>
                  </a:tr>
                  <a:tr h="633031">
                    <a:tc>
                      <a:txBody>
                        <a:bodyPr/>
                        <a:lstStyle/>
                        <a:p>
                          <a:endParaRPr lang="en-US"/>
                        </a:p>
                      </a:txBody>
                      <a:tcPr>
                        <a:blipFill>
                          <a:blip r:embed="rId4"/>
                          <a:stretch>
                            <a:fillRect l="-385" t="-334615" r="-201538" b="-101923"/>
                          </a:stretch>
                        </a:blipFill>
                      </a:tcPr>
                    </a:tc>
                    <a:tc>
                      <a:txBody>
                        <a:bodyPr/>
                        <a:lstStyle/>
                        <a:p>
                          <a:pPr algn="ctr"/>
                          <a:r>
                            <a:rPr lang="en-US" b="1" dirty="0">
                              <a:solidFill>
                                <a:srgbClr val="333333"/>
                              </a:solidFill>
                              <a:latin typeface="Arial" panose="020B0604020202020204" pitchFamily="34" charset="0"/>
                            </a:rPr>
                            <a:t>26.4%</a:t>
                          </a:r>
                          <a:endParaRPr lang="en-US" dirty="0"/>
                        </a:p>
                      </a:txBody>
                      <a:tcPr/>
                    </a:tc>
                    <a:tc>
                      <a:txBody>
                        <a:bodyPr/>
                        <a:lstStyle/>
                        <a:p>
                          <a:pPr algn="ctr"/>
                          <a:r>
                            <a:rPr lang="en-US" b="1" dirty="0">
                              <a:solidFill>
                                <a:srgbClr val="333333"/>
                              </a:solidFill>
                              <a:latin typeface="Arial" panose="020B0604020202020204" pitchFamily="34" charset="0"/>
                            </a:rPr>
                            <a:t>17.4%</a:t>
                          </a:r>
                          <a:endParaRPr lang="en-US" dirty="0"/>
                        </a:p>
                      </a:txBody>
                      <a:tcPr/>
                    </a:tc>
                    <a:extLst>
                      <a:ext uri="{0D108BD9-81ED-4DB2-BD59-A6C34878D82A}">
                        <a16:rowId xmlns:a16="http://schemas.microsoft.com/office/drawing/2014/main" val="1271578199"/>
                      </a:ext>
                    </a:extLst>
                  </a:tr>
                  <a:tr h="633031">
                    <a:tc>
                      <a:txBody>
                        <a:bodyPr/>
                        <a:lstStyle/>
                        <a:p>
                          <a:endParaRPr lang="en-US"/>
                        </a:p>
                      </a:txBody>
                      <a:tcPr>
                        <a:blipFill>
                          <a:blip r:embed="rId4"/>
                          <a:stretch>
                            <a:fillRect l="-385" t="-434615" r="-201538" b="-1923"/>
                          </a:stretch>
                        </a:blipFill>
                      </a:tcPr>
                    </a:tc>
                    <a:tc>
                      <a:txBody>
                        <a:bodyPr/>
                        <a:lstStyle/>
                        <a:p>
                          <a:pPr algn="ctr"/>
                          <a:r>
                            <a:rPr lang="en-US" b="1" dirty="0">
                              <a:solidFill>
                                <a:srgbClr val="333333"/>
                              </a:solidFill>
                              <a:latin typeface="Arial" panose="020B0604020202020204" pitchFamily="34" charset="0"/>
                            </a:rPr>
                            <a:t>43.4%</a:t>
                          </a:r>
                          <a:endParaRPr lang="en-US" dirty="0"/>
                        </a:p>
                      </a:txBody>
                      <a:tcPr/>
                    </a:tc>
                    <a:tc>
                      <a:txBody>
                        <a:bodyPr/>
                        <a:lstStyle/>
                        <a:p>
                          <a:pPr algn="ctr"/>
                          <a:r>
                            <a:rPr lang="en-US" b="1" dirty="0">
                              <a:solidFill>
                                <a:srgbClr val="333333"/>
                              </a:solidFill>
                              <a:latin typeface="Arial" panose="020B0604020202020204" pitchFamily="34" charset="0"/>
                            </a:rPr>
                            <a:t>14.9%</a:t>
                          </a:r>
                          <a:endParaRPr lang="en-US" dirty="0"/>
                        </a:p>
                      </a:txBody>
                      <a:tcPr/>
                    </a:tc>
                    <a:extLst>
                      <a:ext uri="{0D108BD9-81ED-4DB2-BD59-A6C34878D82A}">
                        <a16:rowId xmlns:a16="http://schemas.microsoft.com/office/drawing/2014/main" val="2511541790"/>
                      </a:ext>
                    </a:extLst>
                  </a:tr>
                </a:tbl>
              </a:graphicData>
            </a:graphic>
          </p:graphicFrame>
        </mc:Fallback>
      </mc:AlternateContent>
      <p:pic>
        <p:nvPicPr>
          <p:cNvPr id="12" name="Picture 11">
            <a:extLst>
              <a:ext uri="{FF2B5EF4-FFF2-40B4-BE49-F238E27FC236}">
                <a16:creationId xmlns:a16="http://schemas.microsoft.com/office/drawing/2014/main" id="{22C8BF0E-1280-43FB-9C17-1A1EB068C11A}"/>
              </a:ext>
            </a:extLst>
          </p:cNvPr>
          <p:cNvPicPr>
            <a:picLocks noChangeAspect="1"/>
          </p:cNvPicPr>
          <p:nvPr/>
        </p:nvPicPr>
        <p:blipFill>
          <a:blip r:embed="rId5"/>
          <a:stretch>
            <a:fillRect/>
          </a:stretch>
        </p:blipFill>
        <p:spPr>
          <a:xfrm>
            <a:off x="693430" y="2293601"/>
            <a:ext cx="5386158" cy="3599687"/>
          </a:xfrm>
          <a:prstGeom prst="rect">
            <a:avLst/>
          </a:prstGeom>
        </p:spPr>
      </p:pic>
      <p:sp>
        <p:nvSpPr>
          <p:cNvPr id="14" name="Flowchart: Alternate Process 13">
            <a:extLst>
              <a:ext uri="{FF2B5EF4-FFF2-40B4-BE49-F238E27FC236}">
                <a16:creationId xmlns:a16="http://schemas.microsoft.com/office/drawing/2014/main" id="{9D4FF91D-33F4-454A-A562-6D95CDABBBEE}"/>
              </a:ext>
            </a:extLst>
          </p:cNvPr>
          <p:cNvSpPr/>
          <p:nvPr/>
        </p:nvSpPr>
        <p:spPr>
          <a:xfrm>
            <a:off x="6797735" y="632584"/>
            <a:ext cx="5108107" cy="230102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cxnSp>
        <p:nvCxnSpPr>
          <p:cNvPr id="15" name="Straight Connector 14">
            <a:extLst>
              <a:ext uri="{FF2B5EF4-FFF2-40B4-BE49-F238E27FC236}">
                <a16:creationId xmlns:a16="http://schemas.microsoft.com/office/drawing/2014/main" id="{C0229CF3-F264-4975-811A-E20B73D90B64}"/>
              </a:ext>
            </a:extLst>
          </p:cNvPr>
          <p:cNvCxnSpPr>
            <a:cxnSpLocks/>
          </p:cNvCxnSpPr>
          <p:nvPr/>
        </p:nvCxnSpPr>
        <p:spPr>
          <a:xfrm>
            <a:off x="1096466" y="3303928"/>
            <a:ext cx="4580086"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F7D8191-71B4-4E32-B16B-5E0AB3BB861A}"/>
              </a:ext>
            </a:extLst>
          </p:cNvPr>
          <p:cNvSpPr/>
          <p:nvPr/>
        </p:nvSpPr>
        <p:spPr>
          <a:xfrm>
            <a:off x="4420585" y="2561974"/>
            <a:ext cx="432048" cy="369161"/>
          </a:xfrm>
          <a:prstGeom prst="ellips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1</a:t>
            </a:r>
          </a:p>
        </p:txBody>
      </p:sp>
      <p:sp>
        <p:nvSpPr>
          <p:cNvPr id="22" name="Rectangle 21">
            <a:extLst>
              <a:ext uri="{FF2B5EF4-FFF2-40B4-BE49-F238E27FC236}">
                <a16:creationId xmlns:a16="http://schemas.microsoft.com/office/drawing/2014/main" id="{61FCFE48-B42B-415E-BF50-BA0C7AD3FC80}"/>
              </a:ext>
            </a:extLst>
          </p:cNvPr>
          <p:cNvSpPr/>
          <p:nvPr/>
        </p:nvSpPr>
        <p:spPr>
          <a:xfrm>
            <a:off x="382765" y="964712"/>
            <a:ext cx="6292107" cy="461665"/>
          </a:xfrm>
          <a:prstGeom prst="rect">
            <a:avLst/>
          </a:prstGeom>
        </p:spPr>
        <p:txBody>
          <a:bodyPr wrap="none">
            <a:spAutoFit/>
          </a:bodyPr>
          <a:lstStyle/>
          <a:p>
            <a:r>
              <a:rPr lang="en-US" sz="2400" b="1" dirty="0">
                <a:solidFill>
                  <a:schemeClr val="accent1"/>
                </a:solidFill>
                <a:latin typeface="Arial" panose="020B0604020202020204" pitchFamily="34" charset="0"/>
              </a:rPr>
              <a:t>Shift of L1(2) predicting shift of </a:t>
            </a:r>
            <a:r>
              <a:rPr lang="en-US" sz="2400" b="1" dirty="0" err="1">
                <a:solidFill>
                  <a:schemeClr val="accent1"/>
                </a:solidFill>
                <a:latin typeface="Arial" panose="020B0604020202020204" pitchFamily="34" charset="0"/>
              </a:rPr>
              <a:t>bad_rate</a:t>
            </a:r>
            <a:endParaRPr lang="en-US" sz="2400" b="1" dirty="0">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686670935"/>
      </p:ext>
    </p:extLst>
  </p:cSld>
  <p:clrMapOvr>
    <a:masterClrMapping/>
  </p:clrMapOvr>
  <mc:AlternateContent xmlns:mc="http://schemas.openxmlformats.org/markup-compatibility/2006" xmlns:p14="http://schemas.microsoft.com/office/powerpoint/2010/main">
    <mc:Choice Requires="p14">
      <p:transition spd="med" p14:dur="700" advTm="71702">
        <p:fade/>
      </p:transition>
    </mc:Choice>
    <mc:Fallback xmlns="">
      <p:transition spd="med" advTm="71702">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80" y="470202"/>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Proportion shift of </a:t>
            </a:r>
            <a:r>
              <a:rPr lang="en-US" altLang="en-US" sz="2400" i="1" dirty="0" err="1">
                <a:latin typeface="Arial" panose="020B0604020202020204" pitchFamily="34" charset="0"/>
                <a:ea typeface="Courier New" panose="02070309020205020404" pitchFamily="49" charset="0"/>
                <a:cs typeface="Arial" panose="020B0604020202020204" pitchFamily="34" charset="0"/>
              </a:rPr>
              <a:t>sndr_country</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1DC601B-0C71-41E0-BED7-811AEDAA275B}"/>
                  </a:ext>
                </a:extLst>
              </p:cNvPr>
              <p:cNvSpPr/>
              <p:nvPr/>
            </p:nvSpPr>
            <p:spPr>
              <a:xfrm>
                <a:off x="377180" y="983328"/>
                <a:ext cx="2188356" cy="494751"/>
              </a:xfrm>
              <a:prstGeom prst="rect">
                <a:avLst/>
              </a:prstGeom>
            </p:spPr>
            <p:txBody>
              <a:bodyPr wrap="none">
                <a:spAutoFit/>
              </a:bodyPr>
              <a:lstStyle/>
              <a:p>
                <a14:m>
                  <m:oMath xmlns:m="http://schemas.openxmlformats.org/officeDocument/2006/math">
                    <m:sSub>
                      <m:sSubPr>
                        <m:ctrlPr>
                          <a:rPr lang="en-US" sz="2400" b="1" i="1" smtClean="0">
                            <a:solidFill>
                              <a:schemeClr val="accent1"/>
                            </a:solidFill>
                            <a:latin typeface="Cambria Math" panose="02040503050406030204" pitchFamily="18" charset="0"/>
                          </a:rPr>
                        </m:ctrlPr>
                      </m:sSubPr>
                      <m:e>
                        <m:r>
                          <a:rPr lang="en-US" sz="2400" b="1" i="1" smtClean="0">
                            <a:solidFill>
                              <a:schemeClr val="accent1"/>
                            </a:solidFill>
                            <a:latin typeface="Cambria Math" panose="02040503050406030204" pitchFamily="18" charset="0"/>
                          </a:rPr>
                          <m:t>𝑳</m:t>
                        </m:r>
                      </m:e>
                      <m:sub>
                        <m:r>
                          <a:rPr lang="en-US" sz="2400" b="1" i="1" smtClean="0">
                            <a:solidFill>
                              <a:schemeClr val="accent1"/>
                            </a:solidFill>
                            <a:latin typeface="Cambria Math" panose="02040503050406030204" pitchFamily="18" charset="0"/>
                          </a:rPr>
                          <m:t>𝒑</m:t>
                        </m:r>
                      </m:sub>
                    </m:sSub>
                  </m:oMath>
                </a14:m>
                <a:r>
                  <a:rPr lang="en-US" sz="2400" b="1" dirty="0">
                    <a:solidFill>
                      <a:schemeClr val="accent1"/>
                    </a:solidFill>
                    <a:latin typeface="Arial" panose="020B0604020202020204" pitchFamily="34" charset="0"/>
                  </a:rPr>
                  <a:t> Gap Rank:</a:t>
                </a:r>
                <a:endParaRPr lang="en-US" sz="2400" b="1" i="0" dirty="0">
                  <a:solidFill>
                    <a:schemeClr val="accent1"/>
                  </a:solidFill>
                  <a:effectLst/>
                  <a:latin typeface="Arial" panose="020B0604020202020204" pitchFamily="34" charset="0"/>
                </a:endParaRPr>
              </a:p>
            </p:txBody>
          </p:sp>
        </mc:Choice>
        <mc:Fallback xmlns="">
          <p:sp>
            <p:nvSpPr>
              <p:cNvPr id="4" name="Rectangle 3">
                <a:extLst>
                  <a:ext uri="{FF2B5EF4-FFF2-40B4-BE49-F238E27FC236}">
                    <a16:creationId xmlns:a16="http://schemas.microsoft.com/office/drawing/2014/main" id="{61DC601B-0C71-41E0-BED7-811AEDAA275B}"/>
                  </a:ext>
                </a:extLst>
              </p:cNvPr>
              <p:cNvSpPr>
                <a:spLocks noRot="1" noChangeAspect="1" noMove="1" noResize="1" noEditPoints="1" noAdjustHandles="1" noChangeArrowheads="1" noChangeShapeType="1" noTextEdit="1"/>
              </p:cNvSpPr>
              <p:nvPr/>
            </p:nvSpPr>
            <p:spPr>
              <a:xfrm>
                <a:off x="377180" y="983328"/>
                <a:ext cx="2188356" cy="494751"/>
              </a:xfrm>
              <a:prstGeom prst="rect">
                <a:avLst/>
              </a:prstGeom>
              <a:blipFill>
                <a:blip r:embed="rId3"/>
                <a:stretch>
                  <a:fillRect l="-836" t="-9877" r="-836" b="-20988"/>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22C8BF0E-1280-43FB-9C17-1A1EB068C11A}"/>
              </a:ext>
            </a:extLst>
          </p:cNvPr>
          <p:cNvPicPr>
            <a:picLocks noChangeAspect="1"/>
          </p:cNvPicPr>
          <p:nvPr/>
        </p:nvPicPr>
        <p:blipFill>
          <a:blip r:embed="rId4"/>
          <a:stretch>
            <a:fillRect/>
          </a:stretch>
        </p:blipFill>
        <p:spPr>
          <a:xfrm>
            <a:off x="513143" y="1783097"/>
            <a:ext cx="5386158" cy="3599687"/>
          </a:xfrm>
          <a:prstGeom prst="rect">
            <a:avLst/>
          </a:prstGeom>
        </p:spPr>
      </p:pic>
      <p:sp>
        <p:nvSpPr>
          <p:cNvPr id="14" name="Flowchart: Alternate Process 13">
            <a:extLst>
              <a:ext uri="{FF2B5EF4-FFF2-40B4-BE49-F238E27FC236}">
                <a16:creationId xmlns:a16="http://schemas.microsoft.com/office/drawing/2014/main" id="{9D4FF91D-33F4-454A-A562-6D95CDABBBEE}"/>
              </a:ext>
            </a:extLst>
          </p:cNvPr>
          <p:cNvSpPr/>
          <p:nvPr/>
        </p:nvSpPr>
        <p:spPr>
          <a:xfrm>
            <a:off x="6570750" y="496312"/>
            <a:ext cx="5108107" cy="230102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cxnSp>
        <p:nvCxnSpPr>
          <p:cNvPr id="15" name="Straight Connector 14">
            <a:extLst>
              <a:ext uri="{FF2B5EF4-FFF2-40B4-BE49-F238E27FC236}">
                <a16:creationId xmlns:a16="http://schemas.microsoft.com/office/drawing/2014/main" id="{C0229CF3-F264-4975-811A-E20B73D90B64}"/>
              </a:ext>
            </a:extLst>
          </p:cNvPr>
          <p:cNvCxnSpPr>
            <a:cxnSpLocks/>
          </p:cNvCxnSpPr>
          <p:nvPr/>
        </p:nvCxnSpPr>
        <p:spPr>
          <a:xfrm>
            <a:off x="855410" y="2848001"/>
            <a:ext cx="4580086"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F7D8191-71B4-4E32-B16B-5E0AB3BB861A}"/>
              </a:ext>
            </a:extLst>
          </p:cNvPr>
          <p:cNvSpPr/>
          <p:nvPr/>
        </p:nvSpPr>
        <p:spPr>
          <a:xfrm>
            <a:off x="4182348" y="2874112"/>
            <a:ext cx="432048" cy="369161"/>
          </a:xfrm>
          <a:prstGeom prst="ellips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1</a:t>
            </a:r>
          </a:p>
        </p:txBody>
      </p:sp>
      <p:sp>
        <p:nvSpPr>
          <p:cNvPr id="16" name="Rectangle 15">
            <a:extLst>
              <a:ext uri="{FF2B5EF4-FFF2-40B4-BE49-F238E27FC236}">
                <a16:creationId xmlns:a16="http://schemas.microsoft.com/office/drawing/2014/main" id="{1727007B-F95D-4DF2-9FBF-69D524682ABE}"/>
              </a:ext>
            </a:extLst>
          </p:cNvPr>
          <p:cNvSpPr/>
          <p:nvPr/>
        </p:nvSpPr>
        <p:spPr>
          <a:xfrm>
            <a:off x="6777900" y="313862"/>
            <a:ext cx="5127242" cy="2446824"/>
          </a:xfrm>
          <a:prstGeom prst="rect">
            <a:avLst/>
          </a:prstGeom>
        </p:spPr>
        <p:txBody>
          <a:bodyPr wrap="square">
            <a:spAutoFit/>
          </a:bodyPr>
          <a:lstStyle/>
          <a:p>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A: l1_pos is less than or equal to 5  (5598)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B: l2_pos is less than or equal to 5  (5598)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C: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5   (5078)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D: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10 (10093)</a:t>
            </a:r>
          </a:p>
          <a:p>
            <a:pPr>
              <a:lnSpc>
                <a:spcPts val="1800"/>
              </a:lnSpc>
            </a:pPr>
            <a:endParaRPr lang="en-US" i="0" dirty="0">
              <a:solidFill>
                <a:schemeClr val="accent1"/>
              </a:solidFill>
              <a:effectLst/>
              <a:latin typeface="Arial" panose="020B0604020202020204" pitchFamily="34" charset="0"/>
            </a:endParaRPr>
          </a:p>
          <a:p>
            <a:pPr>
              <a:lnSpc>
                <a:spcPts val="1800"/>
              </a:lnSpc>
            </a:pPr>
            <a:r>
              <a:rPr lang="en-US" dirty="0">
                <a:solidFill>
                  <a:schemeClr val="accent1"/>
                </a:solidFill>
                <a:latin typeface="Arial" panose="020B0604020202020204" pitchFamily="34" charset="0"/>
              </a:rPr>
              <a:t>A &amp; B: 3281</a:t>
            </a:r>
          </a:p>
        </p:txBody>
      </p:sp>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BF7B8810-6BD1-40A2-868E-F6D802567E99}"/>
                  </a:ext>
                </a:extLst>
              </p:cNvPr>
              <p:cNvGraphicFramePr>
                <a:graphicFrameLocks noGrp="1"/>
              </p:cNvGraphicFramePr>
              <p:nvPr>
                <p:extLst>
                  <p:ext uri="{D42A27DB-BD31-4B8C-83A1-F6EECF244321}">
                    <p14:modId xmlns:p14="http://schemas.microsoft.com/office/powerpoint/2010/main" val="1257649234"/>
                  </p:ext>
                </p:extLst>
              </p:nvPr>
            </p:nvGraphicFramePr>
            <p:xfrm>
              <a:off x="6570750" y="3076103"/>
              <a:ext cx="4748067" cy="3280247"/>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798267">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20495">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22.7% </a:t>
                          </a:r>
                          <a:endParaRPr lang="en-US" dirty="0"/>
                        </a:p>
                      </a:txBody>
                      <a:tcPr/>
                    </a:tc>
                    <a:tc>
                      <a:txBody>
                        <a:bodyPr/>
                        <a:lstStyle/>
                        <a:p>
                          <a:pPr algn="ctr"/>
                          <a:r>
                            <a:rPr lang="en-US" b="1" dirty="0">
                              <a:solidFill>
                                <a:srgbClr val="333333"/>
                              </a:solidFill>
                              <a:latin typeface="Arial" panose="020B0604020202020204" pitchFamily="34" charset="0"/>
                            </a:rPr>
                            <a:t>25.0%</a:t>
                          </a:r>
                          <a:endParaRPr lang="en-US" dirty="0"/>
                        </a:p>
                      </a:txBody>
                      <a:tcPr/>
                    </a:tc>
                    <a:extLst>
                      <a:ext uri="{0D108BD9-81ED-4DB2-BD59-A6C34878D82A}">
                        <a16:rowId xmlns:a16="http://schemas.microsoft.com/office/drawing/2014/main" val="3378411769"/>
                      </a:ext>
                    </a:extLst>
                  </a:tr>
                  <a:tr h="620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23.1%  </a:t>
                          </a:r>
                          <a:endParaRPr lang="en-US" dirty="0"/>
                        </a:p>
                      </a:txBody>
                      <a:tcPr/>
                    </a:tc>
                    <a:tc>
                      <a:txBody>
                        <a:bodyPr/>
                        <a:lstStyle/>
                        <a:p>
                          <a:pPr algn="ctr"/>
                          <a:r>
                            <a:rPr lang="en-US" b="1" dirty="0">
                              <a:solidFill>
                                <a:srgbClr val="333333"/>
                              </a:solidFill>
                              <a:latin typeface="Arial" panose="020B0604020202020204" pitchFamily="34" charset="0"/>
                            </a:rPr>
                            <a:t>25.5%</a:t>
                          </a:r>
                          <a:endParaRPr lang="en-US" dirty="0"/>
                        </a:p>
                      </a:txBody>
                      <a:tcPr/>
                    </a:tc>
                    <a:extLst>
                      <a:ext uri="{0D108BD9-81ED-4DB2-BD59-A6C34878D82A}">
                        <a16:rowId xmlns:a16="http://schemas.microsoft.com/office/drawing/2014/main" val="2677810442"/>
                      </a:ext>
                    </a:extLst>
                  </a:tr>
                  <a:tr h="620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24.8%</a:t>
                          </a:r>
                          <a:endParaRPr lang="en-US" dirty="0"/>
                        </a:p>
                      </a:txBody>
                      <a:tcPr/>
                    </a:tc>
                    <a:tc>
                      <a:txBody>
                        <a:bodyPr/>
                        <a:lstStyle/>
                        <a:p>
                          <a:pPr algn="ctr"/>
                          <a:r>
                            <a:rPr lang="en-US" b="1" dirty="0">
                              <a:solidFill>
                                <a:srgbClr val="333333"/>
                              </a:solidFill>
                              <a:latin typeface="Arial" panose="020B0604020202020204" pitchFamily="34" charset="0"/>
                            </a:rPr>
                            <a:t>16.1%</a:t>
                          </a:r>
                          <a:endParaRPr lang="en-US" dirty="0"/>
                        </a:p>
                      </a:txBody>
                      <a:tcPr/>
                    </a:tc>
                    <a:extLst>
                      <a:ext uri="{0D108BD9-81ED-4DB2-BD59-A6C34878D82A}">
                        <a16:rowId xmlns:a16="http://schemas.microsoft.com/office/drawing/2014/main" val="1271578199"/>
                      </a:ext>
                    </a:extLst>
                  </a:tr>
                  <a:tr h="6204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43.9%</a:t>
                          </a:r>
                          <a:endParaRPr lang="en-US" dirty="0"/>
                        </a:p>
                      </a:txBody>
                      <a:tcPr/>
                    </a:tc>
                    <a:tc>
                      <a:txBody>
                        <a:bodyPr/>
                        <a:lstStyle/>
                        <a:p>
                          <a:pPr algn="ctr"/>
                          <a:r>
                            <a:rPr lang="en-US" b="1" dirty="0">
                              <a:solidFill>
                                <a:srgbClr val="333333"/>
                              </a:solidFill>
                              <a:latin typeface="Arial" panose="020B0604020202020204" pitchFamily="34" charset="0"/>
                            </a:rPr>
                            <a:t>14.3%</a:t>
                          </a:r>
                          <a:endParaRPr lang="en-US" dirty="0"/>
                        </a:p>
                      </a:txBody>
                      <a:tcPr/>
                    </a:tc>
                    <a:extLst>
                      <a:ext uri="{0D108BD9-81ED-4DB2-BD59-A6C34878D82A}">
                        <a16:rowId xmlns:a16="http://schemas.microsoft.com/office/drawing/2014/main" val="2511541790"/>
                      </a:ext>
                    </a:extLst>
                  </a:tr>
                </a:tbl>
              </a:graphicData>
            </a:graphic>
          </p:graphicFrame>
        </mc:Choice>
        <mc:Fallback xmlns="">
          <p:graphicFrame>
            <p:nvGraphicFramePr>
              <p:cNvPr id="17" name="Table 16">
                <a:extLst>
                  <a:ext uri="{FF2B5EF4-FFF2-40B4-BE49-F238E27FC236}">
                    <a16:creationId xmlns:a16="http://schemas.microsoft.com/office/drawing/2014/main" id="{BF7B8810-6BD1-40A2-868E-F6D802567E99}"/>
                  </a:ext>
                </a:extLst>
              </p:cNvPr>
              <p:cNvGraphicFramePr>
                <a:graphicFrameLocks noGrp="1"/>
              </p:cNvGraphicFramePr>
              <p:nvPr>
                <p:extLst>
                  <p:ext uri="{D42A27DB-BD31-4B8C-83A1-F6EECF244321}">
                    <p14:modId xmlns:p14="http://schemas.microsoft.com/office/powerpoint/2010/main" val="1257649234"/>
                  </p:ext>
                </p:extLst>
              </p:nvPr>
            </p:nvGraphicFramePr>
            <p:xfrm>
              <a:off x="6570750" y="3076103"/>
              <a:ext cx="4748067" cy="3280247"/>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798267">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20495">
                    <a:tc>
                      <a:txBody>
                        <a:bodyPr/>
                        <a:lstStyle/>
                        <a:p>
                          <a:endParaRPr lang="en-US"/>
                        </a:p>
                      </a:txBody>
                      <a:tcPr>
                        <a:blipFill>
                          <a:blip r:embed="rId5"/>
                          <a:stretch>
                            <a:fillRect l="-385" t="-134314" r="-201538" b="-301961"/>
                          </a:stretch>
                        </a:blipFill>
                      </a:tcPr>
                    </a:tc>
                    <a:tc>
                      <a:txBody>
                        <a:bodyPr/>
                        <a:lstStyle/>
                        <a:p>
                          <a:pPr algn="ctr"/>
                          <a:r>
                            <a:rPr lang="en-US" b="1" dirty="0">
                              <a:solidFill>
                                <a:srgbClr val="333333"/>
                              </a:solidFill>
                              <a:latin typeface="Arial" panose="020B0604020202020204" pitchFamily="34" charset="0"/>
                            </a:rPr>
                            <a:t>22.7% </a:t>
                          </a:r>
                          <a:endParaRPr lang="en-US" dirty="0"/>
                        </a:p>
                      </a:txBody>
                      <a:tcPr/>
                    </a:tc>
                    <a:tc>
                      <a:txBody>
                        <a:bodyPr/>
                        <a:lstStyle/>
                        <a:p>
                          <a:pPr algn="ctr"/>
                          <a:r>
                            <a:rPr lang="en-US" b="1" dirty="0">
                              <a:solidFill>
                                <a:srgbClr val="333333"/>
                              </a:solidFill>
                              <a:latin typeface="Arial" panose="020B0604020202020204" pitchFamily="34" charset="0"/>
                            </a:rPr>
                            <a:t>25.0%</a:t>
                          </a:r>
                          <a:endParaRPr lang="en-US" dirty="0"/>
                        </a:p>
                      </a:txBody>
                      <a:tcPr/>
                    </a:tc>
                    <a:extLst>
                      <a:ext uri="{0D108BD9-81ED-4DB2-BD59-A6C34878D82A}">
                        <a16:rowId xmlns:a16="http://schemas.microsoft.com/office/drawing/2014/main" val="3378411769"/>
                      </a:ext>
                    </a:extLst>
                  </a:tr>
                  <a:tr h="620495">
                    <a:tc>
                      <a:txBody>
                        <a:bodyPr/>
                        <a:lstStyle/>
                        <a:p>
                          <a:endParaRPr lang="en-US"/>
                        </a:p>
                      </a:txBody>
                      <a:tcPr>
                        <a:blipFill>
                          <a:blip r:embed="rId5"/>
                          <a:stretch>
                            <a:fillRect l="-385" t="-234314" r="-201538" b="-201961"/>
                          </a:stretch>
                        </a:blipFill>
                      </a:tcPr>
                    </a:tc>
                    <a:tc>
                      <a:txBody>
                        <a:bodyPr/>
                        <a:lstStyle/>
                        <a:p>
                          <a:pPr algn="ctr"/>
                          <a:r>
                            <a:rPr lang="en-US" b="1" dirty="0">
                              <a:solidFill>
                                <a:srgbClr val="333333"/>
                              </a:solidFill>
                              <a:latin typeface="Arial" panose="020B0604020202020204" pitchFamily="34" charset="0"/>
                            </a:rPr>
                            <a:t>23.1%  </a:t>
                          </a:r>
                          <a:endParaRPr lang="en-US" dirty="0"/>
                        </a:p>
                      </a:txBody>
                      <a:tcPr/>
                    </a:tc>
                    <a:tc>
                      <a:txBody>
                        <a:bodyPr/>
                        <a:lstStyle/>
                        <a:p>
                          <a:pPr algn="ctr"/>
                          <a:r>
                            <a:rPr lang="en-US" b="1" dirty="0">
                              <a:solidFill>
                                <a:srgbClr val="333333"/>
                              </a:solidFill>
                              <a:latin typeface="Arial" panose="020B0604020202020204" pitchFamily="34" charset="0"/>
                            </a:rPr>
                            <a:t>25.5%</a:t>
                          </a:r>
                          <a:endParaRPr lang="en-US" dirty="0"/>
                        </a:p>
                      </a:txBody>
                      <a:tcPr/>
                    </a:tc>
                    <a:extLst>
                      <a:ext uri="{0D108BD9-81ED-4DB2-BD59-A6C34878D82A}">
                        <a16:rowId xmlns:a16="http://schemas.microsoft.com/office/drawing/2014/main" val="2677810442"/>
                      </a:ext>
                    </a:extLst>
                  </a:tr>
                  <a:tr h="620495">
                    <a:tc>
                      <a:txBody>
                        <a:bodyPr/>
                        <a:lstStyle/>
                        <a:p>
                          <a:endParaRPr lang="en-US"/>
                        </a:p>
                      </a:txBody>
                      <a:tcPr>
                        <a:blipFill>
                          <a:blip r:embed="rId5"/>
                          <a:stretch>
                            <a:fillRect l="-385" t="-334314" r="-201538" b="-101961"/>
                          </a:stretch>
                        </a:blipFill>
                      </a:tcPr>
                    </a:tc>
                    <a:tc>
                      <a:txBody>
                        <a:bodyPr/>
                        <a:lstStyle/>
                        <a:p>
                          <a:pPr algn="ctr"/>
                          <a:r>
                            <a:rPr lang="en-US" b="1" dirty="0">
                              <a:solidFill>
                                <a:srgbClr val="333333"/>
                              </a:solidFill>
                              <a:latin typeface="Arial" panose="020B0604020202020204" pitchFamily="34" charset="0"/>
                            </a:rPr>
                            <a:t>24.8%</a:t>
                          </a:r>
                          <a:endParaRPr lang="en-US" dirty="0"/>
                        </a:p>
                      </a:txBody>
                      <a:tcPr/>
                    </a:tc>
                    <a:tc>
                      <a:txBody>
                        <a:bodyPr/>
                        <a:lstStyle/>
                        <a:p>
                          <a:pPr algn="ctr"/>
                          <a:r>
                            <a:rPr lang="en-US" b="1" dirty="0">
                              <a:solidFill>
                                <a:srgbClr val="333333"/>
                              </a:solidFill>
                              <a:latin typeface="Arial" panose="020B0604020202020204" pitchFamily="34" charset="0"/>
                            </a:rPr>
                            <a:t>16.1%</a:t>
                          </a:r>
                          <a:endParaRPr lang="en-US" dirty="0"/>
                        </a:p>
                      </a:txBody>
                      <a:tcPr/>
                    </a:tc>
                    <a:extLst>
                      <a:ext uri="{0D108BD9-81ED-4DB2-BD59-A6C34878D82A}">
                        <a16:rowId xmlns:a16="http://schemas.microsoft.com/office/drawing/2014/main" val="1271578199"/>
                      </a:ext>
                    </a:extLst>
                  </a:tr>
                  <a:tr h="620495">
                    <a:tc>
                      <a:txBody>
                        <a:bodyPr/>
                        <a:lstStyle/>
                        <a:p>
                          <a:endParaRPr lang="en-US"/>
                        </a:p>
                      </a:txBody>
                      <a:tcPr>
                        <a:blipFill>
                          <a:blip r:embed="rId5"/>
                          <a:stretch>
                            <a:fillRect l="-385" t="-434314" r="-201538" b="-1961"/>
                          </a:stretch>
                        </a:blipFill>
                      </a:tcPr>
                    </a:tc>
                    <a:tc>
                      <a:txBody>
                        <a:bodyPr/>
                        <a:lstStyle/>
                        <a:p>
                          <a:pPr algn="ctr"/>
                          <a:r>
                            <a:rPr lang="en-US" b="1" dirty="0">
                              <a:solidFill>
                                <a:srgbClr val="333333"/>
                              </a:solidFill>
                              <a:latin typeface="Arial" panose="020B0604020202020204" pitchFamily="34" charset="0"/>
                            </a:rPr>
                            <a:t>43.9%</a:t>
                          </a:r>
                          <a:endParaRPr lang="en-US" dirty="0"/>
                        </a:p>
                      </a:txBody>
                      <a:tcPr/>
                    </a:tc>
                    <a:tc>
                      <a:txBody>
                        <a:bodyPr/>
                        <a:lstStyle/>
                        <a:p>
                          <a:pPr algn="ctr"/>
                          <a:r>
                            <a:rPr lang="en-US" b="1" dirty="0">
                              <a:solidFill>
                                <a:srgbClr val="333333"/>
                              </a:solidFill>
                              <a:latin typeface="Arial" panose="020B0604020202020204" pitchFamily="34" charset="0"/>
                            </a:rPr>
                            <a:t>14.3%</a:t>
                          </a:r>
                          <a:endParaRPr lang="en-US" dirty="0"/>
                        </a:p>
                      </a:txBody>
                      <a:tcPr/>
                    </a:tc>
                    <a:extLst>
                      <a:ext uri="{0D108BD9-81ED-4DB2-BD59-A6C34878D82A}">
                        <a16:rowId xmlns:a16="http://schemas.microsoft.com/office/drawing/2014/main" val="2511541790"/>
                      </a:ext>
                    </a:extLst>
                  </a:tr>
                </a:tbl>
              </a:graphicData>
            </a:graphic>
          </p:graphicFrame>
        </mc:Fallback>
      </mc:AlternateContent>
    </p:spTree>
    <p:extLst>
      <p:ext uri="{BB962C8B-B14F-4D97-AF65-F5344CB8AC3E}">
        <p14:creationId xmlns:p14="http://schemas.microsoft.com/office/powerpoint/2010/main" val="2768808035"/>
      </p:ext>
    </p:extLst>
  </p:cSld>
  <p:clrMapOvr>
    <a:masterClrMapping/>
  </p:clrMapOvr>
  <mc:AlternateContent xmlns:mc="http://schemas.openxmlformats.org/markup-compatibility/2006" xmlns:p14="http://schemas.microsoft.com/office/powerpoint/2010/main">
    <mc:Choice Requires="p14">
      <p:transition spd="med" p14:dur="700" advTm="35">
        <p:fade/>
      </p:transition>
    </mc:Choice>
    <mc:Fallback xmlns="">
      <p:transition spd="med" advTm="35">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443" y="476672"/>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ea typeface="Courier New" panose="02070309020205020404" pitchFamily="49" charset="0"/>
              </a:rPr>
              <a:t>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24</a:t>
            </a:fld>
            <a:endParaRPr lang="en-US" dirty="0">
              <a:solidFill>
                <a:srgbClr val="333333">
                  <a:lumMod val="60000"/>
                  <a:lumOff val="40000"/>
                </a:srgbClr>
              </a:solidFill>
            </a:endParaRPr>
          </a:p>
        </p:txBody>
      </p:sp>
      <p:sp>
        <p:nvSpPr>
          <p:cNvPr id="6" name="Rectangle 5">
            <a:extLst>
              <a:ext uri="{FF2B5EF4-FFF2-40B4-BE49-F238E27FC236}">
                <a16:creationId xmlns:a16="http://schemas.microsoft.com/office/drawing/2014/main" id="{218D3187-C88A-4FC4-A8A9-D315CCD24EFF}"/>
              </a:ext>
            </a:extLst>
          </p:cNvPr>
          <p:cNvSpPr/>
          <p:nvPr/>
        </p:nvSpPr>
        <p:spPr>
          <a:xfrm>
            <a:off x="365487" y="980728"/>
            <a:ext cx="11441787" cy="4216539"/>
          </a:xfrm>
          <a:prstGeom prst="rect">
            <a:avLst/>
          </a:prstGeom>
        </p:spPr>
        <p:txBody>
          <a:bodyPr wrap="none">
            <a:spAutoFit/>
          </a:bodyPr>
          <a:lstStyle/>
          <a:p>
            <a:r>
              <a:rPr lang="en-US" sz="2800" b="1" dirty="0">
                <a:solidFill>
                  <a:schemeClr val="accent1"/>
                </a:solidFill>
                <a:latin typeface="Arial" panose="020B0604020202020204" pitchFamily="34" charset="0"/>
              </a:rPr>
              <a:t>Conclusion</a:t>
            </a:r>
            <a:endParaRPr lang="en-US" sz="2400" b="1" dirty="0">
              <a:solidFill>
                <a:schemeClr val="accent1"/>
              </a:solidFill>
              <a:latin typeface="Arial" panose="020B0604020202020204" pitchFamily="34" charset="0"/>
            </a:endParaRPr>
          </a:p>
          <a:p>
            <a:endParaRPr lang="en-US" sz="2400" dirty="0">
              <a:solidFill>
                <a:schemeClr val="accent1"/>
              </a:solidFill>
              <a:latin typeface="Arial" panose="020B0604020202020204" pitchFamily="34" charset="0"/>
            </a:endParaRPr>
          </a:p>
          <a:p>
            <a:r>
              <a:rPr lang="en-US" sz="2400" i="1" dirty="0">
                <a:solidFill>
                  <a:schemeClr val="accent1"/>
                </a:solidFill>
                <a:latin typeface="Arial" panose="020B0604020202020204" pitchFamily="34" charset="0"/>
              </a:rPr>
              <a:t>Distinct number</a:t>
            </a:r>
          </a:p>
          <a:p>
            <a:pPr marL="342900" indent="-342900">
              <a:buFont typeface="Arial" panose="020B0604020202020204" pitchFamily="34" charset="0"/>
              <a:buChar char="•"/>
            </a:pPr>
            <a:r>
              <a:rPr lang="en-US" sz="2400" dirty="0">
                <a:solidFill>
                  <a:schemeClr val="accent1"/>
                </a:solidFill>
                <a:latin typeface="Arial" panose="020B0604020202020204" pitchFamily="34" charset="0"/>
              </a:rPr>
              <a:t>Correlation with bad rate depends on merchant</a:t>
            </a:r>
          </a:p>
          <a:p>
            <a:endParaRPr lang="en-US" sz="2400" dirty="0">
              <a:solidFill>
                <a:schemeClr val="accent1"/>
              </a:solidFill>
              <a:latin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There are more negative correlation on top 100 merchants</a:t>
            </a:r>
          </a:p>
          <a:p>
            <a:pPr marL="342900" indent="-342900">
              <a:buFont typeface="Arial" panose="020B0604020202020204" pitchFamily="34" charset="0"/>
              <a:buChar char="•"/>
            </a:pPr>
            <a:endParaRPr lang="en-US" sz="2400" dirty="0">
              <a:solidFill>
                <a:schemeClr val="accent1"/>
              </a:solidFill>
              <a:latin typeface="Arial" panose="020B0604020202020204" pitchFamily="34" charset="0"/>
              <a:cs typeface="Arial" panose="020B0604020202020204" pitchFamily="34" charset="0"/>
            </a:endParaRPr>
          </a:p>
          <a:p>
            <a:r>
              <a:rPr lang="en-US" sz="2400" i="1" dirty="0">
                <a:solidFill>
                  <a:schemeClr val="accent1"/>
                </a:solidFill>
                <a:latin typeface="Arial" panose="020B0604020202020204" pitchFamily="34" charset="0"/>
                <a:cs typeface="Arial" panose="020B0604020202020204" pitchFamily="34" charset="0"/>
              </a:rPr>
              <a:t>Proportion shift</a:t>
            </a: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L1 &amp; L2 can depict the trend of bad rate in some degree but affected by </a:t>
            </a:r>
            <a:r>
              <a:rPr lang="en-US" sz="2400" dirty="0" err="1">
                <a:solidFill>
                  <a:schemeClr val="accent1"/>
                </a:solidFill>
                <a:latin typeface="Arial" panose="020B0604020202020204" pitchFamily="34" charset="0"/>
                <a:cs typeface="Arial" panose="020B0604020202020204" pitchFamily="34" charset="0"/>
              </a:rPr>
              <a:t>tot_num</a:t>
            </a:r>
            <a:endParaRPr lang="en-US"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The big shift of L1 &amp; L2 can predict the bad rate’s</a:t>
            </a:r>
          </a:p>
        </p:txBody>
      </p:sp>
    </p:spTree>
    <p:extLst>
      <p:ext uri="{BB962C8B-B14F-4D97-AF65-F5344CB8AC3E}">
        <p14:creationId xmlns:p14="http://schemas.microsoft.com/office/powerpoint/2010/main" val="1468980031"/>
      </p:ext>
    </p:extLst>
  </p:cSld>
  <p:clrMapOvr>
    <a:masterClrMapping/>
  </p:clrMapOvr>
  <mc:AlternateContent xmlns:mc="http://schemas.openxmlformats.org/markup-compatibility/2006" xmlns:p14="http://schemas.microsoft.com/office/powerpoint/2010/main">
    <mc:Choice Requires="p14">
      <p:transition spd="med" p14:dur="700" advTm="395584">
        <p:fade/>
      </p:transition>
    </mc:Choice>
    <mc:Fallback xmlns="">
      <p:transition spd="med" advTm="395584">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5360" y="501985"/>
            <a:ext cx="11187113" cy="311150"/>
          </a:xfrm>
        </p:spPr>
        <p:txBody>
          <a:bodyPr/>
          <a:lstStyle/>
          <a:p>
            <a:r>
              <a:rPr lang="en-US" sz="4000" b="1" dirty="0">
                <a:latin typeface="Arial" panose="020B0604020202020204" pitchFamily="34" charset="0"/>
                <a:cs typeface="Arial" panose="020B0604020202020204" pitchFamily="34" charset="0"/>
              </a:rPr>
              <a:t>Summary</a:t>
            </a:r>
          </a:p>
        </p:txBody>
      </p:sp>
      <p:sp>
        <p:nvSpPr>
          <p:cNvPr id="7" name="Content Placeholder 6"/>
          <p:cNvSpPr>
            <a:spLocks noGrp="1"/>
          </p:cNvSpPr>
          <p:nvPr>
            <p:ph idx="1"/>
          </p:nvPr>
        </p:nvSpPr>
        <p:spPr>
          <a:xfrm>
            <a:off x="1199456" y="1268760"/>
            <a:ext cx="11187114" cy="4824413"/>
          </a:xfrm>
        </p:spPr>
        <p:txBody>
          <a:bodyPr/>
          <a:lstStyle/>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4" name="Slide Number Placeholder 3"/>
          <p:cNvSpPr>
            <a:spLocks noGrp="1"/>
          </p:cNvSpPr>
          <p:nvPr>
            <p:ph type="sldNum" sz="quarter" idx="12"/>
          </p:nvPr>
        </p:nvSpPr>
        <p:spPr/>
        <p:txBody>
          <a:bodyPr/>
          <a:lstStyle/>
          <a:p>
            <a:fld id="{07CF5707-6B01-4E28-B52C-5F626EA6C564}" type="slidenum">
              <a:rPr lang="en-US" smtClean="0"/>
              <a:pPr/>
              <a:t>25</a:t>
            </a:fld>
            <a:endParaRPr lang="en-US" dirty="0"/>
          </a:p>
        </p:txBody>
      </p:sp>
      <p:sp>
        <p:nvSpPr>
          <p:cNvPr id="2" name="TextBox 1">
            <a:extLst>
              <a:ext uri="{FF2B5EF4-FFF2-40B4-BE49-F238E27FC236}">
                <a16:creationId xmlns:a16="http://schemas.microsoft.com/office/drawing/2014/main" id="{AE4772BC-679E-440E-82CB-E3AEC69D66B5}"/>
              </a:ext>
            </a:extLst>
          </p:cNvPr>
          <p:cNvSpPr txBox="1"/>
          <p:nvPr/>
        </p:nvSpPr>
        <p:spPr>
          <a:xfrm>
            <a:off x="839416" y="1484784"/>
            <a:ext cx="7824192" cy="295465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altLang="zh-CN" sz="2400" dirty="0">
                <a:solidFill>
                  <a:schemeClr val="accent1"/>
                </a:solidFill>
                <a:latin typeface="Arial" panose="020B0604020202020204" pitchFamily="34" charset="0"/>
                <a:cs typeface="Arial" panose="020B0604020202020204" pitchFamily="34" charset="0"/>
              </a:rPr>
              <a:t>Make specific solution for merchants</a:t>
            </a:r>
          </a:p>
          <a:p>
            <a:pPr marL="342900" indent="-342900">
              <a:buFont typeface="Arial" panose="020B0604020202020204" pitchFamily="34" charset="0"/>
              <a:buChar char="•"/>
            </a:pPr>
            <a:endParaRPr lang="en-US" altLang="zh-CN" sz="2400" dirty="0">
              <a:solidFill>
                <a:schemeClr val="accent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400" dirty="0">
                <a:solidFill>
                  <a:schemeClr val="accent1"/>
                </a:solidFill>
                <a:latin typeface="Arial" panose="020B0604020202020204" pitchFamily="34" charset="0"/>
                <a:cs typeface="Arial" panose="020B0604020202020204" pitchFamily="34" charset="0"/>
              </a:rPr>
              <a:t>Design a set of frameworks for similar variable analysis</a:t>
            </a:r>
          </a:p>
          <a:p>
            <a:pPr marL="342900" indent="-342900">
              <a:buFont typeface="Arial" panose="020B0604020202020204" pitchFamily="34" charset="0"/>
              <a:buChar char="•"/>
            </a:pPr>
            <a:endParaRPr lang="en-US" altLang="zh-CN" sz="2400" dirty="0">
              <a:solidFill>
                <a:schemeClr val="accent1"/>
              </a:solidFill>
            </a:endParaRPr>
          </a:p>
          <a:p>
            <a:pPr marL="342900" indent="-342900">
              <a:buFont typeface="Arial" panose="020B0604020202020204" pitchFamily="34" charset="0"/>
              <a:buChar char="•"/>
            </a:pPr>
            <a:r>
              <a:rPr lang="en-US" sz="2400" dirty="0">
                <a:solidFill>
                  <a:schemeClr val="accent1"/>
                </a:solidFill>
                <a:latin typeface="Arial" panose="020B0604020202020204" pitchFamily="34" charset="0"/>
                <a:cs typeface="Arial" panose="020B0604020202020204" pitchFamily="34" charset="0"/>
              </a:rPr>
              <a:t>Role as variable of frontend models</a:t>
            </a:r>
            <a:endParaRPr lang="en-US" altLang="zh-CN" sz="2400" dirty="0">
              <a:solidFill>
                <a:schemeClr val="accent1"/>
              </a:solidFill>
              <a:latin typeface="Arial" panose="020B0604020202020204" pitchFamily="34" charset="0"/>
              <a:cs typeface="Arial" panose="020B0604020202020204" pitchFamily="34" charset="0"/>
            </a:endParaRPr>
          </a:p>
          <a:p>
            <a:endParaRPr lang="en-US" sz="2400" dirty="0">
              <a:solidFill>
                <a:schemeClr val="accent1"/>
              </a:solidFill>
            </a:endParaRPr>
          </a:p>
          <a:p>
            <a:pPr marL="342900" indent="-342900">
              <a:buFont typeface="Arial" panose="020B0604020202020204" pitchFamily="34" charset="0"/>
              <a:buChar char="•"/>
            </a:pPr>
            <a:r>
              <a:rPr lang="en-US" altLang="zh-CN" sz="2400" dirty="0">
                <a:solidFill>
                  <a:schemeClr val="accent1"/>
                </a:solidFill>
                <a:latin typeface="Arial" panose="020B0604020202020204" pitchFamily="34" charset="0"/>
                <a:cs typeface="Arial" panose="020B0604020202020204" pitchFamily="34" charset="0"/>
              </a:rPr>
              <a:t>Explain merchant’s trend </a:t>
            </a:r>
            <a:endParaRPr lang="en-US" sz="2400" dirty="0">
              <a:solidFill>
                <a:schemeClr val="accent1"/>
              </a:solidFill>
              <a:latin typeface="Arial" panose="020B0604020202020204" pitchFamily="34" charset="0"/>
              <a:cs typeface="Arial" panose="020B0604020202020204" pitchFamily="34" charset="0"/>
            </a:endParaRPr>
          </a:p>
          <a:p>
            <a:r>
              <a:rPr lang="en-US" sz="2400" dirty="0">
                <a:solidFill>
                  <a:schemeClr val="accent1"/>
                </a:solidFill>
              </a:rPr>
              <a:t>……</a:t>
            </a:r>
          </a:p>
        </p:txBody>
      </p:sp>
    </p:spTree>
    <p:extLst>
      <p:ext uri="{BB962C8B-B14F-4D97-AF65-F5344CB8AC3E}">
        <p14:creationId xmlns:p14="http://schemas.microsoft.com/office/powerpoint/2010/main" val="3304871807"/>
      </p:ext>
    </p:extLst>
  </p:cSld>
  <p:clrMapOvr>
    <a:masterClrMapping/>
  </p:clrMapOvr>
  <mc:AlternateContent xmlns:mc="http://schemas.openxmlformats.org/markup-compatibility/2006" xmlns:p14="http://schemas.microsoft.com/office/powerpoint/2010/main">
    <mc:Choice Requires="p14">
      <p:transition spd="med" p14:dur="700" advTm="219">
        <p:fade/>
      </p:transition>
    </mc:Choice>
    <mc:Fallback xmlns="">
      <p:transition spd="med" advTm="219">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5360" y="501985"/>
            <a:ext cx="11187113" cy="311150"/>
          </a:xfrm>
        </p:spPr>
        <p:txBody>
          <a:bodyPr/>
          <a:lstStyle/>
          <a:p>
            <a:r>
              <a:rPr lang="en-US" sz="4000" b="1" dirty="0">
                <a:latin typeface="Arial" panose="020B0604020202020204" pitchFamily="34" charset="0"/>
                <a:cs typeface="Arial" panose="020B0604020202020204" pitchFamily="34" charset="0"/>
              </a:rPr>
              <a:t>Plan</a:t>
            </a:r>
          </a:p>
        </p:txBody>
      </p:sp>
      <p:sp>
        <p:nvSpPr>
          <p:cNvPr id="7" name="Content Placeholder 6"/>
          <p:cNvSpPr>
            <a:spLocks noGrp="1"/>
          </p:cNvSpPr>
          <p:nvPr>
            <p:ph idx="1"/>
          </p:nvPr>
        </p:nvSpPr>
        <p:spPr>
          <a:xfrm>
            <a:off x="1199456" y="1268760"/>
            <a:ext cx="11187114" cy="4824413"/>
          </a:xfrm>
        </p:spPr>
        <p:txBody>
          <a:bodyPr/>
          <a:lstStyle/>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0" lvl="4" indent="0">
              <a:spcBef>
                <a:spcPts val="0"/>
              </a:spcBef>
              <a:buNone/>
            </a:pPr>
            <a:endParaRPr lang="en-US" altLang="zh-CN" sz="1800" dirty="0">
              <a:solidFill>
                <a:schemeClr val="accent1"/>
              </a:solidFill>
            </a:endParaRPr>
          </a:p>
          <a:p>
            <a:pPr marL="342900" lvl="4" indent="-342900">
              <a:spcBef>
                <a:spcPts val="0"/>
              </a:spcBef>
            </a:pPr>
            <a:endParaRPr lang="en-US" altLang="zh-CN" sz="1800" dirty="0">
              <a:solidFill>
                <a:schemeClr val="accent1"/>
              </a:solidFill>
            </a:endParaRPr>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4" name="Slide Number Placeholder 3"/>
          <p:cNvSpPr>
            <a:spLocks noGrp="1"/>
          </p:cNvSpPr>
          <p:nvPr>
            <p:ph type="sldNum" sz="quarter" idx="12"/>
          </p:nvPr>
        </p:nvSpPr>
        <p:spPr/>
        <p:txBody>
          <a:bodyPr/>
          <a:lstStyle/>
          <a:p>
            <a:fld id="{07CF5707-6B01-4E28-B52C-5F626EA6C564}" type="slidenum">
              <a:rPr lang="en-US" smtClean="0"/>
              <a:pPr/>
              <a:t>26</a:t>
            </a:fld>
            <a:endParaRPr lang="en-US" dirty="0"/>
          </a:p>
        </p:txBody>
      </p:sp>
      <p:sp>
        <p:nvSpPr>
          <p:cNvPr id="2" name="TextBox 1">
            <a:extLst>
              <a:ext uri="{FF2B5EF4-FFF2-40B4-BE49-F238E27FC236}">
                <a16:creationId xmlns:a16="http://schemas.microsoft.com/office/drawing/2014/main" id="{AE4772BC-679E-440E-82CB-E3AEC69D66B5}"/>
              </a:ext>
            </a:extLst>
          </p:cNvPr>
          <p:cNvSpPr txBox="1"/>
          <p:nvPr/>
        </p:nvSpPr>
        <p:spPr>
          <a:xfrm>
            <a:off x="839416" y="1484784"/>
            <a:ext cx="7824192" cy="258532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solidFill>
                  <a:schemeClr val="accent1"/>
                </a:solidFill>
              </a:rPr>
              <a:t>Expand the framework </a:t>
            </a:r>
          </a:p>
          <a:p>
            <a:pPr marL="342900" indent="-342900">
              <a:buFont typeface="Arial" panose="020B0604020202020204" pitchFamily="34" charset="0"/>
              <a:buChar char="•"/>
            </a:pPr>
            <a:endParaRPr lang="en-US" sz="2400" dirty="0">
              <a:solidFill>
                <a:schemeClr val="accent1"/>
              </a:solidFill>
            </a:endParaRPr>
          </a:p>
          <a:p>
            <a:pPr marL="342900" indent="-342900">
              <a:buFont typeface="Arial" panose="020B0604020202020204" pitchFamily="34" charset="0"/>
              <a:buChar char="•"/>
            </a:pPr>
            <a:r>
              <a:rPr lang="en-US" sz="2400" dirty="0">
                <a:solidFill>
                  <a:schemeClr val="accent1"/>
                </a:solidFill>
              </a:rPr>
              <a:t>Verify these feature in other different dataset</a:t>
            </a:r>
          </a:p>
          <a:p>
            <a:pPr marL="342900" indent="-342900">
              <a:buFont typeface="Arial" panose="020B0604020202020204" pitchFamily="34" charset="0"/>
              <a:buChar char="•"/>
            </a:pPr>
            <a:endParaRPr lang="en-US" sz="2400" dirty="0">
              <a:solidFill>
                <a:schemeClr val="accent1"/>
              </a:solidFill>
            </a:endParaRPr>
          </a:p>
          <a:p>
            <a:pPr marL="342900" indent="-342900">
              <a:buFont typeface="Arial" panose="020B0604020202020204" pitchFamily="34" charset="0"/>
              <a:buChar char="•"/>
            </a:pPr>
            <a:r>
              <a:rPr lang="en-US" sz="2400" dirty="0">
                <a:solidFill>
                  <a:schemeClr val="accent1"/>
                </a:solidFill>
              </a:rPr>
              <a:t>Extract more attributes</a:t>
            </a:r>
          </a:p>
          <a:p>
            <a:pPr marL="342900" indent="-342900">
              <a:buFont typeface="Arial" panose="020B0604020202020204" pitchFamily="34" charset="0"/>
              <a:buChar char="•"/>
            </a:pPr>
            <a:endParaRPr lang="en-US" sz="2400" dirty="0">
              <a:solidFill>
                <a:schemeClr val="accent1"/>
              </a:solidFill>
            </a:endParaRPr>
          </a:p>
          <a:p>
            <a:pPr marL="342900" indent="-342900">
              <a:buFont typeface="Arial" panose="020B0604020202020204" pitchFamily="34" charset="0"/>
              <a:buChar char="•"/>
            </a:pPr>
            <a:r>
              <a:rPr lang="en-US" sz="2400" dirty="0">
                <a:solidFill>
                  <a:schemeClr val="accent1"/>
                </a:solidFill>
              </a:rPr>
              <a:t>……</a:t>
            </a:r>
          </a:p>
        </p:txBody>
      </p:sp>
    </p:spTree>
    <p:extLst>
      <p:ext uri="{BB962C8B-B14F-4D97-AF65-F5344CB8AC3E}">
        <p14:creationId xmlns:p14="http://schemas.microsoft.com/office/powerpoint/2010/main" val="2915724028"/>
      </p:ext>
    </p:extLst>
  </p:cSld>
  <p:clrMapOvr>
    <a:masterClrMapping/>
  </p:clrMapOvr>
  <mc:AlternateContent xmlns:mc="http://schemas.openxmlformats.org/markup-compatibility/2006" xmlns:p14="http://schemas.microsoft.com/office/powerpoint/2010/main">
    <mc:Choice Requires="p14">
      <p:transition spd="med" p14:dur="700" advTm="1483">
        <p:fade/>
      </p:transition>
    </mc:Choice>
    <mc:Fallback xmlns="">
      <p:transition spd="med" advTm="1483">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61" y="2780928"/>
            <a:ext cx="10844212" cy="1098747"/>
          </a:xfrm>
        </p:spPr>
        <p:txBody>
          <a:bodyPr>
            <a:normAutofit/>
          </a:bodyPr>
          <a:lstStyle/>
          <a:p>
            <a:pPr algn="ctr"/>
            <a:r>
              <a:rPr lang="en-US" sz="5400" dirty="0"/>
              <a:t>Q &amp; A</a:t>
            </a:r>
          </a:p>
        </p:txBody>
      </p:sp>
      <p:sp>
        <p:nvSpPr>
          <p:cNvPr id="5" name="Footer Placeholder 4"/>
          <p:cNvSpPr>
            <a:spLocks noGrp="1"/>
          </p:cNvSpPr>
          <p:nvPr>
            <p:ph type="ftr" sz="quarter" idx="3"/>
          </p:nvPr>
        </p:nvSpPr>
        <p:spPr/>
        <p:txBody>
          <a:bodyPr/>
          <a:lstStyle/>
          <a:p>
            <a:r>
              <a:rPr lang="en-US"/>
              <a:t>©2016 PayPal Inc. Confidential and proprietary.</a:t>
            </a:r>
            <a:endParaRPr lang="en-US" dirty="0"/>
          </a:p>
        </p:txBody>
      </p:sp>
    </p:spTree>
    <p:extLst>
      <p:ext uri="{BB962C8B-B14F-4D97-AF65-F5344CB8AC3E}">
        <p14:creationId xmlns:p14="http://schemas.microsoft.com/office/powerpoint/2010/main" val="36850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28</a:t>
            </a:fld>
            <a:endParaRPr lang="en-US" dirty="0">
              <a:solidFill>
                <a:srgbClr val="333333">
                  <a:lumMod val="60000"/>
                  <a:lumOff val="40000"/>
                </a:srgbClr>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AF988B4-FE14-47B8-A08D-19B0FFD03D1F}"/>
                  </a:ext>
                </a:extLst>
              </p:cNvPr>
              <p:cNvSpPr txBox="1"/>
              <p:nvPr/>
            </p:nvSpPr>
            <p:spPr>
              <a:xfrm>
                <a:off x="250090" y="3752801"/>
                <a:ext cx="4281561" cy="1482393"/>
              </a:xfrm>
              <a:prstGeom prst="rect">
                <a:avLst/>
              </a:prstGeom>
              <a:noFill/>
            </p:spPr>
            <p:txBody>
              <a:bodyPr wrap="square" lIns="0" tIns="0" rIns="0" bIns="0" rtlCol="0">
                <a:spAutoFit/>
              </a:bodyPr>
              <a:lstStyle/>
              <a:p>
                <a:r>
                  <a:rPr lang="en-US" sz="2400" dirty="0">
                    <a:solidFill>
                      <a:schemeClr val="accent1"/>
                    </a:solidFill>
                  </a:rPr>
                  <a:t>Proportion shift: </a:t>
                </a:r>
              </a:p>
              <a:p>
                <a:r>
                  <a:rPr lang="en-US" sz="2400" dirty="0">
                    <a:solidFill>
                      <a:schemeClr val="accent1"/>
                    </a:solidFill>
                  </a:rPr>
                  <a:t>	</a:t>
                </a:r>
                <a14:m>
                  <m:oMath xmlns:m="http://schemas.openxmlformats.org/officeDocument/2006/math">
                    <m:sSub>
                      <m:sSubPr>
                        <m:ctrlPr>
                          <a:rPr lang="en-US" sz="2400" i="1" smtClean="0">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𝐿</m:t>
                        </m:r>
                      </m:e>
                      <m:sub>
                        <m:r>
                          <a:rPr lang="en-US" sz="2400" i="1">
                            <a:solidFill>
                              <a:schemeClr val="accent1"/>
                            </a:solidFill>
                            <a:latin typeface="Cambria Math" panose="02040503050406030204" pitchFamily="18" charset="0"/>
                          </a:rPr>
                          <m:t>1</m:t>
                        </m:r>
                      </m:sub>
                    </m:sSub>
                    <m:r>
                      <a:rPr lang="en-US" sz="2400" i="1">
                        <a:solidFill>
                          <a:schemeClr val="accent1"/>
                        </a:solidFill>
                        <a:latin typeface="Cambria Math" panose="02040503050406030204" pitchFamily="18" charset="0"/>
                      </a:rPr>
                      <m:t> </m:t>
                    </m:r>
                    <m:r>
                      <a:rPr lang="en-US" altLang="zh-CN" sz="2400" b="0" i="1" smtClean="0">
                        <a:solidFill>
                          <a:schemeClr val="accent1"/>
                        </a:solidFill>
                        <a:latin typeface="Cambria Math" panose="02040503050406030204" pitchFamily="18" charset="0"/>
                      </a:rPr>
                      <m:t>= </m:t>
                    </m:r>
                  </m:oMath>
                </a14:m>
                <a:r>
                  <a:rPr lang="en-US" sz="2400" dirty="0">
                    <a:solidFill>
                      <a:schemeClr val="accent1"/>
                    </a:solidFill>
                  </a:rPr>
                  <a:t> </a:t>
                </a:r>
                <a14:m>
                  <m:oMath xmlns:m="http://schemas.openxmlformats.org/officeDocument/2006/math">
                    <m:nary>
                      <m:naryPr>
                        <m:chr m:val="∑"/>
                        <m:supHide m:val="on"/>
                        <m:ctrlPr>
                          <a:rPr lang="en-US" sz="2400" b="0" i="1" smtClean="0">
                            <a:solidFill>
                              <a:schemeClr val="accent1"/>
                            </a:solidFill>
                            <a:latin typeface="Cambria Math" panose="02040503050406030204" pitchFamily="18" charset="0"/>
                            <a:ea typeface="Cambria Math" panose="02040503050406030204" pitchFamily="18" charset="0"/>
                          </a:rPr>
                        </m:ctrlPr>
                      </m:naryPr>
                      <m:sub>
                        <m:r>
                          <a:rPr lang="en-US" sz="2400" b="0" i="1" smtClean="0">
                            <a:solidFill>
                              <a:schemeClr val="accent1"/>
                            </a:solidFill>
                            <a:latin typeface="Cambria Math" panose="02040503050406030204" pitchFamily="18" charset="0"/>
                            <a:ea typeface="Cambria Math" panose="02040503050406030204" pitchFamily="18" charset="0"/>
                          </a:rPr>
                          <m:t>𝑘</m:t>
                        </m:r>
                      </m:sub>
                      <m:sup/>
                      <m:e>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b="0" i="1" smtClean="0">
                                <a:solidFill>
                                  <a:schemeClr val="accent1"/>
                                </a:solidFill>
                                <a:latin typeface="Cambria Math" panose="02040503050406030204" pitchFamily="18" charset="0"/>
                                <a:ea typeface="Cambria Math" panose="02040503050406030204" pitchFamily="18" charset="0"/>
                              </a:rPr>
                              <m:t>𝑃</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e>
                    </m:nary>
                    <m:r>
                      <a:rPr lang="en-US" sz="2400" b="0" i="1" smtClean="0">
                        <a:solidFill>
                          <a:schemeClr val="accent1"/>
                        </a:solidFill>
                        <a:latin typeface="Cambria Math" panose="02040503050406030204" pitchFamily="18" charset="0"/>
                        <a:ea typeface="Cambria Math" panose="02040503050406030204" pitchFamily="18" charset="0"/>
                      </a:rPr>
                      <m:t>)|</m:t>
                    </m:r>
                  </m:oMath>
                </a14:m>
                <a:endParaRPr lang="en-US" sz="2400" b="0" dirty="0">
                  <a:solidFill>
                    <a:schemeClr val="accent1"/>
                  </a:solidFill>
                  <a:ea typeface="Cambria Math" panose="02040503050406030204" pitchFamily="18" charset="0"/>
                </a:endParaRPr>
              </a:p>
              <a:p>
                <a:r>
                  <a:rPr lang="en-US" sz="2400" dirty="0">
                    <a:solidFill>
                      <a:schemeClr val="accent1"/>
                    </a:solidFill>
                  </a:rPr>
                  <a:t>	</a:t>
                </a:r>
              </a:p>
              <a:p>
                <a:r>
                  <a:rPr lang="en-US" sz="2400" dirty="0">
                    <a:solidFill>
                      <a:schemeClr val="accent1"/>
                    </a:solidFill>
                  </a:rPr>
                  <a:t> 	</a:t>
                </a:r>
                <a14:m>
                  <m:oMath xmlns:m="http://schemas.openxmlformats.org/officeDocument/2006/math">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𝐿</m:t>
                        </m:r>
                      </m:e>
                      <m:sub>
                        <m:r>
                          <a:rPr lang="en-US" altLang="zh-CN" sz="2400" b="0" i="1" smtClean="0">
                            <a:solidFill>
                              <a:schemeClr val="accent1"/>
                            </a:solidFill>
                            <a:latin typeface="Cambria Math" panose="02040503050406030204" pitchFamily="18" charset="0"/>
                          </a:rPr>
                          <m:t>2 </m:t>
                        </m:r>
                      </m:sub>
                    </m:sSub>
                    <m:r>
                      <a:rPr lang="en-US" sz="2400" i="1">
                        <a:solidFill>
                          <a:schemeClr val="accent1"/>
                        </a:solidFill>
                        <a:latin typeface="Cambria Math" panose="02040503050406030204" pitchFamily="18" charset="0"/>
                      </a:rPr>
                      <m:t> </m:t>
                    </m:r>
                    <m:r>
                      <a:rPr lang="en-US" altLang="zh-CN" sz="2400" i="1">
                        <a:solidFill>
                          <a:schemeClr val="accent1"/>
                        </a:solidFill>
                        <a:latin typeface="Cambria Math" panose="02040503050406030204" pitchFamily="18" charset="0"/>
                      </a:rPr>
                      <m:t>=</m:t>
                    </m:r>
                  </m:oMath>
                </a14:m>
                <a:r>
                  <a:rPr lang="en-US" sz="2400" dirty="0">
                    <a:solidFill>
                      <a:schemeClr val="accent1"/>
                    </a:solidFill>
                  </a:rPr>
                  <a:t> </a:t>
                </a:r>
                <a14:m>
                  <m:oMath xmlns:m="http://schemas.openxmlformats.org/officeDocument/2006/math">
                    <m:nary>
                      <m:naryPr>
                        <m:chr m:val="∑"/>
                        <m:supHide m:val="on"/>
                        <m:ctrlPr>
                          <a:rPr lang="en-US" sz="2400" i="1">
                            <a:solidFill>
                              <a:schemeClr val="accent1"/>
                            </a:solidFill>
                            <a:latin typeface="Cambria Math" panose="02040503050406030204" pitchFamily="18" charset="0"/>
                            <a:ea typeface="Cambria Math" panose="02040503050406030204" pitchFamily="18" charset="0"/>
                          </a:rPr>
                        </m:ctrlPr>
                      </m:naryPr>
                      <m:sub>
                        <m:r>
                          <a:rPr lang="en-US" sz="2400" i="1">
                            <a:solidFill>
                              <a:schemeClr val="accent1"/>
                            </a:solidFill>
                            <a:latin typeface="Cambria Math" panose="02040503050406030204" pitchFamily="18" charset="0"/>
                            <a:ea typeface="Cambria Math" panose="02040503050406030204" pitchFamily="18" charset="0"/>
                          </a:rPr>
                          <m:t>𝑘</m:t>
                        </m:r>
                      </m:sub>
                      <m:sup/>
                      <m:e>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m:t>
                        </m:r>
                        <m:sSup>
                          <m:sSupPr>
                            <m:ctrlPr>
                              <a:rPr lang="en-US" sz="2400" i="1">
                                <a:solidFill>
                                  <a:schemeClr val="accent1"/>
                                </a:solidFill>
                                <a:latin typeface="Cambria Math" panose="02040503050406030204" pitchFamily="18" charset="0"/>
                              </a:rPr>
                            </m:ctrlPr>
                          </m:sSupPr>
                          <m:e>
                            <m:r>
                              <a:rPr lang="en-US" sz="2400" b="0" i="1" smtClean="0">
                                <a:solidFill>
                                  <a:schemeClr val="accent1"/>
                                </a:solidFill>
                                <a:latin typeface="Cambria Math" panose="02040503050406030204" pitchFamily="18" charset="0"/>
                              </a:rPr>
                              <m:t> </m:t>
                            </m:r>
                          </m:e>
                          <m:sup>
                            <m:r>
                              <a:rPr lang="en-US" sz="2400" b="0" i="1" smtClean="0">
                                <a:solidFill>
                                  <a:schemeClr val="accent1"/>
                                </a:solidFill>
                                <a:latin typeface="Cambria Math" panose="02040503050406030204" pitchFamily="18" charset="0"/>
                              </a:rPr>
                              <m:t>2</m:t>
                            </m:r>
                          </m:sup>
                        </m:sSup>
                      </m:e>
                    </m:nary>
                  </m:oMath>
                </a14:m>
                <a:endParaRPr lang="en-US" sz="2400" dirty="0">
                  <a:solidFill>
                    <a:schemeClr val="accent1"/>
                  </a:solidFill>
                </a:endParaRPr>
              </a:p>
            </p:txBody>
          </p:sp>
        </mc:Choice>
        <mc:Fallback xmlns="">
          <p:sp>
            <p:nvSpPr>
              <p:cNvPr id="24" name="TextBox 23">
                <a:extLst>
                  <a:ext uri="{FF2B5EF4-FFF2-40B4-BE49-F238E27FC236}">
                    <a16:creationId xmlns:a16="http://schemas.microsoft.com/office/drawing/2014/main" id="{4AF988B4-FE14-47B8-A08D-19B0FFD03D1F}"/>
                  </a:ext>
                </a:extLst>
              </p:cNvPr>
              <p:cNvSpPr txBox="1">
                <a:spLocks noRot="1" noChangeAspect="1" noMove="1" noResize="1" noEditPoints="1" noAdjustHandles="1" noChangeArrowheads="1" noChangeShapeType="1" noTextEdit="1"/>
              </p:cNvSpPr>
              <p:nvPr/>
            </p:nvSpPr>
            <p:spPr>
              <a:xfrm>
                <a:off x="250090" y="3752801"/>
                <a:ext cx="4281561" cy="1482393"/>
              </a:xfrm>
              <a:prstGeom prst="rect">
                <a:avLst/>
              </a:prstGeom>
              <a:blipFill>
                <a:blip r:embed="rId2"/>
                <a:stretch>
                  <a:fillRect l="-4274" t="-18930" b="-63786"/>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78B98C1-BDC3-461C-AA08-AA635C5C6FA1}"/>
              </a:ext>
            </a:extLst>
          </p:cNvPr>
          <p:cNvGraphicFramePr>
            <a:graphicFrameLocks noGrp="1"/>
          </p:cNvGraphicFramePr>
          <p:nvPr>
            <p:extLst>
              <p:ext uri="{D42A27DB-BD31-4B8C-83A1-F6EECF244321}">
                <p14:modId xmlns:p14="http://schemas.microsoft.com/office/powerpoint/2010/main" val="1739765921"/>
              </p:ext>
            </p:extLst>
          </p:nvPr>
        </p:nvGraphicFramePr>
        <p:xfrm>
          <a:off x="695400" y="1196752"/>
          <a:ext cx="3784410" cy="1830160"/>
        </p:xfrm>
        <a:graphic>
          <a:graphicData uri="http://schemas.openxmlformats.org/drawingml/2006/table">
            <a:tbl>
              <a:tblPr firstRow="1" bandRow="1">
                <a:tableStyleId>{5C22544A-7EE6-4342-B048-85BDC9FD1C3A}</a:tableStyleId>
              </a:tblPr>
              <a:tblGrid>
                <a:gridCol w="1261470">
                  <a:extLst>
                    <a:ext uri="{9D8B030D-6E8A-4147-A177-3AD203B41FA5}">
                      <a16:colId xmlns:a16="http://schemas.microsoft.com/office/drawing/2014/main" val="3709614125"/>
                    </a:ext>
                  </a:extLst>
                </a:gridCol>
                <a:gridCol w="1261470">
                  <a:extLst>
                    <a:ext uri="{9D8B030D-6E8A-4147-A177-3AD203B41FA5}">
                      <a16:colId xmlns:a16="http://schemas.microsoft.com/office/drawing/2014/main" val="402622970"/>
                    </a:ext>
                  </a:extLst>
                </a:gridCol>
                <a:gridCol w="1261470">
                  <a:extLst>
                    <a:ext uri="{9D8B030D-6E8A-4147-A177-3AD203B41FA5}">
                      <a16:colId xmlns:a16="http://schemas.microsoft.com/office/drawing/2014/main" val="441814224"/>
                    </a:ext>
                  </a:extLst>
                </a:gridCol>
              </a:tblGrid>
              <a:tr h="457540">
                <a:tc>
                  <a:txBody>
                    <a:bodyPr/>
                    <a:lstStyle/>
                    <a:p>
                      <a:pPr algn="ctr"/>
                      <a:r>
                        <a:rPr lang="en-US" altLang="zh-CN" dirty="0"/>
                        <a:t>Country</a:t>
                      </a:r>
                      <a:endParaRPr lang="en-US" dirty="0"/>
                    </a:p>
                  </a:txBody>
                  <a:tcPr/>
                </a:tc>
                <a:tc>
                  <a:txBody>
                    <a:bodyPr/>
                    <a:lstStyle/>
                    <a:p>
                      <a:pPr algn="ctr"/>
                      <a:r>
                        <a:rPr lang="en-US" dirty="0"/>
                        <a:t>Time P </a:t>
                      </a:r>
                    </a:p>
                  </a:txBody>
                  <a:tcPr/>
                </a:tc>
                <a:tc>
                  <a:txBody>
                    <a:bodyPr/>
                    <a:lstStyle/>
                    <a:p>
                      <a:pPr algn="ctr"/>
                      <a:r>
                        <a:rPr lang="en-US" dirty="0"/>
                        <a:t>Time Q</a:t>
                      </a:r>
                    </a:p>
                  </a:txBody>
                  <a:tcPr/>
                </a:tc>
                <a:extLst>
                  <a:ext uri="{0D108BD9-81ED-4DB2-BD59-A6C34878D82A}">
                    <a16:rowId xmlns:a16="http://schemas.microsoft.com/office/drawing/2014/main" val="3380787377"/>
                  </a:ext>
                </a:extLst>
              </a:tr>
              <a:tr h="457540">
                <a:tc>
                  <a:txBody>
                    <a:bodyPr/>
                    <a:lstStyle/>
                    <a:p>
                      <a:pPr algn="ctr"/>
                      <a:r>
                        <a:rPr lang="en-US" dirty="0"/>
                        <a:t>A</a:t>
                      </a:r>
                    </a:p>
                  </a:txBody>
                  <a:tcPr/>
                </a:tc>
                <a:tc>
                  <a:txBody>
                    <a:bodyPr/>
                    <a:lstStyle/>
                    <a:p>
                      <a:pPr algn="ctr"/>
                      <a:r>
                        <a:rPr lang="en-US" dirty="0"/>
                        <a:t>5%</a:t>
                      </a:r>
                    </a:p>
                  </a:txBody>
                  <a:tcPr/>
                </a:tc>
                <a:tc>
                  <a:txBody>
                    <a:bodyPr/>
                    <a:lstStyle/>
                    <a:p>
                      <a:pPr algn="ctr"/>
                      <a:r>
                        <a:rPr lang="en-US" dirty="0"/>
                        <a:t>10%</a:t>
                      </a:r>
                    </a:p>
                  </a:txBody>
                  <a:tcPr/>
                </a:tc>
                <a:extLst>
                  <a:ext uri="{0D108BD9-81ED-4DB2-BD59-A6C34878D82A}">
                    <a16:rowId xmlns:a16="http://schemas.microsoft.com/office/drawing/2014/main" val="4178600461"/>
                  </a:ext>
                </a:extLst>
              </a:tr>
              <a:tr h="457540">
                <a:tc>
                  <a:txBody>
                    <a:bodyPr/>
                    <a:lstStyle/>
                    <a:p>
                      <a:pPr algn="ctr"/>
                      <a:r>
                        <a:rPr lang="en-US" dirty="0"/>
                        <a:t>B</a:t>
                      </a:r>
                    </a:p>
                  </a:txBody>
                  <a:tcPr/>
                </a:tc>
                <a:tc>
                  <a:txBody>
                    <a:bodyPr/>
                    <a:lstStyle/>
                    <a:p>
                      <a:pPr algn="ctr"/>
                      <a:r>
                        <a:rPr lang="en-US" dirty="0"/>
                        <a:t>45%</a:t>
                      </a:r>
                    </a:p>
                  </a:txBody>
                  <a:tcPr/>
                </a:tc>
                <a:tc>
                  <a:txBody>
                    <a:bodyPr/>
                    <a:lstStyle/>
                    <a:p>
                      <a:pPr algn="ctr"/>
                      <a:r>
                        <a:rPr lang="en-US" dirty="0"/>
                        <a:t>55%</a:t>
                      </a:r>
                    </a:p>
                  </a:txBody>
                  <a:tcPr/>
                </a:tc>
                <a:extLst>
                  <a:ext uri="{0D108BD9-81ED-4DB2-BD59-A6C34878D82A}">
                    <a16:rowId xmlns:a16="http://schemas.microsoft.com/office/drawing/2014/main" val="3359370431"/>
                  </a:ext>
                </a:extLst>
              </a:tr>
              <a:tr h="4575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288732710"/>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F7E9EA-83DA-4256-B59C-DA47C5489D49}"/>
                  </a:ext>
                </a:extLst>
              </p:cNvPr>
              <p:cNvSpPr txBox="1"/>
              <p:nvPr/>
            </p:nvSpPr>
            <p:spPr>
              <a:xfrm>
                <a:off x="4981003" y="1410019"/>
                <a:ext cx="4284314" cy="1107996"/>
              </a:xfrm>
              <a:prstGeom prst="rect">
                <a:avLst/>
              </a:prstGeom>
              <a:noFill/>
            </p:spPr>
            <p:txBody>
              <a:bodyPr wrap="none" lIns="0" tIns="0" rIns="0" bIns="0" rtlCol="0">
                <a:spAutoFit/>
              </a:bodyPr>
              <a:lstStyle/>
              <a:p>
                <a:pPr algn="ctr"/>
                <a:r>
                  <a:rPr lang="en-US" sz="2400" dirty="0">
                    <a:solidFill>
                      <a:schemeClr val="accent1"/>
                    </a:solidFill>
                  </a:rPr>
                  <a:t>Numerical value:</a:t>
                </a:r>
                <a14:m>
                  <m:oMath xmlns:m="http://schemas.openxmlformats.org/officeDocument/2006/math">
                    <m:r>
                      <a:rPr lang="en-US" sz="2400" b="0" i="0" smtClean="0">
                        <a:solidFill>
                          <a:schemeClr val="accent1"/>
                        </a:solidFill>
                        <a:latin typeface="Cambria Math" panose="02040503050406030204" pitchFamily="18" charset="0"/>
                        <a:ea typeface="Cambria Math" panose="02040503050406030204" pitchFamily="18" charset="0"/>
                      </a:rPr>
                      <m:t>  </m:t>
                    </m:r>
                    <m:r>
                      <a:rPr lang="en-US" sz="2400" b="0" i="1" smtClean="0">
                        <a:solidFill>
                          <a:schemeClr val="accent1"/>
                        </a:solidFill>
                        <a:latin typeface="Cambria Math" panose="02040503050406030204" pitchFamily="18" charset="0"/>
                        <a:ea typeface="Cambria Math" panose="02040503050406030204" pitchFamily="18" charset="0"/>
                      </a:rPr>
                      <m:t>  </m:t>
                    </m:r>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𝐴</m:t>
                    </m:r>
                    <m:r>
                      <a:rPr lang="en-US" sz="2400" b="0" i="1" smtClean="0">
                        <a:solidFill>
                          <a:schemeClr val="accent1"/>
                        </a:solidFill>
                        <a:latin typeface="Cambria Math" panose="02040503050406030204" pitchFamily="18" charset="0"/>
                        <a:ea typeface="Cambria Math" panose="02040503050406030204" pitchFamily="18" charset="0"/>
                      </a:rPr>
                      <m:t>= </m:t>
                    </m:r>
                    <m:r>
                      <a:rPr lang="en-US" sz="2400" i="1">
                        <a:solidFill>
                          <a:schemeClr val="accent1"/>
                        </a:solidFill>
                        <a:latin typeface="Cambria Math" panose="02040503050406030204" pitchFamily="18" charset="0"/>
                        <a:ea typeface="Cambria Math" panose="02040503050406030204" pitchFamily="18" charset="0"/>
                      </a:rPr>
                      <m:t>△</m:t>
                    </m:r>
                    <m:r>
                      <m:rPr>
                        <m:sty m:val="p"/>
                      </m:rPr>
                      <a:rPr lang="en-US" altLang="zh-CN" sz="2400" i="1" smtClean="0">
                        <a:solidFill>
                          <a:schemeClr val="accent1"/>
                        </a:solidFill>
                        <a:latin typeface="Cambria Math" panose="02040503050406030204" pitchFamily="18" charset="0"/>
                        <a:ea typeface="Cambria Math" panose="02040503050406030204" pitchFamily="18" charset="0"/>
                      </a:rPr>
                      <m:t>B</m:t>
                    </m:r>
                  </m:oMath>
                </a14:m>
                <a:endParaRPr lang="en-US" altLang="zh-CN" sz="2400" dirty="0">
                  <a:solidFill>
                    <a:schemeClr val="accent1"/>
                  </a:solidFill>
                  <a:ea typeface="Cambria Math" panose="02040503050406030204" pitchFamily="18" charset="0"/>
                </a:endParaRPr>
              </a:p>
              <a:p>
                <a:endParaRPr lang="en-US" sz="2400" dirty="0">
                  <a:solidFill>
                    <a:schemeClr val="accent1"/>
                  </a:solidFill>
                </a:endParaRPr>
              </a:p>
              <a:p>
                <a:r>
                  <a:rPr lang="en-US" altLang="zh-CN" sz="2400" dirty="0">
                    <a:solidFill>
                      <a:schemeClr val="accent1"/>
                    </a:solidFill>
                  </a:rPr>
                  <a:t> 	 Degree:</a:t>
                </a:r>
                <a14:m>
                  <m:oMath xmlns:m="http://schemas.openxmlformats.org/officeDocument/2006/math">
                    <m:r>
                      <a:rPr lang="en-US" altLang="zh-CN" sz="2400" b="0" i="0" smtClean="0">
                        <a:solidFill>
                          <a:schemeClr val="accent1"/>
                        </a:solidFill>
                        <a:latin typeface="Cambria Math" panose="02040503050406030204" pitchFamily="18" charset="0"/>
                      </a:rPr>
                      <m:t>        </m:t>
                    </m:r>
                    <m:r>
                      <a:rPr lang="en-US" altLang="zh-CN" sz="2400" b="0" i="1" smtClean="0">
                        <a:solidFill>
                          <a:schemeClr val="accent1"/>
                        </a:solidFill>
                        <a:latin typeface="Cambria Math" panose="02040503050406030204" pitchFamily="18" charset="0"/>
                      </a:rPr>
                      <m:t>   </m:t>
                    </m:r>
                    <m:r>
                      <a:rPr lang="zh-CN" altLang="en-US" sz="240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 </m:t>
                    </m:r>
                    <m:r>
                      <a:rPr lang="en-US" altLang="zh-CN" sz="2400" b="0" i="1" smtClean="0">
                        <a:solidFill>
                          <a:schemeClr val="accent1"/>
                        </a:solidFill>
                        <a:latin typeface="Cambria Math" panose="02040503050406030204" pitchFamily="18" charset="0"/>
                      </a:rPr>
                      <m:t>𝐴</m:t>
                    </m:r>
                    <m:r>
                      <a:rPr lang="en-US" altLang="zh-CN" sz="2400" b="0" i="1" smtClean="0">
                        <a:solidFill>
                          <a:schemeClr val="accent1"/>
                        </a:solidFill>
                        <a:latin typeface="Cambria Math" panose="02040503050406030204" pitchFamily="18" charset="0"/>
                      </a:rPr>
                      <m:t> &gt;</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 </m:t>
                    </m:r>
                    <m:r>
                      <a:rPr lang="en-US" altLang="zh-CN" sz="2400" b="0" i="1" smtClean="0">
                        <a:solidFill>
                          <a:schemeClr val="accent1"/>
                        </a:solidFill>
                        <a:latin typeface="Cambria Math" panose="02040503050406030204" pitchFamily="18" charset="0"/>
                      </a:rPr>
                      <m:t>𝐵</m:t>
                    </m:r>
                    <m:r>
                      <a:rPr lang="en-US" altLang="zh-CN" sz="2400" b="0" i="1" smtClean="0">
                        <a:solidFill>
                          <a:schemeClr val="accent1"/>
                        </a:solidFill>
                        <a:latin typeface="Cambria Math" panose="02040503050406030204" pitchFamily="18" charset="0"/>
                      </a:rPr>
                      <m:t> </m:t>
                    </m:r>
                  </m:oMath>
                </a14:m>
                <a:endParaRPr lang="en-US" sz="2400" dirty="0">
                  <a:solidFill>
                    <a:schemeClr val="accent1"/>
                  </a:solidFill>
                </a:endParaRPr>
              </a:p>
            </p:txBody>
          </p:sp>
        </mc:Choice>
        <mc:Fallback xmlns="">
          <p:sp>
            <p:nvSpPr>
              <p:cNvPr id="3" name="TextBox 2">
                <a:extLst>
                  <a:ext uri="{FF2B5EF4-FFF2-40B4-BE49-F238E27FC236}">
                    <a16:creationId xmlns:a16="http://schemas.microsoft.com/office/drawing/2014/main" id="{20F7E9EA-83DA-4256-B59C-DA47C5489D49}"/>
                  </a:ext>
                </a:extLst>
              </p:cNvPr>
              <p:cNvSpPr txBox="1">
                <a:spLocks noRot="1" noChangeAspect="1" noMove="1" noResize="1" noEditPoints="1" noAdjustHandles="1" noChangeArrowheads="1" noChangeShapeType="1" noTextEdit="1"/>
              </p:cNvSpPr>
              <p:nvPr/>
            </p:nvSpPr>
            <p:spPr>
              <a:xfrm>
                <a:off x="4981003" y="1410019"/>
                <a:ext cx="4284314" cy="1107996"/>
              </a:xfrm>
              <a:prstGeom prst="rect">
                <a:avLst/>
              </a:prstGeom>
              <a:blipFill>
                <a:blip r:embed="rId3"/>
                <a:stretch>
                  <a:fillRect t="-8242" b="-15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F8F9AD56-80D8-4D8D-9B16-4A442C634900}"/>
              </a:ext>
            </a:extLst>
          </p:cNvPr>
          <p:cNvSpPr/>
          <p:nvPr/>
        </p:nvSpPr>
        <p:spPr>
          <a:xfrm>
            <a:off x="4231195" y="4601953"/>
            <a:ext cx="3096344"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8" name="TextBox 7">
            <a:extLst>
              <a:ext uri="{FF2B5EF4-FFF2-40B4-BE49-F238E27FC236}">
                <a16:creationId xmlns:a16="http://schemas.microsoft.com/office/drawing/2014/main" id="{098832B0-E148-40D9-8013-EB48F8FCDCFA}"/>
              </a:ext>
            </a:extLst>
          </p:cNvPr>
          <p:cNvSpPr txBox="1"/>
          <p:nvPr/>
        </p:nvSpPr>
        <p:spPr>
          <a:xfrm>
            <a:off x="4503768" y="4077213"/>
            <a:ext cx="1838645" cy="430887"/>
          </a:xfrm>
          <a:prstGeom prst="rect">
            <a:avLst/>
          </a:prstGeom>
          <a:noFill/>
        </p:spPr>
        <p:txBody>
          <a:bodyPr wrap="none" lIns="0" tIns="0" rIns="0" bIns="0" rtlCol="0">
            <a:spAutoFit/>
          </a:bodyPr>
          <a:lstStyle/>
          <a:p>
            <a:pPr algn="ctr"/>
            <a:r>
              <a:rPr lang="en-US" sz="2800" dirty="0">
                <a:solidFill>
                  <a:schemeClr val="accent1"/>
                </a:solidFill>
              </a:rPr>
              <a:t>Plus weight</a:t>
            </a:r>
            <a:endParaRPr lang="en-US" dirty="0">
              <a:solidFill>
                <a:schemeClr val="accent1"/>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A0C94F-CBA6-4B1D-8343-309AEFB79C35}"/>
                  </a:ext>
                </a:extLst>
              </p:cNvPr>
              <p:cNvSpPr txBox="1"/>
              <p:nvPr/>
            </p:nvSpPr>
            <p:spPr>
              <a:xfrm>
                <a:off x="6322164" y="3939149"/>
                <a:ext cx="4281561" cy="1549655"/>
              </a:xfrm>
              <a:prstGeom prst="rect">
                <a:avLst/>
              </a:prstGeom>
              <a:noFill/>
            </p:spPr>
            <p:txBody>
              <a:bodyPr wrap="square" lIns="0" tIns="0" rIns="0" bIns="0" rtlCol="0">
                <a:spAutoFit/>
              </a:bodyPr>
              <a:lstStyle/>
              <a:p>
                <a:r>
                  <a:rPr lang="en-US" sz="2400" dirty="0">
                    <a:solidFill>
                      <a:schemeClr val="accent1"/>
                    </a:solidFill>
                  </a:rPr>
                  <a:t>	</a:t>
                </a:r>
                <a14:m>
                  <m:oMath xmlns:m="http://schemas.openxmlformats.org/officeDocument/2006/math">
                    <m:nary>
                      <m:naryPr>
                        <m:chr m:val="∑"/>
                        <m:supHide m:val="on"/>
                        <m:ctrlPr>
                          <a:rPr lang="en-US" sz="2400" b="0" i="1" smtClean="0">
                            <a:solidFill>
                              <a:schemeClr val="accent1"/>
                            </a:solidFill>
                            <a:latin typeface="Cambria Math" panose="02040503050406030204" pitchFamily="18" charset="0"/>
                            <a:ea typeface="Cambria Math" panose="02040503050406030204" pitchFamily="18" charset="0"/>
                          </a:rPr>
                        </m:ctrlPr>
                      </m:naryPr>
                      <m:sub>
                        <m:r>
                          <a:rPr lang="en-US" sz="2400" b="0" i="1" smtClean="0">
                            <a:solidFill>
                              <a:schemeClr val="accent1"/>
                            </a:solidFill>
                            <a:latin typeface="Cambria Math" panose="02040503050406030204" pitchFamily="18" charset="0"/>
                            <a:ea typeface="Cambria Math" panose="02040503050406030204" pitchFamily="18" charset="0"/>
                          </a:rPr>
                          <m:t>𝑘</m:t>
                        </m:r>
                      </m:sub>
                      <m:sup/>
                      <m:e>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b="0" i="1" smtClean="0">
                                <a:solidFill>
                                  <a:schemeClr val="accent1"/>
                                </a:solidFill>
                                <a:latin typeface="Cambria Math" panose="02040503050406030204" pitchFamily="18" charset="0"/>
                                <a:ea typeface="Cambria Math" panose="02040503050406030204" pitchFamily="18" charset="0"/>
                              </a:rPr>
                              <m:t>𝑃</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e>
                    </m:nary>
                    <m:r>
                      <a:rPr lang="en-US" sz="2400" b="0" i="1" smtClean="0">
                        <a:solidFill>
                          <a:schemeClr val="accent1"/>
                        </a:solidFill>
                        <a:latin typeface="Cambria Math" panose="02040503050406030204" pitchFamily="18" charset="0"/>
                        <a:ea typeface="Cambria Math" panose="02040503050406030204" pitchFamily="18" charset="0"/>
                      </a:rPr>
                      <m:t>) </m:t>
                    </m:r>
                    <m:r>
                      <a:rPr lang="en-US" sz="2400" b="0" i="1" smtClean="0">
                        <a:solidFill>
                          <a:schemeClr val="accent1"/>
                        </a:solidFill>
                        <a:latin typeface="Cambria Math" panose="02040503050406030204" pitchFamily="18" charset="0"/>
                        <a:ea typeface="Cambria Math" panose="02040503050406030204" pitchFamily="18" charset="0"/>
                      </a:rPr>
                      <m:t>𝑙𝑛</m:t>
                    </m:r>
                    <m:d>
                      <m:dPr>
                        <m:ctrlPr>
                          <a:rPr lang="en-US" sz="2400" b="0" i="1" smtClean="0">
                            <a:solidFill>
                              <a:schemeClr val="accent1"/>
                            </a:solidFill>
                            <a:latin typeface="Cambria Math" panose="02040503050406030204" pitchFamily="18" charset="0"/>
                            <a:ea typeface="Cambria Math" panose="02040503050406030204" pitchFamily="18" charset="0"/>
                          </a:rPr>
                        </m:ctrlPr>
                      </m:dPr>
                      <m:e>
                        <m:f>
                          <m:fPr>
                            <m:ctrlPr>
                              <a:rPr lang="en-US" sz="2400" i="1">
                                <a:solidFill>
                                  <a:schemeClr val="accent1"/>
                                </a:solidFill>
                                <a:latin typeface="Cambria Math" panose="02040503050406030204" pitchFamily="18" charset="0"/>
                                <a:ea typeface="Cambria Math" panose="02040503050406030204" pitchFamily="18" charset="0"/>
                              </a:rPr>
                            </m:ctrlPr>
                          </m:fPr>
                          <m:num>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sz="2400" b="0" i="1" smtClean="0">
                        <a:solidFill>
                          <a:schemeClr val="accent1"/>
                        </a:solidFill>
                        <a:latin typeface="Cambria Math" panose="02040503050406030204" pitchFamily="18" charset="0"/>
                        <a:ea typeface="Cambria Math" panose="02040503050406030204" pitchFamily="18" charset="0"/>
                      </a:rPr>
                      <m:t>  </m:t>
                    </m:r>
                  </m:oMath>
                </a14:m>
                <a:endParaRPr lang="en-US" sz="2400" b="0" dirty="0">
                  <a:solidFill>
                    <a:schemeClr val="accent1"/>
                  </a:solidFill>
                  <a:ea typeface="Cambria Math" panose="02040503050406030204" pitchFamily="18" charset="0"/>
                </a:endParaRPr>
              </a:p>
              <a:p>
                <a:r>
                  <a:rPr lang="en-US" sz="2400" b="0" dirty="0">
                    <a:solidFill>
                      <a:schemeClr val="accent1"/>
                    </a:solidFill>
                    <a:ea typeface="Cambria Math" panose="02040503050406030204" pitchFamily="18" charset="0"/>
                  </a:rPr>
                  <a:t>                   </a:t>
                </a:r>
                <a:endParaRPr lang="en-US" sz="2400" dirty="0">
                  <a:solidFill>
                    <a:schemeClr val="accent1"/>
                  </a:solidFill>
                </a:endParaRPr>
              </a:p>
              <a:p>
                <a:r>
                  <a:rPr lang="en-US" sz="2400" dirty="0">
                    <a:solidFill>
                      <a:schemeClr val="accent1"/>
                    </a:solidFill>
                  </a:rPr>
                  <a:t>          </a:t>
                </a:r>
                <a14:m>
                  <m:oMath xmlns:m="http://schemas.openxmlformats.org/officeDocument/2006/math">
                    <m:nary>
                      <m:naryPr>
                        <m:chr m:val="∑"/>
                        <m:supHide m:val="on"/>
                        <m:ctrlPr>
                          <a:rPr lang="en-US" sz="2400" i="1">
                            <a:solidFill>
                              <a:schemeClr val="accent1"/>
                            </a:solidFill>
                            <a:latin typeface="Cambria Math" panose="02040503050406030204" pitchFamily="18" charset="0"/>
                            <a:ea typeface="Cambria Math" panose="02040503050406030204" pitchFamily="18" charset="0"/>
                          </a:rPr>
                        </m:ctrlPr>
                      </m:naryPr>
                      <m:sub>
                        <m:r>
                          <a:rPr lang="en-US" sz="2400" i="1">
                            <a:solidFill>
                              <a:schemeClr val="accent1"/>
                            </a:solidFill>
                            <a:latin typeface="Cambria Math" panose="02040503050406030204" pitchFamily="18" charset="0"/>
                            <a:ea typeface="Cambria Math" panose="02040503050406030204" pitchFamily="18" charset="0"/>
                          </a:rPr>
                          <m:t>𝑘</m:t>
                        </m:r>
                      </m:sub>
                      <m:sup/>
                      <m:e>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m:t>
                            </m:r>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r>
                          <a:rPr lang="en-US" sz="2400" i="1">
                            <a:solidFill>
                              <a:schemeClr val="accent1"/>
                            </a:solidFill>
                            <a:latin typeface="Cambria Math" panose="02040503050406030204" pitchFamily="18" charset="0"/>
                            <a:ea typeface="Cambria Math" panose="02040503050406030204" pitchFamily="18" charset="0"/>
                          </a:rPr>
                          <m:t> −</m:t>
                        </m:r>
                        <m:sSub>
                          <m:sSubPr>
                            <m:ctrlPr>
                              <a:rPr lang="en-US" sz="2400" b="0" i="1" smtClean="0">
                                <a:solidFill>
                                  <a:schemeClr val="accent1"/>
                                </a:solidFill>
                                <a:latin typeface="Cambria Math" panose="02040503050406030204" pitchFamily="18" charset="0"/>
                                <a:ea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𝑄</m:t>
                            </m:r>
                          </m:e>
                          <m:sub>
                            <m:r>
                              <a:rPr lang="en-US" sz="2400" b="0" i="1" smtClean="0">
                                <a:solidFill>
                                  <a:schemeClr val="accent1"/>
                                </a:solidFill>
                                <a:latin typeface="Cambria Math" panose="02040503050406030204" pitchFamily="18" charset="0"/>
                                <a:ea typeface="Cambria Math" panose="02040503050406030204" pitchFamily="18" charset="0"/>
                              </a:rPr>
                              <m:t>𝑘</m:t>
                            </m:r>
                          </m:sub>
                        </m:sSub>
                        <m:r>
                          <a:rPr lang="en-US" sz="2400" b="0" i="1" smtClean="0">
                            <a:solidFill>
                              <a:schemeClr val="accent1"/>
                            </a:solidFill>
                            <a:latin typeface="Cambria Math" panose="02040503050406030204" pitchFamily="18" charset="0"/>
                            <a:ea typeface="Cambria Math" panose="02040503050406030204" pitchFamily="18" charset="0"/>
                          </a:rPr>
                          <m:t>)</m:t>
                        </m:r>
                        <m:sSup>
                          <m:sSupPr>
                            <m:ctrlPr>
                              <a:rPr lang="en-US" sz="2400" i="1">
                                <a:solidFill>
                                  <a:schemeClr val="accent1"/>
                                </a:solidFill>
                                <a:latin typeface="Cambria Math" panose="02040503050406030204" pitchFamily="18" charset="0"/>
                              </a:rPr>
                            </m:ctrlPr>
                          </m:sSupPr>
                          <m:e>
                            <m:r>
                              <a:rPr lang="en-US" sz="2400" b="0" i="1" smtClean="0">
                                <a:solidFill>
                                  <a:schemeClr val="accent1"/>
                                </a:solidFill>
                                <a:latin typeface="Cambria Math" panose="02040503050406030204" pitchFamily="18" charset="0"/>
                              </a:rPr>
                              <m:t> </m:t>
                            </m:r>
                          </m:e>
                          <m:sup>
                            <m:r>
                              <a:rPr lang="en-US" sz="2400" b="0" i="1" smtClean="0">
                                <a:solidFill>
                                  <a:schemeClr val="accent1"/>
                                </a:solidFill>
                                <a:latin typeface="Cambria Math" panose="02040503050406030204" pitchFamily="18" charset="0"/>
                              </a:rPr>
                              <m:t>2</m:t>
                            </m:r>
                          </m:sup>
                        </m:sSup>
                      </m:e>
                    </m:nary>
                  </m:oMath>
                </a14:m>
                <a:r>
                  <a:rPr lang="en-US" sz="2400" dirty="0">
                    <a:solidFill>
                      <a:schemeClr val="accent1"/>
                    </a:solidFill>
                    <a:ea typeface="Cambria Math" panose="02040503050406030204" pitchFamily="18" charset="0"/>
                  </a:rPr>
                  <a:t> </a:t>
                </a:r>
                <a14:m>
                  <m:oMath xmlns:m="http://schemas.openxmlformats.org/officeDocument/2006/math">
                    <m:r>
                      <a:rPr lang="en-US" sz="2400" i="1">
                        <a:solidFill>
                          <a:schemeClr val="accent1"/>
                        </a:solidFill>
                        <a:latin typeface="Cambria Math" panose="02040503050406030204" pitchFamily="18" charset="0"/>
                        <a:ea typeface="Cambria Math" panose="02040503050406030204" pitchFamily="18" charset="0"/>
                      </a:rPr>
                      <m:t>𝑙𝑛</m:t>
                    </m:r>
                    <m:d>
                      <m:dPr>
                        <m:ctrlPr>
                          <a:rPr lang="en-US" sz="2400" i="1">
                            <a:solidFill>
                              <a:schemeClr val="accent1"/>
                            </a:solidFill>
                            <a:latin typeface="Cambria Math" panose="02040503050406030204" pitchFamily="18" charset="0"/>
                            <a:ea typeface="Cambria Math" panose="02040503050406030204" pitchFamily="18" charset="0"/>
                          </a:rPr>
                        </m:ctrlPr>
                      </m:dPr>
                      <m:e>
                        <m:f>
                          <m:fPr>
                            <m:ctrlPr>
                              <a:rPr lang="en-US" sz="2400" i="1">
                                <a:solidFill>
                                  <a:schemeClr val="accent1"/>
                                </a:solidFill>
                                <a:latin typeface="Cambria Math" panose="02040503050406030204" pitchFamily="18" charset="0"/>
                                <a:ea typeface="Cambria Math" panose="02040503050406030204" pitchFamily="18" charset="0"/>
                              </a:rPr>
                            </m:ctrlPr>
                          </m:fPr>
                          <m:num>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𝑃</m:t>
                                </m:r>
                              </m:e>
                              <m:sub>
                                <m:r>
                                  <a:rPr lang="en-US" sz="2400" i="1">
                                    <a:solidFill>
                                      <a:schemeClr val="accent1"/>
                                    </a:solidFill>
                                    <a:latin typeface="Cambria Math" panose="02040503050406030204" pitchFamily="18" charset="0"/>
                                    <a:ea typeface="Cambria Math" panose="02040503050406030204" pitchFamily="18" charset="0"/>
                                  </a:rPr>
                                  <m:t>𝑘</m:t>
                                </m:r>
                              </m:sub>
                            </m:sSub>
                          </m:num>
                          <m:den>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i="1">
                                    <a:solidFill>
                                      <a:schemeClr val="accent1"/>
                                    </a:solidFill>
                                    <a:latin typeface="Cambria Math" panose="02040503050406030204" pitchFamily="18" charset="0"/>
                                    <a:ea typeface="Cambria Math" panose="02040503050406030204" pitchFamily="18" charset="0"/>
                                  </a:rPr>
                                  <m:t>𝑄</m:t>
                                </m:r>
                              </m:e>
                              <m:sub>
                                <m:r>
                                  <a:rPr lang="en-US" sz="2400" i="1">
                                    <a:solidFill>
                                      <a:schemeClr val="accent1"/>
                                    </a:solidFill>
                                    <a:latin typeface="Cambria Math" panose="02040503050406030204" pitchFamily="18" charset="0"/>
                                    <a:ea typeface="Cambria Math" panose="02040503050406030204" pitchFamily="18" charset="0"/>
                                  </a:rPr>
                                  <m:t>𝑘</m:t>
                                </m:r>
                              </m:sub>
                            </m:sSub>
                          </m:den>
                        </m:f>
                      </m:e>
                    </m:d>
                    <m:r>
                      <a:rPr lang="en-US" sz="2400" b="0" i="1" smtClean="0">
                        <a:solidFill>
                          <a:schemeClr val="accent1"/>
                        </a:solidFill>
                        <a:latin typeface="Cambria Math" panose="02040503050406030204" pitchFamily="18" charset="0"/>
                        <a:ea typeface="Cambria Math" panose="02040503050406030204" pitchFamily="18" charset="0"/>
                      </a:rPr>
                      <m:t>|</m:t>
                    </m:r>
                  </m:oMath>
                </a14:m>
                <a:endParaRPr lang="en-US" sz="2400" dirty="0">
                  <a:solidFill>
                    <a:schemeClr val="accent1"/>
                  </a:solidFill>
                </a:endParaRPr>
              </a:p>
            </p:txBody>
          </p:sp>
        </mc:Choice>
        <mc:Fallback xmlns="">
          <p:sp>
            <p:nvSpPr>
              <p:cNvPr id="19" name="TextBox 18">
                <a:extLst>
                  <a:ext uri="{FF2B5EF4-FFF2-40B4-BE49-F238E27FC236}">
                    <a16:creationId xmlns:a16="http://schemas.microsoft.com/office/drawing/2014/main" id="{8BA0C94F-CBA6-4B1D-8343-309AEFB79C35}"/>
                  </a:ext>
                </a:extLst>
              </p:cNvPr>
              <p:cNvSpPr txBox="1">
                <a:spLocks noRot="1" noChangeAspect="1" noMove="1" noResize="1" noEditPoints="1" noAdjustHandles="1" noChangeArrowheads="1" noChangeShapeType="1" noTextEdit="1"/>
              </p:cNvSpPr>
              <p:nvPr/>
            </p:nvSpPr>
            <p:spPr>
              <a:xfrm>
                <a:off x="6322164" y="3939149"/>
                <a:ext cx="4281561" cy="1549655"/>
              </a:xfrm>
              <a:prstGeom prst="rect">
                <a:avLst/>
              </a:prstGeom>
              <a:blipFill>
                <a:blip r:embed="rId4"/>
                <a:stretch>
                  <a:fillRect/>
                </a:stretch>
              </a:blipFill>
            </p:spPr>
            <p:txBody>
              <a:bodyPr/>
              <a:lstStyle/>
              <a:p>
                <a:r>
                  <a:rPr lang="en-US">
                    <a:noFill/>
                  </a:rPr>
                  <a:t> </a:t>
                </a:r>
              </a:p>
            </p:txBody>
          </p:sp>
        </mc:Fallback>
      </mc:AlternateContent>
      <p:sp>
        <p:nvSpPr>
          <p:cNvPr id="22" name="Rectangle: Rounded Corners 21">
            <a:extLst>
              <a:ext uri="{FF2B5EF4-FFF2-40B4-BE49-F238E27FC236}">
                <a16:creationId xmlns:a16="http://schemas.microsoft.com/office/drawing/2014/main" id="{09A70788-1A02-456A-9EC6-CBA78CFF50B5}"/>
              </a:ext>
            </a:extLst>
          </p:cNvPr>
          <p:cNvSpPr/>
          <p:nvPr/>
        </p:nvSpPr>
        <p:spPr>
          <a:xfrm>
            <a:off x="8832304" y="3752801"/>
            <a:ext cx="1008112" cy="972343"/>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5" name="Rectangle: Rounded Corners 24">
            <a:extLst>
              <a:ext uri="{FF2B5EF4-FFF2-40B4-BE49-F238E27FC236}">
                <a16:creationId xmlns:a16="http://schemas.microsoft.com/office/drawing/2014/main" id="{7E7BE3C7-2318-4A58-8B2D-D307560CDA16}"/>
              </a:ext>
            </a:extLst>
          </p:cNvPr>
          <p:cNvSpPr/>
          <p:nvPr/>
        </p:nvSpPr>
        <p:spPr>
          <a:xfrm>
            <a:off x="9337615" y="4757528"/>
            <a:ext cx="1008112" cy="972343"/>
          </a:xfrm>
          <a:prstGeom prst="round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539949239"/>
      </p:ext>
    </p:extLst>
  </p:cSld>
  <p:clrMapOvr>
    <a:masterClrMapping/>
  </p:clrMapOvr>
  <mc:AlternateContent xmlns:mc="http://schemas.openxmlformats.org/markup-compatibility/2006" xmlns:p14="http://schemas.microsoft.com/office/powerpoint/2010/main">
    <mc:Choice Requires="p14">
      <p:transition spd="med" p14:dur="700" advTm="55944">
        <p:fade/>
      </p:transition>
    </mc:Choice>
    <mc:Fallback xmlns="">
      <p:transition spd="med" advTm="559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29</a:t>
            </a:fld>
            <a:endParaRPr lang="en-US" dirty="0">
              <a:solidFill>
                <a:srgbClr val="333333">
                  <a:lumMod val="60000"/>
                  <a:lumOff val="40000"/>
                </a:srgbClr>
              </a:solidFill>
            </a:endParaRPr>
          </a:p>
        </p:txBody>
      </p:sp>
      <p:sp>
        <p:nvSpPr>
          <p:cNvPr id="6" name="Rectangle 5">
            <a:extLst>
              <a:ext uri="{FF2B5EF4-FFF2-40B4-BE49-F238E27FC236}">
                <a16:creationId xmlns:a16="http://schemas.microsoft.com/office/drawing/2014/main" id="{E161E857-0766-49AB-8629-82F5D422BBF0}"/>
              </a:ext>
            </a:extLst>
          </p:cNvPr>
          <p:cNvSpPr/>
          <p:nvPr/>
        </p:nvSpPr>
        <p:spPr>
          <a:xfrm>
            <a:off x="504825" y="1196752"/>
            <a:ext cx="4728602" cy="369332"/>
          </a:xfrm>
          <a:prstGeom prst="rect">
            <a:avLst/>
          </a:prstGeom>
        </p:spPr>
        <p:txBody>
          <a:bodyPr wrap="none">
            <a:spAutoFit/>
          </a:bodyPr>
          <a:lstStyle/>
          <a:p>
            <a:r>
              <a:rPr lang="en-US" b="1" dirty="0">
                <a:solidFill>
                  <a:schemeClr val="accent1"/>
                </a:solidFill>
                <a:latin typeface="Arial" panose="020B0604020202020204" pitchFamily="34" charset="0"/>
              </a:rPr>
              <a:t>A large merchant(1931414401940183232):</a:t>
            </a:r>
            <a:endParaRPr lang="en-US" b="1" i="0" dirty="0">
              <a:solidFill>
                <a:schemeClr val="accent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42B6C96-248B-481E-BEB4-EF79967B25DB}"/>
              </a:ext>
            </a:extLst>
          </p:cNvPr>
          <p:cNvPicPr>
            <a:picLocks noChangeAspect="1"/>
          </p:cNvPicPr>
          <p:nvPr/>
        </p:nvPicPr>
        <p:blipFill>
          <a:blip r:embed="rId2"/>
          <a:stretch>
            <a:fillRect/>
          </a:stretch>
        </p:blipFill>
        <p:spPr>
          <a:xfrm>
            <a:off x="688732" y="1587864"/>
            <a:ext cx="5108785" cy="3065271"/>
          </a:xfrm>
          <a:prstGeom prst="rect">
            <a:avLst/>
          </a:prstGeom>
        </p:spPr>
      </p:pic>
      <p:pic>
        <p:nvPicPr>
          <p:cNvPr id="11" name="Picture 10">
            <a:extLst>
              <a:ext uri="{FF2B5EF4-FFF2-40B4-BE49-F238E27FC236}">
                <a16:creationId xmlns:a16="http://schemas.microsoft.com/office/drawing/2014/main" id="{5B483CAF-8E71-4CA3-BB51-45B3A6EB0A85}"/>
              </a:ext>
            </a:extLst>
          </p:cNvPr>
          <p:cNvPicPr>
            <a:picLocks noChangeAspect="1"/>
          </p:cNvPicPr>
          <p:nvPr/>
        </p:nvPicPr>
        <p:blipFill>
          <a:blip r:embed="rId3"/>
          <a:stretch>
            <a:fillRect/>
          </a:stretch>
        </p:blipFill>
        <p:spPr>
          <a:xfrm>
            <a:off x="6106698" y="1587863"/>
            <a:ext cx="5108785" cy="3065271"/>
          </a:xfrm>
          <a:prstGeom prst="rect">
            <a:avLst/>
          </a:prstGeom>
        </p:spPr>
      </p:pic>
    </p:spTree>
    <p:extLst>
      <p:ext uri="{BB962C8B-B14F-4D97-AF65-F5344CB8AC3E}">
        <p14:creationId xmlns:p14="http://schemas.microsoft.com/office/powerpoint/2010/main" val="3855004469"/>
      </p:ext>
    </p:extLst>
  </p:cSld>
  <p:clrMapOvr>
    <a:masterClrMapping/>
  </p:clrMapOvr>
  <mc:AlternateContent xmlns:mc="http://schemas.openxmlformats.org/markup-compatibility/2006" xmlns:p14="http://schemas.microsoft.com/office/powerpoint/2010/main">
    <mc:Choice Requires="p14">
      <p:transition spd="med" p14:dur="700" advTm="25168">
        <p:fade/>
      </p:transition>
    </mc:Choice>
    <mc:Fallback xmlns="">
      <p:transition spd="med" advTm="2516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5664" y="297672"/>
            <a:ext cx="11187113" cy="311150"/>
          </a:xfrm>
        </p:spPr>
        <p:txBody>
          <a:bodyPr/>
          <a:lstStyle/>
          <a:p>
            <a:r>
              <a:rPr lang="en-US" sz="4000" b="1" dirty="0"/>
              <a:t>Background</a:t>
            </a:r>
            <a:endParaRPr lang="en-US" b="1" dirty="0"/>
          </a:p>
        </p:txBody>
      </p:sp>
      <p:sp>
        <p:nvSpPr>
          <p:cNvPr id="48" name="Footer Placeholder 4">
            <a:extLst>
              <a:ext uri="{FF2B5EF4-FFF2-40B4-BE49-F238E27FC236}">
                <a16:creationId xmlns:a16="http://schemas.microsoft.com/office/drawing/2014/main" id="{A0F6C34C-F4CD-4015-84F7-27AAE2A3DE7C}"/>
              </a:ext>
            </a:extLst>
          </p:cNvPr>
          <p:cNvSpPr>
            <a:spLocks noGrp="1"/>
          </p:cNvSpPr>
          <p:nvPr>
            <p:ph type="ftr" sz="quarter" idx="11"/>
          </p:nvPr>
        </p:nvSpPr>
        <p:spPr/>
        <p:txBody>
          <a:bodyPr/>
          <a:lstStyle/>
          <a:p>
            <a:r>
              <a:rPr lang="en-US" dirty="0"/>
              <a:t>©2017 PayPal Inc. Confidential and proprietary.</a:t>
            </a:r>
          </a:p>
        </p:txBody>
      </p:sp>
      <p:sp>
        <p:nvSpPr>
          <p:cNvPr id="21" name="Arrow: Right 20">
            <a:extLst>
              <a:ext uri="{FF2B5EF4-FFF2-40B4-BE49-F238E27FC236}">
                <a16:creationId xmlns:a16="http://schemas.microsoft.com/office/drawing/2014/main" id="{07ADBF16-EE17-43FA-BF9E-2CEC8162F8E1}"/>
              </a:ext>
            </a:extLst>
          </p:cNvPr>
          <p:cNvSpPr/>
          <p:nvPr/>
        </p:nvSpPr>
        <p:spPr>
          <a:xfrm>
            <a:off x="2768627"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269ABF7D-804A-4FD9-B09F-3FE3BFC05840}"/>
              </a:ext>
            </a:extLst>
          </p:cNvPr>
          <p:cNvSpPr/>
          <p:nvPr/>
        </p:nvSpPr>
        <p:spPr>
          <a:xfrm>
            <a:off x="810181" y="2578831"/>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All attempts</a:t>
            </a:r>
          </a:p>
        </p:txBody>
      </p:sp>
      <p:sp>
        <p:nvSpPr>
          <p:cNvPr id="24" name="Rectangle: Rounded Corners 23">
            <a:extLst>
              <a:ext uri="{FF2B5EF4-FFF2-40B4-BE49-F238E27FC236}">
                <a16:creationId xmlns:a16="http://schemas.microsoft.com/office/drawing/2014/main" id="{5A93F320-D272-4E7E-A6F1-6C068FD7F05D}"/>
              </a:ext>
            </a:extLst>
          </p:cNvPr>
          <p:cNvSpPr/>
          <p:nvPr/>
        </p:nvSpPr>
        <p:spPr>
          <a:xfrm>
            <a:off x="3547405" y="2693509"/>
            <a:ext cx="2548595"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Declined by frontend Models(CAM, ATOM…)</a:t>
            </a:r>
          </a:p>
        </p:txBody>
      </p:sp>
      <p:sp>
        <p:nvSpPr>
          <p:cNvPr id="25" name="Arrow: Right 24">
            <a:extLst>
              <a:ext uri="{FF2B5EF4-FFF2-40B4-BE49-F238E27FC236}">
                <a16:creationId xmlns:a16="http://schemas.microsoft.com/office/drawing/2014/main" id="{F1218878-3AAD-40F4-8CD7-FA262E489E11}"/>
              </a:ext>
            </a:extLst>
          </p:cNvPr>
          <p:cNvSpPr/>
          <p:nvPr/>
        </p:nvSpPr>
        <p:spPr>
          <a:xfrm rot="19732343">
            <a:off x="5789717" y="1895394"/>
            <a:ext cx="2170120" cy="3474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B937A1FD-9D15-47A1-89BD-214B2EEF86A6}"/>
              </a:ext>
            </a:extLst>
          </p:cNvPr>
          <p:cNvSpPr/>
          <p:nvPr/>
        </p:nvSpPr>
        <p:spPr>
          <a:xfrm>
            <a:off x="7812633" y="1020460"/>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Transactions with tags</a:t>
            </a:r>
          </a:p>
        </p:txBody>
      </p:sp>
      <p:sp>
        <p:nvSpPr>
          <p:cNvPr id="27" name="Arrow: Right 26">
            <a:extLst>
              <a:ext uri="{FF2B5EF4-FFF2-40B4-BE49-F238E27FC236}">
                <a16:creationId xmlns:a16="http://schemas.microsoft.com/office/drawing/2014/main" id="{087972AD-F9CF-4963-9152-915B5663A7AE}"/>
              </a:ext>
            </a:extLst>
          </p:cNvPr>
          <p:cNvSpPr/>
          <p:nvPr/>
        </p:nvSpPr>
        <p:spPr>
          <a:xfrm rot="5400000">
            <a:off x="8442397" y="214854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0" name="Oval 29">
            <a:extLst>
              <a:ext uri="{FF2B5EF4-FFF2-40B4-BE49-F238E27FC236}">
                <a16:creationId xmlns:a16="http://schemas.microsoft.com/office/drawing/2014/main" id="{3CA6D129-EE6C-4A9D-86F2-12FBD142D7AD}"/>
              </a:ext>
            </a:extLst>
          </p:cNvPr>
          <p:cNvSpPr/>
          <p:nvPr/>
        </p:nvSpPr>
        <p:spPr>
          <a:xfrm>
            <a:off x="7812633" y="2695005"/>
            <a:ext cx="2123387"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Var &amp; bad rate</a:t>
            </a:r>
          </a:p>
        </p:txBody>
      </p:sp>
      <p:sp>
        <p:nvSpPr>
          <p:cNvPr id="43" name="Arrow: Right 42">
            <a:extLst>
              <a:ext uri="{FF2B5EF4-FFF2-40B4-BE49-F238E27FC236}">
                <a16:creationId xmlns:a16="http://schemas.microsoft.com/office/drawing/2014/main" id="{727A441B-2F7E-4C42-85EE-E31298F238A0}"/>
              </a:ext>
            </a:extLst>
          </p:cNvPr>
          <p:cNvSpPr/>
          <p:nvPr/>
        </p:nvSpPr>
        <p:spPr>
          <a:xfrm rot="10800000">
            <a:off x="6096000" y="3005503"/>
            <a:ext cx="1771487" cy="323247"/>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44" name="Arrow: Right 43">
            <a:extLst>
              <a:ext uri="{FF2B5EF4-FFF2-40B4-BE49-F238E27FC236}">
                <a16:creationId xmlns:a16="http://schemas.microsoft.com/office/drawing/2014/main" id="{77E8FF9E-3CBF-4491-8DBE-42C1EBDC3A4F}"/>
              </a:ext>
            </a:extLst>
          </p:cNvPr>
          <p:cNvSpPr/>
          <p:nvPr/>
        </p:nvSpPr>
        <p:spPr>
          <a:xfrm rot="5400000">
            <a:off x="8431900" y="387901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5" name="Oval 44">
            <a:extLst>
              <a:ext uri="{FF2B5EF4-FFF2-40B4-BE49-F238E27FC236}">
                <a16:creationId xmlns:a16="http://schemas.microsoft.com/office/drawing/2014/main" id="{C9BDA9B3-FBBD-45C8-9F10-59EF9137C83E}"/>
              </a:ext>
            </a:extLst>
          </p:cNvPr>
          <p:cNvSpPr/>
          <p:nvPr/>
        </p:nvSpPr>
        <p:spPr>
          <a:xfrm>
            <a:off x="7812633" y="4410443"/>
            <a:ext cx="2123387"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Based on merchants</a:t>
            </a:r>
          </a:p>
        </p:txBody>
      </p:sp>
      <p:sp>
        <p:nvSpPr>
          <p:cNvPr id="46" name="Arrow: Right 45">
            <a:extLst>
              <a:ext uri="{FF2B5EF4-FFF2-40B4-BE49-F238E27FC236}">
                <a16:creationId xmlns:a16="http://schemas.microsoft.com/office/drawing/2014/main" id="{82501502-9F6C-4324-84BB-1967BF85D09A}"/>
              </a:ext>
            </a:extLst>
          </p:cNvPr>
          <p:cNvSpPr/>
          <p:nvPr/>
        </p:nvSpPr>
        <p:spPr>
          <a:xfrm rot="11548698">
            <a:off x="2361372" y="3939988"/>
            <a:ext cx="5687393" cy="334316"/>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47" name="Arrow: Right 46">
            <a:extLst>
              <a:ext uri="{FF2B5EF4-FFF2-40B4-BE49-F238E27FC236}">
                <a16:creationId xmlns:a16="http://schemas.microsoft.com/office/drawing/2014/main" id="{8EF6F855-421D-4FB9-8C2C-63C3483CE14C}"/>
              </a:ext>
            </a:extLst>
          </p:cNvPr>
          <p:cNvSpPr/>
          <p:nvPr/>
        </p:nvSpPr>
        <p:spPr>
          <a:xfrm>
            <a:off x="65520"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 name="TextBox 2">
            <a:extLst>
              <a:ext uri="{FF2B5EF4-FFF2-40B4-BE49-F238E27FC236}">
                <a16:creationId xmlns:a16="http://schemas.microsoft.com/office/drawing/2014/main" id="{E940B1A9-A428-4683-9254-1824F867CF17}"/>
              </a:ext>
            </a:extLst>
          </p:cNvPr>
          <p:cNvSpPr txBox="1"/>
          <p:nvPr/>
        </p:nvSpPr>
        <p:spPr>
          <a:xfrm>
            <a:off x="6171112" y="2776182"/>
            <a:ext cx="1771486" cy="276999"/>
          </a:xfrm>
          <a:prstGeom prst="rect">
            <a:avLst/>
          </a:prstGeom>
          <a:noFill/>
        </p:spPr>
        <p:txBody>
          <a:bodyPr wrap="square" lIns="0" tIns="0" rIns="0" bIns="0" rtlCol="0">
            <a:spAutoFit/>
          </a:bodyPr>
          <a:lstStyle/>
          <a:p>
            <a:pPr algn="ctr"/>
            <a:r>
              <a:rPr lang="en-US" dirty="0">
                <a:solidFill>
                  <a:schemeClr val="accent1"/>
                </a:solidFill>
              </a:rPr>
              <a:t>New attribute</a:t>
            </a:r>
          </a:p>
        </p:txBody>
      </p:sp>
      <p:sp>
        <p:nvSpPr>
          <p:cNvPr id="18" name="TextBox 17">
            <a:extLst>
              <a:ext uri="{FF2B5EF4-FFF2-40B4-BE49-F238E27FC236}">
                <a16:creationId xmlns:a16="http://schemas.microsoft.com/office/drawing/2014/main" id="{1C7B62ED-D08A-413B-8643-E47FB51537E6}"/>
              </a:ext>
            </a:extLst>
          </p:cNvPr>
          <p:cNvSpPr txBox="1"/>
          <p:nvPr/>
        </p:nvSpPr>
        <p:spPr>
          <a:xfrm rot="731047">
            <a:off x="4663452" y="3808123"/>
            <a:ext cx="1771486" cy="276999"/>
          </a:xfrm>
          <a:prstGeom prst="rect">
            <a:avLst/>
          </a:prstGeom>
          <a:noFill/>
        </p:spPr>
        <p:txBody>
          <a:bodyPr wrap="square" lIns="0" tIns="0" rIns="0" bIns="0" rtlCol="0">
            <a:spAutoFit/>
          </a:bodyPr>
          <a:lstStyle/>
          <a:p>
            <a:pPr algn="ctr"/>
            <a:r>
              <a:rPr lang="en-US" dirty="0">
                <a:solidFill>
                  <a:schemeClr val="accent1"/>
                </a:solidFill>
              </a:rPr>
              <a:t>Alert</a:t>
            </a:r>
          </a:p>
        </p:txBody>
      </p:sp>
    </p:spTree>
    <p:extLst>
      <p:ext uri="{BB962C8B-B14F-4D97-AF65-F5344CB8AC3E}">
        <p14:creationId xmlns:p14="http://schemas.microsoft.com/office/powerpoint/2010/main" val="2699772301"/>
      </p:ext>
    </p:extLst>
  </p:cSld>
  <p:clrMapOvr>
    <a:masterClrMapping/>
  </p:clrMapOvr>
  <mc:AlternateContent xmlns:mc="http://schemas.openxmlformats.org/markup-compatibility/2006" xmlns:p14="http://schemas.microsoft.com/office/powerpoint/2010/main">
    <mc:Choice Requires="p14">
      <p:transition spd="med" p14:dur="700" advTm="48167">
        <p:fade/>
      </p:transition>
    </mc:Choice>
    <mc:Fallback xmlns="">
      <p:transition spd="med" advTm="48167">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a:xfrm>
            <a:off x="11080627" y="6366212"/>
            <a:ext cx="527051" cy="292099"/>
          </a:xfrm>
        </p:spPr>
        <p:txBody>
          <a:bodyPr/>
          <a:lstStyle/>
          <a:p>
            <a:fld id="{07CF5707-6B01-4E28-B52C-5F626EA6C564}" type="slidenum">
              <a:rPr lang="en-US" smtClean="0">
                <a:solidFill>
                  <a:srgbClr val="333333">
                    <a:lumMod val="60000"/>
                    <a:lumOff val="40000"/>
                  </a:srgbClr>
                </a:solidFill>
              </a:rPr>
              <a:pPr/>
              <a:t>30</a:t>
            </a:fld>
            <a:endParaRPr lang="en-US" dirty="0">
              <a:solidFill>
                <a:srgbClr val="333333">
                  <a:lumMod val="60000"/>
                  <a:lumOff val="40000"/>
                </a:srgbClr>
              </a:solidFill>
            </a:endParaRPr>
          </a:p>
        </p:txBody>
      </p:sp>
      <p:sp>
        <p:nvSpPr>
          <p:cNvPr id="6" name="Rectangle 5">
            <a:extLst>
              <a:ext uri="{FF2B5EF4-FFF2-40B4-BE49-F238E27FC236}">
                <a16:creationId xmlns:a16="http://schemas.microsoft.com/office/drawing/2014/main" id="{E161E857-0766-49AB-8629-82F5D422BBF0}"/>
              </a:ext>
            </a:extLst>
          </p:cNvPr>
          <p:cNvSpPr/>
          <p:nvPr/>
        </p:nvSpPr>
        <p:spPr>
          <a:xfrm>
            <a:off x="504825" y="1196752"/>
            <a:ext cx="4858446" cy="369332"/>
          </a:xfrm>
          <a:prstGeom prst="rect">
            <a:avLst/>
          </a:prstGeom>
        </p:spPr>
        <p:txBody>
          <a:bodyPr wrap="none">
            <a:spAutoFit/>
          </a:bodyPr>
          <a:lstStyle/>
          <a:p>
            <a:r>
              <a:rPr lang="en-US" b="1" dirty="0">
                <a:solidFill>
                  <a:schemeClr val="accent1"/>
                </a:solidFill>
                <a:latin typeface="Arial" panose="020B0604020202020204" pitchFamily="34" charset="0"/>
              </a:rPr>
              <a:t>A large merchant(</a:t>
            </a:r>
            <a:r>
              <a:rPr lang="en-US" b="1" dirty="0">
                <a:solidFill>
                  <a:schemeClr val="accent1"/>
                </a:solidFill>
              </a:rPr>
              <a:t>1809909810376487672)</a:t>
            </a:r>
            <a:r>
              <a:rPr lang="en-US" b="1" dirty="0">
                <a:solidFill>
                  <a:schemeClr val="accent1"/>
                </a:solidFill>
                <a:latin typeface="Arial" panose="020B0604020202020204" pitchFamily="34" charset="0"/>
              </a:rPr>
              <a:t>:</a:t>
            </a:r>
            <a:endParaRPr lang="en-US" b="1" i="0" dirty="0">
              <a:solidFill>
                <a:schemeClr val="accent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8A43CC4-4296-4CF3-95B5-6F6BD0B7CC2C}"/>
              </a:ext>
            </a:extLst>
          </p:cNvPr>
          <p:cNvPicPr>
            <a:picLocks noChangeAspect="1"/>
          </p:cNvPicPr>
          <p:nvPr/>
        </p:nvPicPr>
        <p:blipFill>
          <a:blip r:embed="rId2"/>
          <a:stretch>
            <a:fillRect/>
          </a:stretch>
        </p:blipFill>
        <p:spPr>
          <a:xfrm>
            <a:off x="6767838" y="243845"/>
            <a:ext cx="5108783" cy="3065270"/>
          </a:xfrm>
          <a:prstGeom prst="rect">
            <a:avLst/>
          </a:prstGeom>
        </p:spPr>
      </p:pic>
      <p:pic>
        <p:nvPicPr>
          <p:cNvPr id="8" name="Picture 7">
            <a:extLst>
              <a:ext uri="{FF2B5EF4-FFF2-40B4-BE49-F238E27FC236}">
                <a16:creationId xmlns:a16="http://schemas.microsoft.com/office/drawing/2014/main" id="{60A5477F-7F1C-4A8D-94D8-CA3C21B4BA62}"/>
              </a:ext>
            </a:extLst>
          </p:cNvPr>
          <p:cNvPicPr>
            <a:picLocks noChangeAspect="1"/>
          </p:cNvPicPr>
          <p:nvPr/>
        </p:nvPicPr>
        <p:blipFill>
          <a:blip r:embed="rId3"/>
          <a:stretch>
            <a:fillRect/>
          </a:stretch>
        </p:blipFill>
        <p:spPr>
          <a:xfrm>
            <a:off x="6773792" y="3577315"/>
            <a:ext cx="5150308" cy="3090185"/>
          </a:xfrm>
          <a:prstGeom prst="rect">
            <a:avLst/>
          </a:prstGeom>
        </p:spPr>
      </p:pic>
      <p:sp>
        <p:nvSpPr>
          <p:cNvPr id="10" name="Rectangle 9">
            <a:extLst>
              <a:ext uri="{FF2B5EF4-FFF2-40B4-BE49-F238E27FC236}">
                <a16:creationId xmlns:a16="http://schemas.microsoft.com/office/drawing/2014/main" id="{9CA190B8-D658-494D-82B1-C424D731AB7C}"/>
              </a:ext>
            </a:extLst>
          </p:cNvPr>
          <p:cNvSpPr/>
          <p:nvPr/>
        </p:nvSpPr>
        <p:spPr>
          <a:xfrm>
            <a:off x="10337417" y="231387"/>
            <a:ext cx="1008112" cy="3090185"/>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15" name="Rectangle 14">
            <a:extLst>
              <a:ext uri="{FF2B5EF4-FFF2-40B4-BE49-F238E27FC236}">
                <a16:creationId xmlns:a16="http://schemas.microsoft.com/office/drawing/2014/main" id="{B3FD2A71-A3D4-4D46-812A-1C142CC18F39}"/>
              </a:ext>
            </a:extLst>
          </p:cNvPr>
          <p:cNvSpPr/>
          <p:nvPr/>
        </p:nvSpPr>
        <p:spPr>
          <a:xfrm>
            <a:off x="10402940" y="3577315"/>
            <a:ext cx="1008112" cy="3090185"/>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pic>
        <p:nvPicPr>
          <p:cNvPr id="16" name="Picture 15">
            <a:extLst>
              <a:ext uri="{FF2B5EF4-FFF2-40B4-BE49-F238E27FC236}">
                <a16:creationId xmlns:a16="http://schemas.microsoft.com/office/drawing/2014/main" id="{19694F6A-6387-4F04-9119-9823EE55A25F}"/>
              </a:ext>
            </a:extLst>
          </p:cNvPr>
          <p:cNvPicPr>
            <a:picLocks noChangeAspect="1"/>
          </p:cNvPicPr>
          <p:nvPr/>
        </p:nvPicPr>
        <p:blipFill>
          <a:blip r:embed="rId4"/>
          <a:stretch>
            <a:fillRect/>
          </a:stretch>
        </p:blipFill>
        <p:spPr>
          <a:xfrm>
            <a:off x="780948" y="2055875"/>
            <a:ext cx="5150308" cy="3090185"/>
          </a:xfrm>
          <a:prstGeom prst="rect">
            <a:avLst/>
          </a:prstGeom>
        </p:spPr>
      </p:pic>
      <p:sp>
        <p:nvSpPr>
          <p:cNvPr id="17" name="Rectangle 16">
            <a:extLst>
              <a:ext uri="{FF2B5EF4-FFF2-40B4-BE49-F238E27FC236}">
                <a16:creationId xmlns:a16="http://schemas.microsoft.com/office/drawing/2014/main" id="{1D8EEDD3-36D4-41A7-AB2E-DC9C5CF1AD6F}"/>
              </a:ext>
            </a:extLst>
          </p:cNvPr>
          <p:cNvSpPr/>
          <p:nvPr/>
        </p:nvSpPr>
        <p:spPr>
          <a:xfrm>
            <a:off x="4588382" y="2055874"/>
            <a:ext cx="1008112" cy="3090185"/>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205788174"/>
      </p:ext>
    </p:extLst>
  </p:cSld>
  <p:clrMapOvr>
    <a:masterClrMapping/>
  </p:clrMapOvr>
  <mc:AlternateContent xmlns:mc="http://schemas.openxmlformats.org/markup-compatibility/2006" xmlns:p14="http://schemas.microsoft.com/office/powerpoint/2010/main">
    <mc:Choice Requires="p14">
      <p:transition spd="med" p14:dur="700" advTm="27511">
        <p:fade/>
      </p:transition>
    </mc:Choice>
    <mc:Fallback xmlns="">
      <p:transition spd="med" advTm="2751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b="1"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p:sp>
        <p:nvSpPr>
          <p:cNvPr id="6" name="Rectangle 5">
            <a:extLst>
              <a:ext uri="{FF2B5EF4-FFF2-40B4-BE49-F238E27FC236}">
                <a16:creationId xmlns:a16="http://schemas.microsoft.com/office/drawing/2014/main" id="{E161E857-0766-49AB-8629-82F5D422BBF0}"/>
              </a:ext>
            </a:extLst>
          </p:cNvPr>
          <p:cNvSpPr/>
          <p:nvPr/>
        </p:nvSpPr>
        <p:spPr>
          <a:xfrm>
            <a:off x="504825" y="1196752"/>
            <a:ext cx="4858446" cy="369332"/>
          </a:xfrm>
          <a:prstGeom prst="rect">
            <a:avLst/>
          </a:prstGeom>
        </p:spPr>
        <p:txBody>
          <a:bodyPr wrap="none">
            <a:spAutoFit/>
          </a:bodyPr>
          <a:lstStyle/>
          <a:p>
            <a:r>
              <a:rPr lang="en-US" b="1" dirty="0">
                <a:solidFill>
                  <a:schemeClr val="accent1"/>
                </a:solidFill>
                <a:latin typeface="Arial" panose="020B0604020202020204" pitchFamily="34" charset="0"/>
              </a:rPr>
              <a:t>A large merchant(</a:t>
            </a:r>
            <a:r>
              <a:rPr lang="en-US" b="1" dirty="0">
                <a:solidFill>
                  <a:schemeClr val="accent1"/>
                </a:solidFill>
              </a:rPr>
              <a:t>1809909810376487672)</a:t>
            </a:r>
            <a:r>
              <a:rPr lang="en-US" b="1" dirty="0">
                <a:solidFill>
                  <a:schemeClr val="accent1"/>
                </a:solidFill>
                <a:latin typeface="Arial" panose="020B0604020202020204" pitchFamily="34" charset="0"/>
              </a:rPr>
              <a:t>:</a:t>
            </a:r>
            <a:endParaRPr lang="en-US" b="1" i="0" dirty="0">
              <a:solidFill>
                <a:schemeClr val="accent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865806F-B0E0-47A9-A2FF-83A786E335AB}"/>
              </a:ext>
            </a:extLst>
          </p:cNvPr>
          <p:cNvPicPr>
            <a:picLocks noChangeAspect="1"/>
          </p:cNvPicPr>
          <p:nvPr/>
        </p:nvPicPr>
        <p:blipFill>
          <a:blip r:embed="rId2"/>
          <a:stretch>
            <a:fillRect/>
          </a:stretch>
        </p:blipFill>
        <p:spPr>
          <a:xfrm>
            <a:off x="538028" y="1676788"/>
            <a:ext cx="4405844" cy="3902192"/>
          </a:xfrm>
          <a:prstGeom prst="rect">
            <a:avLst/>
          </a:prstGeom>
        </p:spPr>
      </p:pic>
      <p:pic>
        <p:nvPicPr>
          <p:cNvPr id="11" name="Picture 10">
            <a:extLst>
              <a:ext uri="{FF2B5EF4-FFF2-40B4-BE49-F238E27FC236}">
                <a16:creationId xmlns:a16="http://schemas.microsoft.com/office/drawing/2014/main" id="{ACA1937E-379D-4A03-A3DC-40DB55E3FC4F}"/>
              </a:ext>
            </a:extLst>
          </p:cNvPr>
          <p:cNvPicPr>
            <a:picLocks noChangeAspect="1"/>
          </p:cNvPicPr>
          <p:nvPr/>
        </p:nvPicPr>
        <p:blipFill>
          <a:blip r:embed="rId3"/>
          <a:stretch>
            <a:fillRect/>
          </a:stretch>
        </p:blipFill>
        <p:spPr>
          <a:xfrm>
            <a:off x="5519936" y="1676788"/>
            <a:ext cx="4608511" cy="3902192"/>
          </a:xfrm>
          <a:prstGeom prst="rect">
            <a:avLst/>
          </a:prstGeom>
        </p:spPr>
      </p:pic>
      <p:sp>
        <p:nvSpPr>
          <p:cNvPr id="14" name="Rectangle 13">
            <a:extLst>
              <a:ext uri="{FF2B5EF4-FFF2-40B4-BE49-F238E27FC236}">
                <a16:creationId xmlns:a16="http://schemas.microsoft.com/office/drawing/2014/main" id="{C588E930-7284-4F8D-8EEE-D14FB3CFBB67}"/>
              </a:ext>
            </a:extLst>
          </p:cNvPr>
          <p:cNvSpPr/>
          <p:nvPr/>
        </p:nvSpPr>
        <p:spPr>
          <a:xfrm>
            <a:off x="1968944" y="5698479"/>
            <a:ext cx="1544012" cy="369332"/>
          </a:xfrm>
          <a:prstGeom prst="rect">
            <a:avLst/>
          </a:prstGeom>
        </p:spPr>
        <p:txBody>
          <a:bodyPr wrap="none">
            <a:spAutoFit/>
          </a:bodyPr>
          <a:lstStyle/>
          <a:p>
            <a:r>
              <a:rPr lang="en-US" b="1" dirty="0">
                <a:solidFill>
                  <a:schemeClr val="accent1"/>
                </a:solidFill>
                <a:latin typeface="Arial" panose="020B0604020202020204" pitchFamily="34" charset="0"/>
              </a:rPr>
              <a:t>COEF1: 0.57</a:t>
            </a:r>
          </a:p>
        </p:txBody>
      </p:sp>
      <p:sp>
        <p:nvSpPr>
          <p:cNvPr id="18" name="Rectangle 17">
            <a:extLst>
              <a:ext uri="{FF2B5EF4-FFF2-40B4-BE49-F238E27FC236}">
                <a16:creationId xmlns:a16="http://schemas.microsoft.com/office/drawing/2014/main" id="{F1FD5F7E-E4FF-44DF-BD5B-8B0D2EBB06EC}"/>
              </a:ext>
            </a:extLst>
          </p:cNvPr>
          <p:cNvSpPr/>
          <p:nvPr/>
        </p:nvSpPr>
        <p:spPr>
          <a:xfrm>
            <a:off x="7052185" y="5698479"/>
            <a:ext cx="1544012" cy="369332"/>
          </a:xfrm>
          <a:prstGeom prst="rect">
            <a:avLst/>
          </a:prstGeom>
        </p:spPr>
        <p:txBody>
          <a:bodyPr wrap="none">
            <a:spAutoFit/>
          </a:bodyPr>
          <a:lstStyle/>
          <a:p>
            <a:r>
              <a:rPr lang="en-US" b="1" dirty="0">
                <a:solidFill>
                  <a:schemeClr val="accent1"/>
                </a:solidFill>
                <a:latin typeface="Arial" panose="020B0604020202020204" pitchFamily="34" charset="0"/>
              </a:rPr>
              <a:t>COEF2: 0.35</a:t>
            </a:r>
          </a:p>
        </p:txBody>
      </p:sp>
    </p:spTree>
    <p:extLst>
      <p:ext uri="{BB962C8B-B14F-4D97-AF65-F5344CB8AC3E}">
        <p14:creationId xmlns:p14="http://schemas.microsoft.com/office/powerpoint/2010/main" val="35032905"/>
      </p:ext>
    </p:extLst>
  </p:cSld>
  <p:clrMapOvr>
    <a:masterClrMapping/>
  </p:clrMapOvr>
  <mc:AlternateContent xmlns:mc="http://schemas.openxmlformats.org/markup-compatibility/2006" xmlns:p14="http://schemas.microsoft.com/office/powerpoint/2010/main">
    <mc:Choice Requires="p14">
      <p:transition spd="med" p14:dur="700" advTm="19688">
        <p:fade/>
      </p:transition>
    </mc:Choice>
    <mc:Fallback xmlns="">
      <p:transition spd="med" advTm="19688">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480757"/>
            <a:ext cx="11187113" cy="311150"/>
          </a:xfrm>
        </p:spPr>
        <p:txBody>
          <a:bodyPr>
            <a:noAutofit/>
          </a:bodyPr>
          <a:lstStyle/>
          <a:p>
            <a:r>
              <a:rPr lang="en-US" altLang="en-US" sz="2800" dirty="0">
                <a:ea typeface="Courier New" panose="02070309020205020404" pitchFamily="49" charset="0"/>
              </a:rPr>
              <a:t>Study</a:t>
            </a:r>
            <a:r>
              <a:rPr lang="en-US" altLang="en-US" sz="2400" dirty="0">
                <a:ea typeface="Courier New" panose="02070309020205020404" pitchFamily="49" charset="0"/>
              </a:rPr>
              <a:t>  </a:t>
            </a:r>
            <a:r>
              <a:rPr lang="en-US" altLang="en-US" sz="2400" i="1" dirty="0">
                <a:ea typeface="Courier New" panose="02070309020205020404" pitchFamily="49" charset="0"/>
              </a:rPr>
              <a:t>Proportion shift of </a:t>
            </a:r>
            <a:r>
              <a:rPr lang="en-US" altLang="en-US" sz="2400" i="1" dirty="0" err="1">
                <a:ea typeface="Courier New" panose="02070309020205020404" pitchFamily="49" charset="0"/>
              </a:rPr>
              <a:t>sndr_country</a:t>
            </a:r>
            <a:endParaRPr lang="en-US" i="1" dirty="0"/>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a:xfrm>
            <a:off x="1664567" y="6356350"/>
            <a:ext cx="4114800" cy="311150"/>
          </a:xfrm>
        </p:spPr>
        <p:txBody>
          <a:bodyPr/>
          <a:lstStyle/>
          <a:p>
            <a:r>
              <a:rPr lang="en-US" dirty="0"/>
              <a:t>©2017 PayPal Inc. Confidential and proprietary.</a:t>
            </a:r>
          </a:p>
        </p:txBody>
      </p:sp>
      <p:sp>
        <p:nvSpPr>
          <p:cNvPr id="3" name="TextBox 2">
            <a:extLst>
              <a:ext uri="{FF2B5EF4-FFF2-40B4-BE49-F238E27FC236}">
                <a16:creationId xmlns:a16="http://schemas.microsoft.com/office/drawing/2014/main" id="{ED56ADCF-735A-425D-9A3D-50A0F7C9EB6A}"/>
              </a:ext>
            </a:extLst>
          </p:cNvPr>
          <p:cNvSpPr txBox="1"/>
          <p:nvPr/>
        </p:nvSpPr>
        <p:spPr>
          <a:xfrm>
            <a:off x="526368" y="1098394"/>
            <a:ext cx="6336704" cy="923330"/>
          </a:xfrm>
          <a:prstGeom prst="rect">
            <a:avLst/>
          </a:prstGeom>
          <a:noFill/>
        </p:spPr>
        <p:txBody>
          <a:bodyPr wrap="square" lIns="0" tIns="0" rIns="0" bIns="0" rtlCol="0">
            <a:spAutoFit/>
          </a:bodyPr>
          <a:lstStyle/>
          <a:p>
            <a:r>
              <a:rPr lang="en-US" sz="2000" dirty="0">
                <a:solidFill>
                  <a:schemeClr val="accent1"/>
                </a:solidFill>
              </a:rPr>
              <a:t>Merchant:   L1&amp; L2 fitting bad rate</a:t>
            </a:r>
          </a:p>
          <a:p>
            <a:endParaRPr lang="en-US" sz="2000" dirty="0">
              <a:solidFill>
                <a:schemeClr val="accent1"/>
              </a:solidFill>
            </a:endParaRPr>
          </a:p>
          <a:p>
            <a:r>
              <a:rPr lang="en-US" sz="2000" dirty="0">
                <a:solidFill>
                  <a:schemeClr val="accent1"/>
                </a:solidFill>
              </a:rPr>
              <a:t>Model:  The shift of L1</a:t>
            </a:r>
            <a:r>
              <a:rPr lang="zh-CN" altLang="en-US" sz="2000" dirty="0">
                <a:solidFill>
                  <a:schemeClr val="accent1"/>
                </a:solidFill>
              </a:rPr>
              <a:t> </a:t>
            </a:r>
            <a:r>
              <a:rPr lang="en-US" altLang="zh-CN" sz="2000" dirty="0">
                <a:solidFill>
                  <a:schemeClr val="accent1"/>
                </a:solidFill>
              </a:rPr>
              <a:t>&amp;</a:t>
            </a:r>
            <a:r>
              <a:rPr lang="zh-CN" altLang="en-US" sz="2000" dirty="0">
                <a:solidFill>
                  <a:schemeClr val="accent1"/>
                </a:solidFill>
              </a:rPr>
              <a:t> </a:t>
            </a:r>
            <a:r>
              <a:rPr lang="en-US" altLang="zh-CN" sz="2000" dirty="0">
                <a:solidFill>
                  <a:schemeClr val="accent1"/>
                </a:solidFill>
              </a:rPr>
              <a:t>L2</a:t>
            </a:r>
            <a:r>
              <a:rPr lang="zh-CN" altLang="en-US" sz="2000" dirty="0">
                <a:solidFill>
                  <a:schemeClr val="accent1"/>
                </a:solidFill>
              </a:rPr>
              <a:t> </a:t>
            </a:r>
            <a:r>
              <a:rPr lang="en-US" altLang="zh-CN" sz="2000" dirty="0">
                <a:solidFill>
                  <a:schemeClr val="accent1"/>
                </a:solidFill>
              </a:rPr>
              <a:t>predicting the bad rate’s</a:t>
            </a:r>
            <a:endParaRPr lang="en-US" sz="2000" dirty="0">
              <a:solidFill>
                <a:schemeClr val="accent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1DC601B-0C71-41E0-BED7-811AEDAA275B}"/>
                  </a:ext>
                </a:extLst>
              </p:cNvPr>
              <p:cNvSpPr/>
              <p:nvPr/>
            </p:nvSpPr>
            <p:spPr>
              <a:xfrm>
                <a:off x="320687" y="2232593"/>
                <a:ext cx="3502818" cy="494751"/>
              </a:xfrm>
              <a:prstGeom prst="rect">
                <a:avLst/>
              </a:prstGeom>
            </p:spPr>
            <p:txBody>
              <a:bodyPr wrap="none">
                <a:spAutoFit/>
              </a:bodyPr>
              <a:lstStyle/>
              <a:p>
                <a14:m>
                  <m:oMath xmlns:m="http://schemas.openxmlformats.org/officeDocument/2006/math">
                    <m:sSub>
                      <m:sSubPr>
                        <m:ctrlPr>
                          <a:rPr lang="en-US" sz="2400" b="1" i="1" smtClean="0">
                            <a:solidFill>
                              <a:schemeClr val="accent1"/>
                            </a:solidFill>
                            <a:latin typeface="Cambria Math" panose="02040503050406030204" pitchFamily="18" charset="0"/>
                          </a:rPr>
                        </m:ctrlPr>
                      </m:sSubPr>
                      <m:e>
                        <m:r>
                          <a:rPr lang="en-US" sz="2400" b="1" i="1" smtClean="0">
                            <a:solidFill>
                              <a:schemeClr val="accent1"/>
                            </a:solidFill>
                            <a:latin typeface="Cambria Math" panose="02040503050406030204" pitchFamily="18" charset="0"/>
                          </a:rPr>
                          <m:t>𝑳</m:t>
                        </m:r>
                      </m:e>
                      <m:sub>
                        <m:r>
                          <a:rPr lang="en-US" sz="2400" b="1" i="1" smtClean="0">
                            <a:solidFill>
                              <a:schemeClr val="accent1"/>
                            </a:solidFill>
                            <a:latin typeface="Cambria Math" panose="02040503050406030204" pitchFamily="18" charset="0"/>
                          </a:rPr>
                          <m:t>𝒑</m:t>
                        </m:r>
                      </m:sub>
                    </m:sSub>
                  </m:oMath>
                </a14:m>
                <a:r>
                  <a:rPr lang="en-US" sz="2400" b="1" dirty="0">
                    <a:solidFill>
                      <a:schemeClr val="accent1"/>
                    </a:solidFill>
                    <a:latin typeface="Arial" panose="020B0604020202020204" pitchFamily="34" charset="0"/>
                  </a:rPr>
                  <a:t> Gap Rank(positive):</a:t>
                </a:r>
                <a:endParaRPr lang="en-US" sz="2400" b="1" i="0" dirty="0">
                  <a:solidFill>
                    <a:schemeClr val="accent1"/>
                  </a:solidFill>
                  <a:effectLst/>
                  <a:latin typeface="Arial" panose="020B0604020202020204" pitchFamily="34" charset="0"/>
                </a:endParaRPr>
              </a:p>
            </p:txBody>
          </p:sp>
        </mc:Choice>
        <mc:Fallback xmlns="">
          <p:sp>
            <p:nvSpPr>
              <p:cNvPr id="4" name="Rectangle 3">
                <a:extLst>
                  <a:ext uri="{FF2B5EF4-FFF2-40B4-BE49-F238E27FC236}">
                    <a16:creationId xmlns:a16="http://schemas.microsoft.com/office/drawing/2014/main" id="{61DC601B-0C71-41E0-BED7-811AEDAA275B}"/>
                  </a:ext>
                </a:extLst>
              </p:cNvPr>
              <p:cNvSpPr>
                <a:spLocks noRot="1" noChangeAspect="1" noMove="1" noResize="1" noEditPoints="1" noAdjustHandles="1" noChangeArrowheads="1" noChangeShapeType="1" noTextEdit="1"/>
              </p:cNvSpPr>
              <p:nvPr/>
            </p:nvSpPr>
            <p:spPr>
              <a:xfrm>
                <a:off x="320687" y="2232593"/>
                <a:ext cx="3502818" cy="494751"/>
              </a:xfrm>
              <a:prstGeom prst="rect">
                <a:avLst/>
              </a:prstGeom>
              <a:blipFill>
                <a:blip r:embed="rId2"/>
                <a:stretch>
                  <a:fillRect l="-523" t="-9877" r="-2091" b="-20988"/>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37B77A3-1676-4C0D-AAE1-F330D64C9D2F}"/>
              </a:ext>
            </a:extLst>
          </p:cNvPr>
          <p:cNvSpPr/>
          <p:nvPr/>
        </p:nvSpPr>
        <p:spPr>
          <a:xfrm>
            <a:off x="320687" y="2897284"/>
            <a:ext cx="6423385" cy="3000821"/>
          </a:xfrm>
          <a:prstGeom prst="rect">
            <a:avLst/>
          </a:prstGeom>
        </p:spPr>
        <p:txBody>
          <a:bodyPr wrap="square">
            <a:spAutoFit/>
          </a:bodyPr>
          <a:lstStyle/>
          <a:p>
            <a:r>
              <a:rPr lang="en-US" dirty="0">
                <a:solidFill>
                  <a:schemeClr val="accent1"/>
                </a:solidFill>
                <a:latin typeface="Arial" panose="020B0604020202020204" pitchFamily="34" charset="0"/>
              </a:rPr>
              <a:t>l1(2)_dis be difference with daily l1(2) and average l1(2)</a:t>
            </a:r>
          </a:p>
          <a:p>
            <a:r>
              <a:rPr lang="en-US" dirty="0">
                <a:solidFill>
                  <a:schemeClr val="accent1"/>
                </a:solidFill>
                <a:latin typeface="Arial" panose="020B0604020202020204" pitchFamily="34" charset="0"/>
              </a:rPr>
              <a:t>l1(2)_pos be the top rank of sorted list containing l1(2)_dis. </a:t>
            </a:r>
          </a:p>
          <a:p>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A: l1_pos is less than or equal to 5  (5596)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B: l2_pos is less than or equal to 5  (5598)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C: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5   (5119)     </a:t>
            </a:r>
          </a:p>
          <a:p>
            <a:pPr>
              <a:lnSpc>
                <a:spcPts val="1800"/>
              </a:lnSpc>
            </a:pPr>
            <a:endParaRPr lang="en-US" dirty="0">
              <a:solidFill>
                <a:schemeClr val="accent1"/>
              </a:solidFill>
              <a:latin typeface="Arial" panose="020B0604020202020204" pitchFamily="34" charset="0"/>
            </a:endParaRPr>
          </a:p>
          <a:p>
            <a:pPr>
              <a:lnSpc>
                <a:spcPts val="1800"/>
              </a:lnSpc>
            </a:pPr>
            <a:r>
              <a:rPr lang="en-US" dirty="0">
                <a:solidFill>
                  <a:schemeClr val="accent1"/>
                </a:solidFill>
                <a:latin typeface="Arial" panose="020B0604020202020204" pitchFamily="34" charset="0"/>
              </a:rPr>
              <a:t>D: </a:t>
            </a:r>
            <a:r>
              <a:rPr lang="en-US" dirty="0" err="1">
                <a:solidFill>
                  <a:schemeClr val="accent1"/>
                </a:solidFill>
                <a:latin typeface="Arial" panose="020B0604020202020204" pitchFamily="34" charset="0"/>
              </a:rPr>
              <a:t>bd_pos</a:t>
            </a:r>
            <a:r>
              <a:rPr lang="en-US" dirty="0">
                <a:solidFill>
                  <a:schemeClr val="accent1"/>
                </a:solidFill>
                <a:latin typeface="Arial" panose="020B0604020202020204" pitchFamily="34" charset="0"/>
              </a:rPr>
              <a:t>  is less than or equal to 10 (10091)</a:t>
            </a:r>
          </a:p>
          <a:p>
            <a:pPr>
              <a:lnSpc>
                <a:spcPts val="1800"/>
              </a:lnSpc>
            </a:pPr>
            <a:endParaRPr lang="en-US" i="0" dirty="0">
              <a:solidFill>
                <a:schemeClr val="accent1"/>
              </a:solidFill>
              <a:effectLst/>
              <a:latin typeface="Arial" panose="020B0604020202020204" pitchFamily="34" charset="0"/>
            </a:endParaRPr>
          </a:p>
          <a:p>
            <a:pPr>
              <a:lnSpc>
                <a:spcPts val="1800"/>
              </a:lnSpc>
            </a:pPr>
            <a:r>
              <a:rPr lang="en-US" dirty="0">
                <a:solidFill>
                  <a:schemeClr val="accent1"/>
                </a:solidFill>
                <a:latin typeface="Arial" panose="020B0604020202020204" pitchFamily="34" charset="0"/>
              </a:rPr>
              <a:t>A &amp; B: 3659</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0E80547-F164-41CF-A358-FB1476C36779}"/>
                  </a:ext>
                </a:extLst>
              </p:cNvPr>
              <p:cNvGraphicFramePr>
                <a:graphicFrameLocks noGrp="1"/>
              </p:cNvGraphicFramePr>
              <p:nvPr>
                <p:extLst/>
              </p:nvPr>
            </p:nvGraphicFramePr>
            <p:xfrm>
              <a:off x="6744072" y="2318583"/>
              <a:ext cx="4748067" cy="359283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874338">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79625">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21.7% </a:t>
                          </a:r>
                          <a:endParaRPr lang="en-US" dirty="0"/>
                        </a:p>
                      </a:txBody>
                      <a:tcPr/>
                    </a:tc>
                    <a:tc>
                      <a:txBody>
                        <a:bodyPr/>
                        <a:lstStyle/>
                        <a:p>
                          <a:pPr algn="ctr"/>
                          <a:r>
                            <a:rPr lang="en-US" b="1" dirty="0">
                              <a:solidFill>
                                <a:srgbClr val="333333"/>
                              </a:solidFill>
                              <a:latin typeface="Arial" panose="020B0604020202020204" pitchFamily="34" charset="0"/>
                            </a:rPr>
                            <a:t>19.8%</a:t>
                          </a:r>
                          <a:endParaRPr lang="en-US" dirty="0"/>
                        </a:p>
                      </a:txBody>
                      <a:tcPr/>
                    </a:tc>
                    <a:extLst>
                      <a:ext uri="{0D108BD9-81ED-4DB2-BD59-A6C34878D82A}">
                        <a16:rowId xmlns:a16="http://schemas.microsoft.com/office/drawing/2014/main" val="3378411769"/>
                      </a:ext>
                    </a:extLst>
                  </a:tr>
                  <a:tr h="679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21.5%  </a:t>
                          </a:r>
                          <a:endParaRPr lang="en-US" dirty="0"/>
                        </a:p>
                      </a:txBody>
                      <a:tcPr/>
                    </a:tc>
                    <a:tc>
                      <a:txBody>
                        <a:bodyPr/>
                        <a:lstStyle/>
                        <a:p>
                          <a:pPr algn="ctr"/>
                          <a:r>
                            <a:rPr lang="en-US" b="1" dirty="0">
                              <a:solidFill>
                                <a:srgbClr val="333333"/>
                              </a:solidFill>
                              <a:latin typeface="Arial" panose="020B0604020202020204" pitchFamily="34" charset="0"/>
                            </a:rPr>
                            <a:t>10.9%</a:t>
                          </a:r>
                          <a:endParaRPr lang="en-US" dirty="0"/>
                        </a:p>
                      </a:txBody>
                      <a:tcPr/>
                    </a:tc>
                    <a:extLst>
                      <a:ext uri="{0D108BD9-81ED-4DB2-BD59-A6C34878D82A}">
                        <a16:rowId xmlns:a16="http://schemas.microsoft.com/office/drawing/2014/main" val="2677810442"/>
                      </a:ext>
                    </a:extLst>
                  </a:tr>
                  <a:tr h="679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20.4%</a:t>
                          </a:r>
                          <a:endParaRPr lang="en-US" dirty="0"/>
                        </a:p>
                      </a:txBody>
                      <a:tcPr/>
                    </a:tc>
                    <a:tc>
                      <a:txBody>
                        <a:bodyPr/>
                        <a:lstStyle/>
                        <a:p>
                          <a:pPr algn="ctr"/>
                          <a:r>
                            <a:rPr lang="en-US" b="1" dirty="0">
                              <a:solidFill>
                                <a:srgbClr val="333333"/>
                              </a:solidFill>
                              <a:latin typeface="Arial" panose="020B0604020202020204" pitchFamily="34" charset="0"/>
                            </a:rPr>
                            <a:t>14.6%</a:t>
                          </a:r>
                          <a:endParaRPr lang="en-US" dirty="0"/>
                        </a:p>
                      </a:txBody>
                      <a:tcPr/>
                    </a:tc>
                    <a:extLst>
                      <a:ext uri="{0D108BD9-81ED-4DB2-BD59-A6C34878D82A}">
                        <a16:rowId xmlns:a16="http://schemas.microsoft.com/office/drawing/2014/main" val="1271578199"/>
                      </a:ext>
                    </a:extLst>
                  </a:tr>
                  <a:tr h="679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&amp;</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txBody>
                      <a:tcPr/>
                    </a:tc>
                    <a:tc>
                      <a:txBody>
                        <a:bodyPr/>
                        <a:lstStyle/>
                        <a:p>
                          <a:pPr algn="ctr"/>
                          <a:r>
                            <a:rPr lang="en-US" b="1" dirty="0">
                              <a:solidFill>
                                <a:srgbClr val="333333"/>
                              </a:solidFill>
                              <a:latin typeface="Arial" panose="020B0604020202020204" pitchFamily="34" charset="0"/>
                            </a:rPr>
                            <a:t>38.3%</a:t>
                          </a:r>
                          <a:endParaRPr lang="en-US" dirty="0"/>
                        </a:p>
                      </a:txBody>
                      <a:tcPr/>
                    </a:tc>
                    <a:tc>
                      <a:txBody>
                        <a:bodyPr/>
                        <a:lstStyle/>
                        <a:p>
                          <a:pPr algn="ctr"/>
                          <a:r>
                            <a:rPr lang="en-US" b="1" dirty="0">
                              <a:solidFill>
                                <a:srgbClr val="333333"/>
                              </a:solidFill>
                              <a:latin typeface="Arial" panose="020B0604020202020204" pitchFamily="34" charset="0"/>
                            </a:rPr>
                            <a:t>13.9%</a:t>
                          </a:r>
                          <a:endParaRPr lang="en-US" dirty="0"/>
                        </a:p>
                      </a:txBody>
                      <a:tcPr/>
                    </a:tc>
                    <a:extLst>
                      <a:ext uri="{0D108BD9-81ED-4DB2-BD59-A6C34878D82A}">
                        <a16:rowId xmlns:a16="http://schemas.microsoft.com/office/drawing/2014/main" val="2511541790"/>
                      </a:ext>
                    </a:extLst>
                  </a:tr>
                </a:tbl>
              </a:graphicData>
            </a:graphic>
          </p:graphicFrame>
        </mc:Choice>
        <mc:Fallback xmlns="">
          <p:graphicFrame>
            <p:nvGraphicFramePr>
              <p:cNvPr id="8" name="Table 7">
                <a:extLst>
                  <a:ext uri="{FF2B5EF4-FFF2-40B4-BE49-F238E27FC236}">
                    <a16:creationId xmlns:a16="http://schemas.microsoft.com/office/drawing/2014/main" id="{60E80547-F164-41CF-A358-FB1476C36779}"/>
                  </a:ext>
                </a:extLst>
              </p:cNvPr>
              <p:cNvGraphicFramePr>
                <a:graphicFrameLocks noGrp="1"/>
              </p:cNvGraphicFramePr>
              <p:nvPr>
                <p:extLst>
                  <p:ext uri="{D42A27DB-BD31-4B8C-83A1-F6EECF244321}">
                    <p14:modId xmlns:p14="http://schemas.microsoft.com/office/powerpoint/2010/main" val="3483538877"/>
                  </p:ext>
                </p:extLst>
              </p:nvPr>
            </p:nvGraphicFramePr>
            <p:xfrm>
              <a:off x="6744072" y="2318583"/>
              <a:ext cx="4748067" cy="3592838"/>
            </p:xfrm>
            <a:graphic>
              <a:graphicData uri="http://schemas.openxmlformats.org/drawingml/2006/table">
                <a:tbl>
                  <a:tblPr firstRow="1" bandRow="1">
                    <a:tableStyleId>{5C22544A-7EE6-4342-B048-85BDC9FD1C3A}</a:tableStyleId>
                  </a:tblPr>
                  <a:tblGrid>
                    <a:gridCol w="1582689">
                      <a:extLst>
                        <a:ext uri="{9D8B030D-6E8A-4147-A177-3AD203B41FA5}">
                          <a16:colId xmlns:a16="http://schemas.microsoft.com/office/drawing/2014/main" val="151498330"/>
                        </a:ext>
                      </a:extLst>
                    </a:gridCol>
                    <a:gridCol w="1582689">
                      <a:extLst>
                        <a:ext uri="{9D8B030D-6E8A-4147-A177-3AD203B41FA5}">
                          <a16:colId xmlns:a16="http://schemas.microsoft.com/office/drawing/2014/main" val="833355283"/>
                        </a:ext>
                      </a:extLst>
                    </a:gridCol>
                    <a:gridCol w="1582689">
                      <a:extLst>
                        <a:ext uri="{9D8B030D-6E8A-4147-A177-3AD203B41FA5}">
                          <a16:colId xmlns:a16="http://schemas.microsoft.com/office/drawing/2014/main" val="1812609427"/>
                        </a:ext>
                      </a:extLst>
                    </a:gridCol>
                  </a:tblGrid>
                  <a:tr h="874338">
                    <a:tc>
                      <a:txBody>
                        <a:bodyPr/>
                        <a:lstStyle/>
                        <a:p>
                          <a:pPr algn="ctr"/>
                          <a:r>
                            <a:rPr lang="en-US" dirty="0"/>
                            <a:t>Prediction</a:t>
                          </a:r>
                        </a:p>
                      </a:txBody>
                      <a:tcPr/>
                    </a:tc>
                    <a:tc>
                      <a:txBody>
                        <a:bodyPr/>
                        <a:lstStyle/>
                        <a:p>
                          <a:pPr algn="ctr"/>
                          <a:r>
                            <a:rPr lang="en-US" dirty="0"/>
                            <a:t>Precision</a:t>
                          </a:r>
                        </a:p>
                      </a:txBody>
                      <a:tcPr/>
                    </a:tc>
                    <a:tc>
                      <a:txBody>
                        <a:bodyPr/>
                        <a:lstStyle/>
                        <a:p>
                          <a:pPr algn="ctr"/>
                          <a:r>
                            <a:rPr lang="en-US" dirty="0"/>
                            <a:t>Coverage</a:t>
                          </a:r>
                        </a:p>
                      </a:txBody>
                      <a:tcPr/>
                    </a:tc>
                    <a:extLst>
                      <a:ext uri="{0D108BD9-81ED-4DB2-BD59-A6C34878D82A}">
                        <a16:rowId xmlns:a16="http://schemas.microsoft.com/office/drawing/2014/main" val="3543609448"/>
                      </a:ext>
                    </a:extLst>
                  </a:tr>
                  <a:tr h="679625">
                    <a:tc>
                      <a:txBody>
                        <a:bodyPr/>
                        <a:lstStyle/>
                        <a:p>
                          <a:endParaRPr lang="en-US"/>
                        </a:p>
                      </a:txBody>
                      <a:tcPr>
                        <a:blipFill>
                          <a:blip r:embed="rId3"/>
                          <a:stretch>
                            <a:fillRect l="-385" t="-135135" r="-201538" b="-303604"/>
                          </a:stretch>
                        </a:blipFill>
                      </a:tcPr>
                    </a:tc>
                    <a:tc>
                      <a:txBody>
                        <a:bodyPr/>
                        <a:lstStyle/>
                        <a:p>
                          <a:pPr algn="ctr"/>
                          <a:r>
                            <a:rPr lang="en-US" b="1" dirty="0">
                              <a:solidFill>
                                <a:srgbClr val="333333"/>
                              </a:solidFill>
                              <a:latin typeface="Arial" panose="020B0604020202020204" pitchFamily="34" charset="0"/>
                            </a:rPr>
                            <a:t>21.7% </a:t>
                          </a:r>
                          <a:endParaRPr lang="en-US" dirty="0"/>
                        </a:p>
                      </a:txBody>
                      <a:tcPr/>
                    </a:tc>
                    <a:tc>
                      <a:txBody>
                        <a:bodyPr/>
                        <a:lstStyle/>
                        <a:p>
                          <a:pPr algn="ctr"/>
                          <a:r>
                            <a:rPr lang="en-US" b="1" dirty="0">
                              <a:solidFill>
                                <a:srgbClr val="333333"/>
                              </a:solidFill>
                              <a:latin typeface="Arial" panose="020B0604020202020204" pitchFamily="34" charset="0"/>
                            </a:rPr>
                            <a:t>19.8%</a:t>
                          </a:r>
                          <a:endParaRPr lang="en-US" dirty="0"/>
                        </a:p>
                      </a:txBody>
                      <a:tcPr/>
                    </a:tc>
                    <a:extLst>
                      <a:ext uri="{0D108BD9-81ED-4DB2-BD59-A6C34878D82A}">
                        <a16:rowId xmlns:a16="http://schemas.microsoft.com/office/drawing/2014/main" val="3378411769"/>
                      </a:ext>
                    </a:extLst>
                  </a:tr>
                  <a:tr h="679625">
                    <a:tc>
                      <a:txBody>
                        <a:bodyPr/>
                        <a:lstStyle/>
                        <a:p>
                          <a:endParaRPr lang="en-US"/>
                        </a:p>
                      </a:txBody>
                      <a:tcPr>
                        <a:blipFill>
                          <a:blip r:embed="rId3"/>
                          <a:stretch>
                            <a:fillRect l="-385" t="-233036" r="-201538" b="-200893"/>
                          </a:stretch>
                        </a:blipFill>
                      </a:tcPr>
                    </a:tc>
                    <a:tc>
                      <a:txBody>
                        <a:bodyPr/>
                        <a:lstStyle/>
                        <a:p>
                          <a:pPr algn="ctr"/>
                          <a:r>
                            <a:rPr lang="en-US" b="1" dirty="0">
                              <a:solidFill>
                                <a:srgbClr val="333333"/>
                              </a:solidFill>
                              <a:latin typeface="Arial" panose="020B0604020202020204" pitchFamily="34" charset="0"/>
                            </a:rPr>
                            <a:t>21.5%  </a:t>
                          </a:r>
                          <a:endParaRPr lang="en-US" dirty="0"/>
                        </a:p>
                      </a:txBody>
                      <a:tcPr/>
                    </a:tc>
                    <a:tc>
                      <a:txBody>
                        <a:bodyPr/>
                        <a:lstStyle/>
                        <a:p>
                          <a:pPr algn="ctr"/>
                          <a:r>
                            <a:rPr lang="en-US" b="1" dirty="0">
                              <a:solidFill>
                                <a:srgbClr val="333333"/>
                              </a:solidFill>
                              <a:latin typeface="Arial" panose="020B0604020202020204" pitchFamily="34" charset="0"/>
                            </a:rPr>
                            <a:t>10.9%</a:t>
                          </a:r>
                          <a:endParaRPr lang="en-US" dirty="0"/>
                        </a:p>
                      </a:txBody>
                      <a:tcPr/>
                    </a:tc>
                    <a:extLst>
                      <a:ext uri="{0D108BD9-81ED-4DB2-BD59-A6C34878D82A}">
                        <a16:rowId xmlns:a16="http://schemas.microsoft.com/office/drawing/2014/main" val="2677810442"/>
                      </a:ext>
                    </a:extLst>
                  </a:tr>
                  <a:tr h="679625">
                    <a:tc>
                      <a:txBody>
                        <a:bodyPr/>
                        <a:lstStyle/>
                        <a:p>
                          <a:endParaRPr lang="en-US"/>
                        </a:p>
                      </a:txBody>
                      <a:tcPr>
                        <a:blipFill>
                          <a:blip r:embed="rId3"/>
                          <a:stretch>
                            <a:fillRect l="-385" t="-336036" r="-201538" b="-102703"/>
                          </a:stretch>
                        </a:blipFill>
                      </a:tcPr>
                    </a:tc>
                    <a:tc>
                      <a:txBody>
                        <a:bodyPr/>
                        <a:lstStyle/>
                        <a:p>
                          <a:pPr algn="ctr"/>
                          <a:r>
                            <a:rPr lang="en-US" b="1" dirty="0">
                              <a:solidFill>
                                <a:srgbClr val="333333"/>
                              </a:solidFill>
                              <a:latin typeface="Arial" panose="020B0604020202020204" pitchFamily="34" charset="0"/>
                            </a:rPr>
                            <a:t>20.4%</a:t>
                          </a:r>
                          <a:endParaRPr lang="en-US" dirty="0"/>
                        </a:p>
                      </a:txBody>
                      <a:tcPr/>
                    </a:tc>
                    <a:tc>
                      <a:txBody>
                        <a:bodyPr/>
                        <a:lstStyle/>
                        <a:p>
                          <a:pPr algn="ctr"/>
                          <a:r>
                            <a:rPr lang="en-US" b="1" dirty="0">
                              <a:solidFill>
                                <a:srgbClr val="333333"/>
                              </a:solidFill>
                              <a:latin typeface="Arial" panose="020B0604020202020204" pitchFamily="34" charset="0"/>
                            </a:rPr>
                            <a:t>14.6%</a:t>
                          </a:r>
                          <a:endParaRPr lang="en-US" dirty="0"/>
                        </a:p>
                      </a:txBody>
                      <a:tcPr/>
                    </a:tc>
                    <a:extLst>
                      <a:ext uri="{0D108BD9-81ED-4DB2-BD59-A6C34878D82A}">
                        <a16:rowId xmlns:a16="http://schemas.microsoft.com/office/drawing/2014/main" val="1271578199"/>
                      </a:ext>
                    </a:extLst>
                  </a:tr>
                  <a:tr h="679625">
                    <a:tc>
                      <a:txBody>
                        <a:bodyPr/>
                        <a:lstStyle/>
                        <a:p>
                          <a:endParaRPr lang="en-US"/>
                        </a:p>
                      </a:txBody>
                      <a:tcPr>
                        <a:blipFill>
                          <a:blip r:embed="rId3"/>
                          <a:stretch>
                            <a:fillRect l="-385" t="-432143" r="-201538" b="-1786"/>
                          </a:stretch>
                        </a:blipFill>
                      </a:tcPr>
                    </a:tc>
                    <a:tc>
                      <a:txBody>
                        <a:bodyPr/>
                        <a:lstStyle/>
                        <a:p>
                          <a:pPr algn="ctr"/>
                          <a:r>
                            <a:rPr lang="en-US" b="1" dirty="0">
                              <a:solidFill>
                                <a:srgbClr val="333333"/>
                              </a:solidFill>
                              <a:latin typeface="Arial" panose="020B0604020202020204" pitchFamily="34" charset="0"/>
                            </a:rPr>
                            <a:t>38.3%</a:t>
                          </a:r>
                          <a:endParaRPr lang="en-US" dirty="0"/>
                        </a:p>
                      </a:txBody>
                      <a:tcPr/>
                    </a:tc>
                    <a:tc>
                      <a:txBody>
                        <a:bodyPr/>
                        <a:lstStyle/>
                        <a:p>
                          <a:pPr algn="ctr"/>
                          <a:r>
                            <a:rPr lang="en-US" b="1" dirty="0">
                              <a:solidFill>
                                <a:srgbClr val="333333"/>
                              </a:solidFill>
                              <a:latin typeface="Arial" panose="020B0604020202020204" pitchFamily="34" charset="0"/>
                            </a:rPr>
                            <a:t>13.9%</a:t>
                          </a:r>
                          <a:endParaRPr lang="en-US" dirty="0"/>
                        </a:p>
                      </a:txBody>
                      <a:tcPr/>
                    </a:tc>
                    <a:extLst>
                      <a:ext uri="{0D108BD9-81ED-4DB2-BD59-A6C34878D82A}">
                        <a16:rowId xmlns:a16="http://schemas.microsoft.com/office/drawing/2014/main" val="2511541790"/>
                      </a:ext>
                    </a:extLst>
                  </a:tr>
                </a:tbl>
              </a:graphicData>
            </a:graphic>
          </p:graphicFrame>
        </mc:Fallback>
      </mc:AlternateContent>
    </p:spTree>
    <p:extLst>
      <p:ext uri="{BB962C8B-B14F-4D97-AF65-F5344CB8AC3E}">
        <p14:creationId xmlns:p14="http://schemas.microsoft.com/office/powerpoint/2010/main" val="125898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Arrow: Right 42">
            <a:extLst>
              <a:ext uri="{FF2B5EF4-FFF2-40B4-BE49-F238E27FC236}">
                <a16:creationId xmlns:a16="http://schemas.microsoft.com/office/drawing/2014/main" id="{727A441B-2F7E-4C42-85EE-E31298F238A0}"/>
              </a:ext>
            </a:extLst>
          </p:cNvPr>
          <p:cNvSpPr/>
          <p:nvPr/>
        </p:nvSpPr>
        <p:spPr>
          <a:xfrm rot="10800000">
            <a:off x="6096000" y="3005503"/>
            <a:ext cx="1771487" cy="323247"/>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6" name="Title 5"/>
          <p:cNvSpPr>
            <a:spLocks noGrp="1"/>
          </p:cNvSpPr>
          <p:nvPr>
            <p:ph type="title"/>
          </p:nvPr>
        </p:nvSpPr>
        <p:spPr>
          <a:xfrm>
            <a:off x="275664" y="297672"/>
            <a:ext cx="11187113" cy="311150"/>
          </a:xfrm>
        </p:spPr>
        <p:txBody>
          <a:bodyPr/>
          <a:lstStyle/>
          <a:p>
            <a:r>
              <a:rPr lang="en-US" sz="4000" b="1" dirty="0"/>
              <a:t>Background</a:t>
            </a:r>
            <a:endParaRPr lang="en-US" b="1" dirty="0"/>
          </a:p>
        </p:txBody>
      </p:sp>
      <p:sp>
        <p:nvSpPr>
          <p:cNvPr id="48" name="Footer Placeholder 4">
            <a:extLst>
              <a:ext uri="{FF2B5EF4-FFF2-40B4-BE49-F238E27FC236}">
                <a16:creationId xmlns:a16="http://schemas.microsoft.com/office/drawing/2014/main" id="{A0F6C34C-F4CD-4015-84F7-27AAE2A3DE7C}"/>
              </a:ext>
            </a:extLst>
          </p:cNvPr>
          <p:cNvSpPr>
            <a:spLocks noGrp="1"/>
          </p:cNvSpPr>
          <p:nvPr>
            <p:ph type="ftr" sz="quarter" idx="11"/>
          </p:nvPr>
        </p:nvSpPr>
        <p:spPr/>
        <p:txBody>
          <a:bodyPr/>
          <a:lstStyle/>
          <a:p>
            <a:r>
              <a:rPr lang="en-US" dirty="0"/>
              <a:t>©2017 PayPal Inc. Confidential and proprietary.</a:t>
            </a:r>
          </a:p>
        </p:txBody>
      </p:sp>
      <p:sp>
        <p:nvSpPr>
          <p:cNvPr id="21" name="Arrow: Right 20">
            <a:extLst>
              <a:ext uri="{FF2B5EF4-FFF2-40B4-BE49-F238E27FC236}">
                <a16:creationId xmlns:a16="http://schemas.microsoft.com/office/drawing/2014/main" id="{07ADBF16-EE17-43FA-BF9E-2CEC8162F8E1}"/>
              </a:ext>
            </a:extLst>
          </p:cNvPr>
          <p:cNvSpPr/>
          <p:nvPr/>
        </p:nvSpPr>
        <p:spPr>
          <a:xfrm>
            <a:off x="2768627"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269ABF7D-804A-4FD9-B09F-3FE3BFC05840}"/>
              </a:ext>
            </a:extLst>
          </p:cNvPr>
          <p:cNvSpPr/>
          <p:nvPr/>
        </p:nvSpPr>
        <p:spPr>
          <a:xfrm>
            <a:off x="810181" y="2578831"/>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All attempts</a:t>
            </a:r>
          </a:p>
        </p:txBody>
      </p:sp>
      <p:sp>
        <p:nvSpPr>
          <p:cNvPr id="24" name="Rectangle: Rounded Corners 23">
            <a:extLst>
              <a:ext uri="{FF2B5EF4-FFF2-40B4-BE49-F238E27FC236}">
                <a16:creationId xmlns:a16="http://schemas.microsoft.com/office/drawing/2014/main" id="{5A93F320-D272-4E7E-A6F1-6C068FD7F05D}"/>
              </a:ext>
            </a:extLst>
          </p:cNvPr>
          <p:cNvSpPr/>
          <p:nvPr/>
        </p:nvSpPr>
        <p:spPr>
          <a:xfrm>
            <a:off x="3547405" y="2693509"/>
            <a:ext cx="2548595"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Declined by frontend Models(CAM, ATOM…)</a:t>
            </a:r>
          </a:p>
        </p:txBody>
      </p:sp>
      <p:sp>
        <p:nvSpPr>
          <p:cNvPr id="25" name="Arrow: Right 24">
            <a:extLst>
              <a:ext uri="{FF2B5EF4-FFF2-40B4-BE49-F238E27FC236}">
                <a16:creationId xmlns:a16="http://schemas.microsoft.com/office/drawing/2014/main" id="{F1218878-3AAD-40F4-8CD7-FA262E489E11}"/>
              </a:ext>
            </a:extLst>
          </p:cNvPr>
          <p:cNvSpPr/>
          <p:nvPr/>
        </p:nvSpPr>
        <p:spPr>
          <a:xfrm rot="19732343">
            <a:off x="5789717" y="1895394"/>
            <a:ext cx="2170120" cy="3474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B937A1FD-9D15-47A1-89BD-214B2EEF86A6}"/>
              </a:ext>
            </a:extLst>
          </p:cNvPr>
          <p:cNvSpPr/>
          <p:nvPr/>
        </p:nvSpPr>
        <p:spPr>
          <a:xfrm>
            <a:off x="7812633" y="1020460"/>
            <a:ext cx="1957526"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Transactions with tags</a:t>
            </a:r>
          </a:p>
        </p:txBody>
      </p:sp>
      <p:sp>
        <p:nvSpPr>
          <p:cNvPr id="27" name="Arrow: Right 26">
            <a:extLst>
              <a:ext uri="{FF2B5EF4-FFF2-40B4-BE49-F238E27FC236}">
                <a16:creationId xmlns:a16="http://schemas.microsoft.com/office/drawing/2014/main" id="{087972AD-F9CF-4963-9152-915B5663A7AE}"/>
              </a:ext>
            </a:extLst>
          </p:cNvPr>
          <p:cNvSpPr/>
          <p:nvPr/>
        </p:nvSpPr>
        <p:spPr>
          <a:xfrm rot="5400000">
            <a:off x="8442397" y="214854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0" name="Oval 29">
            <a:extLst>
              <a:ext uri="{FF2B5EF4-FFF2-40B4-BE49-F238E27FC236}">
                <a16:creationId xmlns:a16="http://schemas.microsoft.com/office/drawing/2014/main" id="{3CA6D129-EE6C-4A9D-86F2-12FBD142D7AD}"/>
              </a:ext>
            </a:extLst>
          </p:cNvPr>
          <p:cNvSpPr/>
          <p:nvPr/>
        </p:nvSpPr>
        <p:spPr>
          <a:xfrm>
            <a:off x="7812633" y="2695005"/>
            <a:ext cx="2123387" cy="9487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Var &amp; bad rate</a:t>
            </a:r>
          </a:p>
        </p:txBody>
      </p:sp>
      <p:sp>
        <p:nvSpPr>
          <p:cNvPr id="44" name="Arrow: Right 43">
            <a:extLst>
              <a:ext uri="{FF2B5EF4-FFF2-40B4-BE49-F238E27FC236}">
                <a16:creationId xmlns:a16="http://schemas.microsoft.com/office/drawing/2014/main" id="{77E8FF9E-3CBF-4491-8DBE-42C1EBDC3A4F}"/>
              </a:ext>
            </a:extLst>
          </p:cNvPr>
          <p:cNvSpPr/>
          <p:nvPr/>
        </p:nvSpPr>
        <p:spPr>
          <a:xfrm rot="5400000">
            <a:off x="8431900" y="3879015"/>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5" name="Oval 44">
            <a:extLst>
              <a:ext uri="{FF2B5EF4-FFF2-40B4-BE49-F238E27FC236}">
                <a16:creationId xmlns:a16="http://schemas.microsoft.com/office/drawing/2014/main" id="{C9BDA9B3-FBBD-45C8-9F10-59EF9137C83E}"/>
              </a:ext>
            </a:extLst>
          </p:cNvPr>
          <p:cNvSpPr/>
          <p:nvPr/>
        </p:nvSpPr>
        <p:spPr>
          <a:xfrm>
            <a:off x="7812633" y="4410443"/>
            <a:ext cx="2123387" cy="9487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dirty="0"/>
              <a:t>Based on merchants</a:t>
            </a:r>
          </a:p>
        </p:txBody>
      </p:sp>
      <p:sp>
        <p:nvSpPr>
          <p:cNvPr id="46" name="Arrow: Right 45">
            <a:extLst>
              <a:ext uri="{FF2B5EF4-FFF2-40B4-BE49-F238E27FC236}">
                <a16:creationId xmlns:a16="http://schemas.microsoft.com/office/drawing/2014/main" id="{82501502-9F6C-4324-84BB-1967BF85D09A}"/>
              </a:ext>
            </a:extLst>
          </p:cNvPr>
          <p:cNvSpPr/>
          <p:nvPr/>
        </p:nvSpPr>
        <p:spPr>
          <a:xfrm rot="11548698">
            <a:off x="2361372" y="3939988"/>
            <a:ext cx="5687393" cy="334316"/>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FF0000"/>
              </a:solidFill>
              <a:highlight>
                <a:srgbClr val="FFFF00"/>
              </a:highlight>
            </a:endParaRPr>
          </a:p>
        </p:txBody>
      </p:sp>
      <p:sp>
        <p:nvSpPr>
          <p:cNvPr id="47" name="Arrow: Right 46">
            <a:extLst>
              <a:ext uri="{FF2B5EF4-FFF2-40B4-BE49-F238E27FC236}">
                <a16:creationId xmlns:a16="http://schemas.microsoft.com/office/drawing/2014/main" id="{8EF6F855-421D-4FB9-8C2C-63C3483CE14C}"/>
              </a:ext>
            </a:extLst>
          </p:cNvPr>
          <p:cNvSpPr/>
          <p:nvPr/>
        </p:nvSpPr>
        <p:spPr>
          <a:xfrm>
            <a:off x="65520" y="2897606"/>
            <a:ext cx="778778" cy="31115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3" name="TextBox 2">
            <a:extLst>
              <a:ext uri="{FF2B5EF4-FFF2-40B4-BE49-F238E27FC236}">
                <a16:creationId xmlns:a16="http://schemas.microsoft.com/office/drawing/2014/main" id="{E940B1A9-A428-4683-9254-1824F867CF17}"/>
              </a:ext>
            </a:extLst>
          </p:cNvPr>
          <p:cNvSpPr txBox="1"/>
          <p:nvPr/>
        </p:nvSpPr>
        <p:spPr>
          <a:xfrm>
            <a:off x="6171112" y="2776182"/>
            <a:ext cx="1771486" cy="276999"/>
          </a:xfrm>
          <a:prstGeom prst="rect">
            <a:avLst/>
          </a:prstGeom>
          <a:noFill/>
        </p:spPr>
        <p:txBody>
          <a:bodyPr wrap="square" lIns="0" tIns="0" rIns="0" bIns="0" rtlCol="0">
            <a:spAutoFit/>
          </a:bodyPr>
          <a:lstStyle/>
          <a:p>
            <a:pPr algn="ctr"/>
            <a:r>
              <a:rPr lang="en-US" dirty="0">
                <a:solidFill>
                  <a:schemeClr val="accent1"/>
                </a:solidFill>
              </a:rPr>
              <a:t>New attribute</a:t>
            </a:r>
          </a:p>
        </p:txBody>
      </p:sp>
      <p:sp>
        <p:nvSpPr>
          <p:cNvPr id="18" name="TextBox 17">
            <a:extLst>
              <a:ext uri="{FF2B5EF4-FFF2-40B4-BE49-F238E27FC236}">
                <a16:creationId xmlns:a16="http://schemas.microsoft.com/office/drawing/2014/main" id="{1C7B62ED-D08A-413B-8643-E47FB51537E6}"/>
              </a:ext>
            </a:extLst>
          </p:cNvPr>
          <p:cNvSpPr txBox="1"/>
          <p:nvPr/>
        </p:nvSpPr>
        <p:spPr>
          <a:xfrm rot="731047">
            <a:off x="4663452" y="3808123"/>
            <a:ext cx="1771486" cy="276999"/>
          </a:xfrm>
          <a:prstGeom prst="rect">
            <a:avLst/>
          </a:prstGeom>
          <a:noFill/>
        </p:spPr>
        <p:txBody>
          <a:bodyPr wrap="square" lIns="0" tIns="0" rIns="0" bIns="0" rtlCol="0">
            <a:spAutoFit/>
          </a:bodyPr>
          <a:lstStyle/>
          <a:p>
            <a:pPr algn="ctr"/>
            <a:r>
              <a:rPr lang="en-US" dirty="0">
                <a:solidFill>
                  <a:schemeClr val="accent1"/>
                </a:solidFill>
              </a:rPr>
              <a:t>Alert</a:t>
            </a:r>
          </a:p>
        </p:txBody>
      </p:sp>
    </p:spTree>
    <p:extLst>
      <p:ext uri="{BB962C8B-B14F-4D97-AF65-F5344CB8AC3E}">
        <p14:creationId xmlns:p14="http://schemas.microsoft.com/office/powerpoint/2010/main" val="2891128999"/>
      </p:ext>
    </p:extLst>
  </p:cSld>
  <p:clrMapOvr>
    <a:masterClrMapping/>
  </p:clrMapOvr>
  <mc:AlternateContent xmlns:mc="http://schemas.openxmlformats.org/markup-compatibility/2006" xmlns:p14="http://schemas.microsoft.com/office/powerpoint/2010/main">
    <mc:Choice Requires="p14">
      <p:transition spd="med" p14:dur="700" advTm="10820">
        <p:fade/>
      </p:transition>
    </mc:Choice>
    <mc:Fallback xmlns="">
      <p:transition spd="med" advTm="1082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5664" y="297672"/>
            <a:ext cx="11187113" cy="311150"/>
          </a:xfrm>
        </p:spPr>
        <p:txBody>
          <a:bodyPr/>
          <a:lstStyle/>
          <a:p>
            <a:r>
              <a:rPr lang="en-US" sz="4000" b="1" dirty="0"/>
              <a:t>Workflow</a:t>
            </a:r>
            <a:endParaRPr lang="en-US" b="1" dirty="0"/>
          </a:p>
        </p:txBody>
      </p:sp>
      <p:sp>
        <p:nvSpPr>
          <p:cNvPr id="5" name="Footer Placeholder 4"/>
          <p:cNvSpPr>
            <a:spLocks noGrp="1"/>
          </p:cNvSpPr>
          <p:nvPr>
            <p:ph type="ftr" sz="quarter" idx="11"/>
          </p:nvPr>
        </p:nvSpPr>
        <p:spPr/>
        <p:txBody>
          <a:bodyPr/>
          <a:lstStyle/>
          <a:p>
            <a:r>
              <a:rPr lang="en-US" dirty="0"/>
              <a:t>©2017 PayPal Inc. Confidential and proprietary.</a:t>
            </a:r>
          </a:p>
        </p:txBody>
      </p:sp>
      <p:sp>
        <p:nvSpPr>
          <p:cNvPr id="3" name="TextBox 2">
            <a:extLst>
              <a:ext uri="{FF2B5EF4-FFF2-40B4-BE49-F238E27FC236}">
                <a16:creationId xmlns:a16="http://schemas.microsoft.com/office/drawing/2014/main" id="{94D46468-100A-48F9-9024-1D2F5F790912}"/>
              </a:ext>
            </a:extLst>
          </p:cNvPr>
          <p:cNvSpPr txBox="1"/>
          <p:nvPr/>
        </p:nvSpPr>
        <p:spPr>
          <a:xfrm>
            <a:off x="190306" y="1282991"/>
            <a:ext cx="3539148" cy="615553"/>
          </a:xfrm>
          <a:prstGeom prst="rect">
            <a:avLst/>
          </a:prstGeom>
          <a:noFill/>
        </p:spPr>
        <p:txBody>
          <a:bodyPr wrap="square" lIns="0" tIns="0" rIns="0" bIns="0" rtlCol="0">
            <a:spAutoFit/>
          </a:bodyPr>
          <a:lstStyle/>
          <a:p>
            <a:pPr algn="ctr"/>
            <a:r>
              <a:rPr lang="en-US" sz="2000" dirty="0">
                <a:solidFill>
                  <a:schemeClr val="accent1"/>
                </a:solidFill>
              </a:rPr>
              <a:t>Variables</a:t>
            </a:r>
          </a:p>
          <a:p>
            <a:pPr algn="ctr"/>
            <a:r>
              <a:rPr lang="en-US" sz="2000" dirty="0">
                <a:solidFill>
                  <a:schemeClr val="accent1"/>
                </a:solidFill>
              </a:rPr>
              <a:t>(Categorical, Continuous)</a:t>
            </a:r>
          </a:p>
        </p:txBody>
      </p:sp>
      <p:sp>
        <p:nvSpPr>
          <p:cNvPr id="22" name="Arrow: Right 21">
            <a:extLst>
              <a:ext uri="{FF2B5EF4-FFF2-40B4-BE49-F238E27FC236}">
                <a16:creationId xmlns:a16="http://schemas.microsoft.com/office/drawing/2014/main" id="{9387C645-0487-4AD3-9C10-01CF6B3A53FF}"/>
              </a:ext>
            </a:extLst>
          </p:cNvPr>
          <p:cNvSpPr/>
          <p:nvPr/>
        </p:nvSpPr>
        <p:spPr>
          <a:xfrm>
            <a:off x="7324513" y="1518433"/>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 name="TextBox 3">
            <a:extLst>
              <a:ext uri="{FF2B5EF4-FFF2-40B4-BE49-F238E27FC236}">
                <a16:creationId xmlns:a16="http://schemas.microsoft.com/office/drawing/2014/main" id="{AA9A4213-7E8E-4FDF-AA50-DFA2D5111259}"/>
              </a:ext>
            </a:extLst>
          </p:cNvPr>
          <p:cNvSpPr txBox="1"/>
          <p:nvPr/>
        </p:nvSpPr>
        <p:spPr>
          <a:xfrm>
            <a:off x="899233" y="2407623"/>
            <a:ext cx="2016224" cy="2215991"/>
          </a:xfrm>
          <a:prstGeom prst="rect">
            <a:avLst/>
          </a:prstGeom>
          <a:noFill/>
        </p:spPr>
        <p:txBody>
          <a:bodyPr wrap="square" lIns="0" tIns="0" rIns="0" bIns="0" rtlCol="0">
            <a:spAutoFit/>
          </a:bodyPr>
          <a:lstStyle/>
          <a:p>
            <a:pPr algn="ctr"/>
            <a:r>
              <a:rPr lang="en-US" dirty="0">
                <a:solidFill>
                  <a:schemeClr val="accent1"/>
                </a:solidFill>
              </a:rPr>
              <a:t>TPV </a:t>
            </a:r>
          </a:p>
          <a:p>
            <a:pPr algn="ctr"/>
            <a:r>
              <a:rPr lang="en-US" dirty="0">
                <a:solidFill>
                  <a:schemeClr val="accent1"/>
                </a:solidFill>
              </a:rPr>
              <a:t>Suc_num</a:t>
            </a:r>
          </a:p>
          <a:p>
            <a:pPr algn="ctr"/>
            <a:r>
              <a:rPr lang="en-US" dirty="0">
                <a:solidFill>
                  <a:schemeClr val="accent1"/>
                </a:solidFill>
              </a:rPr>
              <a:t>USD_amt</a:t>
            </a:r>
          </a:p>
          <a:p>
            <a:pPr algn="ctr"/>
            <a:r>
              <a:rPr lang="en-US" dirty="0">
                <a:solidFill>
                  <a:schemeClr val="accent1"/>
                </a:solidFill>
              </a:rPr>
              <a:t>Model_score</a:t>
            </a:r>
          </a:p>
          <a:p>
            <a:pPr algn="ctr"/>
            <a:r>
              <a:rPr lang="en-US" dirty="0">
                <a:solidFill>
                  <a:schemeClr val="accent1"/>
                </a:solidFill>
              </a:rPr>
              <a:t>Sndr_days_on_file</a:t>
            </a:r>
          </a:p>
          <a:p>
            <a:pPr algn="ctr"/>
            <a:r>
              <a:rPr lang="en-US" dirty="0">
                <a:solidFill>
                  <a:schemeClr val="accent1"/>
                </a:solidFill>
              </a:rPr>
              <a:t>Sndr_IP4</a:t>
            </a:r>
          </a:p>
          <a:p>
            <a:pPr algn="ctr"/>
            <a:r>
              <a:rPr lang="en-US" dirty="0">
                <a:solidFill>
                  <a:schemeClr val="accent1"/>
                </a:solidFill>
              </a:rPr>
              <a:t>Sndr_country</a:t>
            </a:r>
          </a:p>
          <a:p>
            <a:pPr algn="ctr"/>
            <a:r>
              <a:rPr lang="en-US" dirty="0">
                <a:solidFill>
                  <a:schemeClr val="accent1"/>
                </a:solidFill>
              </a:rPr>
              <a:t>……</a:t>
            </a:r>
          </a:p>
        </p:txBody>
      </p:sp>
      <p:sp>
        <p:nvSpPr>
          <p:cNvPr id="24" name="Arrow: Right 23">
            <a:extLst>
              <a:ext uri="{FF2B5EF4-FFF2-40B4-BE49-F238E27FC236}">
                <a16:creationId xmlns:a16="http://schemas.microsoft.com/office/drawing/2014/main" id="{0CF53D7A-F89E-431D-B723-21313F9BB4B4}"/>
              </a:ext>
            </a:extLst>
          </p:cNvPr>
          <p:cNvSpPr/>
          <p:nvPr/>
        </p:nvSpPr>
        <p:spPr>
          <a:xfrm>
            <a:off x="3514726" y="3398998"/>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5" name="Arrow: Right 24">
            <a:extLst>
              <a:ext uri="{FF2B5EF4-FFF2-40B4-BE49-F238E27FC236}">
                <a16:creationId xmlns:a16="http://schemas.microsoft.com/office/drawing/2014/main" id="{1CCB9EEF-5273-4E08-ADBF-38A74C944B85}"/>
              </a:ext>
            </a:extLst>
          </p:cNvPr>
          <p:cNvSpPr/>
          <p:nvPr/>
        </p:nvSpPr>
        <p:spPr>
          <a:xfrm>
            <a:off x="3514726" y="1518433"/>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6" name="Flowchart: Alternate Process 25">
            <a:extLst>
              <a:ext uri="{FF2B5EF4-FFF2-40B4-BE49-F238E27FC236}">
                <a16:creationId xmlns:a16="http://schemas.microsoft.com/office/drawing/2014/main" id="{A17F3D75-CF9E-498D-ABD1-324975911CAB}"/>
              </a:ext>
            </a:extLst>
          </p:cNvPr>
          <p:cNvSpPr/>
          <p:nvPr/>
        </p:nvSpPr>
        <p:spPr>
          <a:xfrm>
            <a:off x="788279" y="2191599"/>
            <a:ext cx="2343201" cy="266429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27" name="Flowchart: Alternate Process 26">
            <a:extLst>
              <a:ext uri="{FF2B5EF4-FFF2-40B4-BE49-F238E27FC236}">
                <a16:creationId xmlns:a16="http://schemas.microsoft.com/office/drawing/2014/main" id="{50F1A145-D84B-4ABB-B94A-AAD74E97BBCB}"/>
              </a:ext>
            </a:extLst>
          </p:cNvPr>
          <p:cNvSpPr/>
          <p:nvPr/>
        </p:nvSpPr>
        <p:spPr>
          <a:xfrm>
            <a:off x="5098542" y="2263905"/>
            <a:ext cx="1944216" cy="266429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0" name="TextBox 29">
            <a:extLst>
              <a:ext uri="{FF2B5EF4-FFF2-40B4-BE49-F238E27FC236}">
                <a16:creationId xmlns:a16="http://schemas.microsoft.com/office/drawing/2014/main" id="{9B6FE536-E9AC-429C-B8CB-1FF49B941A2A}"/>
              </a:ext>
            </a:extLst>
          </p:cNvPr>
          <p:cNvSpPr txBox="1"/>
          <p:nvPr/>
        </p:nvSpPr>
        <p:spPr>
          <a:xfrm>
            <a:off x="5062538" y="2647316"/>
            <a:ext cx="2016224" cy="1938992"/>
          </a:xfrm>
          <a:prstGeom prst="rect">
            <a:avLst/>
          </a:prstGeom>
          <a:noFill/>
        </p:spPr>
        <p:txBody>
          <a:bodyPr wrap="square" lIns="0" tIns="0" rIns="0" bIns="0" rtlCol="0">
            <a:spAutoFit/>
          </a:bodyPr>
          <a:lstStyle/>
          <a:p>
            <a:pPr algn="ctr"/>
            <a:r>
              <a:rPr lang="en-US" altLang="zh-CN" dirty="0">
                <a:solidFill>
                  <a:schemeClr val="accent1"/>
                </a:solidFill>
              </a:rPr>
              <a:t>Distinct Number</a:t>
            </a:r>
          </a:p>
          <a:p>
            <a:pPr algn="ctr"/>
            <a:r>
              <a:rPr lang="en-US" altLang="zh-CN" dirty="0">
                <a:solidFill>
                  <a:schemeClr val="accent1"/>
                </a:solidFill>
              </a:rPr>
              <a:t>Proportion shift</a:t>
            </a:r>
            <a:endParaRPr lang="en-US" dirty="0">
              <a:solidFill>
                <a:schemeClr val="accent1"/>
              </a:solidFill>
            </a:endParaRPr>
          </a:p>
          <a:p>
            <a:pPr algn="ctr"/>
            <a:r>
              <a:rPr lang="en-US" dirty="0">
                <a:solidFill>
                  <a:schemeClr val="accent1"/>
                </a:solidFill>
              </a:rPr>
              <a:t>Top percentile</a:t>
            </a:r>
          </a:p>
          <a:p>
            <a:pPr algn="ctr"/>
            <a:r>
              <a:rPr lang="en-US" dirty="0">
                <a:solidFill>
                  <a:schemeClr val="accent1"/>
                </a:solidFill>
              </a:rPr>
              <a:t>Velocity change</a:t>
            </a:r>
          </a:p>
          <a:p>
            <a:pPr algn="ctr"/>
            <a:r>
              <a:rPr lang="en-US" dirty="0">
                <a:solidFill>
                  <a:schemeClr val="accent1"/>
                </a:solidFill>
              </a:rPr>
              <a:t>Average </a:t>
            </a:r>
          </a:p>
          <a:p>
            <a:pPr algn="ctr"/>
            <a:r>
              <a:rPr lang="en-US" dirty="0">
                <a:solidFill>
                  <a:schemeClr val="accent1"/>
                </a:solidFill>
              </a:rPr>
              <a:t>Sum</a:t>
            </a:r>
          </a:p>
          <a:p>
            <a:pPr algn="ctr"/>
            <a:r>
              <a:rPr lang="en-US" dirty="0">
                <a:solidFill>
                  <a:schemeClr val="accent1"/>
                </a:solidFill>
              </a:rPr>
              <a:t>……</a:t>
            </a:r>
          </a:p>
        </p:txBody>
      </p:sp>
      <p:sp>
        <p:nvSpPr>
          <p:cNvPr id="31" name="Arrow: Right 30">
            <a:extLst>
              <a:ext uri="{FF2B5EF4-FFF2-40B4-BE49-F238E27FC236}">
                <a16:creationId xmlns:a16="http://schemas.microsoft.com/office/drawing/2014/main" id="{368B1B55-2E62-4086-9532-CA42BB07DB1D}"/>
              </a:ext>
            </a:extLst>
          </p:cNvPr>
          <p:cNvSpPr/>
          <p:nvPr/>
        </p:nvSpPr>
        <p:spPr>
          <a:xfrm>
            <a:off x="7464152" y="3429000"/>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3" name="Flowchart: Alternate Process 42">
            <a:extLst>
              <a:ext uri="{FF2B5EF4-FFF2-40B4-BE49-F238E27FC236}">
                <a16:creationId xmlns:a16="http://schemas.microsoft.com/office/drawing/2014/main" id="{7830D563-F2EF-4D4F-A5C6-8CCD499C21D9}"/>
              </a:ext>
            </a:extLst>
          </p:cNvPr>
          <p:cNvSpPr/>
          <p:nvPr/>
        </p:nvSpPr>
        <p:spPr>
          <a:xfrm>
            <a:off x="9048328" y="2263905"/>
            <a:ext cx="1944216" cy="2664297"/>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44" name="TextBox 43">
            <a:extLst>
              <a:ext uri="{FF2B5EF4-FFF2-40B4-BE49-F238E27FC236}">
                <a16:creationId xmlns:a16="http://schemas.microsoft.com/office/drawing/2014/main" id="{0DEB98E8-1A22-41B2-A364-5A403F05BA3B}"/>
              </a:ext>
            </a:extLst>
          </p:cNvPr>
          <p:cNvSpPr txBox="1"/>
          <p:nvPr/>
        </p:nvSpPr>
        <p:spPr>
          <a:xfrm>
            <a:off x="4816060" y="1455527"/>
            <a:ext cx="2508453" cy="307777"/>
          </a:xfrm>
          <a:prstGeom prst="rect">
            <a:avLst/>
          </a:prstGeom>
          <a:noFill/>
        </p:spPr>
        <p:txBody>
          <a:bodyPr wrap="square" lIns="0" tIns="0" rIns="0" bIns="0" rtlCol="0">
            <a:spAutoFit/>
          </a:bodyPr>
          <a:lstStyle/>
          <a:p>
            <a:pPr algn="ctr"/>
            <a:r>
              <a:rPr lang="en-US" sz="2000" dirty="0">
                <a:solidFill>
                  <a:schemeClr val="accent1"/>
                </a:solidFill>
              </a:rPr>
              <a:t>Design Statistics</a:t>
            </a:r>
          </a:p>
        </p:txBody>
      </p:sp>
      <p:sp>
        <p:nvSpPr>
          <p:cNvPr id="45" name="TextBox 44">
            <a:extLst>
              <a:ext uri="{FF2B5EF4-FFF2-40B4-BE49-F238E27FC236}">
                <a16:creationId xmlns:a16="http://schemas.microsoft.com/office/drawing/2014/main" id="{D71F2D5B-8F50-4AF9-9D2E-97C36589DA21}"/>
              </a:ext>
            </a:extLst>
          </p:cNvPr>
          <p:cNvSpPr txBox="1"/>
          <p:nvPr/>
        </p:nvSpPr>
        <p:spPr>
          <a:xfrm>
            <a:off x="8625847" y="1488760"/>
            <a:ext cx="2508453" cy="307777"/>
          </a:xfrm>
          <a:prstGeom prst="rect">
            <a:avLst/>
          </a:prstGeom>
          <a:noFill/>
        </p:spPr>
        <p:txBody>
          <a:bodyPr wrap="square" lIns="0" tIns="0" rIns="0" bIns="0" rtlCol="0">
            <a:spAutoFit/>
          </a:bodyPr>
          <a:lstStyle/>
          <a:p>
            <a:pPr algn="ctr"/>
            <a:r>
              <a:rPr lang="en-US" sz="2000" dirty="0">
                <a:solidFill>
                  <a:schemeClr val="accent1"/>
                </a:solidFill>
              </a:rPr>
              <a:t>New attributes</a:t>
            </a:r>
          </a:p>
        </p:txBody>
      </p:sp>
      <p:sp>
        <p:nvSpPr>
          <p:cNvPr id="47" name="TextBox 46">
            <a:extLst>
              <a:ext uri="{FF2B5EF4-FFF2-40B4-BE49-F238E27FC236}">
                <a16:creationId xmlns:a16="http://schemas.microsoft.com/office/drawing/2014/main" id="{581FF121-AFB9-4A30-9704-E4CF7604635C}"/>
              </a:ext>
            </a:extLst>
          </p:cNvPr>
          <p:cNvSpPr txBox="1"/>
          <p:nvPr/>
        </p:nvSpPr>
        <p:spPr>
          <a:xfrm>
            <a:off x="9045824" y="2961620"/>
            <a:ext cx="2016224" cy="1384995"/>
          </a:xfrm>
          <a:prstGeom prst="rect">
            <a:avLst/>
          </a:prstGeom>
          <a:noFill/>
        </p:spPr>
        <p:txBody>
          <a:bodyPr wrap="square" lIns="0" tIns="0" rIns="0" bIns="0" rtlCol="0">
            <a:spAutoFit/>
          </a:bodyPr>
          <a:lstStyle/>
          <a:p>
            <a:pPr algn="ctr"/>
            <a:r>
              <a:rPr lang="en-US" altLang="zh-CN" dirty="0">
                <a:solidFill>
                  <a:schemeClr val="accent1"/>
                </a:solidFill>
              </a:rPr>
              <a:t>Bias rank</a:t>
            </a:r>
          </a:p>
          <a:p>
            <a:pPr algn="ctr"/>
            <a:r>
              <a:rPr lang="en-US" dirty="0">
                <a:solidFill>
                  <a:schemeClr val="accent1"/>
                </a:solidFill>
              </a:rPr>
              <a:t>Gap rank</a:t>
            </a:r>
          </a:p>
          <a:p>
            <a:pPr algn="ctr"/>
            <a:r>
              <a:rPr lang="en-US" dirty="0">
                <a:solidFill>
                  <a:schemeClr val="accent1"/>
                </a:solidFill>
              </a:rPr>
              <a:t>Correlation</a:t>
            </a:r>
          </a:p>
          <a:p>
            <a:pPr algn="ctr"/>
            <a:r>
              <a:rPr lang="en-US" dirty="0">
                <a:solidFill>
                  <a:schemeClr val="accent1"/>
                </a:solidFill>
              </a:rPr>
              <a:t>Complex statistic</a:t>
            </a:r>
          </a:p>
          <a:p>
            <a:pPr algn="ctr"/>
            <a:r>
              <a:rPr lang="en-US" dirty="0">
                <a:solidFill>
                  <a:schemeClr val="accent1"/>
                </a:solidFill>
              </a:rPr>
              <a:t>……</a:t>
            </a:r>
          </a:p>
        </p:txBody>
      </p:sp>
    </p:spTree>
    <p:extLst>
      <p:ext uri="{BB962C8B-B14F-4D97-AF65-F5344CB8AC3E}">
        <p14:creationId xmlns:p14="http://schemas.microsoft.com/office/powerpoint/2010/main" val="3377041209"/>
      </p:ext>
    </p:extLst>
  </p:cSld>
  <p:clrMapOvr>
    <a:masterClrMapping/>
  </p:clrMapOvr>
  <mc:AlternateContent xmlns:mc="http://schemas.openxmlformats.org/markup-compatibility/2006" xmlns:p14="http://schemas.microsoft.com/office/powerpoint/2010/main">
    <mc:Choice Requires="p14">
      <p:transition spd="med" p14:dur="700" advTm="47835">
        <p:fade/>
      </p:transition>
    </mc:Choice>
    <mc:Fallback xmlns="">
      <p:transition spd="med" advTm="4783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5664" y="297672"/>
            <a:ext cx="11187113" cy="311150"/>
          </a:xfrm>
        </p:spPr>
        <p:txBody>
          <a:bodyPr/>
          <a:lstStyle/>
          <a:p>
            <a:r>
              <a:rPr lang="en-US" sz="4000" b="1" dirty="0"/>
              <a:t>Workflow</a:t>
            </a:r>
            <a:endParaRPr lang="en-US" b="1" dirty="0"/>
          </a:p>
        </p:txBody>
      </p:sp>
      <p:sp>
        <p:nvSpPr>
          <p:cNvPr id="5" name="Footer Placeholder 4"/>
          <p:cNvSpPr>
            <a:spLocks noGrp="1"/>
          </p:cNvSpPr>
          <p:nvPr>
            <p:ph type="ftr" sz="quarter" idx="11"/>
          </p:nvPr>
        </p:nvSpPr>
        <p:spPr/>
        <p:txBody>
          <a:bodyPr/>
          <a:lstStyle/>
          <a:p>
            <a:r>
              <a:rPr lang="en-US" dirty="0"/>
              <a:t>©2017 PayPal Inc. Confidential and proprietary.</a:t>
            </a:r>
          </a:p>
        </p:txBody>
      </p:sp>
      <p:graphicFrame>
        <p:nvGraphicFramePr>
          <p:cNvPr id="16" name="Chart 15">
            <a:extLst>
              <a:ext uri="{FF2B5EF4-FFF2-40B4-BE49-F238E27FC236}">
                <a16:creationId xmlns:a16="http://schemas.microsoft.com/office/drawing/2014/main" id="{7C44B3A7-E864-4D20-9EB9-187C77C66BB7}"/>
              </a:ext>
            </a:extLst>
          </p:cNvPr>
          <p:cNvGraphicFramePr>
            <a:graphicFrameLocks/>
          </p:cNvGraphicFramePr>
          <p:nvPr>
            <p:extLst>
              <p:ext uri="{D42A27DB-BD31-4B8C-83A1-F6EECF244321}">
                <p14:modId xmlns:p14="http://schemas.microsoft.com/office/powerpoint/2010/main" val="3289008099"/>
              </p:ext>
            </p:extLst>
          </p:nvPr>
        </p:nvGraphicFramePr>
        <p:xfrm>
          <a:off x="767408" y="818290"/>
          <a:ext cx="4868085" cy="26642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14A7632E-C3F6-4497-BD41-ABA8CC02C5D4}"/>
              </a:ext>
            </a:extLst>
          </p:cNvPr>
          <p:cNvGraphicFramePr>
            <a:graphicFrameLocks/>
          </p:cNvGraphicFramePr>
          <p:nvPr>
            <p:extLst>
              <p:ext uri="{D42A27DB-BD31-4B8C-83A1-F6EECF244321}">
                <p14:modId xmlns:p14="http://schemas.microsoft.com/office/powerpoint/2010/main" val="1326470138"/>
              </p:ext>
            </p:extLst>
          </p:nvPr>
        </p:nvGraphicFramePr>
        <p:xfrm>
          <a:off x="6168007" y="818290"/>
          <a:ext cx="4868085" cy="2664295"/>
        </p:xfrm>
        <a:graphic>
          <a:graphicData uri="http://schemas.openxmlformats.org/drawingml/2006/chart">
            <c:chart xmlns:c="http://schemas.openxmlformats.org/drawingml/2006/chart" xmlns:r="http://schemas.openxmlformats.org/officeDocument/2006/relationships" r:id="rId4"/>
          </a:graphicData>
        </a:graphic>
      </p:graphicFrame>
      <p:pic>
        <p:nvPicPr>
          <p:cNvPr id="19" name="Picture 18">
            <a:extLst>
              <a:ext uri="{FF2B5EF4-FFF2-40B4-BE49-F238E27FC236}">
                <a16:creationId xmlns:a16="http://schemas.microsoft.com/office/drawing/2014/main" id="{B0025FED-C9F7-41F2-ABE0-6A7A3C221B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528" y="3611651"/>
            <a:ext cx="7343925" cy="27446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BDE303D-1BD8-4706-BE3C-9530E0C79B15}"/>
                  </a:ext>
                </a:extLst>
              </p14:cNvPr>
              <p14:cNvContentPartPr/>
              <p14:nvPr/>
            </p14:nvContentPartPr>
            <p14:xfrm>
              <a:off x="3842537" y="500589"/>
              <a:ext cx="360" cy="360"/>
            </p14:xfrm>
          </p:contentPart>
        </mc:Choice>
        <mc:Fallback xmlns="">
          <p:pic>
            <p:nvPicPr>
              <p:cNvPr id="8" name="Ink 7">
                <a:extLst>
                  <a:ext uri="{FF2B5EF4-FFF2-40B4-BE49-F238E27FC236}">
                    <a16:creationId xmlns:a16="http://schemas.microsoft.com/office/drawing/2014/main" id="{2BDE303D-1BD8-4706-BE3C-9530E0C79B15}"/>
                  </a:ext>
                </a:extLst>
              </p:cNvPr>
              <p:cNvPicPr/>
              <p:nvPr/>
            </p:nvPicPr>
            <p:blipFill>
              <a:blip r:embed="rId7"/>
              <a:stretch>
                <a:fillRect/>
              </a:stretch>
            </p:blipFill>
            <p:spPr>
              <a:xfrm>
                <a:off x="3841097" y="499149"/>
                <a:ext cx="324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A4383730-BA0E-47EA-ADBA-6873B7D3403F}"/>
                  </a:ext>
                </a:extLst>
              </p14:cNvPr>
              <p14:cNvContentPartPr/>
              <p14:nvPr/>
            </p14:nvContentPartPr>
            <p14:xfrm>
              <a:off x="3298217" y="-171"/>
              <a:ext cx="360" cy="360"/>
            </p14:xfrm>
          </p:contentPart>
        </mc:Choice>
        <mc:Fallback xmlns="">
          <p:pic>
            <p:nvPicPr>
              <p:cNvPr id="12" name="Ink 11">
                <a:extLst>
                  <a:ext uri="{FF2B5EF4-FFF2-40B4-BE49-F238E27FC236}">
                    <a16:creationId xmlns:a16="http://schemas.microsoft.com/office/drawing/2014/main" id="{A4383730-BA0E-47EA-ADBA-6873B7D3403F}"/>
                  </a:ext>
                </a:extLst>
              </p:cNvPr>
              <p:cNvPicPr/>
              <p:nvPr/>
            </p:nvPicPr>
            <p:blipFill>
              <a:blip r:embed="rId9"/>
              <a:stretch>
                <a:fillRect/>
              </a:stretch>
            </p:blipFill>
            <p:spPr>
              <a:xfrm>
                <a:off x="3289217" y="-9171"/>
                <a:ext cx="18000" cy="18000"/>
              </a:xfrm>
              <a:prstGeom prst="rect">
                <a:avLst/>
              </a:prstGeom>
            </p:spPr>
          </p:pic>
        </mc:Fallback>
      </mc:AlternateContent>
      <p:sp>
        <p:nvSpPr>
          <p:cNvPr id="23" name="Rectangle 22">
            <a:extLst>
              <a:ext uri="{FF2B5EF4-FFF2-40B4-BE49-F238E27FC236}">
                <a16:creationId xmlns:a16="http://schemas.microsoft.com/office/drawing/2014/main" id="{C425D779-94E7-4581-B887-0A1325F9D65B}"/>
              </a:ext>
            </a:extLst>
          </p:cNvPr>
          <p:cNvSpPr/>
          <p:nvPr/>
        </p:nvSpPr>
        <p:spPr>
          <a:xfrm>
            <a:off x="3842537" y="818290"/>
            <a:ext cx="813303" cy="264854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6" name="Rectangle 35">
            <a:extLst>
              <a:ext uri="{FF2B5EF4-FFF2-40B4-BE49-F238E27FC236}">
                <a16:creationId xmlns:a16="http://schemas.microsoft.com/office/drawing/2014/main" id="{4D1B05ED-B576-42E0-8AA5-D02AAE5A0429}"/>
              </a:ext>
            </a:extLst>
          </p:cNvPr>
          <p:cNvSpPr/>
          <p:nvPr/>
        </p:nvSpPr>
        <p:spPr>
          <a:xfrm>
            <a:off x="9048328" y="826166"/>
            <a:ext cx="813303" cy="264854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7" name="Rectangle 36">
            <a:extLst>
              <a:ext uri="{FF2B5EF4-FFF2-40B4-BE49-F238E27FC236}">
                <a16:creationId xmlns:a16="http://schemas.microsoft.com/office/drawing/2014/main" id="{D9F321DD-D5FD-4528-891A-850FFF26C2B5}"/>
              </a:ext>
            </a:extLst>
          </p:cNvPr>
          <p:cNvSpPr/>
          <p:nvPr/>
        </p:nvSpPr>
        <p:spPr>
          <a:xfrm>
            <a:off x="6430107" y="3792675"/>
            <a:ext cx="1224136" cy="256367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33" name="Rectangle 32">
            <a:extLst>
              <a:ext uri="{FF2B5EF4-FFF2-40B4-BE49-F238E27FC236}">
                <a16:creationId xmlns:a16="http://schemas.microsoft.com/office/drawing/2014/main" id="{6FB248FF-681F-4CD4-9F36-16D0D770B1AF}"/>
              </a:ext>
            </a:extLst>
          </p:cNvPr>
          <p:cNvSpPr/>
          <p:nvPr/>
        </p:nvSpPr>
        <p:spPr>
          <a:xfrm>
            <a:off x="3629280" y="3643639"/>
            <a:ext cx="3780420" cy="129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chemeClr val="tx1"/>
                </a:solidFill>
              </a:rPr>
              <a:t>Correlation between date and Sndr_days_on_file</a:t>
            </a:r>
            <a:endParaRPr lang="en-US" dirty="0">
              <a:solidFill>
                <a:schemeClr val="tx1"/>
              </a:solidFill>
            </a:endParaRPr>
          </a:p>
        </p:txBody>
      </p:sp>
    </p:spTree>
    <p:extLst>
      <p:ext uri="{BB962C8B-B14F-4D97-AF65-F5344CB8AC3E}">
        <p14:creationId xmlns:p14="http://schemas.microsoft.com/office/powerpoint/2010/main" val="3290939452"/>
      </p:ext>
    </p:extLst>
  </p:cSld>
  <p:clrMapOvr>
    <a:masterClrMapping/>
  </p:clrMapOvr>
  <mc:AlternateContent xmlns:mc="http://schemas.openxmlformats.org/markup-compatibility/2006" xmlns:p14="http://schemas.microsoft.com/office/powerpoint/2010/main">
    <mc:Choice Requires="p14">
      <p:transition spd="med" p14:dur="700" advTm="113696">
        <p:fade/>
      </p:transition>
    </mc:Choice>
    <mc:Fallback xmlns="">
      <p:transition spd="med" advTm="11369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502443" y="506149"/>
            <a:ext cx="11187113" cy="311150"/>
          </a:xfrm>
        </p:spPr>
        <p:txBody>
          <a:bodyPr/>
          <a:lstStyle/>
          <a:p>
            <a:r>
              <a:rPr lang="en-US" sz="4000" b="1" dirty="0"/>
              <a:t>Focus</a:t>
            </a:r>
          </a:p>
        </p:txBody>
      </p:sp>
      <p:sp>
        <p:nvSpPr>
          <p:cNvPr id="5" name="Footer Placeholder 4"/>
          <p:cNvSpPr>
            <a:spLocks noGrp="1"/>
          </p:cNvSpPr>
          <p:nvPr>
            <p:ph type="ftr" sz="quarter" idx="11"/>
          </p:nvPr>
        </p:nvSpPr>
        <p:spPr/>
        <p:txBody>
          <a:bodyPr/>
          <a:lstStyle/>
          <a:p>
            <a:r>
              <a:rPr lang="en-US" dirty="0"/>
              <a:t>©2017 PayPal Inc. Confidential and proprietary.</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DE303D-1BD8-4706-BE3C-9530E0C79B15}"/>
                  </a:ext>
                </a:extLst>
              </p14:cNvPr>
              <p14:cNvContentPartPr/>
              <p14:nvPr/>
            </p14:nvContentPartPr>
            <p14:xfrm>
              <a:off x="3842537" y="500589"/>
              <a:ext cx="360" cy="360"/>
            </p14:xfrm>
          </p:contentPart>
        </mc:Choice>
        <mc:Fallback xmlns="">
          <p:pic>
            <p:nvPicPr>
              <p:cNvPr id="8" name="Ink 7">
                <a:extLst>
                  <a:ext uri="{FF2B5EF4-FFF2-40B4-BE49-F238E27FC236}">
                    <a16:creationId xmlns:a16="http://schemas.microsoft.com/office/drawing/2014/main" id="{2BDE303D-1BD8-4706-BE3C-9530E0C79B15}"/>
                  </a:ext>
                </a:extLst>
              </p:cNvPr>
              <p:cNvPicPr/>
              <p:nvPr/>
            </p:nvPicPr>
            <p:blipFill>
              <a:blip r:embed="rId4"/>
              <a:stretch>
                <a:fillRect/>
              </a:stretch>
            </p:blipFill>
            <p:spPr>
              <a:xfrm>
                <a:off x="3841097" y="499149"/>
                <a:ext cx="3240" cy="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A4383730-BA0E-47EA-ADBA-6873B7D3403F}"/>
                  </a:ext>
                </a:extLst>
              </p14:cNvPr>
              <p14:cNvContentPartPr/>
              <p14:nvPr/>
            </p14:nvContentPartPr>
            <p14:xfrm>
              <a:off x="3298217" y="-171"/>
              <a:ext cx="360" cy="360"/>
            </p14:xfrm>
          </p:contentPart>
        </mc:Choice>
        <mc:Fallback xmlns="">
          <p:pic>
            <p:nvPicPr>
              <p:cNvPr id="12" name="Ink 11">
                <a:extLst>
                  <a:ext uri="{FF2B5EF4-FFF2-40B4-BE49-F238E27FC236}">
                    <a16:creationId xmlns:a16="http://schemas.microsoft.com/office/drawing/2014/main" id="{A4383730-BA0E-47EA-ADBA-6873B7D3403F}"/>
                  </a:ext>
                </a:extLst>
              </p:cNvPr>
              <p:cNvPicPr/>
              <p:nvPr/>
            </p:nvPicPr>
            <p:blipFill>
              <a:blip r:embed="rId6"/>
              <a:stretch>
                <a:fillRect/>
              </a:stretch>
            </p:blipFill>
            <p:spPr>
              <a:xfrm>
                <a:off x="3289217" y="-9171"/>
                <a:ext cx="18000" cy="18000"/>
              </a:xfrm>
              <a:prstGeom prst="rect">
                <a:avLst/>
              </a:prstGeom>
            </p:spPr>
          </p:pic>
        </mc:Fallback>
      </mc:AlternateContent>
      <p:sp>
        <p:nvSpPr>
          <p:cNvPr id="2" name="TextBox 1">
            <a:extLst>
              <a:ext uri="{FF2B5EF4-FFF2-40B4-BE49-F238E27FC236}">
                <a16:creationId xmlns:a16="http://schemas.microsoft.com/office/drawing/2014/main" id="{4070CD30-10CB-4C3D-B297-105997A5DCE5}"/>
              </a:ext>
            </a:extLst>
          </p:cNvPr>
          <p:cNvSpPr txBox="1"/>
          <p:nvPr/>
        </p:nvSpPr>
        <p:spPr>
          <a:xfrm>
            <a:off x="999463" y="1849772"/>
            <a:ext cx="2304256" cy="1846659"/>
          </a:xfrm>
          <a:prstGeom prst="rect">
            <a:avLst/>
          </a:prstGeom>
          <a:noFill/>
        </p:spPr>
        <p:txBody>
          <a:bodyPr wrap="square" lIns="0" tIns="0" rIns="0" bIns="0" rtlCol="0">
            <a:spAutoFit/>
          </a:bodyPr>
          <a:lstStyle/>
          <a:p>
            <a:r>
              <a:rPr lang="en-US" sz="2400" dirty="0">
                <a:solidFill>
                  <a:schemeClr val="accent1"/>
                </a:solidFill>
              </a:rPr>
              <a:t>sndr_ip4_num</a:t>
            </a:r>
          </a:p>
          <a:p>
            <a:endParaRPr lang="en-US" sz="2400" dirty="0">
              <a:solidFill>
                <a:schemeClr val="accent1"/>
              </a:solidFill>
            </a:endParaRPr>
          </a:p>
          <a:p>
            <a:endParaRPr lang="en-US" sz="2400" dirty="0">
              <a:solidFill>
                <a:schemeClr val="accent1"/>
              </a:solidFill>
            </a:endParaRPr>
          </a:p>
          <a:p>
            <a:endParaRPr lang="en-US" sz="2400" dirty="0">
              <a:solidFill>
                <a:schemeClr val="accent1"/>
              </a:solidFill>
            </a:endParaRPr>
          </a:p>
          <a:p>
            <a:r>
              <a:rPr lang="en-US" sz="2400" dirty="0" err="1">
                <a:solidFill>
                  <a:schemeClr val="accent1"/>
                </a:solidFill>
              </a:rPr>
              <a:t>sndr_country</a:t>
            </a:r>
            <a:endParaRPr lang="en-US" sz="2400" dirty="0">
              <a:solidFill>
                <a:schemeClr val="accent1"/>
              </a:solidFill>
            </a:endParaRPr>
          </a:p>
        </p:txBody>
      </p:sp>
      <p:sp>
        <p:nvSpPr>
          <p:cNvPr id="3" name="TextBox 2">
            <a:extLst>
              <a:ext uri="{FF2B5EF4-FFF2-40B4-BE49-F238E27FC236}">
                <a16:creationId xmlns:a16="http://schemas.microsoft.com/office/drawing/2014/main" id="{A9F3D154-FF48-4165-A201-35A0B3A2414B}"/>
              </a:ext>
            </a:extLst>
          </p:cNvPr>
          <p:cNvSpPr txBox="1"/>
          <p:nvPr/>
        </p:nvSpPr>
        <p:spPr>
          <a:xfrm>
            <a:off x="4374594" y="1829797"/>
            <a:ext cx="2907208" cy="369332"/>
          </a:xfrm>
          <a:prstGeom prst="rect">
            <a:avLst/>
          </a:prstGeom>
          <a:noFill/>
        </p:spPr>
        <p:txBody>
          <a:bodyPr wrap="square" lIns="0" tIns="0" rIns="0" bIns="0" rtlCol="0">
            <a:spAutoFit/>
          </a:bodyPr>
          <a:lstStyle/>
          <a:p>
            <a:pPr algn="ctr"/>
            <a:r>
              <a:rPr lang="en-US" sz="2400" dirty="0">
                <a:solidFill>
                  <a:schemeClr val="accent1"/>
                </a:solidFill>
              </a:rPr>
              <a:t>Distinct number</a:t>
            </a:r>
          </a:p>
        </p:txBody>
      </p:sp>
      <p:sp>
        <p:nvSpPr>
          <p:cNvPr id="18" name="TextBox 17">
            <a:extLst>
              <a:ext uri="{FF2B5EF4-FFF2-40B4-BE49-F238E27FC236}">
                <a16:creationId xmlns:a16="http://schemas.microsoft.com/office/drawing/2014/main" id="{134CF54E-D62B-48A5-A253-55EE8B8C1B0C}"/>
              </a:ext>
            </a:extLst>
          </p:cNvPr>
          <p:cNvSpPr txBox="1"/>
          <p:nvPr/>
        </p:nvSpPr>
        <p:spPr>
          <a:xfrm>
            <a:off x="4389650" y="2945363"/>
            <a:ext cx="2907208" cy="369332"/>
          </a:xfrm>
          <a:prstGeom prst="rect">
            <a:avLst/>
          </a:prstGeom>
          <a:noFill/>
        </p:spPr>
        <p:txBody>
          <a:bodyPr wrap="square" lIns="0" tIns="0" rIns="0" bIns="0" rtlCol="0">
            <a:spAutoFit/>
          </a:bodyPr>
          <a:lstStyle/>
          <a:p>
            <a:pPr algn="ctr"/>
            <a:r>
              <a:rPr lang="en-US" sz="2400" dirty="0">
                <a:solidFill>
                  <a:schemeClr val="accent1"/>
                </a:solidFill>
              </a:rPr>
              <a:t>Distinct number</a:t>
            </a:r>
          </a:p>
        </p:txBody>
      </p:sp>
      <p:sp>
        <p:nvSpPr>
          <p:cNvPr id="20" name="TextBox 19">
            <a:extLst>
              <a:ext uri="{FF2B5EF4-FFF2-40B4-BE49-F238E27FC236}">
                <a16:creationId xmlns:a16="http://schemas.microsoft.com/office/drawing/2014/main" id="{4F8402DC-ACDC-42AA-AA6D-FDB0318C7AA0}"/>
              </a:ext>
            </a:extLst>
          </p:cNvPr>
          <p:cNvSpPr txBox="1"/>
          <p:nvPr/>
        </p:nvSpPr>
        <p:spPr>
          <a:xfrm>
            <a:off x="4414430" y="3876263"/>
            <a:ext cx="2907208" cy="369332"/>
          </a:xfrm>
          <a:prstGeom prst="rect">
            <a:avLst/>
          </a:prstGeom>
          <a:noFill/>
        </p:spPr>
        <p:txBody>
          <a:bodyPr wrap="square" lIns="0" tIns="0" rIns="0" bIns="0" rtlCol="0">
            <a:spAutoFit/>
          </a:bodyPr>
          <a:lstStyle/>
          <a:p>
            <a:pPr algn="ctr"/>
            <a:r>
              <a:rPr lang="en-US" sz="2400" dirty="0">
                <a:solidFill>
                  <a:schemeClr val="accent1"/>
                </a:solidFill>
              </a:rPr>
              <a:t>Proportion shift</a:t>
            </a:r>
          </a:p>
        </p:txBody>
      </p:sp>
      <p:sp>
        <p:nvSpPr>
          <p:cNvPr id="21" name="Arrow: Right 20">
            <a:extLst>
              <a:ext uri="{FF2B5EF4-FFF2-40B4-BE49-F238E27FC236}">
                <a16:creationId xmlns:a16="http://schemas.microsoft.com/office/drawing/2014/main" id="{512C2E7D-E9FD-4B93-8C8D-208987466C0A}"/>
              </a:ext>
            </a:extLst>
          </p:cNvPr>
          <p:cNvSpPr/>
          <p:nvPr/>
        </p:nvSpPr>
        <p:spPr>
          <a:xfrm>
            <a:off x="3185739" y="1937229"/>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2" name="Arrow: Right 21">
            <a:extLst>
              <a:ext uri="{FF2B5EF4-FFF2-40B4-BE49-F238E27FC236}">
                <a16:creationId xmlns:a16="http://schemas.microsoft.com/office/drawing/2014/main" id="{5BC5A4A2-F132-40F2-AFA6-B2E5C781ECB4}"/>
              </a:ext>
            </a:extLst>
          </p:cNvPr>
          <p:cNvSpPr/>
          <p:nvPr/>
        </p:nvSpPr>
        <p:spPr>
          <a:xfrm rot="20673801">
            <a:off x="3171103" y="3311456"/>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4" name="Arrow: Right 23">
            <a:extLst>
              <a:ext uri="{FF2B5EF4-FFF2-40B4-BE49-F238E27FC236}">
                <a16:creationId xmlns:a16="http://schemas.microsoft.com/office/drawing/2014/main" id="{FA4350A6-7B68-4C52-BB69-C715F35AFAF4}"/>
              </a:ext>
            </a:extLst>
          </p:cNvPr>
          <p:cNvSpPr/>
          <p:nvPr/>
        </p:nvSpPr>
        <p:spPr>
          <a:xfrm rot="595981">
            <a:off x="3183177" y="3600581"/>
            <a:ext cx="1301334" cy="2619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4" name="Oval 3">
            <a:extLst>
              <a:ext uri="{FF2B5EF4-FFF2-40B4-BE49-F238E27FC236}">
                <a16:creationId xmlns:a16="http://schemas.microsoft.com/office/drawing/2014/main" id="{7D1FB449-3BBE-4B2F-9EFD-72B358844C05}"/>
              </a:ext>
            </a:extLst>
          </p:cNvPr>
          <p:cNvSpPr/>
          <p:nvPr/>
        </p:nvSpPr>
        <p:spPr>
          <a:xfrm>
            <a:off x="9547967" y="1464321"/>
            <a:ext cx="2448272" cy="3174645"/>
          </a:xfrm>
          <a:prstGeom prst="ellipse">
            <a:avLst/>
          </a:prstGeom>
          <a:solidFill>
            <a:schemeClr val="bg1">
              <a:alpha val="0"/>
            </a:schemeClr>
          </a:solidFill>
          <a:ln>
            <a:solidFill>
              <a:srgbClr val="009CD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4" name="TextBox 13">
            <a:extLst>
              <a:ext uri="{FF2B5EF4-FFF2-40B4-BE49-F238E27FC236}">
                <a16:creationId xmlns:a16="http://schemas.microsoft.com/office/drawing/2014/main" id="{3A2A4AD7-1570-4A8C-AE03-859901012807}"/>
              </a:ext>
            </a:extLst>
          </p:cNvPr>
          <p:cNvSpPr txBox="1"/>
          <p:nvPr/>
        </p:nvSpPr>
        <p:spPr>
          <a:xfrm>
            <a:off x="9350098" y="2072729"/>
            <a:ext cx="2844010" cy="1846659"/>
          </a:xfrm>
          <a:prstGeom prst="rect">
            <a:avLst/>
          </a:prstGeom>
          <a:noFill/>
        </p:spPr>
        <p:txBody>
          <a:bodyPr wrap="square" lIns="0" tIns="0" rIns="0" bIns="0" rtlCol="0">
            <a:spAutoFit/>
          </a:bodyPr>
          <a:lstStyle/>
          <a:p>
            <a:pPr algn="ctr"/>
            <a:r>
              <a:rPr lang="en-US" sz="2400" dirty="0">
                <a:solidFill>
                  <a:schemeClr val="accent1"/>
                </a:solidFill>
              </a:rPr>
              <a:t>Bad Rate</a:t>
            </a:r>
          </a:p>
          <a:p>
            <a:pPr algn="ctr"/>
            <a:endParaRPr lang="en-US" sz="2400" dirty="0">
              <a:solidFill>
                <a:schemeClr val="accent1"/>
              </a:solidFill>
            </a:endParaRPr>
          </a:p>
          <a:p>
            <a:pPr algn="ctr"/>
            <a:r>
              <a:rPr lang="en-US" sz="2400" dirty="0">
                <a:solidFill>
                  <a:schemeClr val="accent1"/>
                </a:solidFill>
              </a:rPr>
              <a:t>Under Attacked</a:t>
            </a:r>
          </a:p>
          <a:p>
            <a:pPr algn="ctr"/>
            <a:endParaRPr lang="en-US" sz="2400" dirty="0">
              <a:solidFill>
                <a:schemeClr val="accent1"/>
              </a:solidFill>
            </a:endParaRPr>
          </a:p>
          <a:p>
            <a:pPr algn="ctr"/>
            <a:r>
              <a:rPr lang="en-US" sz="2400" dirty="0">
                <a:solidFill>
                  <a:schemeClr val="accent1"/>
                </a:solidFill>
              </a:rPr>
              <a:t>Alert</a:t>
            </a:r>
          </a:p>
        </p:txBody>
      </p:sp>
      <p:sp>
        <p:nvSpPr>
          <p:cNvPr id="7" name="Arrow: Striped Right 6">
            <a:extLst>
              <a:ext uri="{FF2B5EF4-FFF2-40B4-BE49-F238E27FC236}">
                <a16:creationId xmlns:a16="http://schemas.microsoft.com/office/drawing/2014/main" id="{5ACCB775-E34B-46B3-92D5-C1BCDA022871}"/>
              </a:ext>
            </a:extLst>
          </p:cNvPr>
          <p:cNvSpPr/>
          <p:nvPr/>
        </p:nvSpPr>
        <p:spPr>
          <a:xfrm>
            <a:off x="7225850" y="2922663"/>
            <a:ext cx="1926379" cy="414732"/>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2132582217"/>
      </p:ext>
    </p:extLst>
  </p:cSld>
  <p:clrMapOvr>
    <a:masterClrMapping/>
  </p:clrMapOvr>
  <mc:AlternateContent xmlns:mc="http://schemas.openxmlformats.org/markup-compatibility/2006" xmlns:p14="http://schemas.microsoft.com/office/powerpoint/2010/main">
    <mc:Choice Requires="p14">
      <p:transition spd="med" p14:dur="700" advTm="31305">
        <p:fade/>
      </p:transition>
    </mc:Choice>
    <mc:Fallback xmlns="">
      <p:transition spd="med" advTm="3130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1384" y="509152"/>
            <a:ext cx="2520280" cy="311150"/>
          </a:xfrm>
        </p:spPr>
        <p:txBody>
          <a:bodyPr/>
          <a:lstStyle/>
          <a:p>
            <a:r>
              <a:rPr lang="en-US" sz="4000" b="1" dirty="0">
                <a:latin typeface="Arial" panose="020B0604020202020204" pitchFamily="34" charset="0"/>
                <a:cs typeface="Arial" panose="020B0604020202020204" pitchFamily="34" charset="0"/>
              </a:rPr>
              <a:t>Study</a:t>
            </a:r>
            <a:endParaRPr lang="en-US" b="1" dirty="0">
              <a:latin typeface="Arial" panose="020B0604020202020204" pitchFamily="34" charset="0"/>
              <a:cs typeface="Arial" panose="020B0604020202020204" pitchFamily="34" charset="0"/>
            </a:endParaRPr>
          </a:p>
        </p:txBody>
      </p:sp>
      <p:sp>
        <p:nvSpPr>
          <p:cNvPr id="48" name="Footer Placeholder 4">
            <a:extLst>
              <a:ext uri="{FF2B5EF4-FFF2-40B4-BE49-F238E27FC236}">
                <a16:creationId xmlns:a16="http://schemas.microsoft.com/office/drawing/2014/main" id="{6A783343-8953-445A-AC10-D20B8F01DB51}"/>
              </a:ext>
            </a:extLst>
          </p:cNvPr>
          <p:cNvSpPr>
            <a:spLocks noGrp="1"/>
          </p:cNvSpPr>
          <p:nvPr>
            <p:ph type="ftr" sz="quarter" idx="11"/>
          </p:nvPr>
        </p:nvSpPr>
        <p:spPr/>
        <p:txBody>
          <a:bodyPr/>
          <a:lstStyle/>
          <a:p>
            <a:r>
              <a:rPr lang="en-US" dirty="0"/>
              <a:t>©2017 PayPal Inc. Confidential and proprietary.</a:t>
            </a:r>
          </a:p>
        </p:txBody>
      </p:sp>
      <p:sp>
        <p:nvSpPr>
          <p:cNvPr id="38" name="Title 5">
            <a:extLst>
              <a:ext uri="{FF2B5EF4-FFF2-40B4-BE49-F238E27FC236}">
                <a16:creationId xmlns:a16="http://schemas.microsoft.com/office/drawing/2014/main" id="{FAD81AB5-4AE8-40AA-8BF8-854D6E60B0B3}"/>
              </a:ext>
            </a:extLst>
          </p:cNvPr>
          <p:cNvSpPr txBox="1">
            <a:spLocks/>
          </p:cNvSpPr>
          <p:nvPr/>
        </p:nvSpPr>
        <p:spPr>
          <a:xfrm>
            <a:off x="3852288" y="5789492"/>
            <a:ext cx="3850373"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pPr>
              <a:lnSpc>
                <a:spcPct val="150000"/>
              </a:lnSpc>
            </a:pPr>
            <a:r>
              <a:rPr lang="en-US" sz="2400" dirty="0">
                <a:latin typeface="Calibri" panose="020F0502020204030204" pitchFamily="34" charset="0"/>
                <a:cs typeface="Calibri" panose="020F0502020204030204" pitchFamily="34" charset="0"/>
              </a:rPr>
              <a:t>RCVR_ID: 634, 252</a:t>
            </a:r>
          </a:p>
          <a:p>
            <a:pPr>
              <a:lnSpc>
                <a:spcPct val="150000"/>
              </a:lnSpc>
            </a:pPr>
            <a:r>
              <a:rPr lang="en-US" sz="2400" dirty="0">
                <a:latin typeface="Calibri" panose="020F0502020204030204" pitchFamily="34" charset="0"/>
                <a:cs typeface="Calibri" panose="020F0502020204030204" pitchFamily="34" charset="0"/>
              </a:rPr>
              <a:t>Transaction: 568, 058, 495</a:t>
            </a:r>
          </a:p>
          <a:p>
            <a:pPr>
              <a:lnSpc>
                <a:spcPct val="150000"/>
              </a:lnSpc>
            </a:pPr>
            <a:r>
              <a:rPr lang="en-US" sz="2400" dirty="0" err="1">
                <a:latin typeface="Calibri" panose="020F0502020204030204" pitchFamily="34" charset="0"/>
                <a:cs typeface="Calibri" panose="020F0502020204030204" pitchFamily="34" charset="0"/>
              </a:rPr>
              <a:t>pmt_start_date</a:t>
            </a:r>
            <a:r>
              <a:rPr lang="en-US" sz="2400" dirty="0">
                <a:latin typeface="Calibri" panose="020F0502020204030204" pitchFamily="34" charset="0"/>
                <a:cs typeface="Calibri" panose="020F0502020204030204" pitchFamily="34" charset="0"/>
              </a:rPr>
              <a:t>: </a:t>
            </a:r>
          </a:p>
          <a:p>
            <a:pPr>
              <a:lnSpc>
                <a:spcPct val="150000"/>
              </a:lnSpc>
            </a:pPr>
            <a:r>
              <a:rPr lang="en-US" sz="2400" dirty="0">
                <a:latin typeface="Calibri" panose="020F0502020204030204" pitchFamily="34" charset="0"/>
                <a:cs typeface="Calibri" panose="020F0502020204030204" pitchFamily="34" charset="0"/>
              </a:rPr>
              <a:t>2018/04/01 ~ 2018/04/30</a:t>
            </a:r>
          </a:p>
          <a:p>
            <a:pPr>
              <a:lnSpc>
                <a:spcPct val="150000"/>
              </a:lnSpc>
            </a:pPr>
            <a:endParaRPr lang="en-US" sz="2400" dirty="0">
              <a:latin typeface="Calibri" panose="020F0502020204030204" pitchFamily="34" charset="0"/>
              <a:cs typeface="Calibri" panose="020F0502020204030204" pitchFamily="34" charset="0"/>
            </a:endParaRPr>
          </a:p>
        </p:txBody>
      </p:sp>
      <p:sp>
        <p:nvSpPr>
          <p:cNvPr id="40" name="Flowchart: Alternate Process 39">
            <a:extLst>
              <a:ext uri="{FF2B5EF4-FFF2-40B4-BE49-F238E27FC236}">
                <a16:creationId xmlns:a16="http://schemas.microsoft.com/office/drawing/2014/main" id="{EE5467B3-E390-4C6C-B049-31A20C955DF0}"/>
              </a:ext>
            </a:extLst>
          </p:cNvPr>
          <p:cNvSpPr/>
          <p:nvPr/>
        </p:nvSpPr>
        <p:spPr>
          <a:xfrm>
            <a:off x="3409956" y="3540427"/>
            <a:ext cx="3850372" cy="2158230"/>
          </a:xfrm>
          <a:prstGeom prst="flowChartAlternateProcess">
            <a:avLst/>
          </a:prstGeom>
          <a:noFill/>
          <a:ln>
            <a:solidFill>
              <a:srgbClr val="5BBF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41" name="Rectangle 40">
            <a:extLst>
              <a:ext uri="{FF2B5EF4-FFF2-40B4-BE49-F238E27FC236}">
                <a16:creationId xmlns:a16="http://schemas.microsoft.com/office/drawing/2014/main" id="{2458CE6A-5CC5-489C-BC76-C76D1B90688C}"/>
              </a:ext>
            </a:extLst>
          </p:cNvPr>
          <p:cNvSpPr/>
          <p:nvPr/>
        </p:nvSpPr>
        <p:spPr>
          <a:xfrm>
            <a:off x="3825938" y="2858343"/>
            <a:ext cx="6096000" cy="369332"/>
          </a:xfrm>
          <a:prstGeom prst="rect">
            <a:avLst/>
          </a:prstGeom>
        </p:spPr>
        <p:txBody>
          <a:bodyPr>
            <a:spAutoFit/>
          </a:bodyPr>
          <a:lstStyle/>
          <a:p>
            <a:endParaRPr lang="en-US" dirty="0"/>
          </a:p>
        </p:txBody>
      </p:sp>
      <p:sp>
        <p:nvSpPr>
          <p:cNvPr id="44" name="Rectangle 4">
            <a:extLst>
              <a:ext uri="{FF2B5EF4-FFF2-40B4-BE49-F238E27FC236}">
                <a16:creationId xmlns:a16="http://schemas.microsoft.com/office/drawing/2014/main" id="{5FD13B86-CFFE-437E-AFD3-FB911A96863F}"/>
              </a:ext>
            </a:extLst>
          </p:cNvPr>
          <p:cNvSpPr>
            <a:spLocks noChangeArrowheads="1"/>
          </p:cNvSpPr>
          <p:nvPr/>
        </p:nvSpPr>
        <p:spPr bwMode="auto">
          <a:xfrm>
            <a:off x="2473032" y="1060754"/>
            <a:ext cx="7175041" cy="19082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FROM</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pp_risk_ops_views</a:t>
            </a:r>
            <a:r>
              <a:rPr kumimoji="0" lang="en-US" altLang="en-US" sz="2000" b="0"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latin typeface="Arial" panose="020B0604020202020204" pitchFamily="34" charset="0"/>
              </a:rPr>
              <a:t>unified_dataset_v3</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t2</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inner</a:t>
            </a:r>
            <a:r>
              <a:rPr kumimoji="0" lang="en-US" altLang="en-US" sz="2000" b="0"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AA22FF"/>
                </a:solidFill>
                <a:effectLst/>
                <a:latin typeface="Arial Unicode MS"/>
              </a:rPr>
              <a:t>join</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pp_risk_roe_views</a:t>
            </a:r>
            <a:r>
              <a:rPr kumimoji="0" lang="en-US" altLang="en-US" sz="2000" b="0" i="0" u="none" strike="noStrike" cap="none" normalizeH="0" baseline="0" dirty="0" err="1">
                <a:ln>
                  <a:noFill/>
                </a:ln>
                <a:solidFill>
                  <a:srgbClr val="000000"/>
                </a:solidFill>
                <a:effectLst/>
                <a:latin typeface="Arial Unicode MS"/>
              </a:rPr>
              <a:t>.</a:t>
            </a:r>
            <a:r>
              <a:rPr kumimoji="0" lang="en-US" altLang="en-US" sz="2000" b="0" i="0" u="none" strike="noStrike" cap="none" normalizeH="0" baseline="0" dirty="0" err="1">
                <a:ln>
                  <a:noFill/>
                </a:ln>
                <a:solidFill>
                  <a:schemeClr val="tx1"/>
                </a:solidFill>
                <a:effectLst/>
                <a:latin typeface="Arial" panose="020B0604020202020204" pitchFamily="34" charset="0"/>
              </a:rPr>
              <a:t>seller_seg_bu_his_temp</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seg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on</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t2</a:t>
            </a:r>
            <a:r>
              <a:rPr kumimoji="0" lang="en-US" altLang="en-US" sz="2000" b="0"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latin typeface="Arial" panose="020B0604020202020204" pitchFamily="34" charset="0"/>
              </a:rPr>
              <a:t>rcvr_id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seg</a:t>
            </a:r>
            <a:r>
              <a:rPr kumimoji="0" lang="en-US" altLang="en-US" sz="2000" b="0" i="0" u="none" strike="noStrike" cap="none" normalizeH="0" baseline="0" dirty="0" err="1">
                <a:ln>
                  <a:noFill/>
                </a:ln>
                <a:solidFill>
                  <a:srgbClr val="000000"/>
                </a:solidFill>
                <a:effectLst/>
                <a:latin typeface="Arial Unicode MS"/>
              </a:rPr>
              <a:t>.</a:t>
            </a:r>
            <a:r>
              <a:rPr kumimoji="0" lang="en-US" altLang="en-US" sz="2000" b="0" i="0" u="none" strike="noStrike" cap="none" normalizeH="0" baseline="0" dirty="0" err="1">
                <a:ln>
                  <a:noFill/>
                </a:ln>
                <a:solidFill>
                  <a:schemeClr val="tx1"/>
                </a:solidFill>
                <a:effectLst/>
                <a:latin typeface="Arial" panose="020B0604020202020204" pitchFamily="34" charset="0"/>
              </a:rPr>
              <a:t>cust_id</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and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err="1">
                <a:ln>
                  <a:noFill/>
                </a:ln>
                <a:solidFill>
                  <a:schemeClr val="tx1"/>
                </a:solidFill>
                <a:effectLst/>
                <a:latin typeface="Arial" panose="020B0604020202020204" pitchFamily="34" charset="0"/>
              </a:rPr>
              <a:t>seg</a:t>
            </a:r>
            <a:r>
              <a:rPr kumimoji="0" lang="en-US" altLang="en-US" sz="2000" b="0" i="0" u="none" strike="noStrike" cap="none" normalizeH="0" baseline="0" dirty="0" err="1">
                <a:ln>
                  <a:noFill/>
                </a:ln>
                <a:solidFill>
                  <a:srgbClr val="000000"/>
                </a:solidFill>
                <a:effectLst/>
                <a:latin typeface="Arial Unicode MS"/>
              </a:rPr>
              <a:t>.</a:t>
            </a:r>
            <a:r>
              <a:rPr kumimoji="0" lang="en-US" altLang="en-US" sz="2000" b="0" i="0" u="none" strike="noStrike" cap="none" normalizeH="0" baseline="0" dirty="0" err="1">
                <a:ln>
                  <a:noFill/>
                </a:ln>
                <a:solidFill>
                  <a:schemeClr val="tx1"/>
                </a:solidFill>
                <a:effectLst/>
                <a:latin typeface="Arial" panose="020B0604020202020204" pitchFamily="34" charset="0"/>
              </a:rPr>
              <a:t>SEG</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666666"/>
                </a:solidFill>
                <a:effectLst/>
                <a:latin typeface="Arial" panose="020B0604020202020204" pitchFamily="34" charset="0"/>
              </a:rPr>
              <a:t>=</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BB4444"/>
                </a:solidFill>
                <a:effectLst/>
                <a:latin typeface="Arial Unicode MS"/>
              </a:rPr>
              <a:t>'Commercial’</a:t>
            </a:r>
            <a:r>
              <a:rPr kumimoji="0" lang="en-US" altLang="en-US" sz="20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1" i="0" u="none" strike="noStrike" cap="none" normalizeH="0" baseline="0" dirty="0">
                <a:ln>
                  <a:noFill/>
                </a:ln>
                <a:solidFill>
                  <a:srgbClr val="AA22FF"/>
                </a:solidFill>
                <a:effectLst/>
                <a:latin typeface="Arial Unicode MS"/>
              </a:rPr>
              <a:t>and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rPr>
              <a:t>t2</a:t>
            </a:r>
            <a:r>
              <a:rPr kumimoji="0" lang="en-US" altLang="en-US" sz="2000" b="0" i="0" u="none" strike="noStrike" cap="none" normalizeH="0" baseline="0" dirty="0">
                <a:ln>
                  <a:noFill/>
                </a:ln>
                <a:solidFill>
                  <a:srgbClr val="000000"/>
                </a:solidFill>
                <a:effectLst/>
                <a:latin typeface="Arial Unicode MS"/>
              </a:rPr>
              <a:t>.</a:t>
            </a:r>
            <a:r>
              <a:rPr kumimoji="0" lang="en-US" altLang="en-US" sz="2000" b="0" i="0" u="none" strike="noStrike" cap="none" normalizeH="0" baseline="0" dirty="0">
                <a:ln>
                  <a:noFill/>
                </a:ln>
                <a:solidFill>
                  <a:schemeClr val="tx1"/>
                </a:solidFill>
                <a:effectLst/>
                <a:latin typeface="Arial" panose="020B0604020202020204" pitchFamily="34" charset="0"/>
              </a:rPr>
              <a:t>pmt_start_date</a:t>
            </a:r>
            <a:r>
              <a:rPr kumimoji="0" lang="en-US" altLang="en-US" sz="2000" b="0"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AA22FF"/>
                </a:solidFill>
                <a:effectLst/>
                <a:latin typeface="Arial Unicode MS"/>
              </a:rPr>
              <a:t>between</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BB4444"/>
                </a:solidFill>
                <a:effectLst/>
                <a:latin typeface="Arial Unicode MS"/>
              </a:rPr>
              <a:t>'2018-04-01'</a:t>
            </a:r>
            <a:r>
              <a:rPr kumimoji="0" lang="en-US" altLang="en-US" sz="2000" b="0" i="0" u="none" strike="noStrike" cap="none" normalizeH="0" baseline="0" dirty="0">
                <a:ln>
                  <a:noFill/>
                </a:ln>
                <a:solidFill>
                  <a:srgbClr val="000000"/>
                </a:solidFill>
                <a:effectLst/>
                <a:latin typeface="Arial Unicode MS"/>
              </a:rPr>
              <a:t> </a:t>
            </a:r>
            <a:r>
              <a:rPr kumimoji="0" lang="en-US" altLang="en-US" sz="2000" b="1" i="0" u="none" strike="noStrike" cap="none" normalizeH="0" baseline="0" dirty="0">
                <a:ln>
                  <a:noFill/>
                </a:ln>
                <a:solidFill>
                  <a:srgbClr val="AA22FF"/>
                </a:solidFill>
                <a:effectLst/>
                <a:latin typeface="Arial Unicode MS"/>
              </a:rPr>
              <a:t>and</a:t>
            </a:r>
            <a:r>
              <a:rPr kumimoji="0" lang="en-US" altLang="en-US" sz="2000" b="0" i="0" u="none" strike="noStrike" cap="none" normalizeH="0" baseline="0" dirty="0">
                <a:ln>
                  <a:noFill/>
                </a:ln>
                <a:solidFill>
                  <a:srgbClr val="000000"/>
                </a:solidFill>
                <a:effectLst/>
                <a:latin typeface="Arial Unicode MS"/>
              </a:rPr>
              <a:t> </a:t>
            </a:r>
            <a:r>
              <a:rPr kumimoji="0" lang="en-US" altLang="en-US" sz="2000" b="0" i="0" u="none" strike="noStrike" cap="none" normalizeH="0" baseline="0" dirty="0">
                <a:ln>
                  <a:noFill/>
                </a:ln>
                <a:solidFill>
                  <a:srgbClr val="BB4444"/>
                </a:solidFill>
                <a:effectLst/>
                <a:latin typeface="Arial Unicode MS"/>
              </a:rPr>
              <a:t>'2018-04-30'</a:t>
            </a:r>
            <a:r>
              <a:rPr kumimoji="0" lang="en-US" altLang="en-US" sz="2000" b="0" i="0" u="none" strike="noStrike" cap="none" normalizeH="0" baseline="0" dirty="0">
                <a:ln>
                  <a:noFill/>
                </a:ln>
                <a:solidFill>
                  <a:srgbClr val="000000"/>
                </a:solidFill>
                <a:effectLst/>
                <a:latin typeface="Arial Unicode MS"/>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5" name="Title 5">
            <a:extLst>
              <a:ext uri="{FF2B5EF4-FFF2-40B4-BE49-F238E27FC236}">
                <a16:creationId xmlns:a16="http://schemas.microsoft.com/office/drawing/2014/main" id="{557B06D9-1276-4C5C-9E00-A59FD4C4BE4A}"/>
              </a:ext>
            </a:extLst>
          </p:cNvPr>
          <p:cNvSpPr txBox="1">
            <a:spLocks/>
          </p:cNvSpPr>
          <p:nvPr/>
        </p:nvSpPr>
        <p:spPr>
          <a:xfrm>
            <a:off x="1292851" y="1703711"/>
            <a:ext cx="1296144"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SQL:</a:t>
            </a:r>
            <a:endParaRPr lang="en-US" dirty="0"/>
          </a:p>
        </p:txBody>
      </p:sp>
      <p:sp>
        <p:nvSpPr>
          <p:cNvPr id="47" name="Title 5">
            <a:extLst>
              <a:ext uri="{FF2B5EF4-FFF2-40B4-BE49-F238E27FC236}">
                <a16:creationId xmlns:a16="http://schemas.microsoft.com/office/drawing/2014/main" id="{6D3BBF1C-CBFA-422F-B510-5ED4B67AD78A}"/>
              </a:ext>
            </a:extLst>
          </p:cNvPr>
          <p:cNvSpPr txBox="1">
            <a:spLocks/>
          </p:cNvSpPr>
          <p:nvPr/>
        </p:nvSpPr>
        <p:spPr>
          <a:xfrm>
            <a:off x="1272912" y="4424637"/>
            <a:ext cx="2520280" cy="311150"/>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altLang="zh-CN" dirty="0"/>
              <a:t>Dataset info:</a:t>
            </a:r>
            <a:endParaRPr lang="en-US" dirty="0"/>
          </a:p>
        </p:txBody>
      </p:sp>
    </p:spTree>
    <p:extLst>
      <p:ext uri="{BB962C8B-B14F-4D97-AF65-F5344CB8AC3E}">
        <p14:creationId xmlns:p14="http://schemas.microsoft.com/office/powerpoint/2010/main" val="712837490"/>
      </p:ext>
    </p:extLst>
  </p:cSld>
  <p:clrMapOvr>
    <a:masterClrMapping/>
  </p:clrMapOvr>
  <mc:AlternateContent xmlns:mc="http://schemas.openxmlformats.org/markup-compatibility/2006" xmlns:p14="http://schemas.microsoft.com/office/powerpoint/2010/main">
    <mc:Choice Requires="p14">
      <p:transition spd="med" p14:dur="700" advTm="54242">
        <p:fade/>
      </p:transition>
    </mc:Choice>
    <mc:Fallback xmlns="">
      <p:transition spd="med" advTm="5424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b="1" dirty="0">
                <a:latin typeface="Arial" panose="020B0604020202020204" pitchFamily="34" charset="0"/>
                <a:ea typeface="Courier New" panose="02070309020205020404" pitchFamily="49" charset="0"/>
                <a:cs typeface="Arial" panose="020B0604020202020204" pitchFamily="34" charset="0"/>
              </a:rPr>
              <a:t>Study</a:t>
            </a:r>
            <a:r>
              <a:rPr lang="en-US" altLang="en-US" sz="2400" dirty="0">
                <a:latin typeface="Arial" panose="020B0604020202020204" pitchFamily="34" charset="0"/>
                <a:ea typeface="Courier New" panose="02070309020205020404" pitchFamily="49" charset="0"/>
                <a:cs typeface="Arial" panose="020B0604020202020204" pitchFamily="34" charset="0"/>
              </a:rPr>
              <a:t>  </a:t>
            </a:r>
            <a:r>
              <a:rPr lang="en-US" altLang="en-US" sz="2400" i="1" dirty="0">
                <a:latin typeface="Arial" panose="020B0604020202020204" pitchFamily="34" charset="0"/>
                <a:ea typeface="Courier New" panose="02070309020205020404" pitchFamily="49" charset="0"/>
                <a:cs typeface="Arial" panose="020B0604020202020204" pitchFamily="34" charset="0"/>
              </a:rPr>
              <a:t>distinct number of sndr_ip4_num</a:t>
            </a:r>
            <a:endParaRPr lang="en-US" i="1" dirty="0">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id="{72B44698-778A-4658-BDCD-BB493763EF7B}"/>
              </a:ext>
            </a:extLst>
          </p:cNvPr>
          <p:cNvSpPr>
            <a:spLocks noGrp="1"/>
          </p:cNvSpPr>
          <p:nvPr>
            <p:ph type="ftr" sz="quarter" idx="11"/>
          </p:nvPr>
        </p:nvSpPr>
        <p:spPr/>
        <p:txBody>
          <a:bodyPr/>
          <a:lstStyle/>
          <a:p>
            <a:r>
              <a:rPr lang="en-US" dirty="0"/>
              <a:t>©2017 PayPal Inc. Confidential and proprietary.</a:t>
            </a:r>
          </a:p>
        </p:txBody>
      </p:sp>
      <p:sp>
        <p:nvSpPr>
          <p:cNvPr id="5" name="Slide Number Placeholder 4"/>
          <p:cNvSpPr>
            <a:spLocks noGrp="1"/>
          </p:cNvSpPr>
          <p:nvPr>
            <p:ph type="sldNum" sz="quarter" idx="12"/>
          </p:nvPr>
        </p:nvSpPr>
        <p:spPr/>
        <p:txBody>
          <a:bodyPr/>
          <a:lstStyle/>
          <a:p>
            <a:fld id="{07CF5707-6B01-4E28-B52C-5F626EA6C564}" type="slidenum">
              <a:rPr lang="en-US" smtClean="0">
                <a:solidFill>
                  <a:srgbClr val="333333">
                    <a:lumMod val="60000"/>
                    <a:lumOff val="40000"/>
                  </a:srgbClr>
                </a:solidFill>
              </a:rPr>
              <a:pPr/>
              <a:t>9</a:t>
            </a:fld>
            <a:endParaRPr lang="en-US" dirty="0">
              <a:solidFill>
                <a:srgbClr val="333333">
                  <a:lumMod val="60000"/>
                  <a:lumOff val="40000"/>
                </a:srgbClr>
              </a:solidFill>
            </a:endParaRPr>
          </a:p>
        </p:txBody>
      </p:sp>
      <p:pic>
        <p:nvPicPr>
          <p:cNvPr id="7" name="Picture 6">
            <a:extLst>
              <a:ext uri="{FF2B5EF4-FFF2-40B4-BE49-F238E27FC236}">
                <a16:creationId xmlns:a16="http://schemas.microsoft.com/office/drawing/2014/main" id="{93823906-A9ED-43CB-BFC4-7A55F9684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 y="1479191"/>
            <a:ext cx="6400801" cy="2418308"/>
          </a:xfrm>
          <a:prstGeom prst="rect">
            <a:avLst/>
          </a:prstGeom>
          <a:gradFill>
            <a:gsLst>
              <a:gs pos="53946">
                <a:srgbClr val="9CE1FF"/>
              </a:gs>
              <a:gs pos="0">
                <a:schemeClr val="accent1">
                  <a:lumMod val="5000"/>
                  <a:lumOff val="95000"/>
                </a:schemeClr>
              </a:gs>
              <a:gs pos="74000">
                <a:schemeClr val="accent1">
                  <a:lumMod val="45000"/>
                  <a:lumOff val="55000"/>
                </a:schemeClr>
              </a:gs>
              <a:gs pos="95580">
                <a:srgbClr val="A2E3FF"/>
              </a:gs>
              <a:gs pos="56000">
                <a:schemeClr val="accent1">
                  <a:lumMod val="45000"/>
                  <a:lumOff val="55000"/>
                </a:schemeClr>
              </a:gs>
              <a:gs pos="100000">
                <a:schemeClr val="accent1">
                  <a:lumMod val="30000"/>
                  <a:lumOff val="70000"/>
                </a:schemeClr>
              </a:gs>
            </a:gsLst>
            <a:lin ang="5400000" scaled="1"/>
          </a:gradFill>
        </p:spPr>
      </p:pic>
      <p:sp>
        <p:nvSpPr>
          <p:cNvPr id="8" name="Rectangle 7">
            <a:extLst>
              <a:ext uri="{FF2B5EF4-FFF2-40B4-BE49-F238E27FC236}">
                <a16:creationId xmlns:a16="http://schemas.microsoft.com/office/drawing/2014/main" id="{BA2F9337-4B14-4EC7-B8BE-894A0BEC4957}"/>
              </a:ext>
            </a:extLst>
          </p:cNvPr>
          <p:cNvSpPr/>
          <p:nvPr/>
        </p:nvSpPr>
        <p:spPr>
          <a:xfrm>
            <a:off x="3000005" y="1493093"/>
            <a:ext cx="705220" cy="2404405"/>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10" name="Arrow: Curved Up 9">
            <a:extLst>
              <a:ext uri="{FF2B5EF4-FFF2-40B4-BE49-F238E27FC236}">
                <a16:creationId xmlns:a16="http://schemas.microsoft.com/office/drawing/2014/main" id="{7CE4211B-B00D-4E33-9E9E-226681D0BDB7}"/>
              </a:ext>
            </a:extLst>
          </p:cNvPr>
          <p:cNvSpPr/>
          <p:nvPr/>
        </p:nvSpPr>
        <p:spPr>
          <a:xfrm rot="10800000">
            <a:off x="3445893" y="978085"/>
            <a:ext cx="1156842" cy="515009"/>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11" name="Rectangle 10">
            <a:extLst>
              <a:ext uri="{FF2B5EF4-FFF2-40B4-BE49-F238E27FC236}">
                <a16:creationId xmlns:a16="http://schemas.microsoft.com/office/drawing/2014/main" id="{AAD82C52-3C9E-44F1-A526-9CCBCF2BDDD6}"/>
              </a:ext>
            </a:extLst>
          </p:cNvPr>
          <p:cNvSpPr/>
          <p:nvPr/>
        </p:nvSpPr>
        <p:spPr>
          <a:xfrm>
            <a:off x="4602735" y="1493094"/>
            <a:ext cx="860251" cy="240058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aphicFrame>
        <p:nvGraphicFramePr>
          <p:cNvPr id="15" name="Chart 14">
            <a:extLst>
              <a:ext uri="{FF2B5EF4-FFF2-40B4-BE49-F238E27FC236}">
                <a16:creationId xmlns:a16="http://schemas.microsoft.com/office/drawing/2014/main" id="{172D0E08-DEA9-40CA-8CB3-F79B3D81E5B2}"/>
              </a:ext>
            </a:extLst>
          </p:cNvPr>
          <p:cNvGraphicFramePr>
            <a:graphicFrameLocks/>
          </p:cNvGraphicFramePr>
          <p:nvPr>
            <p:extLst>
              <p:ext uri="{D42A27DB-BD31-4B8C-83A1-F6EECF244321}">
                <p14:modId xmlns:p14="http://schemas.microsoft.com/office/powerpoint/2010/main" val="1755261449"/>
              </p:ext>
            </p:extLst>
          </p:nvPr>
        </p:nvGraphicFramePr>
        <p:xfrm>
          <a:off x="7101966" y="1479191"/>
          <a:ext cx="4970697"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6" name="Title 5">
            <a:extLst>
              <a:ext uri="{FF2B5EF4-FFF2-40B4-BE49-F238E27FC236}">
                <a16:creationId xmlns:a16="http://schemas.microsoft.com/office/drawing/2014/main" id="{A4C8B75D-6698-4941-9DE4-DD17A7BB05C3}"/>
              </a:ext>
            </a:extLst>
          </p:cNvPr>
          <p:cNvSpPr txBox="1">
            <a:spLocks/>
          </p:cNvSpPr>
          <p:nvPr/>
        </p:nvSpPr>
        <p:spPr>
          <a:xfrm>
            <a:off x="438995" y="4691525"/>
            <a:ext cx="10730654" cy="1374568"/>
          </a:xfrm>
          <a:prstGeom prst="rect">
            <a:avLst/>
          </a:prstGeom>
        </p:spPr>
        <p:txBody>
          <a:bodyPr vert="horz" lIns="0" tIns="0" rIns="0" bIns="0" rtlCol="0" anchor="b">
            <a:noAutofit/>
          </a:bodyPr>
          <a:lst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a:lstStyle>
          <a:p>
            <a:r>
              <a:rPr lang="en-US" dirty="0" err="1"/>
              <a:t>DN_shift</a:t>
            </a:r>
            <a:r>
              <a:rPr lang="en-US" dirty="0"/>
              <a:t>: (DN – </a:t>
            </a:r>
            <a:r>
              <a:rPr lang="en-US" dirty="0" err="1"/>
              <a:t>his_av</a:t>
            </a:r>
            <a:r>
              <a:rPr lang="en-US" altLang="zh-CN" dirty="0" err="1"/>
              <a:t>g_</a:t>
            </a:r>
            <a:r>
              <a:rPr lang="en-US" dirty="0" err="1"/>
              <a:t>DN</a:t>
            </a:r>
            <a:r>
              <a:rPr lang="en-US" dirty="0"/>
              <a:t>) / </a:t>
            </a:r>
            <a:r>
              <a:rPr lang="en-US" dirty="0" err="1"/>
              <a:t>his_av</a:t>
            </a:r>
            <a:r>
              <a:rPr lang="en-US" altLang="zh-CN" dirty="0" err="1"/>
              <a:t>g_</a:t>
            </a:r>
            <a:r>
              <a:rPr lang="en-US" dirty="0" err="1"/>
              <a:t>DN</a:t>
            </a:r>
            <a:endParaRPr lang="en-US" dirty="0"/>
          </a:p>
          <a:p>
            <a:endParaRPr lang="en-US" dirty="0"/>
          </a:p>
          <a:p>
            <a:r>
              <a:rPr lang="en-US" dirty="0" err="1"/>
              <a:t>BR_shift</a:t>
            </a:r>
            <a:r>
              <a:rPr lang="en-US" dirty="0"/>
              <a:t>: (BR – </a:t>
            </a:r>
            <a:r>
              <a:rPr lang="en-US" dirty="0" err="1"/>
              <a:t>his_avg_BR</a:t>
            </a:r>
            <a:r>
              <a:rPr lang="en-US" dirty="0"/>
              <a:t>) / </a:t>
            </a:r>
            <a:r>
              <a:rPr lang="en-US" dirty="0" err="1"/>
              <a:t>his_avg_BR</a:t>
            </a:r>
            <a:endParaRPr lang="en-US" dirty="0"/>
          </a:p>
          <a:p>
            <a:endParaRPr lang="en-US" dirty="0"/>
          </a:p>
        </p:txBody>
      </p:sp>
      <p:cxnSp>
        <p:nvCxnSpPr>
          <p:cNvPr id="18" name="Straight Connector 17">
            <a:extLst>
              <a:ext uri="{FF2B5EF4-FFF2-40B4-BE49-F238E27FC236}">
                <a16:creationId xmlns:a16="http://schemas.microsoft.com/office/drawing/2014/main" id="{3CE8334B-09C9-45EB-9E07-ECD9157E2775}"/>
              </a:ext>
            </a:extLst>
          </p:cNvPr>
          <p:cNvCxnSpPr>
            <a:cxnSpLocks/>
          </p:cNvCxnSpPr>
          <p:nvPr/>
        </p:nvCxnSpPr>
        <p:spPr>
          <a:xfrm>
            <a:off x="2917339" y="5085184"/>
            <a:ext cx="1575771"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BBEE-7E3F-4178-9303-DF07BB56DE88}"/>
              </a:ext>
            </a:extLst>
          </p:cNvPr>
          <p:cNvCxnSpPr>
            <a:cxnSpLocks/>
          </p:cNvCxnSpPr>
          <p:nvPr/>
        </p:nvCxnSpPr>
        <p:spPr>
          <a:xfrm>
            <a:off x="2917339" y="5805264"/>
            <a:ext cx="157577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4" name="Arrow: Curved Up 23">
            <a:extLst>
              <a:ext uri="{FF2B5EF4-FFF2-40B4-BE49-F238E27FC236}">
                <a16:creationId xmlns:a16="http://schemas.microsoft.com/office/drawing/2014/main" id="{DED322DD-F792-4B8E-94E9-28F5203EB1F0}"/>
              </a:ext>
            </a:extLst>
          </p:cNvPr>
          <p:cNvSpPr/>
          <p:nvPr/>
        </p:nvSpPr>
        <p:spPr>
          <a:xfrm>
            <a:off x="5032860" y="5960629"/>
            <a:ext cx="3240360" cy="525682"/>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solidFill>
                <a:schemeClr val="tx1"/>
              </a:solidFill>
            </a:endParaRPr>
          </a:p>
        </p:txBody>
      </p:sp>
      <p:sp>
        <p:nvSpPr>
          <p:cNvPr id="25" name="TextBox 24">
            <a:extLst>
              <a:ext uri="{FF2B5EF4-FFF2-40B4-BE49-F238E27FC236}">
                <a16:creationId xmlns:a16="http://schemas.microsoft.com/office/drawing/2014/main" id="{1B566C19-B42B-4778-96A5-270A188D773D}"/>
              </a:ext>
            </a:extLst>
          </p:cNvPr>
          <p:cNvSpPr txBox="1"/>
          <p:nvPr/>
        </p:nvSpPr>
        <p:spPr>
          <a:xfrm>
            <a:off x="7833303" y="5418023"/>
            <a:ext cx="2778005" cy="492443"/>
          </a:xfrm>
          <a:prstGeom prst="rect">
            <a:avLst/>
          </a:prstGeom>
          <a:noFill/>
        </p:spPr>
        <p:txBody>
          <a:bodyPr wrap="none" lIns="0" tIns="0" rIns="0" bIns="0" rtlCol="0">
            <a:spAutoFit/>
          </a:bodyPr>
          <a:lstStyle/>
          <a:p>
            <a:pPr algn="ctr"/>
            <a:r>
              <a:rPr lang="en-US" sz="3200" i="1" dirty="0">
                <a:solidFill>
                  <a:schemeClr val="accent1"/>
                </a:solidFill>
              </a:rPr>
              <a:t>Sliding window</a:t>
            </a:r>
          </a:p>
        </p:txBody>
      </p:sp>
      <p:sp>
        <p:nvSpPr>
          <p:cNvPr id="17" name="Rectangle 16">
            <a:extLst>
              <a:ext uri="{FF2B5EF4-FFF2-40B4-BE49-F238E27FC236}">
                <a16:creationId xmlns:a16="http://schemas.microsoft.com/office/drawing/2014/main" id="{C1FD77F1-F6AC-4EC1-B177-3E1CAEAE2B0A}"/>
              </a:ext>
            </a:extLst>
          </p:cNvPr>
          <p:cNvSpPr/>
          <p:nvPr/>
        </p:nvSpPr>
        <p:spPr>
          <a:xfrm>
            <a:off x="9141474" y="1479191"/>
            <a:ext cx="705220" cy="2743200"/>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1254509949"/>
      </p:ext>
    </p:extLst>
  </p:cSld>
  <p:clrMapOvr>
    <a:masterClrMapping/>
  </p:clrMapOvr>
  <mc:AlternateContent xmlns:mc="http://schemas.openxmlformats.org/markup-compatibility/2006" xmlns:p14="http://schemas.microsoft.com/office/powerpoint/2010/main">
    <mc:Choice Requires="p14">
      <p:transition spd="med" p14:dur="700" advTm="108611">
        <p:fade/>
      </p:transition>
    </mc:Choice>
    <mc:Fallback xmlns="">
      <p:transition spd="med" advTm="108611">
        <p:fade/>
      </p:transition>
    </mc:Fallback>
  </mc:AlternateContent>
</p:sld>
</file>

<file path=ppt/theme/theme1.xml><?xml version="1.0" encoding="utf-8"?>
<a:theme xmlns:a="http://schemas.openxmlformats.org/drawingml/2006/main" name="Blue Gradient Section">
  <a:themeElements>
    <a:clrScheme name="PYL">
      <a:dk1>
        <a:sysClr val="windowText" lastClr="000000"/>
      </a:dk1>
      <a:lt1>
        <a:sysClr val="window" lastClr="FFFFFF"/>
      </a:lt1>
      <a:dk2>
        <a:srgbClr val="333333"/>
      </a:dk2>
      <a:lt2>
        <a:srgbClr val="808080"/>
      </a:lt2>
      <a:accent1>
        <a:srgbClr val="009CDE"/>
      </a:accent1>
      <a:accent2>
        <a:srgbClr val="003087"/>
      </a:accent2>
      <a:accent3>
        <a:srgbClr val="640487"/>
      </a:accent3>
      <a:accent4>
        <a:srgbClr val="DE0063"/>
      </a:accent4>
      <a:accent5>
        <a:srgbClr val="FF9600"/>
      </a:accent5>
      <a:accent6>
        <a:srgbClr val="00CF92"/>
      </a:accent6>
      <a:hlink>
        <a:srgbClr val="003087"/>
      </a:hlink>
      <a:folHlink>
        <a:srgbClr val="640487"/>
      </a:folHlink>
    </a:clrScheme>
    <a:fontScheme name="PYL">
      <a:majorFont>
        <a:latin typeface="PayPal Sans Big"/>
        <a:ea typeface=""/>
        <a:cs typeface=""/>
      </a:majorFont>
      <a:minorFont>
        <a:latin typeface="PayPal Sans Big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ctr">
          <a:defRPr dirty="0" smtClean="0"/>
        </a:defPPr>
      </a:lstStyle>
    </a:txDef>
  </a:objectDefaults>
  <a:extraClrSchemeLst/>
  <a:extLst>
    <a:ext uri="{05A4C25C-085E-4340-85A3-A5531E510DB2}">
      <thm15:themeFamily xmlns:thm15="http://schemas.microsoft.com/office/thememl/2012/main" name="PYL29051_template_N.pptx" id="{19F8C407-AAFE-40E7-A343-2A493256DFAB}" vid="{A955A097-42A4-4D50-A08E-900E00943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125889</TotalTime>
  <Words>4114</Words>
  <Application>Microsoft Office PowerPoint</Application>
  <PresentationFormat>Widescreen</PresentationFormat>
  <Paragraphs>472</Paragraphs>
  <Slides>32</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 Unicode MS</vt:lpstr>
      <vt:lpstr>PayPal Sans Big</vt:lpstr>
      <vt:lpstr>PayPal Sans Big Light</vt:lpstr>
      <vt:lpstr>PayPal Sans Big Thin</vt:lpstr>
      <vt:lpstr>宋体</vt:lpstr>
      <vt:lpstr>Arial</vt:lpstr>
      <vt:lpstr>Calibri</vt:lpstr>
      <vt:lpstr>Cambria Math</vt:lpstr>
      <vt:lpstr>Courier New</vt:lpstr>
      <vt:lpstr>Blue Gradient Section</vt:lpstr>
      <vt:lpstr>Final report on Traffic Alert Research</vt:lpstr>
      <vt:lpstr>Project Overview </vt:lpstr>
      <vt:lpstr>Background</vt:lpstr>
      <vt:lpstr>Background</vt:lpstr>
      <vt:lpstr>Workflow</vt:lpstr>
      <vt:lpstr>Workflow</vt:lpstr>
      <vt:lpstr>Focus</vt:lpstr>
      <vt:lpstr>Study</vt:lpstr>
      <vt:lpstr>Study  distinct number of sndr_ip4_num</vt:lpstr>
      <vt:lpstr>Study  distinct number of sndr_ip4_num</vt:lpstr>
      <vt:lpstr>Study  distinct number of sndr_ip4_num</vt:lpstr>
      <vt:lpstr>Study  distinct number of sndr_ip4_num</vt:lpstr>
      <vt:lpstr>Study  distinct number of sndr_ip4_num</vt:lpstr>
      <vt:lpstr>Study  distinct number of sndr_ip4_num</vt:lpstr>
      <vt:lpstr>Study  distinct number of sndr_country</vt:lpstr>
      <vt:lpstr>Study  distinct number of sndr_country</vt:lpstr>
      <vt:lpstr>Study  distinct number of sndr_country</vt:lpstr>
      <vt:lpstr>Study  distinct number of sndr_country</vt:lpstr>
      <vt:lpstr>Study  distinct number of sndr_country</vt:lpstr>
      <vt:lpstr>Study  Proportion shift of sndr_country</vt:lpstr>
      <vt:lpstr>Study  Proportion shift of sndr_country</vt:lpstr>
      <vt:lpstr>Study  Proportion shift of sndr_country</vt:lpstr>
      <vt:lpstr>Study  Proportion shift of sndr_country</vt:lpstr>
      <vt:lpstr>Study  sndr_country</vt:lpstr>
      <vt:lpstr>Summary</vt:lpstr>
      <vt:lpstr>Plan</vt:lpstr>
      <vt:lpstr>Q &amp; A</vt:lpstr>
      <vt:lpstr>Study  Proportion shift of sndr_country</vt:lpstr>
      <vt:lpstr>Study  Proportion shift of sndr_country</vt:lpstr>
      <vt:lpstr>Study  Proportion shift of sndr_country</vt:lpstr>
      <vt:lpstr>Study Proportion shift of sndr_country</vt:lpstr>
      <vt:lpstr>Study  Proportion shift of sndr_country</vt:lpstr>
    </vt:vector>
  </TitlesOfParts>
  <Company>eBay,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Shuoyuan</dc:creator>
  <cp:lastModifiedBy>Wei, ZHENG</cp:lastModifiedBy>
  <cp:revision>2068</cp:revision>
  <cp:lastPrinted>2017-02-28T00:42:14Z</cp:lastPrinted>
  <dcterms:created xsi:type="dcterms:W3CDTF">2016-07-22T08:39:02Z</dcterms:created>
  <dcterms:modified xsi:type="dcterms:W3CDTF">2018-09-07T02:46:56Z</dcterms:modified>
</cp:coreProperties>
</file>