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7" r:id="rId2"/>
    <p:sldId id="477" r:id="rId3"/>
    <p:sldId id="468" r:id="rId4"/>
    <p:sldId id="470" r:id="rId5"/>
    <p:sldId id="471" r:id="rId6"/>
    <p:sldId id="47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06ABF-8A26-EFB8-0D86-2E6A80E41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974B69-0748-5EFB-6191-50CD239AB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E717A-457D-AC52-EE11-28C95D40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5BA-D98E-4394-B83E-FD2A31B6A7FF}" type="datetimeFigureOut">
              <a:rPr lang="zh-CN" altLang="en-US" smtClean="0"/>
              <a:t>2025-01-01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200AE-EC31-1526-2474-59A26D7A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F5D7A-EC07-C30E-1504-F4EC9FC3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2898-A231-4118-8A3F-83128BE42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27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96C31-76A9-7BED-6ABF-126C1586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508F9D-3C18-54F0-65E5-4E564BD29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33F5D-5BF0-E89E-65B2-5AE9540F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5BA-D98E-4394-B83E-FD2A31B6A7FF}" type="datetimeFigureOut">
              <a:rPr lang="zh-CN" altLang="en-US" smtClean="0"/>
              <a:t>2025-01-01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8463E-44B5-2ABE-CC37-32F78460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264BC-C5D5-25D1-6852-051FA7AD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2898-A231-4118-8A3F-83128BE42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79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C96A79-3257-BD00-49FC-FF666C8A2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B6C457-59DF-37B0-2FC2-F43B4299B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2C54-6333-6F15-129F-020088EC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5BA-D98E-4394-B83E-FD2A31B6A7FF}" type="datetimeFigureOut">
              <a:rPr lang="zh-CN" altLang="en-US" smtClean="0"/>
              <a:t>2025-01-01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BFFC1-15F5-16B5-DB9A-4592CE23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6C281-3271-C8AC-9E46-9794C202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2898-A231-4118-8A3F-83128BE42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3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59825-0E5E-AE20-FCE9-AC6726B5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A2508-CECF-4286-ABFE-D0700408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2CFE2-42EB-C9A6-B3C7-45B85095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5BA-D98E-4394-B83E-FD2A31B6A7FF}" type="datetimeFigureOut">
              <a:rPr lang="zh-CN" altLang="en-US" smtClean="0"/>
              <a:t>2025-01-01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296CC-BB38-5141-69D5-24D281F0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BF67D-39DD-EB8C-FEE8-AF7D132C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2898-A231-4118-8A3F-83128BE42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E798C-A16C-2199-0C1B-DAABFE2C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69598-C4A1-A793-F0E0-659C7883F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77DC8-E8F0-6102-85A6-6FFC5AEA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5BA-D98E-4394-B83E-FD2A31B6A7FF}" type="datetimeFigureOut">
              <a:rPr lang="zh-CN" altLang="en-US" smtClean="0"/>
              <a:t>2025-01-01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898FB-4872-E272-B4D1-74F99958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25F69-AFE3-81E7-F8C8-428323D1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2898-A231-4118-8A3F-83128BE42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9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2497E-56DB-E677-C4C6-98C815E3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5B44C-3197-28D7-A7D4-D259D259A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E33EED-6495-A659-A7F6-EF8A8F445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D8B76-7B5C-B303-680F-8407E46E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5BA-D98E-4394-B83E-FD2A31B6A7FF}" type="datetimeFigureOut">
              <a:rPr lang="zh-CN" altLang="en-US" smtClean="0"/>
              <a:t>2025-01-01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F5FCB3-1D69-10DD-82FC-33B006FD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62AAB-C6C7-E40B-41B4-B22EC4CB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2898-A231-4118-8A3F-83128BE42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1B22-8511-B579-90F0-CD28BAEE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A758FE-2D99-332B-DBB3-0ECEC1AE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BE5CB8-9509-5C1F-147C-45AEA5817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FECE57-7D8D-481D-32A1-85FBFA4D5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83F66F-450E-5B88-8CC1-A3463A212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448685-B7EF-FF6F-C311-9C4EA953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5BA-D98E-4394-B83E-FD2A31B6A7FF}" type="datetimeFigureOut">
              <a:rPr lang="zh-CN" altLang="en-US" smtClean="0"/>
              <a:t>2025-01-01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D9BF4E-83A9-936A-39C1-FB063C35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0D07F9-2A54-58DE-2DC8-FCD91F2A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2898-A231-4118-8A3F-83128BE42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8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7D9AC-1623-7116-31B5-BA726E9F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5AC246-DDF1-B50B-E467-7B1B382E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5BA-D98E-4394-B83E-FD2A31B6A7FF}" type="datetimeFigureOut">
              <a:rPr lang="zh-CN" altLang="en-US" smtClean="0"/>
              <a:t>2025-01-01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2E16E9-9F0C-FDBD-6CAF-27C7CF07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8E37A2-AF63-9D7C-08D8-A447CA91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2898-A231-4118-8A3F-83128BE42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7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1F1F80-4504-0EB1-463A-6DBC8881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5BA-D98E-4394-B83E-FD2A31B6A7FF}" type="datetimeFigureOut">
              <a:rPr lang="zh-CN" altLang="en-US" smtClean="0"/>
              <a:t>2025-01-01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380671-9E7C-95C3-7D7F-B58A8A1F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05CB54-CA72-F848-9C0D-B1EBC866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2898-A231-4118-8A3F-83128BE42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C23EB-A8E2-E6C4-D0F9-17624763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272B4-1EEB-9D53-3CEE-24305169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0DDCA-BD49-5BD9-5FB4-FDB18B868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D14F5-BE5B-ED6D-CE38-4B734F26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5BA-D98E-4394-B83E-FD2A31B6A7FF}" type="datetimeFigureOut">
              <a:rPr lang="zh-CN" altLang="en-US" smtClean="0"/>
              <a:t>2025-01-01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B5723-5675-8954-B809-E273440D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D067E5-4677-4E17-29DC-8F7624C5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2898-A231-4118-8A3F-83128BE42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4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3AC58-6AED-3186-86EB-4AD660DB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E733B6-CBC5-5F84-DE01-D7DA47153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595C3-A6E8-3455-1A1D-D77A2609A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00FBCD-57DA-E852-38F2-86DD3764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5BA-D98E-4394-B83E-FD2A31B6A7FF}" type="datetimeFigureOut">
              <a:rPr lang="zh-CN" altLang="en-US" smtClean="0"/>
              <a:t>2025-01-01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E53E1-E032-3603-2563-1989D7C5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26C79-723B-DD94-C28B-568EDAAE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2898-A231-4118-8A3F-83128BE42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7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54F460-2D30-14FE-E2F7-BC9543AF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D45C3-D697-109C-14D9-0CBBA2739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498B7-302A-053C-9413-082D3C4D8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95BA-D98E-4394-B83E-FD2A31B6A7FF}" type="datetimeFigureOut">
              <a:rPr lang="zh-CN" altLang="en-US" smtClean="0"/>
              <a:t>2025-01-01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3D52D-951E-3C29-3714-F006A515C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CFEA5-5D66-0881-BAC7-EE10B426B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2898-A231-4118-8A3F-83128BE42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6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456910" y="908720"/>
            <a:ext cx="6715172" cy="432048"/>
            <a:chOff x="1712640" y="1124744"/>
            <a:chExt cx="6725092" cy="504000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1712640" y="1124744"/>
              <a:ext cx="506413" cy="504000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defTabSz="863600" eaLnBrk="0" hangingPunct="0">
                <a:lnSpc>
                  <a:spcPct val="110000"/>
                </a:lnSpc>
                <a:spcAft>
                  <a:spcPct val="25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318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636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954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29105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863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435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1007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579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de-DE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5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317732" y="1124744"/>
              <a:ext cx="6120000" cy="504000"/>
            </a:xfrm>
            <a:prstGeom prst="rect">
              <a:avLst/>
            </a:pr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lIns="0" tIns="47893" rIns="95785" bIns="47893" anchor="ctr"/>
            <a:lstStyle/>
            <a:p>
              <a:pPr marL="153035" lvl="1" defTabSz="735965"/>
              <a:r>
                <a:rPr lang="zh-CN" altLang="en-US" sz="2400" b="1" spc="256" dirty="0">
                  <a:solidFill>
                    <a:srgbClr val="004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月度汇报</a:t>
              </a:r>
            </a:p>
          </p:txBody>
        </p:sp>
      </p:grp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56911" y="1771074"/>
            <a:ext cx="252833" cy="331589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9F4825-BDB9-DBBD-5B94-1DCA82857B71}"/>
              </a:ext>
            </a:extLst>
          </p:cNvPr>
          <p:cNvSpPr txBox="1"/>
          <p:nvPr/>
        </p:nvSpPr>
        <p:spPr>
          <a:xfrm>
            <a:off x="3935761" y="287890"/>
            <a:ext cx="4758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1F296A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多物理场设计与特种智能装备团队</a:t>
            </a:r>
            <a:endParaRPr lang="zh-CN" altLang="en-US" sz="2400" dirty="0">
              <a:solidFill>
                <a:srgbClr val="1F296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1B9545-A896-D70A-D9AF-76CE9C47C6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69" y="43987"/>
            <a:ext cx="2203657" cy="648710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13CE9DF-8A7B-0E72-B52B-23D3FD32D206}"/>
              </a:ext>
            </a:extLst>
          </p:cNvPr>
          <p:cNvSpPr txBox="1"/>
          <p:nvPr/>
        </p:nvSpPr>
        <p:spPr>
          <a:xfrm>
            <a:off x="4953233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F296A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机械工程学院机械设计系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4FEE81-C0C5-60B9-2D74-68D725A189D1}"/>
              </a:ext>
            </a:extLst>
          </p:cNvPr>
          <p:cNvSpPr txBox="1"/>
          <p:nvPr/>
        </p:nvSpPr>
        <p:spPr>
          <a:xfrm>
            <a:off x="2092408" y="141750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月汇报：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2774F3-3636-E177-FF92-02A537440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E05B-AA1A-458A-80C6-C7058BEE921C}" type="slidenum">
              <a:rPr lang="en-US" smtClean="0"/>
              <a:t>1</a:t>
            </a:fld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44B465-DDFA-E582-E625-81A24530B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408" y="1832595"/>
            <a:ext cx="7003047" cy="416776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BBBA5C60-D9AE-7BFD-2BF1-894983D3C9B5}"/>
              </a:ext>
            </a:extLst>
          </p:cNvPr>
          <p:cNvSpPr/>
          <p:nvPr/>
        </p:nvSpPr>
        <p:spPr>
          <a:xfrm>
            <a:off x="4079777" y="1414066"/>
            <a:ext cx="1909497" cy="365692"/>
          </a:xfrm>
          <a:prstGeom prst="roundRect">
            <a:avLst>
              <a:gd name="adj" fmla="val 3850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FF0000"/>
                </a:solidFill>
              </a:rPr>
              <a:t>LCMOEA</a:t>
            </a:r>
            <a:r>
              <a:rPr lang="zh-CN" altLang="en-US" sz="1600" dirty="0">
                <a:solidFill>
                  <a:srgbClr val="FF0000"/>
                </a:solidFill>
              </a:rPr>
              <a:t>复现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6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6C9E8-44DA-4269-0CC5-65D5CD8FC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8065DC14-98D5-18BB-B562-77A68461E68A}"/>
              </a:ext>
            </a:extLst>
          </p:cNvPr>
          <p:cNvGrpSpPr/>
          <p:nvPr/>
        </p:nvGrpSpPr>
        <p:grpSpPr>
          <a:xfrm>
            <a:off x="1456910" y="908720"/>
            <a:ext cx="6715172" cy="432048"/>
            <a:chOff x="1712640" y="1124744"/>
            <a:chExt cx="6725092" cy="504000"/>
          </a:xfrm>
        </p:grpSpPr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8B2B27A1-E634-B936-F241-C3A7F835B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640" y="1124744"/>
              <a:ext cx="506413" cy="504000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defTabSz="863600" eaLnBrk="0" hangingPunct="0">
                <a:lnSpc>
                  <a:spcPct val="110000"/>
                </a:lnSpc>
                <a:spcAft>
                  <a:spcPct val="25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318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636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954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29105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863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435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1007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579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de-DE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5">
              <a:hlinkClick r:id="" action="ppaction://noaction"/>
              <a:extLst>
                <a:ext uri="{FF2B5EF4-FFF2-40B4-BE49-F238E27FC236}">
                  <a16:creationId xmlns:a16="http://schemas.microsoft.com/office/drawing/2014/main" id="{1C9181B3-1EED-3181-C144-436891DC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732" y="1124744"/>
              <a:ext cx="6120000" cy="504000"/>
            </a:xfrm>
            <a:prstGeom prst="rect">
              <a:avLst/>
            </a:pr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lIns="0" tIns="47893" rIns="95785" bIns="47893" anchor="ctr"/>
            <a:lstStyle/>
            <a:p>
              <a:pPr marL="153035" lvl="1" defTabSz="735965"/>
              <a:r>
                <a:rPr lang="zh-CN" altLang="en-US" sz="2400" b="1" spc="256" dirty="0">
                  <a:solidFill>
                    <a:srgbClr val="004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月度汇报</a:t>
              </a:r>
            </a:p>
          </p:txBody>
        </p:sp>
      </p:grpSp>
      <p:sp>
        <p:nvSpPr>
          <p:cNvPr id="3" name="Rectangle 5">
            <a:extLst>
              <a:ext uri="{FF2B5EF4-FFF2-40B4-BE49-F238E27FC236}">
                <a16:creationId xmlns:a16="http://schemas.microsoft.com/office/drawing/2014/main" id="{B92B826F-5556-178C-14F3-676640569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BC79289-DBEF-8BFE-FEE4-22E5DC74848F}"/>
              </a:ext>
            </a:extLst>
          </p:cNvPr>
          <p:cNvSpPr/>
          <p:nvPr/>
        </p:nvSpPr>
        <p:spPr>
          <a:xfrm>
            <a:off x="1456911" y="1771074"/>
            <a:ext cx="252833" cy="331589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3CEDC6-8093-7B47-8DEF-8B1578C5DE79}"/>
              </a:ext>
            </a:extLst>
          </p:cNvPr>
          <p:cNvSpPr txBox="1"/>
          <p:nvPr/>
        </p:nvSpPr>
        <p:spPr>
          <a:xfrm>
            <a:off x="3935761" y="287890"/>
            <a:ext cx="4758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1F296A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多物理场设计与特种智能装备团队</a:t>
            </a:r>
            <a:endParaRPr lang="zh-CN" altLang="en-US" sz="2400" dirty="0">
              <a:solidFill>
                <a:srgbClr val="1F296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09F9C3-44CA-80B9-A036-AAED869667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69" y="43987"/>
            <a:ext cx="2203657" cy="648710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4652AFA-4FDE-5AB9-4132-70146C252FAF}"/>
              </a:ext>
            </a:extLst>
          </p:cNvPr>
          <p:cNvSpPr txBox="1"/>
          <p:nvPr/>
        </p:nvSpPr>
        <p:spPr>
          <a:xfrm>
            <a:off x="4953233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F296A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机械工程学院机械设计系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50A042-8C99-F3E1-14B9-06B35195E567}"/>
              </a:ext>
            </a:extLst>
          </p:cNvPr>
          <p:cNvSpPr txBox="1"/>
          <p:nvPr/>
        </p:nvSpPr>
        <p:spPr>
          <a:xfrm>
            <a:off x="2092408" y="141750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月汇报：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A1D0F0E-4747-6A27-A37A-0A53F31EBC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E05B-AA1A-458A-80C6-C7058BEE921C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6BF58F1-6CF4-B830-9445-910992C10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9" y="1927778"/>
            <a:ext cx="4191585" cy="19624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91EDCBC-9A59-2D9E-EE34-1852DB858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684" y="4018757"/>
            <a:ext cx="2762917" cy="16117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EA0320A-4857-079D-7886-5FCEB394D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837" y="4018758"/>
            <a:ext cx="2304256" cy="17720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467D0FE-FF22-6781-3E3B-A270B2A0F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451" y="1170190"/>
            <a:ext cx="2952328" cy="16783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4026715-477C-571A-605B-6F2425E2A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5642" y="4769888"/>
            <a:ext cx="3153519" cy="16658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DC27853-1162-546B-5BC1-9BCFAFE8E4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8177" y="2849219"/>
            <a:ext cx="3548447" cy="20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6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349D4-750E-C874-253C-F100367DF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4C87DD11-2E66-6C24-0827-8A56F18B090F}"/>
              </a:ext>
            </a:extLst>
          </p:cNvPr>
          <p:cNvGrpSpPr/>
          <p:nvPr/>
        </p:nvGrpSpPr>
        <p:grpSpPr>
          <a:xfrm>
            <a:off x="1456910" y="908720"/>
            <a:ext cx="6715172" cy="432048"/>
            <a:chOff x="1712640" y="1124744"/>
            <a:chExt cx="6725092" cy="504000"/>
          </a:xfrm>
        </p:grpSpPr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08145FB1-0BBA-3319-B7EB-924D372E9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640" y="1124744"/>
              <a:ext cx="506413" cy="504000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defTabSz="863600" eaLnBrk="0" hangingPunct="0">
                <a:lnSpc>
                  <a:spcPct val="110000"/>
                </a:lnSpc>
                <a:spcAft>
                  <a:spcPct val="25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318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636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954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29105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863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435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1007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579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de-DE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5">
              <a:hlinkClick r:id="" action="ppaction://noaction"/>
              <a:extLst>
                <a:ext uri="{FF2B5EF4-FFF2-40B4-BE49-F238E27FC236}">
                  <a16:creationId xmlns:a16="http://schemas.microsoft.com/office/drawing/2014/main" id="{6E9AB4C2-B71C-C7CA-4627-F6275E185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732" y="1124744"/>
              <a:ext cx="6120000" cy="504000"/>
            </a:xfrm>
            <a:prstGeom prst="rect">
              <a:avLst/>
            </a:pr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lIns="0" tIns="47893" rIns="95785" bIns="47893" anchor="ctr"/>
            <a:lstStyle/>
            <a:p>
              <a:pPr marL="153035" lvl="1" defTabSz="735965"/>
              <a:r>
                <a:rPr lang="zh-CN" altLang="en-US" sz="2400" b="1" spc="256" dirty="0">
                  <a:solidFill>
                    <a:srgbClr val="004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月度汇报</a:t>
              </a:r>
            </a:p>
          </p:txBody>
        </p:sp>
      </p:grpSp>
      <p:sp>
        <p:nvSpPr>
          <p:cNvPr id="3" name="Rectangle 5">
            <a:extLst>
              <a:ext uri="{FF2B5EF4-FFF2-40B4-BE49-F238E27FC236}">
                <a16:creationId xmlns:a16="http://schemas.microsoft.com/office/drawing/2014/main" id="{97728AD9-82C4-30B7-0715-B0DF34E62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04D614D-F78B-027A-93F8-CB8831C376B2}"/>
              </a:ext>
            </a:extLst>
          </p:cNvPr>
          <p:cNvSpPr/>
          <p:nvPr/>
        </p:nvSpPr>
        <p:spPr>
          <a:xfrm>
            <a:off x="1456911" y="1771074"/>
            <a:ext cx="252833" cy="331589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EAA6FE-94D0-C69B-6F45-EF6B3ACB1329}"/>
              </a:ext>
            </a:extLst>
          </p:cNvPr>
          <p:cNvSpPr txBox="1"/>
          <p:nvPr/>
        </p:nvSpPr>
        <p:spPr>
          <a:xfrm>
            <a:off x="3935761" y="287890"/>
            <a:ext cx="4758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1F296A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多物理场设计与特种智能装备团队</a:t>
            </a:r>
            <a:endParaRPr lang="zh-CN" altLang="en-US" sz="2400" dirty="0">
              <a:solidFill>
                <a:srgbClr val="1F296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42D190-151E-D16F-B810-CE0D6CD2A6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69" y="43987"/>
            <a:ext cx="2203657" cy="648710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B5FF2822-0B85-5D2D-39AD-CC705871D74A}"/>
              </a:ext>
            </a:extLst>
          </p:cNvPr>
          <p:cNvSpPr txBox="1"/>
          <p:nvPr/>
        </p:nvSpPr>
        <p:spPr>
          <a:xfrm>
            <a:off x="4953233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F296A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机械工程学院机械设计系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A544C11-4684-5340-C597-6CA32EECA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E05B-AA1A-458A-80C6-C7058BEE921C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03B65517-0057-A371-2A56-DA5DFCD16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9331" y="1501749"/>
            <a:ext cx="5040157" cy="336010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7B7F27D0-7CCA-246F-4C30-C4C4B907C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0017" y="1578135"/>
            <a:ext cx="3304175" cy="2480822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25E3FECD-275D-C65F-0750-22D399499D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8959" y="4031999"/>
            <a:ext cx="3165233" cy="237650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B84F0B0-99DB-430A-6290-161DF0A509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2990" y="967092"/>
            <a:ext cx="2598869" cy="213200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61FE270-7092-BF21-B888-1360602877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6911" y="4734383"/>
            <a:ext cx="3634541" cy="183572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AA8378E-DBB2-E498-1ED9-9E2F4874406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1728" t="2297" r="9523" b="73852"/>
          <a:stretch/>
        </p:blipFill>
        <p:spPr>
          <a:xfrm>
            <a:off x="3833467" y="746351"/>
            <a:ext cx="5318764" cy="9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7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3BB79-C699-F0C5-BAA3-87D10E505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71329543-44FF-D549-C7DB-B99BE50FF017}"/>
              </a:ext>
            </a:extLst>
          </p:cNvPr>
          <p:cNvGrpSpPr/>
          <p:nvPr/>
        </p:nvGrpSpPr>
        <p:grpSpPr>
          <a:xfrm>
            <a:off x="1456910" y="908720"/>
            <a:ext cx="6715172" cy="432048"/>
            <a:chOff x="1712640" y="1124744"/>
            <a:chExt cx="6725092" cy="504000"/>
          </a:xfrm>
        </p:grpSpPr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60F3337E-C81B-6FCE-22E1-2204BE96F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640" y="1124744"/>
              <a:ext cx="506413" cy="504000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defTabSz="863600" eaLnBrk="0" hangingPunct="0">
                <a:lnSpc>
                  <a:spcPct val="110000"/>
                </a:lnSpc>
                <a:spcAft>
                  <a:spcPct val="25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318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636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954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29105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863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435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1007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579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de-DE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5">
              <a:hlinkClick r:id="" action="ppaction://noaction"/>
              <a:extLst>
                <a:ext uri="{FF2B5EF4-FFF2-40B4-BE49-F238E27FC236}">
                  <a16:creationId xmlns:a16="http://schemas.microsoft.com/office/drawing/2014/main" id="{29E42D57-E7BE-C938-D1D4-5B4348077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732" y="1124744"/>
              <a:ext cx="6120000" cy="504000"/>
            </a:xfrm>
            <a:prstGeom prst="rect">
              <a:avLst/>
            </a:pr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lIns="0" tIns="47893" rIns="95785" bIns="47893" anchor="ctr"/>
            <a:lstStyle/>
            <a:p>
              <a:pPr marL="153035" lvl="1" defTabSz="735965"/>
              <a:r>
                <a:rPr lang="zh-CN" altLang="en-US" sz="2400" b="1" spc="256" dirty="0">
                  <a:solidFill>
                    <a:srgbClr val="004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月度汇报</a:t>
              </a:r>
            </a:p>
          </p:txBody>
        </p:sp>
      </p:grpSp>
      <p:sp>
        <p:nvSpPr>
          <p:cNvPr id="3" name="Rectangle 5">
            <a:extLst>
              <a:ext uri="{FF2B5EF4-FFF2-40B4-BE49-F238E27FC236}">
                <a16:creationId xmlns:a16="http://schemas.microsoft.com/office/drawing/2014/main" id="{BB139889-3D57-D5CD-FD29-D3BB874E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5E6D24C6-54A5-DE60-3341-8B58EEF38BD1}"/>
              </a:ext>
            </a:extLst>
          </p:cNvPr>
          <p:cNvSpPr/>
          <p:nvPr/>
        </p:nvSpPr>
        <p:spPr>
          <a:xfrm>
            <a:off x="1456911" y="1771074"/>
            <a:ext cx="252833" cy="331589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2789AC-FFEA-2DFC-6B9B-33EC4D61C200}"/>
              </a:ext>
            </a:extLst>
          </p:cNvPr>
          <p:cNvSpPr txBox="1"/>
          <p:nvPr/>
        </p:nvSpPr>
        <p:spPr>
          <a:xfrm>
            <a:off x="3935761" y="287890"/>
            <a:ext cx="4758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1F296A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多物理场设计与特种智能装备团队</a:t>
            </a:r>
            <a:endParaRPr lang="zh-CN" altLang="en-US" sz="2400" dirty="0">
              <a:solidFill>
                <a:srgbClr val="1F296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62D7B9-8B6F-C201-CE9B-5C1BB1D45B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69" y="43987"/>
            <a:ext cx="2203657" cy="648710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77CCCC10-ABFA-70E4-3688-922D1AA8BD03}"/>
              </a:ext>
            </a:extLst>
          </p:cNvPr>
          <p:cNvSpPr txBox="1"/>
          <p:nvPr/>
        </p:nvSpPr>
        <p:spPr>
          <a:xfrm>
            <a:off x="4953233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F296A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机械工程学院机械设计系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9D54BC-D8BE-2B67-7294-D030F096B2A9}"/>
              </a:ext>
            </a:extLst>
          </p:cNvPr>
          <p:cNvSpPr txBox="1"/>
          <p:nvPr/>
        </p:nvSpPr>
        <p:spPr>
          <a:xfrm>
            <a:off x="2092408" y="141750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月汇报：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EA970E4-0143-AA22-841A-E89E4B550129}"/>
              </a:ext>
            </a:extLst>
          </p:cNvPr>
          <p:cNvSpPr/>
          <p:nvPr/>
        </p:nvSpPr>
        <p:spPr>
          <a:xfrm>
            <a:off x="2092408" y="1992945"/>
            <a:ext cx="1987368" cy="365692"/>
          </a:xfrm>
          <a:prstGeom prst="roundRect">
            <a:avLst>
              <a:gd name="adj" fmla="val 3850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FF0000"/>
                </a:solidFill>
              </a:rPr>
              <a:t>SAO</a:t>
            </a:r>
            <a:r>
              <a:rPr lang="zh-CN" altLang="en-US" sz="1600" dirty="0">
                <a:solidFill>
                  <a:srgbClr val="FF0000"/>
                </a:solidFill>
              </a:rPr>
              <a:t>改进复现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87FC565-C7BB-AA71-5A53-CEB9E5FEE4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E05B-AA1A-458A-80C6-C7058BEE921C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6FC14C-6B5A-49F4-CBC1-B0FAC2CD0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1311233"/>
            <a:ext cx="5817096" cy="35337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82FE4D-273D-E69D-4C48-8160B7283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301" y="2726640"/>
            <a:ext cx="5543206" cy="29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7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B8737-B600-0737-CC43-AE029C982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4505D23C-372F-DE2E-F7CB-2F723163938E}"/>
              </a:ext>
            </a:extLst>
          </p:cNvPr>
          <p:cNvGrpSpPr/>
          <p:nvPr/>
        </p:nvGrpSpPr>
        <p:grpSpPr>
          <a:xfrm>
            <a:off x="1456910" y="908720"/>
            <a:ext cx="6715172" cy="432048"/>
            <a:chOff x="1712640" y="1124744"/>
            <a:chExt cx="6725092" cy="504000"/>
          </a:xfrm>
        </p:grpSpPr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AB2B5060-AC88-B777-2762-76BA81343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640" y="1124744"/>
              <a:ext cx="506413" cy="504000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defTabSz="863600" eaLnBrk="0" hangingPunct="0">
                <a:lnSpc>
                  <a:spcPct val="110000"/>
                </a:lnSpc>
                <a:spcAft>
                  <a:spcPct val="25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318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636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954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29105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863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435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1007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579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de-DE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5">
              <a:hlinkClick r:id="" action="ppaction://noaction"/>
              <a:extLst>
                <a:ext uri="{FF2B5EF4-FFF2-40B4-BE49-F238E27FC236}">
                  <a16:creationId xmlns:a16="http://schemas.microsoft.com/office/drawing/2014/main" id="{8CE8C76A-27AF-D685-011B-FDADAAB65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732" y="1124744"/>
              <a:ext cx="6120000" cy="504000"/>
            </a:xfrm>
            <a:prstGeom prst="rect">
              <a:avLst/>
            </a:pr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lIns="0" tIns="47893" rIns="95785" bIns="47893" anchor="ctr"/>
            <a:lstStyle/>
            <a:p>
              <a:pPr marL="153035" lvl="1" defTabSz="735965"/>
              <a:r>
                <a:rPr lang="zh-CN" altLang="en-US" sz="2400" b="1" spc="256" dirty="0">
                  <a:solidFill>
                    <a:srgbClr val="004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月度汇报</a:t>
              </a:r>
            </a:p>
          </p:txBody>
        </p:sp>
      </p:grpSp>
      <p:sp>
        <p:nvSpPr>
          <p:cNvPr id="3" name="Rectangle 5">
            <a:extLst>
              <a:ext uri="{FF2B5EF4-FFF2-40B4-BE49-F238E27FC236}">
                <a16:creationId xmlns:a16="http://schemas.microsoft.com/office/drawing/2014/main" id="{968633D9-BE20-F0B5-3019-81BC58EA4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FD9C1F9-D3A0-35E3-AE67-12BEE0CC0C2A}"/>
              </a:ext>
            </a:extLst>
          </p:cNvPr>
          <p:cNvSpPr/>
          <p:nvPr/>
        </p:nvSpPr>
        <p:spPr>
          <a:xfrm>
            <a:off x="1456911" y="1771074"/>
            <a:ext cx="252833" cy="331589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95E8F6-A1FC-CFDD-FD12-00979311FE4E}"/>
              </a:ext>
            </a:extLst>
          </p:cNvPr>
          <p:cNvSpPr txBox="1"/>
          <p:nvPr/>
        </p:nvSpPr>
        <p:spPr>
          <a:xfrm>
            <a:off x="3935761" y="287890"/>
            <a:ext cx="4758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1F296A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多物理场设计与特种智能装备团队</a:t>
            </a:r>
            <a:endParaRPr lang="zh-CN" altLang="en-US" sz="2400" dirty="0">
              <a:solidFill>
                <a:srgbClr val="1F296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C710DF-F708-1AB1-151F-02849938E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69" y="43987"/>
            <a:ext cx="2203657" cy="648710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1DCF46F5-2036-D0E8-93AA-13F83732A15E}"/>
              </a:ext>
            </a:extLst>
          </p:cNvPr>
          <p:cNvSpPr txBox="1"/>
          <p:nvPr/>
        </p:nvSpPr>
        <p:spPr>
          <a:xfrm>
            <a:off x="4953233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F296A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机械工程学院机械设计系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5507A6-EC89-542F-04D0-5C155BD31720}"/>
              </a:ext>
            </a:extLst>
          </p:cNvPr>
          <p:cNvSpPr txBox="1"/>
          <p:nvPr/>
        </p:nvSpPr>
        <p:spPr>
          <a:xfrm>
            <a:off x="2092408" y="141750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月汇报：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F87FF2B-DCD2-E43A-F06F-16401240C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E05B-AA1A-458A-80C6-C7058BEE921C}" type="slidenum">
              <a:rPr lang="en-US" smtClean="0"/>
              <a:t>5</a:t>
            </a:fld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45AE98-4E55-3073-4F92-C9208D0C709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0411" y="1936867"/>
            <a:ext cx="3180660" cy="23723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567147-668A-A196-22D2-C4A5E7F181F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50626" t="549" b="4824"/>
          <a:stretch>
            <a:fillRect/>
          </a:stretch>
        </p:blipFill>
        <p:spPr>
          <a:xfrm>
            <a:off x="2130795" y="4413260"/>
            <a:ext cx="1049104" cy="10035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1FC8B6-789E-0221-7BBC-41C99D3B9B8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55428"/>
          <a:stretch>
            <a:fillRect/>
          </a:stretch>
        </p:blipFill>
        <p:spPr>
          <a:xfrm>
            <a:off x="3212693" y="3961827"/>
            <a:ext cx="1702891" cy="12307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5D6543-0A64-9581-59CC-AB9B6963E05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A0056">
                  <a:alpha val="100000"/>
                </a:srgbClr>
              </a:clrFrom>
              <a:clrTo>
                <a:srgbClr val="EA0056">
                  <a:alpha val="100000"/>
                  <a:alpha val="0"/>
                </a:srgbClr>
              </a:clrTo>
            </a:clrChange>
          </a:blip>
          <a:srcRect l="42435"/>
          <a:stretch>
            <a:fillRect/>
          </a:stretch>
        </p:blipFill>
        <p:spPr>
          <a:xfrm>
            <a:off x="3137143" y="5296639"/>
            <a:ext cx="1853988" cy="10375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14B8A40-5F70-D79F-93E9-3BF6E6FC094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8951" y="5425885"/>
            <a:ext cx="1728192" cy="927612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62069544-C201-3A71-E31A-5DA205DFF4D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8212" t="3318" r="6830" b="4279"/>
          <a:stretch>
            <a:fillRect/>
          </a:stretch>
        </p:blipFill>
        <p:spPr bwMode="auto">
          <a:xfrm>
            <a:off x="5116596" y="1466101"/>
            <a:ext cx="5824855" cy="351409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CB51ACE-1179-17CA-9763-A640448442DF}"/>
              </a:ext>
            </a:extLst>
          </p:cNvPr>
          <p:cNvSpPr txBox="1"/>
          <p:nvPr/>
        </p:nvSpPr>
        <p:spPr>
          <a:xfrm>
            <a:off x="5336657" y="5035019"/>
            <a:ext cx="55820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ln w="0"/>
                <a:solidFill>
                  <a:srgbClr val="6096E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佳点集初始化策略          </a:t>
            </a:r>
            <a:r>
              <a:rPr lang="zh-CN" altLang="en-US" sz="2000" dirty="0">
                <a:ln w="0"/>
                <a:solidFill>
                  <a:srgbClr val="56CA95">
                    <a:lumMod val="75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贪心选择策略 </a:t>
            </a:r>
            <a:endParaRPr lang="en-US" altLang="zh-CN" sz="2000" dirty="0">
              <a:ln w="0"/>
              <a:solidFill>
                <a:srgbClr val="56CA95">
                  <a:lumMod val="75000"/>
                </a:srgb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ln w="0"/>
                <a:solidFill>
                  <a:srgbClr val="EC5F74">
                    <a:lumMod val="60000"/>
                    <a:lumOff val="40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差分进化策略                 </a:t>
            </a:r>
            <a:r>
              <a:rPr lang="zh-CN" altLang="en-US" sz="2000" dirty="0">
                <a:ln w="0"/>
                <a:solidFill>
                  <a:srgbClr val="FFBA55">
                    <a:lumMod val="75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动态透镜反对学习策略</a:t>
            </a:r>
            <a:endParaRPr lang="en-US" altLang="zh-CN" sz="2000" dirty="0">
              <a:ln w="0"/>
              <a:solidFill>
                <a:srgbClr val="FFBA55">
                  <a:lumMod val="75000"/>
                </a:srgb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CEC2019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测试集测试 算法效果</a:t>
            </a:r>
            <a:r>
              <a:rPr lang="zh-CN" altLang="en-US" sz="2000" b="1" dirty="0">
                <a:solidFill>
                  <a:srgbClr val="F18870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显著提升</a:t>
            </a:r>
            <a:endParaRPr lang="en-US" altLang="zh-CN" sz="2000" b="1" dirty="0">
              <a:solidFill>
                <a:srgbClr val="F18870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57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7C845-AF21-A336-9107-2C4F89B1A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064A44D9-D9E6-E415-4B85-3FA9654CF2F6}"/>
              </a:ext>
            </a:extLst>
          </p:cNvPr>
          <p:cNvGrpSpPr/>
          <p:nvPr/>
        </p:nvGrpSpPr>
        <p:grpSpPr>
          <a:xfrm>
            <a:off x="1456910" y="908720"/>
            <a:ext cx="6715172" cy="432048"/>
            <a:chOff x="1712640" y="1124744"/>
            <a:chExt cx="6725092" cy="504000"/>
          </a:xfrm>
        </p:grpSpPr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E3F6A245-B970-9231-6A14-FB52C53B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640" y="1124744"/>
              <a:ext cx="506413" cy="504000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defTabSz="863600" eaLnBrk="0" hangingPunct="0">
                <a:lnSpc>
                  <a:spcPct val="110000"/>
                </a:lnSpc>
                <a:spcAft>
                  <a:spcPct val="25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318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636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95400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29105" indent="-189230" defTabSz="863600" eaLnBrk="0" hangingPunct="0">
                <a:lnSpc>
                  <a:spcPct val="110000"/>
                </a:lnSpc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863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435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1007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57905" indent="-189230" defTabSz="863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2500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de-DE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5">
              <a:hlinkClick r:id="" action="ppaction://noaction"/>
              <a:extLst>
                <a:ext uri="{FF2B5EF4-FFF2-40B4-BE49-F238E27FC236}">
                  <a16:creationId xmlns:a16="http://schemas.microsoft.com/office/drawing/2014/main" id="{39187E4E-1B3D-EF99-50C7-AB0AF0304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732" y="1124744"/>
              <a:ext cx="6120000" cy="504000"/>
            </a:xfrm>
            <a:prstGeom prst="rect">
              <a:avLst/>
            </a:pr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lIns="0" tIns="47893" rIns="95785" bIns="47893" anchor="ctr"/>
            <a:lstStyle/>
            <a:p>
              <a:pPr marL="153035" lvl="1" defTabSz="735965"/>
              <a:r>
                <a:rPr lang="zh-CN" altLang="en-US" sz="2400" b="1" spc="256" dirty="0">
                  <a:solidFill>
                    <a:srgbClr val="004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月度汇报</a:t>
              </a:r>
            </a:p>
          </p:txBody>
        </p:sp>
      </p:grpSp>
      <p:sp>
        <p:nvSpPr>
          <p:cNvPr id="3" name="Rectangle 5">
            <a:extLst>
              <a:ext uri="{FF2B5EF4-FFF2-40B4-BE49-F238E27FC236}">
                <a16:creationId xmlns:a16="http://schemas.microsoft.com/office/drawing/2014/main" id="{A7C7E8D6-A094-44CA-C48C-E396B9E5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CE8D354-52F2-231D-CE80-791A8AD598C6}"/>
              </a:ext>
            </a:extLst>
          </p:cNvPr>
          <p:cNvSpPr/>
          <p:nvPr/>
        </p:nvSpPr>
        <p:spPr>
          <a:xfrm>
            <a:off x="1456911" y="1771074"/>
            <a:ext cx="252833" cy="331589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DD1645-F175-9456-79B0-82004ADB1EE3}"/>
              </a:ext>
            </a:extLst>
          </p:cNvPr>
          <p:cNvSpPr txBox="1"/>
          <p:nvPr/>
        </p:nvSpPr>
        <p:spPr>
          <a:xfrm>
            <a:off x="3935761" y="287890"/>
            <a:ext cx="4758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1F296A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多物理场设计与特种智能装备团队</a:t>
            </a:r>
            <a:endParaRPr lang="zh-CN" altLang="en-US" sz="2400" dirty="0">
              <a:solidFill>
                <a:srgbClr val="1F296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868186-3644-8686-038A-773C869F09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69" y="43987"/>
            <a:ext cx="2203657" cy="648710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4AAB1027-FA53-3FC1-2067-A3F83ACBE4A8}"/>
              </a:ext>
            </a:extLst>
          </p:cNvPr>
          <p:cNvSpPr txBox="1"/>
          <p:nvPr/>
        </p:nvSpPr>
        <p:spPr>
          <a:xfrm>
            <a:off x="4953233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F296A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机械工程学院机械设计系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3286E7-2695-FF1A-1109-1B03C19FBE2F}"/>
              </a:ext>
            </a:extLst>
          </p:cNvPr>
          <p:cNvSpPr txBox="1"/>
          <p:nvPr/>
        </p:nvSpPr>
        <p:spPr>
          <a:xfrm>
            <a:off x="2092408" y="141750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月汇报：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2AB4D98-2E5B-D42F-AFC1-428CFEF8F51D}"/>
              </a:ext>
            </a:extLst>
          </p:cNvPr>
          <p:cNvSpPr/>
          <p:nvPr/>
        </p:nvSpPr>
        <p:spPr>
          <a:xfrm>
            <a:off x="2135560" y="1860304"/>
            <a:ext cx="1699336" cy="365692"/>
          </a:xfrm>
          <a:prstGeom prst="roundRect">
            <a:avLst>
              <a:gd name="adj" fmla="val 3850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FF0000"/>
                </a:solidFill>
              </a:rPr>
              <a:t>混动平台改进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D85835C-A2DE-90C5-17A5-AA0E71AB0F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E05B-AA1A-458A-80C6-C7058BEE921C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988192-6A03-F9DF-7C75-57FAEA34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44" y="1196752"/>
            <a:ext cx="4366081" cy="5050882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3D93D4B-4685-BB81-D369-81EDA1545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1016" y="2708920"/>
            <a:ext cx="4641266" cy="257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7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隶书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ZR W</dc:creator>
  <cp:lastModifiedBy>ZR W</cp:lastModifiedBy>
  <cp:revision>1</cp:revision>
  <dcterms:created xsi:type="dcterms:W3CDTF">2025-01-01T05:46:31Z</dcterms:created>
  <dcterms:modified xsi:type="dcterms:W3CDTF">2025-01-01T05:47:12Z</dcterms:modified>
</cp:coreProperties>
</file>