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5999738" cy="35999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CC2"/>
    <a:srgbClr val="F6B8DA"/>
    <a:srgbClr val="EBDDFF"/>
    <a:srgbClr val="F9F99F"/>
    <a:srgbClr val="ADD395"/>
    <a:srgbClr val="DFEED6"/>
    <a:srgbClr val="F4B488"/>
    <a:srgbClr val="8AB8E2"/>
    <a:srgbClr val="DEEBF7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432" autoAdjust="0"/>
    <p:restoredTop sz="94595" autoAdjust="0"/>
  </p:normalViewPr>
  <p:slideViewPr>
    <p:cSldViewPr snapToGrid="0">
      <p:cViewPr varScale="1">
        <p:scale>
          <a:sx n="20" d="100"/>
          <a:sy n="20" d="100"/>
        </p:scale>
        <p:origin x="18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81" y="5891626"/>
            <a:ext cx="30599777" cy="12533242"/>
          </a:xfrm>
        </p:spPr>
        <p:txBody>
          <a:bodyPr anchor="b"/>
          <a:lstStyle>
            <a:lvl1pPr algn="ctr"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18908198"/>
            <a:ext cx="26999804" cy="8691601"/>
          </a:xfrm>
        </p:spPr>
        <p:txBody>
          <a:bodyPr/>
          <a:lstStyle>
            <a:lvl1pPr marL="0" indent="0" algn="ctr">
              <a:buNone/>
              <a:defRPr sz="9449"/>
            </a:lvl1pPr>
            <a:lvl2pPr marL="1799996" indent="0" algn="ctr">
              <a:buNone/>
              <a:defRPr sz="7874"/>
            </a:lvl2pPr>
            <a:lvl3pPr marL="3599993" indent="0" algn="ctr">
              <a:buNone/>
              <a:defRPr sz="7087"/>
            </a:lvl3pPr>
            <a:lvl4pPr marL="5399989" indent="0" algn="ctr">
              <a:buNone/>
              <a:defRPr sz="6299"/>
            </a:lvl4pPr>
            <a:lvl5pPr marL="7199986" indent="0" algn="ctr">
              <a:buNone/>
              <a:defRPr sz="6299"/>
            </a:lvl5pPr>
            <a:lvl6pPr marL="8999982" indent="0" algn="ctr">
              <a:buNone/>
              <a:defRPr sz="6299"/>
            </a:lvl6pPr>
            <a:lvl7pPr marL="10799978" indent="0" algn="ctr">
              <a:buNone/>
              <a:defRPr sz="6299"/>
            </a:lvl7pPr>
            <a:lvl8pPr marL="12599975" indent="0" algn="ctr">
              <a:buNone/>
              <a:defRPr sz="6299"/>
            </a:lvl8pPr>
            <a:lvl9pPr marL="14399971" indent="0" algn="ctr">
              <a:buNone/>
              <a:defRPr sz="62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A0D0-335D-451E-8334-3F87F7E4E848}" type="datetimeFigureOut">
              <a:rPr lang="zh-CN" altLang="en-US" smtClean="0"/>
              <a:t>2025-01-04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B49E-FC2C-4E41-B603-85964DC64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053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A0D0-335D-451E-8334-3F87F7E4E848}" type="datetimeFigureOut">
              <a:rPr lang="zh-CN" altLang="en-US" smtClean="0"/>
              <a:t>2025-01-04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B49E-FC2C-4E41-B603-85964DC64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19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4" y="1916653"/>
            <a:ext cx="7762444" cy="3050811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4" y="1916653"/>
            <a:ext cx="22837334" cy="3050811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A0D0-335D-451E-8334-3F87F7E4E848}" type="datetimeFigureOut">
              <a:rPr lang="zh-CN" altLang="en-US" smtClean="0"/>
              <a:t>2025-01-04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B49E-FC2C-4E41-B603-85964DC64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699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A0D0-335D-451E-8334-3F87F7E4E848}" type="datetimeFigureOut">
              <a:rPr lang="zh-CN" altLang="en-US" smtClean="0"/>
              <a:t>2025-01-04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B49E-FC2C-4E41-B603-85964DC64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603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4" y="8974945"/>
            <a:ext cx="31049774" cy="14974888"/>
          </a:xfrm>
        </p:spPr>
        <p:txBody>
          <a:bodyPr anchor="b"/>
          <a:lstStyle>
            <a:lvl1pPr>
              <a:defRPr sz="23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4" y="24091502"/>
            <a:ext cx="31049774" cy="7874940"/>
          </a:xfrm>
        </p:spPr>
        <p:txBody>
          <a:bodyPr/>
          <a:lstStyle>
            <a:lvl1pPr marL="0" indent="0">
              <a:buNone/>
              <a:defRPr sz="9449">
                <a:solidFill>
                  <a:schemeClr val="tx1"/>
                </a:solidFill>
              </a:defRPr>
            </a:lvl1pPr>
            <a:lvl2pPr marL="1799996" indent="0">
              <a:buNone/>
              <a:defRPr sz="7874">
                <a:solidFill>
                  <a:schemeClr val="tx1">
                    <a:tint val="75000"/>
                  </a:schemeClr>
                </a:solidFill>
              </a:defRPr>
            </a:lvl2pPr>
            <a:lvl3pPr marL="3599993" indent="0">
              <a:buNone/>
              <a:defRPr sz="7087">
                <a:solidFill>
                  <a:schemeClr val="tx1">
                    <a:tint val="75000"/>
                  </a:schemeClr>
                </a:solidFill>
              </a:defRPr>
            </a:lvl3pPr>
            <a:lvl4pPr marL="5399989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719998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8999982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0799978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2599975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4399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A0D0-335D-451E-8334-3F87F7E4E848}" type="datetimeFigureOut">
              <a:rPr lang="zh-CN" altLang="en-US" smtClean="0"/>
              <a:t>2025-01-04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B49E-FC2C-4E41-B603-85964DC64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378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9583264"/>
            <a:ext cx="15299889" cy="228415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A0D0-335D-451E-8334-3F87F7E4E848}" type="datetimeFigureOut">
              <a:rPr lang="zh-CN" altLang="en-US" smtClean="0"/>
              <a:t>2025-01-04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B49E-FC2C-4E41-B603-85964DC64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78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1916661"/>
            <a:ext cx="31049774" cy="695828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5" y="8824938"/>
            <a:ext cx="15229574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5" y="13149904"/>
            <a:ext cx="15229574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9" y="8824938"/>
            <a:ext cx="15304578" cy="4324966"/>
          </a:xfrm>
        </p:spPr>
        <p:txBody>
          <a:bodyPr anchor="b"/>
          <a:lstStyle>
            <a:lvl1pPr marL="0" indent="0">
              <a:buNone/>
              <a:defRPr sz="9449" b="1"/>
            </a:lvl1pPr>
            <a:lvl2pPr marL="1799996" indent="0">
              <a:buNone/>
              <a:defRPr sz="7874" b="1"/>
            </a:lvl2pPr>
            <a:lvl3pPr marL="3599993" indent="0">
              <a:buNone/>
              <a:defRPr sz="7087" b="1"/>
            </a:lvl3pPr>
            <a:lvl4pPr marL="5399989" indent="0">
              <a:buNone/>
              <a:defRPr sz="6299" b="1"/>
            </a:lvl4pPr>
            <a:lvl5pPr marL="7199986" indent="0">
              <a:buNone/>
              <a:defRPr sz="6299" b="1"/>
            </a:lvl5pPr>
            <a:lvl6pPr marL="8999982" indent="0">
              <a:buNone/>
              <a:defRPr sz="6299" b="1"/>
            </a:lvl6pPr>
            <a:lvl7pPr marL="10799978" indent="0">
              <a:buNone/>
              <a:defRPr sz="6299" b="1"/>
            </a:lvl7pPr>
            <a:lvl8pPr marL="12599975" indent="0">
              <a:buNone/>
              <a:defRPr sz="6299" b="1"/>
            </a:lvl8pPr>
            <a:lvl9pPr marL="14399971" indent="0">
              <a:buNone/>
              <a:defRPr sz="62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9" y="13149904"/>
            <a:ext cx="15304578" cy="1934152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A0D0-335D-451E-8334-3F87F7E4E848}" type="datetimeFigureOut">
              <a:rPr lang="zh-CN" altLang="en-US" smtClean="0"/>
              <a:t>2025-01-04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B49E-FC2C-4E41-B603-85964DC64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A0D0-335D-451E-8334-3F87F7E4E848}" type="datetimeFigureOut">
              <a:rPr lang="zh-CN" altLang="en-US" smtClean="0"/>
              <a:t>2025-01-04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B49E-FC2C-4E41-B603-85964DC64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073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A0D0-335D-451E-8334-3F87F7E4E848}" type="datetimeFigureOut">
              <a:rPr lang="zh-CN" altLang="en-US" smtClean="0"/>
              <a:t>2025-01-04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B49E-FC2C-4E41-B603-85964DC64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44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5183304"/>
            <a:ext cx="18224867" cy="25583147"/>
          </a:xfrm>
        </p:spPr>
        <p:txBody>
          <a:bodyPr/>
          <a:lstStyle>
            <a:lvl1pPr>
              <a:defRPr sz="12598"/>
            </a:lvl1pPr>
            <a:lvl2pPr>
              <a:defRPr sz="11024"/>
            </a:lvl2pPr>
            <a:lvl3pPr>
              <a:defRPr sz="9449"/>
            </a:lvl3pPr>
            <a:lvl4pPr>
              <a:defRPr sz="7874"/>
            </a:lvl4pPr>
            <a:lvl5pPr>
              <a:defRPr sz="7874"/>
            </a:lvl5pPr>
            <a:lvl6pPr>
              <a:defRPr sz="7874"/>
            </a:lvl6pPr>
            <a:lvl7pPr>
              <a:defRPr sz="7874"/>
            </a:lvl7pPr>
            <a:lvl8pPr>
              <a:defRPr sz="7874"/>
            </a:lvl8pPr>
            <a:lvl9pPr>
              <a:defRPr sz="787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A0D0-335D-451E-8334-3F87F7E4E848}" type="datetimeFigureOut">
              <a:rPr lang="zh-CN" altLang="en-US" smtClean="0"/>
              <a:t>2025-01-04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B49E-FC2C-4E41-B603-85964DC64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72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2399982"/>
            <a:ext cx="11610853" cy="8399939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5183304"/>
            <a:ext cx="18224867" cy="25583147"/>
          </a:xfrm>
        </p:spPr>
        <p:txBody>
          <a:bodyPr anchor="t"/>
          <a:lstStyle>
            <a:lvl1pPr marL="0" indent="0">
              <a:buNone/>
              <a:defRPr sz="12598"/>
            </a:lvl1pPr>
            <a:lvl2pPr marL="1799996" indent="0">
              <a:buNone/>
              <a:defRPr sz="11024"/>
            </a:lvl2pPr>
            <a:lvl3pPr marL="3599993" indent="0">
              <a:buNone/>
              <a:defRPr sz="9449"/>
            </a:lvl3pPr>
            <a:lvl4pPr marL="5399989" indent="0">
              <a:buNone/>
              <a:defRPr sz="7874"/>
            </a:lvl4pPr>
            <a:lvl5pPr marL="7199986" indent="0">
              <a:buNone/>
              <a:defRPr sz="7874"/>
            </a:lvl5pPr>
            <a:lvl6pPr marL="8999982" indent="0">
              <a:buNone/>
              <a:defRPr sz="7874"/>
            </a:lvl6pPr>
            <a:lvl7pPr marL="10799978" indent="0">
              <a:buNone/>
              <a:defRPr sz="7874"/>
            </a:lvl7pPr>
            <a:lvl8pPr marL="12599975" indent="0">
              <a:buNone/>
              <a:defRPr sz="7874"/>
            </a:lvl8pPr>
            <a:lvl9pPr marL="14399971" indent="0">
              <a:buNone/>
              <a:defRPr sz="787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1" y="10799922"/>
            <a:ext cx="11610853" cy="20008190"/>
          </a:xfrm>
        </p:spPr>
        <p:txBody>
          <a:bodyPr/>
          <a:lstStyle>
            <a:lvl1pPr marL="0" indent="0">
              <a:buNone/>
              <a:defRPr sz="6299"/>
            </a:lvl1pPr>
            <a:lvl2pPr marL="1799996" indent="0">
              <a:buNone/>
              <a:defRPr sz="5512"/>
            </a:lvl2pPr>
            <a:lvl3pPr marL="3599993" indent="0">
              <a:buNone/>
              <a:defRPr sz="4724"/>
            </a:lvl3pPr>
            <a:lvl4pPr marL="5399989" indent="0">
              <a:buNone/>
              <a:defRPr sz="3937"/>
            </a:lvl4pPr>
            <a:lvl5pPr marL="7199986" indent="0">
              <a:buNone/>
              <a:defRPr sz="3937"/>
            </a:lvl5pPr>
            <a:lvl6pPr marL="8999982" indent="0">
              <a:buNone/>
              <a:defRPr sz="3937"/>
            </a:lvl6pPr>
            <a:lvl7pPr marL="10799978" indent="0">
              <a:buNone/>
              <a:defRPr sz="3937"/>
            </a:lvl7pPr>
            <a:lvl8pPr marL="12599975" indent="0">
              <a:buNone/>
              <a:defRPr sz="3937"/>
            </a:lvl8pPr>
            <a:lvl9pPr marL="14399971" indent="0">
              <a:buNone/>
              <a:defRPr sz="393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A0D0-335D-451E-8334-3F87F7E4E848}" type="datetimeFigureOut">
              <a:rPr lang="zh-CN" altLang="en-US" smtClean="0"/>
              <a:t>2025-01-04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6B49E-FC2C-4E41-B603-85964DC64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27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1916661"/>
            <a:ext cx="31049774" cy="695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9583264"/>
            <a:ext cx="31049774" cy="22841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A0D0-335D-451E-8334-3F87F7E4E848}" type="datetimeFigureOut">
              <a:rPr lang="zh-CN" altLang="en-US" smtClean="0"/>
              <a:t>2025-01-04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33366432"/>
            <a:ext cx="12149912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33366432"/>
            <a:ext cx="8099941" cy="19166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6B49E-FC2C-4E41-B603-85964DC646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54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99993" rtl="0" eaLnBrk="1" latinLnBrk="0" hangingPunct="1">
        <a:lnSpc>
          <a:spcPct val="90000"/>
        </a:lnSpc>
        <a:spcBef>
          <a:spcPct val="0"/>
        </a:spcBef>
        <a:buNone/>
        <a:defRPr sz="173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99998" indent="-899998" algn="l" defTabSz="3599993" rtl="0" eaLnBrk="1" latinLnBrk="0" hangingPunct="1">
        <a:lnSpc>
          <a:spcPct val="90000"/>
        </a:lnSpc>
        <a:spcBef>
          <a:spcPts val="3937"/>
        </a:spcBef>
        <a:buFont typeface="Arial" panose="020B0604020202020204" pitchFamily="34" charset="0"/>
        <a:buChar char="•"/>
        <a:defRPr sz="11024" kern="1200">
          <a:solidFill>
            <a:schemeClr val="tx1"/>
          </a:solidFill>
          <a:latin typeface="+mn-lt"/>
          <a:ea typeface="+mn-ea"/>
          <a:cs typeface="+mn-cs"/>
        </a:defRPr>
      </a:lvl1pPr>
      <a:lvl2pPr marL="2699995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9449" kern="1200">
          <a:solidFill>
            <a:schemeClr val="tx1"/>
          </a:solidFill>
          <a:latin typeface="+mn-lt"/>
          <a:ea typeface="+mn-ea"/>
          <a:cs typeface="+mn-cs"/>
        </a:defRPr>
      </a:lvl2pPr>
      <a:lvl3pPr marL="4499991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874" kern="1200">
          <a:solidFill>
            <a:schemeClr val="tx1"/>
          </a:solidFill>
          <a:latin typeface="+mn-lt"/>
          <a:ea typeface="+mn-ea"/>
          <a:cs typeface="+mn-cs"/>
        </a:defRPr>
      </a:lvl3pPr>
      <a:lvl4pPr marL="629998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8099984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9899980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1699977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3499973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5299969" indent="-899998" algn="l" defTabSz="3599993" rtl="0" eaLnBrk="1" latinLnBrk="0" hangingPunct="1">
        <a:lnSpc>
          <a:spcPct val="90000"/>
        </a:lnSpc>
        <a:spcBef>
          <a:spcPts val="1968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1pPr>
      <a:lvl2pPr marL="179999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599993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3pPr>
      <a:lvl4pPr marL="5399989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4pPr>
      <a:lvl5pPr marL="7199986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5pPr>
      <a:lvl6pPr marL="8999982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6pPr>
      <a:lvl7pPr marL="10799978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7pPr>
      <a:lvl8pPr marL="12599975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8pPr>
      <a:lvl9pPr marL="14399971" algn="l" defTabSz="3599993" rtl="0" eaLnBrk="1" latinLnBrk="0" hangingPunct="1">
        <a:defRPr sz="70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1" name="连接符: 肘形 380">
            <a:extLst>
              <a:ext uri="{FF2B5EF4-FFF2-40B4-BE49-F238E27FC236}">
                <a16:creationId xmlns:a16="http://schemas.microsoft.com/office/drawing/2014/main" id="{20E80555-CAB7-2AC5-9CBF-52BE78C0959F}"/>
              </a:ext>
            </a:extLst>
          </p:cNvPr>
          <p:cNvCxnSpPr>
            <a:cxnSpLocks/>
            <a:stCxn id="27" idx="2"/>
            <a:endCxn id="326" idx="0"/>
          </p:cNvCxnSpPr>
          <p:nvPr/>
        </p:nvCxnSpPr>
        <p:spPr>
          <a:xfrm rot="5400000">
            <a:off x="16271453" y="9996823"/>
            <a:ext cx="13867060" cy="8250036"/>
          </a:xfrm>
          <a:prstGeom prst="bentConnector3">
            <a:avLst>
              <a:gd name="adj1" fmla="val 9363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连接符: 肘形 384">
            <a:extLst>
              <a:ext uri="{FF2B5EF4-FFF2-40B4-BE49-F238E27FC236}">
                <a16:creationId xmlns:a16="http://schemas.microsoft.com/office/drawing/2014/main" id="{0F4F6FB2-A44B-5260-C67F-36B2CD3E646C}"/>
              </a:ext>
            </a:extLst>
          </p:cNvPr>
          <p:cNvCxnSpPr>
            <a:cxnSpLocks/>
            <a:stCxn id="47" idx="2"/>
            <a:endCxn id="326" idx="0"/>
          </p:cNvCxnSpPr>
          <p:nvPr/>
        </p:nvCxnSpPr>
        <p:spPr>
          <a:xfrm rot="16200000" flipH="1">
            <a:off x="8027914" y="10003319"/>
            <a:ext cx="13885531" cy="8218572"/>
          </a:xfrm>
          <a:prstGeom prst="bentConnector3">
            <a:avLst>
              <a:gd name="adj1" fmla="val 93295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连接符: 肘形 340">
            <a:extLst>
              <a:ext uri="{FF2B5EF4-FFF2-40B4-BE49-F238E27FC236}">
                <a16:creationId xmlns:a16="http://schemas.microsoft.com/office/drawing/2014/main" id="{E58A5B1E-0BB3-80C6-BDA3-86E849E810B9}"/>
              </a:ext>
            </a:extLst>
          </p:cNvPr>
          <p:cNvCxnSpPr>
            <a:cxnSpLocks/>
            <a:stCxn id="43" idx="2"/>
            <a:endCxn id="326" idx="0"/>
          </p:cNvCxnSpPr>
          <p:nvPr/>
        </p:nvCxnSpPr>
        <p:spPr>
          <a:xfrm rot="5400000">
            <a:off x="12158722" y="12501796"/>
            <a:ext cx="15474819" cy="163233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387FC358-C8FA-D6F3-E020-576C0A3D89D9}"/>
              </a:ext>
            </a:extLst>
          </p:cNvPr>
          <p:cNvSpPr/>
          <p:nvPr/>
        </p:nvSpPr>
        <p:spPr>
          <a:xfrm>
            <a:off x="6496022" y="1141187"/>
            <a:ext cx="27006038" cy="30606218"/>
          </a:xfrm>
          <a:prstGeom prst="rect">
            <a:avLst/>
          </a:prstGeom>
          <a:noFill/>
          <a:ln w="635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/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融合改进的学习辅助的约束多目标进化算法</a:t>
            </a:r>
            <a:endParaRPr lang="en-US" altLang="zh-CN" sz="32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Incorporating Improved Learning-Aided Constrained Multi-Objective Evolutionary Algorithm</a:t>
            </a:r>
          </a:p>
          <a:p>
            <a:pPr algn="ctr"/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endParaRPr lang="zh-CN" altLang="en-US" sz="240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9978E232-1E17-6683-E2BC-ADE3484F3CA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035171" y="4592503"/>
            <a:ext cx="456933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CEE4CD7-44BD-AA54-F377-7F0ED6DCC20A}"/>
                  </a:ext>
                </a:extLst>
              </p:cNvPr>
              <p:cNvSpPr/>
              <p:nvPr/>
            </p:nvSpPr>
            <p:spPr>
              <a:xfrm>
                <a:off x="23537147" y="6515211"/>
                <a:ext cx="1955800" cy="673100"/>
              </a:xfrm>
              <a:prstGeom prst="roundRect">
                <a:avLst>
                  <a:gd name="adj" fmla="val 29932"/>
                </a:avLst>
              </a:prstGeom>
              <a:solidFill>
                <a:srgbClr val="CCB2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开发种群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矩形: 圆角 16">
                <a:extLst>
                  <a:ext uri="{FF2B5EF4-FFF2-40B4-BE49-F238E27FC236}">
                    <a16:creationId xmlns:a16="http://schemas.microsoft.com/office/drawing/2014/main" id="{ECEE4CD7-44BD-AA54-F377-7F0ED6DCC2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7147" y="6515211"/>
                <a:ext cx="1955800" cy="673100"/>
              </a:xfrm>
              <a:prstGeom prst="roundRect">
                <a:avLst>
                  <a:gd name="adj" fmla="val 29932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E5A83A45-FEAF-CC93-9F3F-E2A1964D80B8}"/>
              </a:ext>
            </a:extLst>
          </p:cNvPr>
          <p:cNvCxnSpPr>
            <a:cxnSpLocks/>
            <a:stCxn id="7" idx="2"/>
            <a:endCxn id="43" idx="0"/>
          </p:cNvCxnSpPr>
          <p:nvPr/>
        </p:nvCxnSpPr>
        <p:spPr>
          <a:xfrm>
            <a:off x="20712295" y="4454122"/>
            <a:ext cx="1" cy="45333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ECC3C78-5848-3CB4-8D4D-2EC3C09328F3}"/>
              </a:ext>
            </a:extLst>
          </p:cNvPr>
          <p:cNvSpPr/>
          <p:nvPr/>
        </p:nvSpPr>
        <p:spPr>
          <a:xfrm>
            <a:off x="12883970" y="3253077"/>
            <a:ext cx="1657209" cy="571500"/>
          </a:xfrm>
          <a:prstGeom prst="roundRect">
            <a:avLst>
              <a:gd name="adj" fmla="val 4111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个体数</a:t>
            </a:r>
            <a:r>
              <a: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40B4B5F-9671-0CDD-BB72-0F937DCEBDA3}"/>
              </a:ext>
            </a:extLst>
          </p:cNvPr>
          <p:cNvCxnSpPr>
            <a:stCxn id="21" idx="3"/>
            <a:endCxn id="7" idx="1"/>
          </p:cNvCxnSpPr>
          <p:nvPr/>
        </p:nvCxnSpPr>
        <p:spPr>
          <a:xfrm>
            <a:off x="14541179" y="3538827"/>
            <a:ext cx="1544082" cy="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A8844579-5F2E-ABAB-8B0F-3854AFE43F21}"/>
                  </a:ext>
                </a:extLst>
              </p:cNvPr>
              <p:cNvSpPr/>
              <p:nvPr/>
            </p:nvSpPr>
            <p:spPr>
              <a:xfrm>
                <a:off x="26035711" y="6515211"/>
                <a:ext cx="2588579" cy="673100"/>
              </a:xfrm>
              <a:prstGeom prst="roundRect">
                <a:avLst>
                  <a:gd name="adj" fmla="val 2993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种群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个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维解</a:t>
                </a:r>
              </a:p>
            </p:txBody>
          </p:sp>
        </mc:Choice>
        <mc:Fallback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A8844579-5F2E-ABAB-8B0F-3854AFE43F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711" y="6515211"/>
                <a:ext cx="2588579" cy="673100"/>
              </a:xfrm>
              <a:prstGeom prst="roundRect">
                <a:avLst>
                  <a:gd name="adj" fmla="val 29932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6181EA7F-D6F9-621E-7F43-0A4806A4DD58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25492947" y="6851761"/>
            <a:ext cx="542764" cy="0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72F6EC3F-2F05-4C4A-A545-104ADCC6FD9D}"/>
              </a:ext>
            </a:extLst>
          </p:cNvPr>
          <p:cNvGrpSpPr/>
          <p:nvPr/>
        </p:nvGrpSpPr>
        <p:grpSpPr>
          <a:xfrm>
            <a:off x="16085261" y="2623533"/>
            <a:ext cx="9254067" cy="1830589"/>
            <a:chOff x="18417065" y="2357981"/>
            <a:chExt cx="5671582" cy="2826023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0A46F843-91E0-3ED0-7329-76CBFD7BBED3}"/>
                </a:ext>
              </a:extLst>
            </p:cNvPr>
            <p:cNvSpPr/>
            <p:nvPr/>
          </p:nvSpPr>
          <p:spPr>
            <a:xfrm>
              <a:off x="18417065" y="2357981"/>
              <a:ext cx="5671582" cy="2826023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佳点集初始化</a:t>
              </a:r>
              <a:endParaRPr lang="en-US" altLang="zh-CN" sz="24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71D47C3-069C-1FCC-AB7F-A33E650197FA}"/>
                    </a:ext>
                  </a:extLst>
                </p:cNvPr>
                <p:cNvSpPr txBox="1"/>
                <p:nvPr/>
              </p:nvSpPr>
              <p:spPr>
                <a:xfrm>
                  <a:off x="19201851" y="3050907"/>
                  <a:ext cx="4102011" cy="10139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dirty="0">
                      <a:solidFill>
                        <a:schemeClr val="tx1"/>
                      </a:solidFill>
                      <a:ea typeface="宋体" panose="02010600030101010101" pitchFamily="2" charset="-122"/>
                    </a:rPr>
                    <a:t>满足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𝑝</m:t>
                      </m:r>
                      <m:r>
                        <a:rPr lang="zh-CN" alt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2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+3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的最小素数</a:t>
                  </a:r>
                  <a:r>
                    <a:rPr lang="en-US" altLang="zh-CN" dirty="0">
                      <a:latin typeface="宋体" panose="02010600030101010101" pitchFamily="2" charset="-122"/>
                      <a:ea typeface="宋体" panose="02010600030101010101" pitchFamily="2" charset="-122"/>
                    </a:rPr>
                    <a:t>     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ⱼ</m:t>
                      </m:r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2·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  <m:d>
                            <m:d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endParaRPr lang="en-US" altLang="zh-CN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ⱼ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 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   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𝑋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𝑙𝑏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𝑖𝑗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𝑢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𝑗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𝑙𝑏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)</a:t>
                  </a:r>
                  <a:r>
                    <a:rPr lang="zh-CN" altLang="en-US" dirty="0"/>
                    <a:t>       </a:t>
                  </a:r>
                </a:p>
              </p:txBody>
            </p:sp>
          </mc:Choice>
          <mc:Fallback>
            <p:sp>
              <p:nvSpPr>
                <p:cNvPr id="4" name="文本框 3">
                  <a:extLst>
                    <a:ext uri="{FF2B5EF4-FFF2-40B4-BE49-F238E27FC236}">
                      <a16:creationId xmlns:a16="http://schemas.microsoft.com/office/drawing/2014/main" id="{271D47C3-069C-1FCC-AB7F-A33E650197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01851" y="3050907"/>
                  <a:ext cx="4102011" cy="1013996"/>
                </a:xfrm>
                <a:prstGeom prst="rect">
                  <a:avLst/>
                </a:prstGeom>
                <a:blipFill>
                  <a:blip r:embed="rId4"/>
                  <a:stretch>
                    <a:fillRect b="-620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C16A231-9D95-568C-4CFC-55491FD15112}"/>
              </a:ext>
            </a:extLst>
          </p:cNvPr>
          <p:cNvGrpSpPr/>
          <p:nvPr/>
        </p:nvGrpSpPr>
        <p:grpSpPr>
          <a:xfrm>
            <a:off x="211314" y="1962697"/>
            <a:ext cx="5823857" cy="5259612"/>
            <a:chOff x="6255655" y="1141187"/>
            <a:chExt cx="5823857" cy="525961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BB8FEE6-2E6A-D865-E562-842CB231D65A}"/>
                </a:ext>
              </a:extLst>
            </p:cNvPr>
            <p:cNvSpPr/>
            <p:nvPr/>
          </p:nvSpPr>
          <p:spPr>
            <a:xfrm>
              <a:off x="6255655" y="1141187"/>
              <a:ext cx="5823857" cy="5259612"/>
            </a:xfrm>
            <a:prstGeom prst="rect">
              <a:avLst/>
            </a:prstGeom>
            <a:noFill/>
            <a:ln w="635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zh-CN" altLang="en-US" sz="3200" dirty="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约束多目标优化问题</a:t>
              </a:r>
              <a:r>
                <a:rPr lang="en-US" altLang="zh-CN" sz="3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(CMOP)</a:t>
              </a:r>
            </a:p>
            <a:p>
              <a:pPr algn="ctr"/>
              <a:endParaRPr lang="zh-CN" altLang="zh-CN" sz="1800" kern="100" dirty="0">
                <a:solidFill>
                  <a:schemeClr val="tx1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  <a:cs typeface="Arial" panose="020B0604020202020204" pitchFamily="34" charset="0"/>
              </a:endParaRPr>
            </a:p>
            <a:p>
              <a:endParaRPr lang="en-US" altLang="zh-CN" sz="1800" kern="100" dirty="0">
                <a:solidFill>
                  <a:schemeClr val="tx1"/>
                </a:solidFill>
                <a:effectLst/>
                <a:latin typeface="+mn-ea"/>
                <a:cs typeface="Arial" panose="020B0604020202020204" pitchFamily="34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FD7E5F7-8FE6-EDD0-B6A1-27604912A014}"/>
                    </a:ext>
                  </a:extLst>
                </p:cNvPr>
                <p:cNvSpPr txBox="1"/>
                <p:nvPr/>
              </p:nvSpPr>
              <p:spPr>
                <a:xfrm>
                  <a:off x="6716506" y="1736131"/>
                  <a:ext cx="4902155" cy="413574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目标函数：</a:t>
                  </a:r>
                  <a:endParaRPr lang="en-US" altLang="zh-CN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𝐹</m:t>
                        </m:r>
                        <m:d>
                          <m:dPr>
                            <m:ctrlPr>
                              <a:rPr lang="zh-CN" altLang="zh-CN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=[</m:t>
                        </m:r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j-ea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𝑋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),…,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)]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  <a:p>
                  <a:r>
                    <a:rPr lang="zh-CN" altLang="en-US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决策变量：</a:t>
                  </a:r>
                  <a:endParaRPr lang="en-US" altLang="zh-CN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𝑋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=[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b="0" i="1" dirty="0">
                      <a:solidFill>
                        <a:schemeClr val="tx1"/>
                      </a:solidFill>
                      <a:latin typeface="Cambria Math" panose="02040503050406030204" pitchFamily="18" charset="0"/>
                      <a:ea typeface="+mj-ea"/>
                    </a:rPr>
                    <a:t>,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…,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</m:oMath>
                  </a14:m>
                  <a:endParaRPr lang="en-US" altLang="zh-CN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  <a:p>
                  <a:r>
                    <a:rPr lang="zh-CN" altLang="en-US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边界约束：</a:t>
                  </a:r>
                  <a:endParaRPr lang="en-US" altLang="zh-CN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ub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=[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ub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ub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</a:rPr>
                          <m:t>]</m:t>
                        </m:r>
                      </m:oMath>
                    </m:oMathPara>
                  </a14:m>
                  <a:endParaRPr lang="en-US" altLang="zh-CN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          </a:t>
                  </a:r>
                  <a14:m>
                    <m:oMath xmlns:m="http://schemas.openxmlformats.org/officeDocument/2006/math"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𝑙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b</m:t>
                      </m:r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 =[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…,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m:rPr>
                              <m:sty m:val="p"/>
                            </m:rP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]</m:t>
                      </m:r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			</a:t>
                  </a:r>
                </a:p>
                <a:p>
                  <a:r>
                    <a:rPr lang="zh-CN" altLang="en-US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复杂约束：</a:t>
                  </a:r>
                  <a:endParaRPr lang="en-US" altLang="zh-CN" dirty="0">
                    <a:solidFill>
                      <a:schemeClr val="tx1"/>
                    </a:solidFill>
                    <a:latin typeface="+mj-ea"/>
                    <a:ea typeface="+mj-ea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8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1800" b="0" i="1" kern="1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zh-CN" altLang="zh-CN" sz="18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⩽0</m:t>
                        </m:r>
                        <m: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𝑐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=1</m:t>
                        </m:r>
                        <m: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,...,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𝑙</m:t>
                        </m:r>
                      </m:oMath>
                    </m:oMathPara>
                  </a14:m>
                  <a:endParaRPr lang="zh-CN" altLang="zh-CN" sz="1800" kern="100" dirty="0"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  <a:latin typeface="+mj-ea"/>
                      <a:ea typeface="+mj-ea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zh-CN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8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zh-CN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1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=0</m:t>
                      </m:r>
                      <m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,</m:t>
                      </m:r>
                      <m:r>
                        <a:rPr lang="en-US" altLang="zh-CN" sz="18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𝑏</m:t>
                      </m:r>
                      <m:r>
                        <a:rPr lang="en-US" altLang="zh-CN" sz="1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=1</m:t>
                      </m:r>
                      <m:r>
                        <a:rPr lang="en-US" altLang="zh-CN" sz="1800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,...,</m:t>
                      </m:r>
                      <m:r>
                        <a:rPr lang="en-US" altLang="zh-CN" sz="1800" i="1" kern="10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𝑘</m:t>
                      </m:r>
                    </m:oMath>
                  </a14:m>
                  <a:endParaRPr lang="en-US" altLang="zh-CN" sz="1800" kern="100" dirty="0">
                    <a:solidFill>
                      <a:schemeClr val="tx1"/>
                    </a:solidFill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  <a:p>
                  <a:r>
                    <a:rPr lang="zh-CN" altLang="en-US" sz="1800" kern="100" dirty="0">
                      <a:solidFill>
                        <a:schemeClr val="tx1"/>
                      </a:solidFill>
                      <a:effectLst/>
                      <a:latin typeface="+mn-ea"/>
                      <a:cs typeface="Arial" panose="020B0604020202020204" pitchFamily="34" charset="0"/>
                    </a:rPr>
                    <a:t>问题定义：</a:t>
                  </a:r>
                  <a:endParaRPr lang="en-US" altLang="zh-CN" sz="1800" kern="100" dirty="0">
                    <a:solidFill>
                      <a:schemeClr val="tx1"/>
                    </a:solidFill>
                    <a:effectLst/>
                    <a:latin typeface="+mn-ea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𝑀𝑖𝑛𝑖𝑚𝑖𝑧𝑒</m:t>
                        </m:r>
                        <m:r>
                          <a:rPr lang="en-US" altLang="zh-CN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𝐹</m:t>
                        </m:r>
                        <m:d>
                          <m:dPr>
                            <m:ctrlPr>
                              <a:rPr lang="zh-CN" altLang="zh-CN" sz="18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altLang="zh-CN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𝑠</m:t>
                        </m:r>
                        <m: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.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.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zh-CN" altLang="zh-CN" sz="1800" i="1" kern="1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CN" altLang="zh-CN" sz="1800" i="1" kern="1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zh-CN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Arial" panose="020B0604020202020204" pitchFamily="34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⩽0</m:t>
                                </m:r>
                                <m:r>
                                  <a:rPr lang="en-US" altLang="zh-CN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=1</m:t>
                                </m:r>
                                <m:r>
                                  <a:rPr lang="en-US" altLang="zh-CN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,...,</m:t>
                                </m:r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𝑙</m:t>
                                </m:r>
                                <m:r>
                                  <m:rPr>
                                    <m:nor/>
                                  </m:rPr>
                                  <a:rPr lang="zh-CN" altLang="zh-CN" kern="100" dirty="0">
                                    <a:solidFill>
                                      <a:schemeClr val="tx1"/>
                                    </a:solidFill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zh-CN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Arial" panose="020B0604020202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Arial" panose="020B060402020202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zh-CN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kern="1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等线" panose="02010600030101010101" pitchFamily="2" charset="-122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=0</m:t>
                                </m:r>
                                <m:r>
                                  <a:rPr lang="en-US" altLang="zh-CN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,</m:t>
                                </m:r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𝑗</m:t>
                                </m:r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=1</m:t>
                                </m:r>
                                <m:r>
                                  <a:rPr lang="en-US" altLang="zh-CN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,...,</m:t>
                                </m:r>
                                <m:r>
                                  <a:rPr lang="en-US" altLang="zh-CN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𝑘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kern="100" dirty="0">
                                    <a:solidFill>
                                      <a:schemeClr val="tx1"/>
                                    </a:solidFill>
                                    <a:latin typeface="等线" panose="02010600030101010101" pitchFamily="2" charset="-122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7FD7E5F7-8FE6-EDD0-B6A1-27604912A0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6506" y="1736131"/>
                  <a:ext cx="4902155" cy="4135748"/>
                </a:xfrm>
                <a:prstGeom prst="rect">
                  <a:avLst/>
                </a:prstGeom>
                <a:blipFill>
                  <a:blip r:embed="rId5"/>
                  <a:stretch>
                    <a:fillRect l="-995" t="-88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165CB8C4-2644-433E-0CF0-702F0124B669}"/>
                  </a:ext>
                </a:extLst>
              </p:cNvPr>
              <p:cNvSpPr/>
              <p:nvPr/>
            </p:nvSpPr>
            <p:spPr>
              <a:xfrm>
                <a:off x="15582234" y="4907452"/>
                <a:ext cx="1955800" cy="673100"/>
              </a:xfrm>
              <a:prstGeom prst="roundRect">
                <a:avLst>
                  <a:gd name="adj" fmla="val 29932"/>
                </a:avLst>
              </a:prstGeom>
              <a:solidFill>
                <a:srgbClr val="CCB2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探索种群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165CB8C4-2644-433E-0CF0-702F0124B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2234" y="4907452"/>
                <a:ext cx="1955800" cy="673100"/>
              </a:xfrm>
              <a:prstGeom prst="roundRect">
                <a:avLst>
                  <a:gd name="adj" fmla="val 299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85F7FA35-F957-CD58-E5DC-0648C5630C5A}"/>
                  </a:ext>
                </a:extLst>
              </p:cNvPr>
              <p:cNvSpPr/>
              <p:nvPr/>
            </p:nvSpPr>
            <p:spPr>
              <a:xfrm>
                <a:off x="19734396" y="4907452"/>
                <a:ext cx="1955799" cy="673100"/>
              </a:xfrm>
              <a:prstGeom prst="roundRect">
                <a:avLst>
                  <a:gd name="adj" fmla="val 29932"/>
                </a:avLst>
              </a:prstGeom>
              <a:solidFill>
                <a:srgbClr val="CCB2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种群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𝑃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85F7FA35-F957-CD58-E5DC-0648C5630C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34396" y="4907452"/>
                <a:ext cx="1955799" cy="673100"/>
              </a:xfrm>
              <a:prstGeom prst="roundRect">
                <a:avLst>
                  <a:gd name="adj" fmla="val 29932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76764243-41FC-1802-E99B-4689AE2FDB55}"/>
                  </a:ext>
                </a:extLst>
              </p:cNvPr>
              <p:cNvSpPr/>
              <p:nvPr/>
            </p:nvSpPr>
            <p:spPr>
              <a:xfrm>
                <a:off x="9335380" y="6496740"/>
                <a:ext cx="3052026" cy="673100"/>
              </a:xfrm>
              <a:prstGeom prst="roundRect">
                <a:avLst>
                  <a:gd name="adj" fmla="val 29932"/>
                </a:avLst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种群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&amp;</m:t>
                    </m:r>
                    <m:acc>
                      <m:accPr>
                        <m:chr m:val="̃"/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𝐵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0" i="0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2</m:t>
                    </m:r>
                    <m:sSub>
                      <m:sSubPr>
                        <m:ctrlP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个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维解</a:t>
                </a:r>
              </a:p>
            </p:txBody>
          </p:sp>
        </mc:Choice>
        <mc:Fallback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76764243-41FC-1802-E99B-4689AE2FDB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380" y="6496740"/>
                <a:ext cx="3052026" cy="673100"/>
              </a:xfrm>
              <a:prstGeom prst="roundRect">
                <a:avLst>
                  <a:gd name="adj" fmla="val 29932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文本框 78">
            <a:extLst>
              <a:ext uri="{FF2B5EF4-FFF2-40B4-BE49-F238E27FC236}">
                <a16:creationId xmlns:a16="http://schemas.microsoft.com/office/drawing/2014/main" id="{46493A39-CEF6-5CD0-A71F-66C2444C8CAD}"/>
              </a:ext>
            </a:extLst>
          </p:cNvPr>
          <p:cNvSpPr txBox="1"/>
          <p:nvPr/>
        </p:nvSpPr>
        <p:spPr>
          <a:xfrm>
            <a:off x="19383173" y="5889011"/>
            <a:ext cx="1439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随机分配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DF00EB73-3135-855C-483F-F7BE49B53EF3}"/>
              </a:ext>
            </a:extLst>
          </p:cNvPr>
          <p:cNvGrpSpPr/>
          <p:nvPr/>
        </p:nvGrpSpPr>
        <p:grpSpPr>
          <a:xfrm>
            <a:off x="7381312" y="3758383"/>
            <a:ext cx="5352325" cy="1991181"/>
            <a:chOff x="15104533" y="8712667"/>
            <a:chExt cx="5352325" cy="1991181"/>
          </a:xfrm>
        </p:grpSpPr>
        <p:sp>
          <p:nvSpPr>
            <p:cNvPr id="75" name="矩形: 圆角 74">
              <a:extLst>
                <a:ext uri="{FF2B5EF4-FFF2-40B4-BE49-F238E27FC236}">
                  <a16:creationId xmlns:a16="http://schemas.microsoft.com/office/drawing/2014/main" id="{A3EF2F7C-BB92-B06B-E680-BEFCB47C4B76}"/>
                </a:ext>
              </a:extLst>
            </p:cNvPr>
            <p:cNvSpPr/>
            <p:nvPr/>
          </p:nvSpPr>
          <p:spPr>
            <a:xfrm>
              <a:off x="15104533" y="8712667"/>
              <a:ext cx="5352325" cy="1991181"/>
            </a:xfrm>
            <a:prstGeom prst="roundRect">
              <a:avLst/>
            </a:prstGeom>
            <a:solidFill>
              <a:srgbClr val="E2F6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动态透镜反对学习</a:t>
              </a:r>
              <a:r>
                <a:rPr lang="en-US" altLang="zh-CN" dirty="0">
                  <a:solidFill>
                    <a:schemeClr val="tx1"/>
                  </a:solidFill>
                </a:rPr>
                <a:t>(DLOBL)</a:t>
              </a: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F887B442-1987-19C5-C0A4-B98A962AE5AA}"/>
                    </a:ext>
                  </a:extLst>
                </p:cNvPr>
                <p:cNvSpPr txBox="1"/>
                <p:nvPr/>
              </p:nvSpPr>
              <p:spPr>
                <a:xfrm>
                  <a:off x="15297339" y="9206617"/>
                  <a:ext cx="4966712" cy="1343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𝑘</m:t>
                        </m:r>
                        <m:r>
                          <a:rPr lang="en-US" altLang="zh-CN" sz="180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=1</m:t>
                        </m:r>
                        <m:sSup>
                          <m:sSup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×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zh-CN" sz="1800" i="1" kern="10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zh-CN" alt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800" i="1" kern="100">
                                            <a:effectLst/>
                                            <a:latin typeface="Cambria Math" panose="02040503050406030204" pitchFamily="18" charset="0"/>
                                            <a:ea typeface="等线" panose="02010600030101010101" pitchFamily="2" charset="-122"/>
                                            <a:cs typeface="Arial" panose="020B0604020202020204" pitchFamily="34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zh-CN" altLang="zh-CN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Arial" panose="020B060402020202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800" i="1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等线" panose="02010600030101010101" pitchFamily="2" charset="-122"/>
                                                <a:cs typeface="Arial" panose="020B0604020202020204" pitchFamily="34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altLang="zh-CN" sz="1800" kern="100">
                                                <a:effectLst/>
                                                <a:latin typeface="Cambria Math" panose="02040503050406030204" pitchFamily="18" charset="0"/>
                                                <a:ea typeface="等线" panose="02010600030101010101" pitchFamily="2" charset="-122"/>
                                                <a:cs typeface="Arial" panose="020B0604020202020204" pitchFamily="34" charset="0"/>
                                              </a:rPr>
                                              <m:t>max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+1</m:t>
                        </m:r>
                      </m:oMath>
                    </m:oMathPara>
                  </a14:m>
                  <a:endPara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zh-CN" sz="1800" i="1" kern="10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𝐵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𝑙𝑏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𝑢𝑏</m:t>
                            </m:r>
                          </m:num>
                          <m:den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+</m:t>
                        </m:r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𝑙𝑏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𝑢𝑏</m:t>
                            </m:r>
                          </m:num>
                          <m:den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2</m:t>
                            </m:r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den>
                        </m:f>
                        <m:r>
                          <a:rPr lang="en-US" altLang="zh-CN" sz="1800" i="1" kern="10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zh-CN" sz="1800" i="1" kern="10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zh-CN" sz="1800" i="1" kern="10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800" b="0" i="1" kern="100" smtClean="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𝐵</m:t>
                                </m:r>
                                <m:r>
                                  <a:rPr lang="en-US" altLang="zh-CN" sz="1800" i="1" kern="100">
                                    <a:effectLst/>
                                    <a:latin typeface="Cambria Math" panose="02040503050406030204" pitchFamily="18" charset="0"/>
                                    <a:ea typeface="等线" panose="02010600030101010101" pitchFamily="2" charset="-122"/>
                                    <a:cs typeface="Arial" panose="020B0604020202020204" pitchFamily="34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1800" i="1" kern="10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𝑘</m:t>
                            </m:r>
                          </m:den>
                        </m:f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altLang="zh-CN" sz="1800" b="0" i="1" kern="100" smtClean="0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=1,…,</m:t>
                        </m:r>
                        <m:sSub>
                          <m:sSubPr>
                            <m:ctrlP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b="0" i="1" kern="100" smtClean="0">
                                <a:effectLst/>
                                <a:latin typeface="Cambria Math" panose="02040503050406030204" pitchFamily="18" charset="0"/>
                                <a:ea typeface="等线" panose="02010600030101010101" pitchFamily="2" charset="-122"/>
                                <a:cs typeface="Arial" panose="020B0604020202020204" pitchFamily="34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CN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2" name="文本框 81">
                  <a:extLst>
                    <a:ext uri="{FF2B5EF4-FFF2-40B4-BE49-F238E27FC236}">
                      <a16:creationId xmlns:a16="http://schemas.microsoft.com/office/drawing/2014/main" id="{F887B442-1987-19C5-C0A4-B98A962AE5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7339" y="9206617"/>
                  <a:ext cx="4966712" cy="134331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6B673B6-5D6D-8EB6-4345-1C1C364AACEF}"/>
                  </a:ext>
                </a:extLst>
              </p:cNvPr>
              <p:cNvSpPr txBox="1"/>
              <p:nvPr/>
            </p:nvSpPr>
            <p:spPr>
              <a:xfrm>
                <a:off x="20652180" y="4558966"/>
                <a:ext cx="12094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56B673B6-5D6D-8EB6-4345-1C1C364A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2180" y="4558966"/>
                <a:ext cx="120944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C4335124-3453-3167-7DBE-BDC985487E7E}"/>
                  </a:ext>
                </a:extLst>
              </p:cNvPr>
              <p:cNvSpPr/>
              <p:nvPr/>
            </p:nvSpPr>
            <p:spPr>
              <a:xfrm>
                <a:off x="13276198" y="6515212"/>
                <a:ext cx="3387197" cy="673100"/>
              </a:xfrm>
              <a:prstGeom prst="roundRect">
                <a:avLst>
                  <a:gd name="adj" fmla="val 29932"/>
                </a:avLst>
              </a:prstGeom>
              <a:solidFill>
                <a:srgbClr val="CCB2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探索种群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及其反射种群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𝐵</m:t>
                            </m:r>
                          </m:sub>
                        </m:sSub>
                      </m:e>
                    </m:acc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C4335124-3453-3167-7DBE-BDC985487E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6198" y="6515212"/>
                <a:ext cx="3387197" cy="673100"/>
              </a:xfrm>
              <a:prstGeom prst="roundRect">
                <a:avLst>
                  <a:gd name="adj" fmla="val 29932"/>
                </a:avLst>
              </a:prstGeom>
              <a:blipFill>
                <a:blip r:embed="rId11"/>
                <a:stretch>
                  <a:fillRect r="-127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5ADE6514-1BC3-5B1D-EEAD-E557576F9068}"/>
              </a:ext>
            </a:extLst>
          </p:cNvPr>
          <p:cNvGrpSpPr/>
          <p:nvPr/>
        </p:nvGrpSpPr>
        <p:grpSpPr>
          <a:xfrm>
            <a:off x="24612675" y="8856785"/>
            <a:ext cx="6801773" cy="5735504"/>
            <a:chOff x="24817216" y="11110830"/>
            <a:chExt cx="6801773" cy="573550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CE2E36C4-41A1-CCB7-040D-F6797FD04FF9}"/>
                    </a:ext>
                  </a:extLst>
                </p:cNvPr>
                <p:cNvSpPr/>
                <p:nvPr/>
              </p:nvSpPr>
              <p:spPr>
                <a:xfrm>
                  <a:off x="24817216" y="11110830"/>
                  <a:ext cx="6801773" cy="5735504"/>
                </a:xfrm>
                <a:prstGeom prst="roundRect">
                  <a:avLst>
                    <a:gd name="adj" fmla="val 10810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</a:rPr>
                    <a:t>模型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</a:rPr>
                    <a:t>训练</a:t>
                  </a:r>
                  <a:endParaRPr lang="en-US" altLang="zh-CN" sz="2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</a:rPr>
                    <a:t>用于忽略约束任务</a:t>
                  </a:r>
                  <a:r>
                    <a:rPr lang="en-US" altLang="zh-CN" sz="2400" dirty="0">
                      <a:solidFill>
                        <a:schemeClr val="tx1"/>
                      </a:solidFill>
                    </a:rPr>
                    <a:t>(UPF</a:t>
                  </a:r>
                  <a:r>
                    <a:rPr lang="zh-CN" altLang="en-US" sz="2400" dirty="0">
                      <a:solidFill>
                        <a:schemeClr val="tx1"/>
                      </a:solidFill>
                    </a:rPr>
                    <a:t>开发任务</a:t>
                  </a:r>
                  <a:r>
                    <a:rPr lang="en-US" altLang="zh-CN" sz="2400" dirty="0">
                      <a:solidFill>
                        <a:schemeClr val="tx1"/>
                      </a:solidFill>
                    </a:rPr>
                    <a:t>)</a:t>
                  </a:r>
                  <a:r>
                    <a:rPr lang="zh-CN" altLang="en-US" sz="2400" dirty="0">
                      <a:solidFill>
                        <a:schemeClr val="tx1"/>
                      </a:solidFill>
                    </a:rPr>
                    <a:t>映射</a:t>
                  </a:r>
                  <a:endParaRPr lang="en-US" altLang="zh-CN" sz="2400" dirty="0">
                    <a:solidFill>
                      <a:schemeClr val="tx1"/>
                    </a:solidFill>
                  </a:endParaRPr>
                </a:p>
                <a:p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CE2E36C4-41A1-CCB7-040D-F6797FD04F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17216" y="11110830"/>
                  <a:ext cx="6801773" cy="5735504"/>
                </a:xfrm>
                <a:prstGeom prst="roundRect">
                  <a:avLst>
                    <a:gd name="adj" fmla="val 10810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0A684BCD-A57A-5F44-7694-E35A911DCFE1}"/>
                    </a:ext>
                  </a:extLst>
                </p:cNvPr>
                <p:cNvSpPr txBox="1"/>
                <p:nvPr/>
              </p:nvSpPr>
              <p:spPr>
                <a:xfrm>
                  <a:off x="24959950" y="12278274"/>
                  <a:ext cx="6516303" cy="4274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AutoNum type="arabicPeriod"/>
                  </a:pPr>
                  <a:r>
                    <a:rPr lang="zh-CN" altLang="en-US" u="sng" dirty="0">
                      <a:solidFill>
                        <a:schemeClr val="tx1"/>
                      </a:solidFill>
                    </a:rPr>
                    <a:t>初始化</a:t>
                  </a:r>
                  <a:r>
                    <a:rPr lang="en-US" altLang="zh-CN" u="sng" dirty="0">
                      <a:solidFill>
                        <a:schemeClr val="tx1"/>
                      </a:solidFill>
                    </a:rPr>
                    <a:t>/</a:t>
                  </a:r>
                  <a:r>
                    <a:rPr lang="zh-CN" altLang="en-US" u="sng" dirty="0">
                      <a:solidFill>
                        <a:schemeClr val="tx1"/>
                      </a:solidFill>
                    </a:rPr>
                    <a:t>从模型库中继承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MLP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模型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b="0" dirty="0"/>
                </a:p>
                <a:p>
                  <a:pPr marL="342900" indent="-342900">
                    <a:buFontTx/>
                    <a:buAutoNum type="arabicPeriod" startAt="2"/>
                  </a:pPr>
                  <a:r>
                    <a:rPr lang="zh-CN" altLang="en-US" dirty="0"/>
                    <a:t>随机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生成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个单纯形上的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Das and Dennis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参考向量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zh-CN" altLang="en-US" kern="100" dirty="0">
                      <a:ea typeface="等线" panose="02010600030101010101" pitchFamily="2" charset="-122"/>
                      <a:cs typeface="Arial" panose="020B0604020202020204" pitchFamily="34" charset="0"/>
                    </a:rPr>
                    <a:t>，为</a:t>
                  </a:r>
                  <a:r>
                    <a:rPr lang="en-US" altLang="zh-CN" kern="100" dirty="0">
                      <a:ea typeface="等线" panose="02010600030101010101" pitchFamily="2" charset="-122"/>
                      <a:cs typeface="Arial" panose="020B0604020202020204" pitchFamily="34" charset="0"/>
                    </a:rPr>
                    <a:t>m</a:t>
                  </a:r>
                  <a:r>
                    <a:rPr lang="zh-CN" altLang="en-US" kern="100" dirty="0">
                      <a:ea typeface="等线" panose="02010600030101010101" pitchFamily="2" charset="-122"/>
                      <a:cs typeface="Arial" panose="020B0604020202020204" pitchFamily="34" charset="0"/>
                    </a:rPr>
                    <a:t>个目标对应的权重</a:t>
                  </a:r>
                  <a:endParaRPr lang="en-US" altLang="zh-CN" kern="100" dirty="0"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  <a:p>
                  <a:pPr marL="342900" indent="-342900">
                    <a:buAutoNum type="arabicPeriod" startAt="2"/>
                  </a:pPr>
                  <a:r>
                    <a:rPr lang="zh-CN" altLang="en-US" dirty="0"/>
                    <a:t>向量化开发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种群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的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个</a:t>
                  </a:r>
                  <a:r>
                    <a:rPr lang="en-US" altLang="zh-CN" dirty="0"/>
                    <a:t>m</a:t>
                  </a:r>
                  <a:r>
                    <a:rPr lang="zh-CN" altLang="en-US" dirty="0"/>
                    <a:t>维解</a:t>
                  </a:r>
                  <a:endParaRPr lang="en-US" altLang="zh-CN" dirty="0"/>
                </a:p>
                <a:p>
                  <a:pPr marL="342900" indent="-342900">
                    <a:buAutoNum type="arabicPeriod" startAt="2"/>
                  </a:pPr>
                  <a:r>
                    <a:rPr lang="en-US" altLang="zh-CN" dirty="0">
                      <a:solidFill>
                        <a:schemeClr val="tx1"/>
                      </a:solidFill>
                    </a:rPr>
                    <a:t> Train:</a:t>
                  </a:r>
                </a:p>
                <a:p>
                  <a:r>
                    <a:rPr lang="en-US" altLang="zh-CN" dirty="0"/>
                    <a:t>for e = 1 to epoch do</a:t>
                  </a:r>
                </a:p>
                <a:p>
                  <a:r>
                    <a:rPr lang="en-US" altLang="zh-CN" dirty="0"/>
                    <a:t>	for </a:t>
                  </a:r>
                  <a:r>
                    <a:rPr lang="en-US" altLang="zh-CN" dirty="0" err="1"/>
                    <a:t>i</a:t>
                  </a:r>
                  <a:r>
                    <a:rPr lang="en-US" altLang="zh-CN" dirty="0"/>
                    <a:t> = 1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 do</a:t>
                  </a:r>
                </a:p>
                <a:p>
                  <a:r>
                    <a:rPr lang="en-US" altLang="zh-CN" dirty="0"/>
                    <a:t>		</a:t>
                  </a:r>
                  <a:r>
                    <a:rPr lang="zh-CN" altLang="en-US" dirty="0"/>
                    <a:t>找到两个向量化的解最接近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</m:oMath>
                  </a14:m>
                  <a:r>
                    <a:rPr lang="zh-CN" altLang="en-US" dirty="0"/>
                    <a:t>两个个体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dirty="0"/>
                </a:p>
                <a:p>
                  <a:r>
                    <a:rPr lang="en-US" altLang="zh-CN" dirty="0"/>
                    <a:t>		</a:t>
                  </a:r>
                  <a:r>
                    <a:rPr lang="zh-CN" altLang="en-US" dirty="0"/>
                    <a:t>构建忽略约束任务</a:t>
                  </a:r>
                  <a:r>
                    <a:rPr lang="en-US" altLang="zh-CN" dirty="0"/>
                    <a:t>((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a14:m>
                  <a:r>
                    <a:rPr lang="zh-CN" altLang="en-US" dirty="0"/>
                    <a:t>加权目标函数低的个体映射到高的个体</a:t>
                  </a:r>
                  <a:r>
                    <a:rPr lang="en-US" altLang="zh-CN" dirty="0"/>
                    <a:t>)</a:t>
                  </a:r>
                  <a:r>
                    <a:rPr lang="zh-CN" altLang="en-US" dirty="0"/>
                    <a:t>的一组数据向量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dirty="0"/>
                </a:p>
                <a:p>
                  <a:r>
                    <a:rPr lang="en-US" altLang="zh-CN" dirty="0"/>
                    <a:t>		</a:t>
                  </a:r>
                  <a:r>
                    <a:rPr lang="zh-CN" altLang="en-US" dirty="0"/>
                    <a:t>利用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/>
                    <a:t>的</a:t>
                  </a:r>
                  <a:r>
                    <a:rPr lang="en-US" altLang="zh-CN" dirty="0"/>
                    <a:t>MSE</a:t>
                  </a:r>
                  <a:r>
                    <a:rPr lang="zh-CN" altLang="en-US" dirty="0"/>
                    <a:t>对</a:t>
                  </a:r>
                  <a:r>
                    <a:rPr lang="en-US" altLang="zh-CN" dirty="0"/>
                    <a:t>MLP</a:t>
                  </a:r>
                  <a:r>
                    <a:rPr lang="zh-CN" altLang="en-US" dirty="0"/>
                    <a:t>模型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误差反向传播更新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参数</a:t>
                  </a:r>
                  <a:endParaRPr lang="en-US" altLang="zh-CN" dirty="0"/>
                </a:p>
                <a:p>
                  <a:r>
                    <a:rPr lang="en-US" altLang="zh-CN" dirty="0"/>
                    <a:t>	end for</a:t>
                  </a:r>
                </a:p>
                <a:p>
                  <a:r>
                    <a:rPr lang="en-US" altLang="zh-CN" dirty="0"/>
                    <a:t>end for</a:t>
                  </a:r>
                </a:p>
                <a:p>
                  <a:r>
                    <a:rPr lang="en-US" altLang="zh-CN" dirty="0"/>
                    <a:t>5. Return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0A684BCD-A57A-5F44-7694-E35A911DC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9950" y="12278274"/>
                  <a:ext cx="6516303" cy="4274055"/>
                </a:xfrm>
                <a:prstGeom prst="rect">
                  <a:avLst/>
                </a:prstGeom>
                <a:blipFill>
                  <a:blip r:embed="rId13"/>
                  <a:stretch>
                    <a:fillRect l="-842" t="-997" r="-468" b="-12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90C571CA-0116-F359-5418-73F39BFD6C75}"/>
              </a:ext>
            </a:extLst>
          </p:cNvPr>
          <p:cNvGrpSpPr/>
          <p:nvPr/>
        </p:nvGrpSpPr>
        <p:grpSpPr>
          <a:xfrm>
            <a:off x="8119208" y="8856778"/>
            <a:ext cx="6801773" cy="5735511"/>
            <a:chOff x="24817216" y="11110829"/>
            <a:chExt cx="6801773" cy="57355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矩形: 圆角 144">
                  <a:extLst>
                    <a:ext uri="{FF2B5EF4-FFF2-40B4-BE49-F238E27FC236}">
                      <a16:creationId xmlns:a16="http://schemas.microsoft.com/office/drawing/2014/main" id="{673B63E4-E026-10B4-4504-255C54EF43B5}"/>
                    </a:ext>
                  </a:extLst>
                </p:cNvPr>
                <p:cNvSpPr/>
                <p:nvPr/>
              </p:nvSpPr>
              <p:spPr>
                <a:xfrm>
                  <a:off x="24817216" y="11110829"/>
                  <a:ext cx="6801773" cy="5735511"/>
                </a:xfrm>
                <a:prstGeom prst="roundRect">
                  <a:avLst>
                    <a:gd name="adj" fmla="val 10810"/>
                  </a:avLst>
                </a:prstGeom>
                <a:solidFill>
                  <a:srgbClr val="DFEED6"/>
                </a:solidFill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</a:rPr>
                    <a:t>模型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</a:rPr>
                    <a:t>训练</a:t>
                  </a:r>
                  <a:endParaRPr lang="en-US" altLang="zh-CN" sz="2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</a:rPr>
                    <a:t>用于忽略约束任务</a:t>
                  </a:r>
                  <a:r>
                    <a:rPr lang="en-US" altLang="zh-CN" sz="2400" dirty="0">
                      <a:solidFill>
                        <a:schemeClr val="tx1"/>
                      </a:solidFill>
                    </a:rPr>
                    <a:t>(UPF</a:t>
                  </a:r>
                  <a:r>
                    <a:rPr lang="zh-CN" altLang="en-US" sz="2400" dirty="0">
                      <a:solidFill>
                        <a:schemeClr val="tx1"/>
                      </a:solidFill>
                    </a:rPr>
                    <a:t>探索任务</a:t>
                  </a:r>
                  <a:r>
                    <a:rPr lang="en-US" altLang="zh-CN" sz="2400" dirty="0">
                      <a:solidFill>
                        <a:schemeClr val="tx1"/>
                      </a:solidFill>
                    </a:rPr>
                    <a:t>)</a:t>
                  </a:r>
                  <a:r>
                    <a:rPr lang="zh-CN" altLang="en-US" sz="2400" dirty="0">
                      <a:solidFill>
                        <a:schemeClr val="tx1"/>
                      </a:solidFill>
                    </a:rPr>
                    <a:t>映射</a:t>
                  </a:r>
                  <a:endParaRPr lang="en-US" altLang="zh-CN" sz="2400" dirty="0">
                    <a:solidFill>
                      <a:schemeClr val="tx1"/>
                    </a:solidFill>
                  </a:endParaRPr>
                </a:p>
                <a:p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5" name="矩形: 圆角 144">
                  <a:extLst>
                    <a:ext uri="{FF2B5EF4-FFF2-40B4-BE49-F238E27FC236}">
                      <a16:creationId xmlns:a16="http://schemas.microsoft.com/office/drawing/2014/main" id="{673B63E4-E026-10B4-4504-255C54EF43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17216" y="11110829"/>
                  <a:ext cx="6801773" cy="5735511"/>
                </a:xfrm>
                <a:prstGeom prst="roundRect">
                  <a:avLst>
                    <a:gd name="adj" fmla="val 10810"/>
                  </a:avLst>
                </a:prstGeom>
                <a:blipFill>
                  <a:blip r:embed="rId1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0D3E750A-22E0-DBC5-B2D2-66E6DC61C774}"/>
                    </a:ext>
                  </a:extLst>
                </p:cNvPr>
                <p:cNvSpPr txBox="1"/>
                <p:nvPr/>
              </p:nvSpPr>
              <p:spPr>
                <a:xfrm>
                  <a:off x="24959951" y="12135607"/>
                  <a:ext cx="6516303" cy="4559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AutoNum type="arabicPeriod"/>
                  </a:pPr>
                  <a:r>
                    <a:rPr lang="zh-CN" altLang="en-US" u="sng" dirty="0">
                      <a:solidFill>
                        <a:schemeClr val="tx1"/>
                      </a:solidFill>
                    </a:rPr>
                    <a:t>初始化</a:t>
                  </a:r>
                  <a:r>
                    <a:rPr lang="en-US" altLang="zh-CN" u="sng" dirty="0">
                      <a:solidFill>
                        <a:schemeClr val="tx1"/>
                      </a:solidFill>
                    </a:rPr>
                    <a:t>/</a:t>
                  </a:r>
                  <a:r>
                    <a:rPr lang="zh-CN" altLang="en-US" u="sng" dirty="0">
                      <a:solidFill>
                        <a:schemeClr val="tx1"/>
                      </a:solidFill>
                    </a:rPr>
                    <a:t>从模型库中继承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MLP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模型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b="0" dirty="0"/>
                </a:p>
                <a:p>
                  <a:pPr marL="342900" indent="-342900">
                    <a:buAutoNum type="arabicPeriod" startAt="2"/>
                  </a:pPr>
                  <a:r>
                    <a:rPr lang="zh-CN" altLang="en-US" dirty="0"/>
                    <a:t>随机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生成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个单纯形上的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Das and Dennis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参考向量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zh-CN" altLang="en-US" kern="100" dirty="0">
                      <a:ea typeface="等线" panose="02010600030101010101" pitchFamily="2" charset="-122"/>
                      <a:cs typeface="Arial" panose="020B0604020202020204" pitchFamily="34" charset="0"/>
                    </a:rPr>
                    <a:t>，为</a:t>
                  </a:r>
                  <a:r>
                    <a:rPr lang="en-US" altLang="zh-CN" kern="100" dirty="0">
                      <a:ea typeface="等线" panose="02010600030101010101" pitchFamily="2" charset="-122"/>
                      <a:cs typeface="Arial" panose="020B0604020202020204" pitchFamily="34" charset="0"/>
                    </a:rPr>
                    <a:t>m</a:t>
                  </a:r>
                  <a:r>
                    <a:rPr lang="zh-CN" altLang="en-US" kern="100" dirty="0">
                      <a:ea typeface="等线" panose="02010600030101010101" pitchFamily="2" charset="-122"/>
                      <a:cs typeface="Arial" panose="020B0604020202020204" pitchFamily="34" charset="0"/>
                    </a:rPr>
                    <a:t>个目标对应的权重</a:t>
                  </a:r>
                  <a:endParaRPr lang="en-US" altLang="zh-CN" kern="100" dirty="0"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  <a:p>
                  <a:pPr marL="342900" indent="-342900">
                    <a:buAutoNum type="arabicPeriod" startAt="2"/>
                  </a:pPr>
                  <a:r>
                    <a:rPr lang="zh-CN" altLang="en-US" dirty="0"/>
                    <a:t>向量化探索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dirty="0"/>
                        <m:t>种群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</m:sub>
                      </m:sSub>
                      <m:r>
                        <a:rPr lang="zh-CN" altLang="en-US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及其</m:t>
                      </m:r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反射种群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的</a:t>
                  </a:r>
                  <a14:m>
                    <m:oMath xmlns:m="http://schemas.openxmlformats.org/officeDocument/2006/math">
                      <m:r>
                        <a:rPr lang="en-US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个</a:t>
                  </a:r>
                  <a:r>
                    <a:rPr lang="en-US" altLang="zh-CN" dirty="0"/>
                    <a:t>m</a:t>
                  </a:r>
                  <a:r>
                    <a:rPr lang="zh-CN" altLang="en-US" dirty="0"/>
                    <a:t>维解</a:t>
                  </a:r>
                  <a:endParaRPr lang="en-US" altLang="zh-CN" dirty="0"/>
                </a:p>
                <a:p>
                  <a:pPr marL="342900" indent="-342900">
                    <a:buAutoNum type="arabicPeriod" startAt="2"/>
                  </a:pPr>
                  <a:r>
                    <a:rPr lang="en-US" altLang="zh-CN" dirty="0">
                      <a:solidFill>
                        <a:schemeClr val="tx1"/>
                      </a:solidFill>
                    </a:rPr>
                    <a:t> Train:</a:t>
                  </a:r>
                </a:p>
                <a:p>
                  <a:r>
                    <a:rPr lang="en-US" altLang="zh-CN" dirty="0"/>
                    <a:t>for e = 1 to epoch do</a:t>
                  </a:r>
                </a:p>
                <a:p>
                  <a:r>
                    <a:rPr lang="en-US" altLang="zh-CN" dirty="0"/>
                    <a:t>	for </a:t>
                  </a:r>
                  <a:r>
                    <a:rPr lang="en-US" altLang="zh-CN" dirty="0" err="1"/>
                    <a:t>i</a:t>
                  </a:r>
                  <a:r>
                    <a:rPr lang="en-US" altLang="zh-CN" dirty="0"/>
                    <a:t> = 1 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 smtClean="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 do</a:t>
                  </a:r>
                </a:p>
                <a:p>
                  <a:r>
                    <a:rPr lang="en-US" altLang="zh-CN" dirty="0"/>
                    <a:t>		</a:t>
                  </a:r>
                  <a:r>
                    <a:rPr lang="zh-CN" altLang="en-US" dirty="0"/>
                    <a:t>分别从种群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和</a:t>
                  </a:r>
                  <a14:m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zh-CN" altLang="en-US" dirty="0"/>
                    <a:t>找到两个向量化的解最接近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</m:oMath>
                  </a14:m>
                  <a:r>
                    <a:rPr lang="zh-CN" altLang="en-US" dirty="0"/>
                    <a:t>两个个体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dirty="0"/>
                </a:p>
                <a:p>
                  <a:r>
                    <a:rPr lang="en-US" altLang="zh-CN" dirty="0"/>
                    <a:t>		</a:t>
                  </a:r>
                  <a:r>
                    <a:rPr lang="zh-CN" altLang="en-US" dirty="0"/>
                    <a:t>构建忽略约束任务</a:t>
                  </a:r>
                  <a:r>
                    <a:rPr lang="en-US" altLang="zh-CN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a14:m>
                  <a:r>
                    <a:rPr lang="zh-CN" altLang="en-US" dirty="0"/>
                    <a:t>加权目标函数低的个体映射到高的个体</a:t>
                  </a:r>
                  <a:r>
                    <a:rPr lang="en-US" altLang="zh-CN" dirty="0"/>
                    <a:t>)</a:t>
                  </a:r>
                  <a:r>
                    <a:rPr lang="zh-CN" altLang="en-US" dirty="0"/>
                    <a:t>的一组数据向量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dirty="0"/>
                </a:p>
                <a:p>
                  <a:r>
                    <a:rPr lang="en-US" altLang="zh-CN" dirty="0"/>
                    <a:t>		</a:t>
                  </a:r>
                  <a:r>
                    <a:rPr lang="zh-CN" altLang="en-US" dirty="0"/>
                    <a:t>利用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/>
                    <a:t>的</a:t>
                  </a:r>
                  <a:r>
                    <a:rPr lang="en-US" altLang="zh-CN" dirty="0"/>
                    <a:t>MSE</a:t>
                  </a:r>
                  <a:r>
                    <a:rPr lang="zh-CN" altLang="en-US" dirty="0"/>
                    <a:t>对</a:t>
                  </a:r>
                  <a:r>
                    <a:rPr lang="en-US" altLang="zh-CN" dirty="0"/>
                    <a:t>MLP</a:t>
                  </a:r>
                  <a:r>
                    <a:rPr lang="zh-CN" altLang="en-US" dirty="0"/>
                    <a:t>模型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误差反向传播更新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参数</a:t>
                  </a:r>
                  <a:endParaRPr lang="en-US" altLang="zh-CN" dirty="0"/>
                </a:p>
                <a:p>
                  <a:r>
                    <a:rPr lang="en-US" altLang="zh-CN" dirty="0"/>
                    <a:t>	end for</a:t>
                  </a:r>
                </a:p>
                <a:p>
                  <a:r>
                    <a:rPr lang="en-US" altLang="zh-CN" dirty="0"/>
                    <a:t>end for</a:t>
                  </a:r>
                </a:p>
                <a:p>
                  <a:r>
                    <a:rPr lang="en-US" altLang="zh-CN" dirty="0"/>
                    <a:t>5. Return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0D3E750A-22E0-DBC5-B2D2-66E6DC61C7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59951" y="12135607"/>
                  <a:ext cx="6516303" cy="4559390"/>
                </a:xfrm>
                <a:prstGeom prst="rect">
                  <a:avLst/>
                </a:prstGeom>
                <a:blipFill>
                  <a:blip r:embed="rId15"/>
                  <a:stretch>
                    <a:fillRect l="-748" t="-1070" b="-120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0" name="连接符: 肘形 149">
            <a:extLst>
              <a:ext uri="{FF2B5EF4-FFF2-40B4-BE49-F238E27FC236}">
                <a16:creationId xmlns:a16="http://schemas.microsoft.com/office/drawing/2014/main" id="{C676FB06-1FE0-5FE1-3067-E4D15DB7992B}"/>
              </a:ext>
            </a:extLst>
          </p:cNvPr>
          <p:cNvCxnSpPr>
            <a:cxnSpLocks/>
            <a:stCxn id="17" idx="2"/>
            <a:endCxn id="26" idx="0"/>
          </p:cNvCxnSpPr>
          <p:nvPr/>
        </p:nvCxnSpPr>
        <p:spPr>
          <a:xfrm rot="16200000" flipH="1">
            <a:off x="25430067" y="6273290"/>
            <a:ext cx="1668474" cy="3498515"/>
          </a:xfrm>
          <a:prstGeom prst="bentConnector3">
            <a:avLst>
              <a:gd name="adj1" fmla="val 50000"/>
            </a:avLst>
          </a:prstGeom>
          <a:ln w="50800">
            <a:solidFill>
              <a:srgbClr val="8AB8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连接符: 肘形 151">
            <a:extLst>
              <a:ext uri="{FF2B5EF4-FFF2-40B4-BE49-F238E27FC236}">
                <a16:creationId xmlns:a16="http://schemas.microsoft.com/office/drawing/2014/main" id="{CC105F7D-EA4E-1D05-4520-03474E134BDA}"/>
              </a:ext>
            </a:extLst>
          </p:cNvPr>
          <p:cNvCxnSpPr>
            <a:cxnSpLocks/>
            <a:stCxn id="27" idx="2"/>
            <a:endCxn id="26" idx="0"/>
          </p:cNvCxnSpPr>
          <p:nvPr/>
        </p:nvCxnSpPr>
        <p:spPr>
          <a:xfrm rot="16200000" flipH="1">
            <a:off x="26837544" y="7680767"/>
            <a:ext cx="1668474" cy="683561"/>
          </a:xfrm>
          <a:prstGeom prst="bentConnector3">
            <a:avLst>
              <a:gd name="adj1" fmla="val 50000"/>
            </a:avLst>
          </a:prstGeom>
          <a:ln w="50800">
            <a:solidFill>
              <a:srgbClr val="8AB8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连接符: 肘形 154">
            <a:extLst>
              <a:ext uri="{FF2B5EF4-FFF2-40B4-BE49-F238E27FC236}">
                <a16:creationId xmlns:a16="http://schemas.microsoft.com/office/drawing/2014/main" id="{FF4F0D28-7CC9-689A-B7EE-A8DADD974230}"/>
              </a:ext>
            </a:extLst>
          </p:cNvPr>
          <p:cNvCxnSpPr>
            <a:cxnSpLocks/>
            <a:stCxn id="17" idx="2"/>
            <a:endCxn id="142" idx="0"/>
          </p:cNvCxnSpPr>
          <p:nvPr/>
        </p:nvCxnSpPr>
        <p:spPr>
          <a:xfrm rot="5400000">
            <a:off x="21290484" y="5632224"/>
            <a:ext cx="1668477" cy="4780651"/>
          </a:xfrm>
          <a:prstGeom prst="bentConnector3">
            <a:avLst>
              <a:gd name="adj1" fmla="val 20314"/>
            </a:avLst>
          </a:prstGeom>
          <a:ln w="50800">
            <a:solidFill>
              <a:srgbClr val="F4B4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连接符: 肘形 157">
            <a:extLst>
              <a:ext uri="{FF2B5EF4-FFF2-40B4-BE49-F238E27FC236}">
                <a16:creationId xmlns:a16="http://schemas.microsoft.com/office/drawing/2014/main" id="{1D901939-ABD5-1525-A49E-75CA81E5E908}"/>
              </a:ext>
            </a:extLst>
          </p:cNvPr>
          <p:cNvCxnSpPr>
            <a:cxnSpLocks/>
            <a:stCxn id="27" idx="2"/>
            <a:endCxn id="142" idx="0"/>
          </p:cNvCxnSpPr>
          <p:nvPr/>
        </p:nvCxnSpPr>
        <p:spPr>
          <a:xfrm rot="5400000">
            <a:off x="22697961" y="4224747"/>
            <a:ext cx="1668477" cy="7595605"/>
          </a:xfrm>
          <a:prstGeom prst="bentConnector3">
            <a:avLst>
              <a:gd name="adj1" fmla="val 19553"/>
            </a:avLst>
          </a:prstGeom>
          <a:ln w="50800">
            <a:solidFill>
              <a:srgbClr val="F4B4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连接符: 肘形 169">
            <a:extLst>
              <a:ext uri="{FF2B5EF4-FFF2-40B4-BE49-F238E27FC236}">
                <a16:creationId xmlns:a16="http://schemas.microsoft.com/office/drawing/2014/main" id="{063CE806-6F17-3379-E78E-BC6F1CD2074A}"/>
              </a:ext>
            </a:extLst>
          </p:cNvPr>
          <p:cNvCxnSpPr>
            <a:cxnSpLocks/>
            <a:stCxn id="130" idx="2"/>
            <a:endCxn id="142" idx="0"/>
          </p:cNvCxnSpPr>
          <p:nvPr/>
        </p:nvCxnSpPr>
        <p:spPr>
          <a:xfrm rot="16200000" flipH="1">
            <a:off x="16517858" y="5640250"/>
            <a:ext cx="1668476" cy="4764599"/>
          </a:xfrm>
          <a:prstGeom prst="bentConnector3">
            <a:avLst>
              <a:gd name="adj1" fmla="val 20314"/>
            </a:avLst>
          </a:prstGeom>
          <a:ln w="50800">
            <a:solidFill>
              <a:srgbClr val="F4B4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连接符: 肘形 172">
            <a:extLst>
              <a:ext uri="{FF2B5EF4-FFF2-40B4-BE49-F238E27FC236}">
                <a16:creationId xmlns:a16="http://schemas.microsoft.com/office/drawing/2014/main" id="{5F30047D-CC04-2E4D-894D-C19C11A8E235}"/>
              </a:ext>
            </a:extLst>
          </p:cNvPr>
          <p:cNvCxnSpPr>
            <a:cxnSpLocks/>
            <a:stCxn id="47" idx="2"/>
            <a:endCxn id="142" idx="0"/>
          </p:cNvCxnSpPr>
          <p:nvPr/>
        </p:nvCxnSpPr>
        <p:spPr>
          <a:xfrm rot="16200000" flipH="1">
            <a:off x="14454420" y="3576812"/>
            <a:ext cx="1686948" cy="8873003"/>
          </a:xfrm>
          <a:prstGeom prst="bentConnector3">
            <a:avLst>
              <a:gd name="adj1" fmla="val 19886"/>
            </a:avLst>
          </a:prstGeom>
          <a:ln w="50800">
            <a:solidFill>
              <a:srgbClr val="F4B4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连接符: 肘形 175">
            <a:extLst>
              <a:ext uri="{FF2B5EF4-FFF2-40B4-BE49-F238E27FC236}">
                <a16:creationId xmlns:a16="http://schemas.microsoft.com/office/drawing/2014/main" id="{B2E861E8-E41A-3311-2355-89830B83E3B7}"/>
              </a:ext>
            </a:extLst>
          </p:cNvPr>
          <p:cNvCxnSpPr>
            <a:cxnSpLocks/>
            <a:stCxn id="130" idx="2"/>
            <a:endCxn id="145" idx="0"/>
          </p:cNvCxnSpPr>
          <p:nvPr/>
        </p:nvCxnSpPr>
        <p:spPr>
          <a:xfrm rot="5400000">
            <a:off x="12410713" y="6297694"/>
            <a:ext cx="1668466" cy="3449702"/>
          </a:xfrm>
          <a:prstGeom prst="bentConnector3">
            <a:avLst>
              <a:gd name="adj1" fmla="val 50000"/>
            </a:avLst>
          </a:prstGeom>
          <a:ln w="50800">
            <a:solidFill>
              <a:srgbClr val="ADD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连接符: 肘形 178">
            <a:extLst>
              <a:ext uri="{FF2B5EF4-FFF2-40B4-BE49-F238E27FC236}">
                <a16:creationId xmlns:a16="http://schemas.microsoft.com/office/drawing/2014/main" id="{B86ECC24-C769-1F6D-3C3C-6AB066084443}"/>
              </a:ext>
            </a:extLst>
          </p:cNvPr>
          <p:cNvCxnSpPr>
            <a:cxnSpLocks/>
            <a:stCxn id="47" idx="2"/>
            <a:endCxn id="145" idx="0"/>
          </p:cNvCxnSpPr>
          <p:nvPr/>
        </p:nvCxnSpPr>
        <p:spPr>
          <a:xfrm rot="16200000" flipH="1">
            <a:off x="10347275" y="7683958"/>
            <a:ext cx="1686938" cy="658702"/>
          </a:xfrm>
          <a:prstGeom prst="bentConnector3">
            <a:avLst>
              <a:gd name="adj1" fmla="val 50000"/>
            </a:avLst>
          </a:prstGeom>
          <a:ln w="50800">
            <a:solidFill>
              <a:srgbClr val="ADD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接箭头连接符 201">
            <a:extLst>
              <a:ext uri="{FF2B5EF4-FFF2-40B4-BE49-F238E27FC236}">
                <a16:creationId xmlns:a16="http://schemas.microsoft.com/office/drawing/2014/main" id="{2356DE98-03FD-C41D-8C77-DC2C57EC42CC}"/>
              </a:ext>
            </a:extLst>
          </p:cNvPr>
          <p:cNvCxnSpPr>
            <a:cxnSpLocks/>
            <a:stCxn id="43" idx="1"/>
            <a:endCxn id="41" idx="3"/>
          </p:cNvCxnSpPr>
          <p:nvPr/>
        </p:nvCxnSpPr>
        <p:spPr>
          <a:xfrm flipH="1">
            <a:off x="17538034" y="5244002"/>
            <a:ext cx="2196362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连接符: 肘形 232">
            <a:extLst>
              <a:ext uri="{FF2B5EF4-FFF2-40B4-BE49-F238E27FC236}">
                <a16:creationId xmlns:a16="http://schemas.microsoft.com/office/drawing/2014/main" id="{7E70ED88-42C0-F406-60F3-E20F89CFBCA2}"/>
              </a:ext>
            </a:extLst>
          </p:cNvPr>
          <p:cNvCxnSpPr>
            <a:stCxn id="41" idx="1"/>
            <a:endCxn id="75" idx="3"/>
          </p:cNvCxnSpPr>
          <p:nvPr/>
        </p:nvCxnSpPr>
        <p:spPr>
          <a:xfrm rot="10800000">
            <a:off x="12733638" y="4753974"/>
            <a:ext cx="2848597" cy="490028"/>
          </a:xfrm>
          <a:prstGeom prst="bentConnector3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连接符: 肘形 233">
            <a:extLst>
              <a:ext uri="{FF2B5EF4-FFF2-40B4-BE49-F238E27FC236}">
                <a16:creationId xmlns:a16="http://schemas.microsoft.com/office/drawing/2014/main" id="{6BFF2A65-BA39-9F61-00CD-91AA7242CBC5}"/>
              </a:ext>
            </a:extLst>
          </p:cNvPr>
          <p:cNvCxnSpPr>
            <a:cxnSpLocks/>
            <a:stCxn id="75" idx="2"/>
            <a:endCxn id="130" idx="0"/>
          </p:cNvCxnSpPr>
          <p:nvPr/>
        </p:nvCxnSpPr>
        <p:spPr>
          <a:xfrm rot="16200000" flipH="1">
            <a:off x="12130812" y="3676227"/>
            <a:ext cx="765648" cy="4912322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接箭头连接符 236">
            <a:extLst>
              <a:ext uri="{FF2B5EF4-FFF2-40B4-BE49-F238E27FC236}">
                <a16:creationId xmlns:a16="http://schemas.microsoft.com/office/drawing/2014/main" id="{D238B7D4-0CF2-3DF5-BA00-BF76F997AB32}"/>
              </a:ext>
            </a:extLst>
          </p:cNvPr>
          <p:cNvCxnSpPr>
            <a:cxnSpLocks/>
            <a:stCxn id="130" idx="1"/>
            <a:endCxn id="47" idx="3"/>
          </p:cNvCxnSpPr>
          <p:nvPr/>
        </p:nvCxnSpPr>
        <p:spPr>
          <a:xfrm flipH="1" flipV="1">
            <a:off x="12387406" y="6833290"/>
            <a:ext cx="888792" cy="18472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连接符: 肘形 242">
            <a:extLst>
              <a:ext uri="{FF2B5EF4-FFF2-40B4-BE49-F238E27FC236}">
                <a16:creationId xmlns:a16="http://schemas.microsoft.com/office/drawing/2014/main" id="{EB7B1CA7-34F7-1DC6-FEE4-439FDAB2D4D8}"/>
              </a:ext>
            </a:extLst>
          </p:cNvPr>
          <p:cNvCxnSpPr>
            <a:cxnSpLocks/>
            <a:stCxn id="43" idx="3"/>
            <a:endCxn id="17" idx="0"/>
          </p:cNvCxnSpPr>
          <p:nvPr/>
        </p:nvCxnSpPr>
        <p:spPr>
          <a:xfrm>
            <a:off x="21690195" y="5244002"/>
            <a:ext cx="2824852" cy="1271209"/>
          </a:xfrm>
          <a:prstGeom prst="bentConnector2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>
            <a:extLst>
              <a:ext uri="{FF2B5EF4-FFF2-40B4-BE49-F238E27FC236}">
                <a16:creationId xmlns:a16="http://schemas.microsoft.com/office/drawing/2014/main" id="{29D6AC90-0F97-7EAE-61AC-2C0D85D6F434}"/>
              </a:ext>
            </a:extLst>
          </p:cNvPr>
          <p:cNvCxnSpPr>
            <a:cxnSpLocks/>
            <a:stCxn id="26" idx="1"/>
            <a:endCxn id="142" idx="3"/>
          </p:cNvCxnSpPr>
          <p:nvPr/>
        </p:nvCxnSpPr>
        <p:spPr>
          <a:xfrm flipH="1">
            <a:off x="23135282" y="11724537"/>
            <a:ext cx="1477393" cy="4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接箭头连接符 266">
            <a:extLst>
              <a:ext uri="{FF2B5EF4-FFF2-40B4-BE49-F238E27FC236}">
                <a16:creationId xmlns:a16="http://schemas.microsoft.com/office/drawing/2014/main" id="{660C3E8B-EFE7-C287-D83D-2C062FFAEC94}"/>
              </a:ext>
            </a:extLst>
          </p:cNvPr>
          <p:cNvCxnSpPr>
            <a:cxnSpLocks/>
            <a:stCxn id="145" idx="3"/>
            <a:endCxn id="142" idx="1"/>
          </p:cNvCxnSpPr>
          <p:nvPr/>
        </p:nvCxnSpPr>
        <p:spPr>
          <a:xfrm>
            <a:off x="14920981" y="11724534"/>
            <a:ext cx="1412528" cy="7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05928B60-899D-730D-6C91-57DC5B00C13A}"/>
                  </a:ext>
                </a:extLst>
              </p:cNvPr>
              <p:cNvSpPr txBox="1"/>
              <p:nvPr/>
            </p:nvSpPr>
            <p:spPr>
              <a:xfrm>
                <a:off x="15005805" y="10316016"/>
                <a:ext cx="121011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探索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dirty="0"/>
                      <m:t>种群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个向量化的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维解</a:t>
                </a:r>
                <a:endParaRPr lang="en-US" altLang="zh-CN" dirty="0"/>
              </a:p>
            </p:txBody>
          </p:sp>
        </mc:Choice>
        <mc:Fallback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05928B60-899D-730D-6C91-57DC5B00C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5805" y="10316016"/>
                <a:ext cx="1210115" cy="1200329"/>
              </a:xfrm>
              <a:prstGeom prst="rect">
                <a:avLst/>
              </a:prstGeom>
              <a:blipFill>
                <a:blip r:embed="rId16"/>
                <a:stretch>
                  <a:fillRect l="-4545" t="-3553" r="-505" b="-76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377B8A26-8370-2D6C-A2AF-6B5BC006810A}"/>
                  </a:ext>
                </a:extLst>
              </p:cNvPr>
              <p:cNvSpPr txBox="1"/>
              <p:nvPr/>
            </p:nvSpPr>
            <p:spPr>
              <a:xfrm>
                <a:off x="23363292" y="10496044"/>
                <a:ext cx="10795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开发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种群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i="1" kern="100"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个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维解</a:t>
                </a:r>
                <a:endParaRPr lang="en-US" altLang="zh-CN" dirty="0"/>
              </a:p>
            </p:txBody>
          </p:sp>
        </mc:Choice>
        <mc:Fallback>
          <p:sp>
            <p:nvSpPr>
              <p:cNvPr id="274" name="文本框 273">
                <a:extLst>
                  <a:ext uri="{FF2B5EF4-FFF2-40B4-BE49-F238E27FC236}">
                    <a16:creationId xmlns:a16="http://schemas.microsoft.com/office/drawing/2014/main" id="{377B8A26-8370-2D6C-A2AF-6B5BC0068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3292" y="10496044"/>
                <a:ext cx="1079565" cy="1200329"/>
              </a:xfrm>
              <a:prstGeom prst="rect">
                <a:avLst/>
              </a:prstGeom>
              <a:blipFill>
                <a:blip r:embed="rId17"/>
                <a:stretch>
                  <a:fillRect l="-5085" t="-3046" r="-4520" b="-60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7" name="连接符: 肘形 276">
            <a:extLst>
              <a:ext uri="{FF2B5EF4-FFF2-40B4-BE49-F238E27FC236}">
                <a16:creationId xmlns:a16="http://schemas.microsoft.com/office/drawing/2014/main" id="{08918E4B-5217-5DD7-7EA8-3128FC89CCDA}"/>
              </a:ext>
            </a:extLst>
          </p:cNvPr>
          <p:cNvCxnSpPr>
            <a:cxnSpLocks/>
            <a:stCxn id="17" idx="2"/>
            <a:endCxn id="263" idx="0"/>
          </p:cNvCxnSpPr>
          <p:nvPr/>
        </p:nvCxnSpPr>
        <p:spPr>
          <a:xfrm rot="16200000" flipH="1">
            <a:off x="20805340" y="10898017"/>
            <a:ext cx="8787429" cy="1368015"/>
          </a:xfrm>
          <a:prstGeom prst="bentConnector3">
            <a:avLst>
              <a:gd name="adj1" fmla="val 88302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连接符: 肘形 280">
            <a:extLst>
              <a:ext uri="{FF2B5EF4-FFF2-40B4-BE49-F238E27FC236}">
                <a16:creationId xmlns:a16="http://schemas.microsoft.com/office/drawing/2014/main" id="{F4BB73F6-E626-1C2D-D987-8C3819245797}"/>
              </a:ext>
            </a:extLst>
          </p:cNvPr>
          <p:cNvCxnSpPr>
            <a:cxnSpLocks/>
            <a:stCxn id="26" idx="2"/>
            <a:endCxn id="263" idx="0"/>
          </p:cNvCxnSpPr>
          <p:nvPr/>
        </p:nvCxnSpPr>
        <p:spPr>
          <a:xfrm rot="5400000">
            <a:off x="26256587" y="14218764"/>
            <a:ext cx="1383451" cy="2130500"/>
          </a:xfrm>
          <a:prstGeom prst="bentConnector3">
            <a:avLst>
              <a:gd name="adj1" fmla="val 50000"/>
            </a:avLst>
          </a:prstGeom>
          <a:ln w="50800">
            <a:solidFill>
              <a:srgbClr val="8AB8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连接符: 肘形 283">
            <a:extLst>
              <a:ext uri="{FF2B5EF4-FFF2-40B4-BE49-F238E27FC236}">
                <a16:creationId xmlns:a16="http://schemas.microsoft.com/office/drawing/2014/main" id="{0D8D3032-3A1D-27B0-3E45-90C84FDB814F}"/>
              </a:ext>
            </a:extLst>
          </p:cNvPr>
          <p:cNvCxnSpPr>
            <a:cxnSpLocks/>
            <a:stCxn id="142" idx="2"/>
            <a:endCxn id="263" idx="0"/>
          </p:cNvCxnSpPr>
          <p:nvPr/>
        </p:nvCxnSpPr>
        <p:spPr>
          <a:xfrm rot="16200000" flipH="1">
            <a:off x="22117006" y="12209683"/>
            <a:ext cx="1383447" cy="6148666"/>
          </a:xfrm>
          <a:prstGeom prst="bentConnector3">
            <a:avLst>
              <a:gd name="adj1" fmla="val 50000"/>
            </a:avLst>
          </a:prstGeom>
          <a:ln w="50800">
            <a:solidFill>
              <a:srgbClr val="F4B4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2" name="组合 301">
            <a:extLst>
              <a:ext uri="{FF2B5EF4-FFF2-40B4-BE49-F238E27FC236}">
                <a16:creationId xmlns:a16="http://schemas.microsoft.com/office/drawing/2014/main" id="{ABCF2758-644B-2150-0ED9-C1FD3934EFC7}"/>
              </a:ext>
            </a:extLst>
          </p:cNvPr>
          <p:cNvGrpSpPr/>
          <p:nvPr/>
        </p:nvGrpSpPr>
        <p:grpSpPr>
          <a:xfrm>
            <a:off x="20556628" y="15975740"/>
            <a:ext cx="10652868" cy="3785570"/>
            <a:chOff x="20179281" y="15759731"/>
            <a:chExt cx="10652868" cy="3785570"/>
          </a:xfrm>
        </p:grpSpPr>
        <p:sp>
          <p:nvSpPr>
            <p:cNvPr id="263" name="矩形: 圆角 262">
              <a:extLst>
                <a:ext uri="{FF2B5EF4-FFF2-40B4-BE49-F238E27FC236}">
                  <a16:creationId xmlns:a16="http://schemas.microsoft.com/office/drawing/2014/main" id="{7459AB3E-85FD-E56D-F423-7CB36DBDC95E}"/>
                </a:ext>
              </a:extLst>
            </p:cNvPr>
            <p:cNvSpPr/>
            <p:nvPr/>
          </p:nvSpPr>
          <p:spPr>
            <a:xfrm>
              <a:off x="20179281" y="15759731"/>
              <a:ext cx="10652868" cy="3785570"/>
            </a:xfrm>
            <a:prstGeom prst="roundRect">
              <a:avLst/>
            </a:prstGeom>
            <a:solidFill>
              <a:srgbClr val="EBDD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可学习的开发繁殖</a:t>
              </a:r>
              <a:r>
                <a:rPr lang="en-US" altLang="zh-CN" sz="2400" dirty="0">
                  <a:solidFill>
                    <a:schemeClr val="tx1"/>
                  </a:solidFill>
                </a:rPr>
                <a:t>(Learnable Exploitation Reproduction)——CPF</a:t>
              </a:r>
              <a:r>
                <a:rPr lang="zh-CN" altLang="en-US" sz="2400" dirty="0">
                  <a:solidFill>
                    <a:schemeClr val="tx1"/>
                  </a:solidFill>
                </a:rPr>
                <a:t>开发任务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9" name="文本框 288">
                  <a:extLst>
                    <a:ext uri="{FF2B5EF4-FFF2-40B4-BE49-F238E27FC236}">
                      <a16:creationId xmlns:a16="http://schemas.microsoft.com/office/drawing/2014/main" id="{88731E5A-B14E-407B-33A0-380D486E3DF9}"/>
                    </a:ext>
                  </a:extLst>
                </p:cNvPr>
                <p:cNvSpPr txBox="1"/>
                <p:nvPr/>
              </p:nvSpPr>
              <p:spPr>
                <a:xfrm>
                  <a:off x="20925007" y="16481057"/>
                  <a:ext cx="8322439" cy="28623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AutoNum type="arabicPeriod"/>
                  </a:pPr>
                  <a:r>
                    <a:rPr lang="zh-CN" altLang="en-US" dirty="0"/>
                    <a:t>初始化后代种群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  <a:p>
                  <a:pPr marL="342900" indent="-342900">
                    <a:buAutoNum type="arabicPeriod"/>
                  </a:pPr>
                  <a:r>
                    <a:rPr lang="en-US" altLang="zh-CN" dirty="0">
                      <a:ea typeface="Cambria Math" panose="02040503050406030204" pitchFamily="18" charset="0"/>
                    </a:rPr>
                    <a:t>R</a:t>
                  </a:r>
                  <a:r>
                    <a:rPr lang="en-US" altLang="zh-CN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eproduce</a:t>
                  </a:r>
                  <a:r>
                    <a:rPr lang="zh-CN" altLang="en-US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：</a:t>
                  </a:r>
                  <a:endParaRPr lang="en-US" altLang="zh-CN" dirty="0">
                    <a:ea typeface="Cambria Math" panose="02040503050406030204" pitchFamily="18" charset="0"/>
                  </a:endParaRPr>
                </a:p>
                <a:p>
                  <a:r>
                    <a:rPr lang="en-US" altLang="zh-CN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fo</a:t>
                  </a:r>
                  <a:r>
                    <a:rPr lang="en-US" altLang="zh-CN" dirty="0">
                      <a:ea typeface="Cambria Math" panose="02040503050406030204" pitchFamily="18" charset="0"/>
                    </a:rPr>
                    <a:t>r each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en-US" altLang="zh-CN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do</a:t>
                  </a:r>
                </a:p>
                <a:p>
                  <a:r>
                    <a:rPr lang="en-US" altLang="zh-CN" dirty="0">
                      <a:ea typeface="Cambria Math" panose="02040503050406030204" pitchFamily="18" charset="0"/>
                    </a:rPr>
                    <a:t>	</a:t>
                  </a:r>
                  <a:r>
                    <a:rPr lang="zh-CN" altLang="en-US" dirty="0">
                      <a:ea typeface="Cambria Math" panose="02040503050406030204" pitchFamily="18" charset="0"/>
                    </a:rPr>
                    <a:t>通过</a:t>
                  </a:r>
                  <a:r>
                    <a:rPr lang="en-US" altLang="zh-CN" dirty="0">
                      <a:ea typeface="Cambria Math" panose="02040503050406030204" pitchFamily="18" charset="0"/>
                    </a:rPr>
                    <a:t>MLP</a:t>
                  </a:r>
                  <a:r>
                    <a:rPr lang="zh-CN" altLang="en-US" dirty="0">
                      <a:ea typeface="Cambria Math" panose="02040503050406030204" pitchFamily="18" charset="0"/>
                    </a:rPr>
                    <a:t>模型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CN" altLang="en-US" dirty="0">
                      <a:ea typeface="Cambria Math" panose="02040503050406030204" pitchFamily="18" charset="0"/>
                    </a:rPr>
                    <a:t>对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zh-CN" altLang="en-US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映射得到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endPara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  <a:p>
                  <a:r>
                    <a:rPr lang="en-US" altLang="zh-CN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	</a:t>
                  </a:r>
                  <a:r>
                    <a:rPr lang="zh-CN" altLang="en-US" dirty="0">
                      <a:ea typeface="Cambria Math" panose="02040503050406030204" pitchFamily="18" charset="0"/>
                    </a:rPr>
                    <a:t>通过</a:t>
                  </a:r>
                  <a:r>
                    <a:rPr lang="en-US" altLang="zh-CN" dirty="0">
                      <a:ea typeface="Cambria Math" panose="02040503050406030204" pitchFamily="18" charset="0"/>
                    </a:rPr>
                    <a:t>MLP</a:t>
                  </a:r>
                  <a:r>
                    <a:rPr lang="zh-CN" altLang="en-US" dirty="0">
                      <a:ea typeface="Cambria Math" panose="02040503050406030204" pitchFamily="18" charset="0"/>
                    </a:rPr>
                    <a:t>模型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dirty="0">
                      <a:ea typeface="Cambria Math" panose="02040503050406030204" pitchFamily="18" charset="0"/>
                    </a:rPr>
                    <a:t>对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zh-CN" altLang="en-US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映射得到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  <a:p>
                  <a:r>
                    <a:rPr lang="en-US" altLang="zh-CN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	</a:t>
                  </a:r>
                  <a:r>
                    <a:rPr lang="zh-CN" altLang="en-US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利用</a:t>
                  </a:r>
                  <a:r>
                    <a:rPr lang="zh-CN" altLang="en-US" dirty="0"/>
                    <a:t>学习辅助开发式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(0.5−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r>
                    <a:rPr lang="zh-CN" altLang="en-US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子代个体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a14:m>
                  <a:endPara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  <a:p>
                  <a:r>
                    <a:rPr lang="en-US" altLang="zh-CN" dirty="0">
                      <a:ea typeface="Cambria Math" panose="02040503050406030204" pitchFamily="18" charset="0"/>
                    </a:rPr>
                    <a:t>	</a:t>
                  </a:r>
                  <a:r>
                    <a:rPr lang="zh-CN" altLang="en-US" dirty="0">
                      <a:ea typeface="Cambria Math" panose="02040503050406030204" pitchFamily="18" charset="0"/>
                    </a:rPr>
                    <a:t>对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a14:m>
                  <a:r>
                    <a:rPr lang="zh-CN" altLang="en-US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进行多项式变异</a:t>
                  </a:r>
                  <a:r>
                    <a:rPr lang="en-US" altLang="zh-CN" dirty="0">
                      <a:ea typeface="Cambria Math" panose="02040503050406030204" pitchFamily="18" charset="0"/>
                    </a:rPr>
                    <a:t>(polynomial mutation)</a:t>
                  </a:r>
                </a:p>
                <a:p>
                  <a:r>
                    <a:rPr lang="en-US" altLang="zh-CN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	</a:t>
                  </a:r>
                  <a:r>
                    <a:rPr lang="zh-CN" altLang="en-US" dirty="0">
                      <a:ea typeface="Cambria Math" panose="02040503050406030204" pitchFamily="18" charset="0"/>
                    </a:rPr>
                    <a:t>将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a14:m>
                  <a:r>
                    <a:rPr lang="zh-CN" altLang="en-US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添加到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zh-CN" altLang="en-US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中</a:t>
                  </a:r>
                  <a:endPara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  <a:p>
                  <a:r>
                    <a:rPr lang="en-US" altLang="zh-CN" dirty="0">
                      <a:ea typeface="Cambria Math" panose="02040503050406030204" pitchFamily="18" charset="0"/>
                    </a:rPr>
                    <a:t>end for</a:t>
                  </a:r>
                </a:p>
                <a:p>
                  <a:r>
                    <a:rPr lang="en-US" altLang="zh-CN" dirty="0">
                      <a:ea typeface="Cambria Math" panose="02040503050406030204" pitchFamily="18" charset="0"/>
                    </a:rPr>
                    <a:t>3.   Return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sub>
                      </m:sSub>
                    </m:oMath>
                  </a14:m>
                  <a:endPara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289" name="文本框 288">
                  <a:extLst>
                    <a:ext uri="{FF2B5EF4-FFF2-40B4-BE49-F238E27FC236}">
                      <a16:creationId xmlns:a16="http://schemas.microsoft.com/office/drawing/2014/main" id="{88731E5A-B14E-407B-33A0-380D486E3D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25007" y="16481057"/>
                  <a:ext cx="8322439" cy="2862322"/>
                </a:xfrm>
                <a:prstGeom prst="rect">
                  <a:avLst/>
                </a:prstGeom>
                <a:blipFill>
                  <a:blip r:embed="rId18"/>
                  <a:stretch>
                    <a:fillRect l="-586" t="-1489" b="-234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0" name="组合 309">
            <a:extLst>
              <a:ext uri="{FF2B5EF4-FFF2-40B4-BE49-F238E27FC236}">
                <a16:creationId xmlns:a16="http://schemas.microsoft.com/office/drawing/2014/main" id="{7B305FC4-EA4C-FCD5-0E2A-47906590E53B}"/>
              </a:ext>
            </a:extLst>
          </p:cNvPr>
          <p:cNvGrpSpPr/>
          <p:nvPr/>
        </p:nvGrpSpPr>
        <p:grpSpPr>
          <a:xfrm>
            <a:off x="6885166" y="16039009"/>
            <a:ext cx="10652868" cy="3785570"/>
            <a:chOff x="20179281" y="15759731"/>
            <a:chExt cx="10652868" cy="3785570"/>
          </a:xfrm>
        </p:grpSpPr>
        <p:sp>
          <p:nvSpPr>
            <p:cNvPr id="311" name="矩形: 圆角 310">
              <a:extLst>
                <a:ext uri="{FF2B5EF4-FFF2-40B4-BE49-F238E27FC236}">
                  <a16:creationId xmlns:a16="http://schemas.microsoft.com/office/drawing/2014/main" id="{BC9BBAB9-9800-DEE2-8833-F2ACE8D4AD5C}"/>
                </a:ext>
              </a:extLst>
            </p:cNvPr>
            <p:cNvSpPr/>
            <p:nvPr/>
          </p:nvSpPr>
          <p:spPr>
            <a:xfrm>
              <a:off x="20179281" y="15759731"/>
              <a:ext cx="10652868" cy="3785570"/>
            </a:xfrm>
            <a:prstGeom prst="roundRect">
              <a:avLst/>
            </a:prstGeom>
            <a:solidFill>
              <a:srgbClr val="EBDD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可学习的探索繁殖</a:t>
              </a:r>
              <a:r>
                <a:rPr lang="en-US" altLang="zh-CN" sz="2400" dirty="0">
                  <a:solidFill>
                    <a:schemeClr val="tx1"/>
                  </a:solidFill>
                </a:rPr>
                <a:t>(Learnable Exploration Reproduction)——CPF</a:t>
              </a:r>
              <a:r>
                <a:rPr lang="zh-CN" altLang="en-US" sz="2400" dirty="0">
                  <a:solidFill>
                    <a:schemeClr val="tx1"/>
                  </a:solidFill>
                </a:rPr>
                <a:t>探索任务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2" name="文本框 311">
                  <a:extLst>
                    <a:ext uri="{FF2B5EF4-FFF2-40B4-BE49-F238E27FC236}">
                      <a16:creationId xmlns:a16="http://schemas.microsoft.com/office/drawing/2014/main" id="{D27A95AF-92D3-58CA-AAE1-EC74E15FCD77}"/>
                    </a:ext>
                  </a:extLst>
                </p:cNvPr>
                <p:cNvSpPr txBox="1"/>
                <p:nvPr/>
              </p:nvSpPr>
              <p:spPr>
                <a:xfrm>
                  <a:off x="20925007" y="16481057"/>
                  <a:ext cx="8322439" cy="25853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AutoNum type="arabicPeriod"/>
                  </a:pPr>
                  <a:r>
                    <a:rPr lang="zh-CN" altLang="en-US" dirty="0"/>
                    <a:t>初始化后代种群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  <a:p>
                  <a:pPr marL="342900" indent="-342900">
                    <a:buAutoNum type="arabicPeriod"/>
                  </a:pPr>
                  <a:r>
                    <a:rPr lang="en-US" altLang="zh-CN" dirty="0">
                      <a:ea typeface="Cambria Math" panose="02040503050406030204" pitchFamily="18" charset="0"/>
                    </a:rPr>
                    <a:t>R</a:t>
                  </a:r>
                  <a:r>
                    <a:rPr lang="en-US" altLang="zh-CN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eproduce</a:t>
                  </a:r>
                  <a:r>
                    <a:rPr lang="zh-CN" altLang="en-US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：</a:t>
                  </a:r>
                  <a:endParaRPr lang="en-US" altLang="zh-CN" dirty="0">
                    <a:ea typeface="Cambria Math" panose="02040503050406030204" pitchFamily="18" charset="0"/>
                  </a:endParaRPr>
                </a:p>
                <a:p>
                  <a:r>
                    <a:rPr lang="en-US" altLang="zh-CN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fo</a:t>
                  </a:r>
                  <a:r>
                    <a:rPr lang="en-US" altLang="zh-CN" dirty="0">
                      <a:ea typeface="Cambria Math" panose="02040503050406030204" pitchFamily="18" charset="0"/>
                    </a:rPr>
                    <a:t>r each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altLang="zh-CN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do</a:t>
                  </a:r>
                </a:p>
                <a:p>
                  <a:r>
                    <a:rPr lang="en-US" altLang="zh-CN" dirty="0">
                      <a:ea typeface="Cambria Math" panose="02040503050406030204" pitchFamily="18" charset="0"/>
                    </a:rPr>
                    <a:t>	</a:t>
                  </a:r>
                  <a:r>
                    <a:rPr lang="zh-CN" altLang="en-US" dirty="0">
                      <a:ea typeface="Cambria Math" panose="02040503050406030204" pitchFamily="18" charset="0"/>
                    </a:rPr>
                    <a:t>通过</a:t>
                  </a:r>
                  <a:r>
                    <a:rPr lang="en-US" altLang="zh-CN" dirty="0">
                      <a:ea typeface="Cambria Math" panose="02040503050406030204" pitchFamily="18" charset="0"/>
                    </a:rPr>
                    <a:t>MLP</a:t>
                  </a:r>
                  <a:r>
                    <a:rPr lang="zh-CN" altLang="en-US" dirty="0">
                      <a:ea typeface="Cambria Math" panose="02040503050406030204" pitchFamily="18" charset="0"/>
                    </a:rPr>
                    <a:t>模型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zh-CN" altLang="en-US" dirty="0">
                      <a:ea typeface="Cambria Math" panose="02040503050406030204" pitchFamily="18" charset="0"/>
                    </a:rPr>
                    <a:t>对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zh-CN" altLang="en-US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映射得到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a14:m>
                  <a:endPara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  <a:p>
                  <a:r>
                    <a:rPr lang="en-US" altLang="zh-CN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	</a:t>
                  </a:r>
                  <a:r>
                    <a:rPr lang="zh-CN" altLang="en-US" dirty="0">
                      <a:ea typeface="Cambria Math" panose="02040503050406030204" pitchFamily="18" charset="0"/>
                    </a:rPr>
                    <a:t>通过</a:t>
                  </a:r>
                  <a:r>
                    <a:rPr lang="en-US" altLang="zh-CN" dirty="0">
                      <a:ea typeface="Cambria Math" panose="02040503050406030204" pitchFamily="18" charset="0"/>
                    </a:rPr>
                    <a:t>MLP</a:t>
                  </a:r>
                  <a:r>
                    <a:rPr lang="zh-CN" altLang="en-US" dirty="0">
                      <a:ea typeface="Cambria Math" panose="02040503050406030204" pitchFamily="18" charset="0"/>
                    </a:rPr>
                    <a:t>模型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dirty="0">
                      <a:ea typeface="Cambria Math" panose="02040503050406030204" pitchFamily="18" charset="0"/>
                    </a:rPr>
                    <a:t>对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zh-CN" altLang="en-US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映射得到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  <a:p>
                  <a:r>
                    <a:rPr lang="en-US" altLang="zh-CN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	</a:t>
                  </a:r>
                  <a:r>
                    <a:rPr lang="zh-CN" altLang="en-US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利用</a:t>
                  </a:r>
                  <a:r>
                    <a:rPr lang="zh-CN" altLang="en-US" dirty="0"/>
                    <a:t>学习辅助探索式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(0.5−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r>
                    <a:rPr lang="zh-CN" altLang="en-US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子代个体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a14:m>
                  <a:endPara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  <a:p>
                  <a:r>
                    <a:rPr lang="en-US" altLang="zh-CN" dirty="0">
                      <a:ea typeface="Cambria Math" panose="02040503050406030204" pitchFamily="18" charset="0"/>
                    </a:rPr>
                    <a:t>	</a:t>
                  </a:r>
                  <a:r>
                    <a:rPr lang="zh-CN" altLang="en-US" dirty="0">
                      <a:ea typeface="Cambria Math" panose="02040503050406030204" pitchFamily="18" charset="0"/>
                    </a:rPr>
                    <a:t>将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a14:m>
                  <a:r>
                    <a:rPr lang="zh-CN" altLang="en-US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添加到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sub>
                      </m:sSub>
                    </m:oMath>
                  </a14:m>
                  <a:r>
                    <a:rPr lang="zh-CN" altLang="en-US" b="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中</a:t>
                  </a:r>
                  <a:endPara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  <a:p>
                  <a:r>
                    <a:rPr lang="en-US" altLang="zh-CN" dirty="0">
                      <a:ea typeface="Cambria Math" panose="02040503050406030204" pitchFamily="18" charset="0"/>
                    </a:rPr>
                    <a:t>end for</a:t>
                  </a:r>
                </a:p>
                <a:p>
                  <a:r>
                    <a:rPr lang="en-US" altLang="zh-CN" dirty="0">
                      <a:ea typeface="Cambria Math" panose="02040503050406030204" pitchFamily="18" charset="0"/>
                    </a:rPr>
                    <a:t>3.   Return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</m:sub>
                      </m:sSub>
                    </m:oMath>
                  </a14:m>
                  <a:endParaRPr lang="en-US" altLang="zh-CN" b="0" dirty="0">
                    <a:solidFill>
                      <a:schemeClr val="tx1"/>
                    </a:solidFill>
                    <a:ea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312" name="文本框 311">
                  <a:extLst>
                    <a:ext uri="{FF2B5EF4-FFF2-40B4-BE49-F238E27FC236}">
                      <a16:creationId xmlns:a16="http://schemas.microsoft.com/office/drawing/2014/main" id="{D27A95AF-92D3-58CA-AAE1-EC74E15FCD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25007" y="16481057"/>
                  <a:ext cx="8322439" cy="2585323"/>
                </a:xfrm>
                <a:prstGeom prst="rect">
                  <a:avLst/>
                </a:prstGeom>
                <a:blipFill>
                  <a:blip r:embed="rId19"/>
                  <a:stretch>
                    <a:fillRect l="-659" t="-1647" b="-25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4" name="连接符: 肘形 313">
            <a:extLst>
              <a:ext uri="{FF2B5EF4-FFF2-40B4-BE49-F238E27FC236}">
                <a16:creationId xmlns:a16="http://schemas.microsoft.com/office/drawing/2014/main" id="{B84588A6-9788-A1A9-146E-38CDD64B4E60}"/>
              </a:ext>
            </a:extLst>
          </p:cNvPr>
          <p:cNvCxnSpPr>
            <a:cxnSpLocks/>
            <a:stCxn id="41" idx="2"/>
            <a:endCxn id="311" idx="0"/>
          </p:cNvCxnSpPr>
          <p:nvPr/>
        </p:nvCxnSpPr>
        <p:spPr>
          <a:xfrm rot="5400000">
            <a:off x="9156639" y="8635513"/>
            <a:ext cx="10458457" cy="4348534"/>
          </a:xfrm>
          <a:prstGeom prst="bentConnector3">
            <a:avLst>
              <a:gd name="adj1" fmla="val 88693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组合 140">
            <a:extLst>
              <a:ext uri="{FF2B5EF4-FFF2-40B4-BE49-F238E27FC236}">
                <a16:creationId xmlns:a16="http://schemas.microsoft.com/office/drawing/2014/main" id="{9C62B212-4568-41F5-A611-2EEC8719A889}"/>
              </a:ext>
            </a:extLst>
          </p:cNvPr>
          <p:cNvGrpSpPr/>
          <p:nvPr/>
        </p:nvGrpSpPr>
        <p:grpSpPr>
          <a:xfrm>
            <a:off x="16333509" y="8856788"/>
            <a:ext cx="6801773" cy="5735505"/>
            <a:chOff x="24817216" y="11110830"/>
            <a:chExt cx="6801773" cy="54446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矩形: 圆角 141">
                  <a:extLst>
                    <a:ext uri="{FF2B5EF4-FFF2-40B4-BE49-F238E27FC236}">
                      <a16:creationId xmlns:a16="http://schemas.microsoft.com/office/drawing/2014/main" id="{A6492F0C-8679-2C10-08F9-3F286FFBC231}"/>
                    </a:ext>
                  </a:extLst>
                </p:cNvPr>
                <p:cNvSpPr/>
                <p:nvPr/>
              </p:nvSpPr>
              <p:spPr>
                <a:xfrm>
                  <a:off x="24817216" y="11110830"/>
                  <a:ext cx="6801773" cy="5444624"/>
                </a:xfrm>
                <a:prstGeom prst="roundRect">
                  <a:avLst>
                    <a:gd name="adj" fmla="val 10810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</a:rPr>
                    <a:t>模型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sz="2400" dirty="0">
                      <a:solidFill>
                        <a:schemeClr val="tx1"/>
                      </a:solidFill>
                    </a:rPr>
                    <a:t>训练</a:t>
                  </a:r>
                  <a:endParaRPr lang="en-US" altLang="zh-CN" sz="24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zh-CN" altLang="en-US" sz="2400" dirty="0">
                      <a:solidFill>
                        <a:schemeClr val="tx1"/>
                      </a:solidFill>
                    </a:rPr>
                    <a:t>用于约束可行性任务</a:t>
                  </a:r>
                  <a:r>
                    <a:rPr lang="en-US" altLang="zh-CN" sz="2400" dirty="0">
                      <a:solidFill>
                        <a:schemeClr val="tx1"/>
                      </a:solidFill>
                    </a:rPr>
                    <a:t>(</a:t>
                  </a:r>
                  <a:r>
                    <a:rPr lang="zh-CN" altLang="en-US" sz="2400" dirty="0">
                      <a:solidFill>
                        <a:schemeClr val="tx1"/>
                      </a:solidFill>
                    </a:rPr>
                    <a:t>构建约束边界任务</a:t>
                  </a:r>
                  <a:r>
                    <a:rPr lang="en-US" altLang="zh-CN" sz="2400" dirty="0">
                      <a:solidFill>
                        <a:schemeClr val="tx1"/>
                      </a:solidFill>
                    </a:rPr>
                    <a:t>)</a:t>
                  </a:r>
                  <a:r>
                    <a:rPr lang="zh-CN" altLang="en-US" sz="2400" dirty="0">
                      <a:solidFill>
                        <a:schemeClr val="tx1"/>
                      </a:solidFill>
                    </a:rPr>
                    <a:t>映射</a:t>
                  </a:r>
                  <a:endParaRPr lang="en-US" altLang="zh-CN" sz="2400" dirty="0">
                    <a:solidFill>
                      <a:schemeClr val="tx1"/>
                    </a:solidFill>
                  </a:endParaRPr>
                </a:p>
                <a:p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2" name="矩形: 圆角 141">
                  <a:extLst>
                    <a:ext uri="{FF2B5EF4-FFF2-40B4-BE49-F238E27FC236}">
                      <a16:creationId xmlns:a16="http://schemas.microsoft.com/office/drawing/2014/main" id="{A6492F0C-8679-2C10-08F9-3F286FFBC2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17216" y="11110830"/>
                  <a:ext cx="6801773" cy="5444624"/>
                </a:xfrm>
                <a:prstGeom prst="roundRect">
                  <a:avLst>
                    <a:gd name="adj" fmla="val 10810"/>
                  </a:avLst>
                </a:prstGeom>
                <a:blipFill>
                  <a:blip r:embed="rId20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AE86C18E-3976-C885-5A10-FD34AE60C893}"/>
                    </a:ext>
                  </a:extLst>
                </p:cNvPr>
                <p:cNvSpPr txBox="1"/>
                <p:nvPr/>
              </p:nvSpPr>
              <p:spPr>
                <a:xfrm>
                  <a:off x="24861376" y="12380837"/>
                  <a:ext cx="6516303" cy="35223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AutoNum type="arabicPeriod"/>
                  </a:pPr>
                  <a:r>
                    <a:rPr lang="zh-CN" altLang="en-US" u="sng" dirty="0">
                      <a:solidFill>
                        <a:schemeClr val="tx1"/>
                      </a:solidFill>
                    </a:rPr>
                    <a:t>初始化</a:t>
                  </a:r>
                  <a:r>
                    <a:rPr lang="en-US" altLang="zh-CN" u="sng" dirty="0">
                      <a:solidFill>
                        <a:schemeClr val="tx1"/>
                      </a:solidFill>
                    </a:rPr>
                    <a:t>/</a:t>
                  </a:r>
                  <a:r>
                    <a:rPr lang="zh-CN" altLang="en-US" u="sng" dirty="0">
                      <a:solidFill>
                        <a:schemeClr val="tx1"/>
                      </a:solidFill>
                    </a:rPr>
                    <a:t>从模型库中继承</a:t>
                  </a:r>
                  <a:r>
                    <a:rPr lang="en-US" altLang="zh-CN" dirty="0">
                      <a:solidFill>
                        <a:schemeClr val="tx1"/>
                      </a:solidFill>
                    </a:rPr>
                    <a:t>MLP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模型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b="0" dirty="0"/>
                </a:p>
                <a:p>
                  <a:pPr marL="342900" indent="-342900">
                    <a:buAutoNum type="arabicPeriod" startAt="2"/>
                  </a:pPr>
                  <a:r>
                    <a:rPr lang="zh-CN" altLang="en-US" dirty="0"/>
                    <a:t>求解</a:t>
                  </a:r>
                  <a:r>
                    <a:rPr lang="zh-CN" altLang="en-US" dirty="0">
                      <a:solidFill>
                        <a:schemeClr val="tx1"/>
                      </a:solidFill>
                    </a:rPr>
                    <a:t>种群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𝑃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𝐵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的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kern="100" smtClean="0"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zh-CN" altLang="en-US" dirty="0">
                      <a:solidFill>
                        <a:schemeClr val="tx1"/>
                      </a:solidFill>
                    </a:rPr>
                    <a:t>个带权</a:t>
                  </a:r>
                  <a:r>
                    <a:rPr lang="zh-CN" altLang="en-US" dirty="0"/>
                    <a:t>约束惩罚</a:t>
                  </a:r>
                  <a:endParaRPr lang="en-US" altLang="zh-CN" dirty="0"/>
                </a:p>
                <a:p>
                  <a:pPr marL="342900" indent="-342900">
                    <a:buAutoNum type="arabicPeriod" startAt="2"/>
                  </a:pPr>
                  <a:r>
                    <a:rPr lang="en-US" altLang="zh-CN" dirty="0">
                      <a:solidFill>
                        <a:schemeClr val="tx1"/>
                      </a:solidFill>
                    </a:rPr>
                    <a:t> Train:</a:t>
                  </a:r>
                </a:p>
                <a:p>
                  <a:r>
                    <a:rPr lang="en-US" altLang="zh-CN" dirty="0"/>
                    <a:t>for e = 1 to epoch do</a:t>
                  </a:r>
                </a:p>
                <a:p>
                  <a:r>
                    <a:rPr lang="en-US" altLang="zh-CN" dirty="0"/>
                    <a:t>	for </a:t>
                  </a:r>
                  <a:r>
                    <a:rPr lang="en-US" altLang="zh-CN" dirty="0" err="1"/>
                    <a:t>i</a:t>
                  </a:r>
                  <a:r>
                    <a:rPr lang="en-US" altLang="zh-CN" dirty="0"/>
                    <a:t> = 1 to N do</a:t>
                  </a:r>
                </a:p>
                <a:p>
                  <a:r>
                    <a:rPr lang="en-US" altLang="zh-CN" dirty="0"/>
                    <a:t>		</a:t>
                  </a:r>
                  <a:r>
                    <a:rPr lang="zh-CN" altLang="en-US" dirty="0"/>
                    <a:t>找到两个向量化的解最接近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的</m:t>
                      </m:r>
                    </m:oMath>
                  </a14:m>
                  <a:r>
                    <a:rPr lang="zh-CN" altLang="en-US" dirty="0"/>
                    <a:t>两个个体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dirty="0"/>
                </a:p>
                <a:p>
                  <a:r>
                    <a:rPr lang="en-US" altLang="zh-CN" dirty="0"/>
                    <a:t>		</a:t>
                  </a:r>
                  <a:r>
                    <a:rPr lang="zh-CN" altLang="en-US" dirty="0"/>
                    <a:t>构建约束可行性任务</a:t>
                  </a:r>
                  <a:r>
                    <a:rPr lang="en-US" altLang="zh-CN" dirty="0"/>
                    <a:t>(</a:t>
                  </a:r>
                  <a:r>
                    <a:rPr lang="zh-CN" altLang="en-US" dirty="0"/>
                    <a:t>从约束惩罚高的个体映射到约束惩罚低的个体</a:t>
                  </a:r>
                  <a:r>
                    <a:rPr lang="en-US" altLang="zh-CN" dirty="0"/>
                    <a:t>)</a:t>
                  </a:r>
                  <a:r>
                    <a:rPr lang="zh-CN" altLang="en-US" dirty="0"/>
                    <a:t>的一组数据向量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altLang="zh-CN" dirty="0"/>
                </a:p>
                <a:p>
                  <a:r>
                    <a:rPr lang="en-US" altLang="zh-CN" dirty="0"/>
                    <a:t>		</a:t>
                  </a:r>
                  <a:r>
                    <a:rPr lang="zh-CN" altLang="en-US" dirty="0"/>
                    <a:t>利用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dirty="0"/>
                    <a:t>的</a:t>
                  </a:r>
                  <a:r>
                    <a:rPr lang="en-US" altLang="zh-CN" dirty="0"/>
                    <a:t>MSE</a:t>
                  </a:r>
                  <a:r>
                    <a:rPr lang="zh-CN" altLang="en-US" dirty="0"/>
                    <a:t>对</a:t>
                  </a:r>
                  <a:r>
                    <a:rPr lang="en-US" altLang="zh-CN" dirty="0"/>
                    <a:t>MLP</a:t>
                  </a:r>
                  <a:r>
                    <a:rPr lang="zh-CN" altLang="en-US" dirty="0"/>
                    <a:t>模型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误差反向传播更新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zh-CN" altLang="en-US" dirty="0"/>
                    <a:t>参数</a:t>
                  </a:r>
                  <a:endParaRPr lang="en-US" altLang="zh-CN" dirty="0"/>
                </a:p>
                <a:p>
                  <a:r>
                    <a:rPr lang="en-US" altLang="zh-CN" dirty="0"/>
                    <a:t>	end for</a:t>
                  </a:r>
                </a:p>
                <a:p>
                  <a:r>
                    <a:rPr lang="en-US" altLang="zh-CN" dirty="0"/>
                    <a:t>end for</a:t>
                  </a:r>
                </a:p>
                <a:p>
                  <a:r>
                    <a:rPr lang="en-US" altLang="zh-CN" dirty="0"/>
                    <a:t>4. Return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AE86C18E-3976-C885-5A10-FD34AE60C8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1376" y="12380837"/>
                  <a:ext cx="6516303" cy="3522383"/>
                </a:xfrm>
                <a:prstGeom prst="rect">
                  <a:avLst/>
                </a:prstGeom>
                <a:blipFill>
                  <a:blip r:embed="rId21"/>
                  <a:stretch>
                    <a:fillRect l="-842" t="-1149" b="-16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8" name="连接符: 肘形 317">
            <a:extLst>
              <a:ext uri="{FF2B5EF4-FFF2-40B4-BE49-F238E27FC236}">
                <a16:creationId xmlns:a16="http://schemas.microsoft.com/office/drawing/2014/main" id="{FD067B84-1390-87E8-9052-CD143F49A7DF}"/>
              </a:ext>
            </a:extLst>
          </p:cNvPr>
          <p:cNvCxnSpPr>
            <a:cxnSpLocks/>
            <a:stCxn id="142" idx="2"/>
            <a:endCxn id="311" idx="0"/>
          </p:cNvCxnSpPr>
          <p:nvPr/>
        </p:nvCxnSpPr>
        <p:spPr>
          <a:xfrm rot="5400000">
            <a:off x="15249640" y="11554253"/>
            <a:ext cx="1446716" cy="7522796"/>
          </a:xfrm>
          <a:prstGeom prst="bentConnector3">
            <a:avLst>
              <a:gd name="adj1" fmla="val 50000"/>
            </a:avLst>
          </a:prstGeom>
          <a:ln w="50800">
            <a:solidFill>
              <a:srgbClr val="F4B48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连接符: 肘形 321">
            <a:extLst>
              <a:ext uri="{FF2B5EF4-FFF2-40B4-BE49-F238E27FC236}">
                <a16:creationId xmlns:a16="http://schemas.microsoft.com/office/drawing/2014/main" id="{2CCFD9DA-0A45-656B-8257-DFAD534DA7D3}"/>
              </a:ext>
            </a:extLst>
          </p:cNvPr>
          <p:cNvCxnSpPr>
            <a:cxnSpLocks/>
            <a:stCxn id="145" idx="2"/>
            <a:endCxn id="311" idx="0"/>
          </p:cNvCxnSpPr>
          <p:nvPr/>
        </p:nvCxnSpPr>
        <p:spPr>
          <a:xfrm rot="16200000" flipH="1">
            <a:off x="11142487" y="14969896"/>
            <a:ext cx="1446720" cy="691505"/>
          </a:xfrm>
          <a:prstGeom prst="bentConnector3">
            <a:avLst>
              <a:gd name="adj1" fmla="val 50000"/>
            </a:avLst>
          </a:prstGeom>
          <a:ln w="50800">
            <a:solidFill>
              <a:srgbClr val="ADD3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连接符: 肘形 326">
            <a:extLst>
              <a:ext uri="{FF2B5EF4-FFF2-40B4-BE49-F238E27FC236}">
                <a16:creationId xmlns:a16="http://schemas.microsoft.com/office/drawing/2014/main" id="{ED46679A-8B6C-6E58-B4DE-F55E078B5952}"/>
              </a:ext>
            </a:extLst>
          </p:cNvPr>
          <p:cNvCxnSpPr>
            <a:cxnSpLocks/>
            <a:stCxn id="311" idx="2"/>
            <a:endCxn id="368" idx="0"/>
          </p:cNvCxnSpPr>
          <p:nvPr/>
        </p:nvCxnSpPr>
        <p:spPr>
          <a:xfrm rot="5400000">
            <a:off x="10751151" y="19818228"/>
            <a:ext cx="1454099" cy="1466800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连接符: 肘形 331">
            <a:extLst>
              <a:ext uri="{FF2B5EF4-FFF2-40B4-BE49-F238E27FC236}">
                <a16:creationId xmlns:a16="http://schemas.microsoft.com/office/drawing/2014/main" id="{BD0AB7AC-4584-7DA1-DDEB-317CFD84E07E}"/>
              </a:ext>
            </a:extLst>
          </p:cNvPr>
          <p:cNvCxnSpPr>
            <a:cxnSpLocks/>
            <a:stCxn id="263" idx="2"/>
            <a:endCxn id="354" idx="0"/>
          </p:cNvCxnSpPr>
          <p:nvPr/>
        </p:nvCxnSpPr>
        <p:spPr>
          <a:xfrm rot="16200000" flipH="1">
            <a:off x="25967588" y="19676784"/>
            <a:ext cx="1505506" cy="1674558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0" name="组合 409">
            <a:extLst>
              <a:ext uri="{FF2B5EF4-FFF2-40B4-BE49-F238E27FC236}">
                <a16:creationId xmlns:a16="http://schemas.microsoft.com/office/drawing/2014/main" id="{C6353D60-34E1-052E-2AF8-DBDD2B693900}"/>
              </a:ext>
            </a:extLst>
          </p:cNvPr>
          <p:cNvGrpSpPr/>
          <p:nvPr/>
        </p:nvGrpSpPr>
        <p:grpSpPr>
          <a:xfrm>
            <a:off x="12540830" y="21055371"/>
            <a:ext cx="13078270" cy="6541782"/>
            <a:chOff x="12540830" y="21055371"/>
            <a:chExt cx="13078270" cy="6541782"/>
          </a:xfrm>
        </p:grpSpPr>
        <p:sp>
          <p:nvSpPr>
            <p:cNvPr id="326" name="矩形: 圆角 325">
              <a:extLst>
                <a:ext uri="{FF2B5EF4-FFF2-40B4-BE49-F238E27FC236}">
                  <a16:creationId xmlns:a16="http://schemas.microsoft.com/office/drawing/2014/main" id="{9BA9DAE3-B0FD-E4AB-ACE8-6F253B05C34A}"/>
                </a:ext>
              </a:extLst>
            </p:cNvPr>
            <p:cNvSpPr/>
            <p:nvPr/>
          </p:nvSpPr>
          <p:spPr>
            <a:xfrm>
              <a:off x="12540830" y="21055371"/>
              <a:ext cx="13078270" cy="6492132"/>
            </a:xfrm>
            <a:prstGeom prst="roundRect">
              <a:avLst>
                <a:gd name="adj" fmla="val 7911"/>
              </a:avLst>
            </a:prstGeom>
            <a:solidFill>
              <a:srgbClr val="EBECC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1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聚类辅助选择</a:t>
              </a:r>
              <a:r>
                <a:rPr lang="en-US" altLang="zh-CN" sz="2400" dirty="0">
                  <a:solidFill>
                    <a:schemeClr val="tx1"/>
                  </a:solidFill>
                </a:rPr>
                <a:t>(Clustering-Aided Selection)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7" name="文本框 346">
                  <a:extLst>
                    <a:ext uri="{FF2B5EF4-FFF2-40B4-BE49-F238E27FC236}">
                      <a16:creationId xmlns:a16="http://schemas.microsoft.com/office/drawing/2014/main" id="{B1E02E97-84BB-5CFB-EE5B-80B99249FC51}"/>
                    </a:ext>
                  </a:extLst>
                </p:cNvPr>
                <p:cNvSpPr txBox="1"/>
                <p:nvPr/>
              </p:nvSpPr>
              <p:spPr>
                <a:xfrm>
                  <a:off x="13666503" y="21915277"/>
                  <a:ext cx="10826924" cy="56818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342900" indent="-342900">
                    <a:buAutoNum type="arabicPeriod"/>
                  </a:pPr>
                  <a14:m>
                    <m:oMath xmlns:m="http://schemas.openxmlformats.org/officeDocument/2006/math">
                      <m:r>
                        <a:rPr lang="zh-CN" altLang="en-US" smtClean="0">
                          <a:latin typeface="Cambria Math" panose="02040503050406030204" pitchFamily="18" charset="0"/>
                        </a:rPr>
                        <m:t>子代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种群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𝐴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𝐵</m:t>
                          </m:r>
                        </m:sub>
                      </m:sSub>
                    </m:oMath>
                  </a14:m>
                  <a:r>
                    <a:rPr lang="en-US" altLang="zh-CN" dirty="0"/>
                    <a:t> </a:t>
                  </a:r>
                  <a:r>
                    <a:rPr lang="zh-CN" altLang="en-US" dirty="0"/>
                    <a:t>，初始化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𝑄</m:t>
                      </m:r>
                    </m:oMath>
                  </a14:m>
                  <a:r>
                    <a:rPr lang="zh-CN" altLang="en-US" dirty="0"/>
                    <a:t> ，重置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endParaRPr lang="en-US" altLang="zh-CN" b="0" dirty="0">
                    <a:ea typeface="Cambria Math" panose="02040503050406030204" pitchFamily="18" charset="0"/>
                  </a:endParaRPr>
                </a:p>
                <a:p>
                  <a:pPr marL="342900" indent="-342900">
                    <a:buAutoNum type="arabicPeriod"/>
                  </a:pPr>
                  <a:r>
                    <a:rPr lang="zh-CN" altLang="en-US" dirty="0"/>
                    <a:t>初始化操作簇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，</m:t>
                      </m:r>
                    </m:oMath>
                  </a14:m>
                  <a:r>
                    <a:rPr lang="zh-CN" altLang="en-US" dirty="0"/>
                    <a:t>其中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=1,…,2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en-US" altLang="zh-CN" dirty="0">
                    <a:ea typeface="Cambria Math" panose="02040503050406030204" pitchFamily="18" charset="0"/>
                  </a:endParaRPr>
                </a:p>
                <a:p>
                  <a:pPr marL="342900" indent="-342900">
                    <a:buAutoNum type="arabicPeriod"/>
                  </a:pPr>
                  <a:r>
                    <a:rPr lang="zh-CN" altLang="en-US" b="0" dirty="0">
                      <a:ea typeface="Cambria Math" panose="02040503050406030204" pitchFamily="18" charset="0"/>
                    </a:rPr>
                    <a:t>初始化操作</a:t>
                  </a:r>
                  <a:r>
                    <a:rPr lang="zh-CN" altLang="en-US" dirty="0"/>
                    <a:t>簇</a:t>
                  </a:r>
                  <a:r>
                    <a:rPr lang="zh-CN" altLang="en-US" dirty="0">
                      <a:ea typeface="Cambria Math" panose="02040503050406030204" pitchFamily="18" charset="0"/>
                    </a:rPr>
                    <a:t>中心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b="0" dirty="0">
                      <a:ea typeface="Cambria Math" panose="02040503050406030204" pitchFamily="18" charset="0"/>
                    </a:rPr>
                    <a:t>，</a:t>
                  </a:r>
                  <a:r>
                    <a:rPr lang="zh-CN" altLang="en-US" dirty="0"/>
                    <a:t>其中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i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p>
                          </m:sSup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=1,…,2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zh-CN" altLang="en-US" dirty="0">
                      <a:ea typeface="Cambria Math" panose="02040503050406030204" pitchFamily="18" charset="0"/>
                    </a:rPr>
                    <a:t>，</a:t>
                  </a:r>
                  <a:r>
                    <a:rPr lang="en-US" altLang="zh-CN" dirty="0"/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p>
                          </m:sSup>
                        </m:e>
                      </m:d>
                      <m:r>
                        <a:rPr lang="zh-CN" altLang="en-US" i="1">
                          <a:latin typeface="Cambria Math" panose="02040503050406030204" pitchFamily="18" charset="0"/>
                        </a:rPr>
                        <m:t>为向量化</m:t>
                      </m:r>
                    </m:oMath>
                  </a14:m>
                  <a:r>
                    <a:rPr lang="zh-CN" altLang="en-US" dirty="0">
                      <a:ea typeface="Cambria Math" panose="02040503050406030204" pitchFamily="18" charset="0"/>
                    </a:rPr>
                    <a:t>的目标函数</a:t>
                  </a:r>
                  <a:endParaRPr lang="en-US" altLang="zh-CN" dirty="0">
                    <a:ea typeface="Cambria Math" panose="02040503050406030204" pitchFamily="18" charset="0"/>
                  </a:endParaRPr>
                </a:p>
                <a:p>
                  <a:pPr marL="342900" indent="-342900">
                    <a:buAutoNum type="arabicPeriod"/>
                  </a:pPr>
                  <a:r>
                    <a:rPr lang="en-US" altLang="zh-CN" sz="1800" dirty="0">
                      <a:solidFill>
                        <a:schemeClr val="tx1"/>
                      </a:solidFill>
                    </a:rPr>
                    <a:t>Clustering</a:t>
                  </a:r>
                  <a:r>
                    <a:rPr lang="zh-CN" altLang="en-US" sz="1800" dirty="0">
                      <a:solidFill>
                        <a:schemeClr val="tx1"/>
                      </a:solidFill>
                    </a:rPr>
                    <a:t>：</a:t>
                  </a:r>
                  <a:endParaRPr lang="en-US" altLang="zh-CN" sz="18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zh-CN" dirty="0">
                      <a:ea typeface="Cambria Math" panose="02040503050406030204" pitchFamily="18" charset="0"/>
                    </a:rPr>
                    <a:t>for k = 1 to N do:</a:t>
                  </a:r>
                </a:p>
                <a:p>
                  <a:pPr/>
                  <a:r>
                    <a:rPr lang="en-US" altLang="zh-CN" dirty="0">
                      <a:ea typeface="Cambria Math" panose="02040503050406030204" pitchFamily="18" charset="0"/>
                      <a:cs typeface="Arial" panose="020B0604020202020204" pitchFamily="34" charset="0"/>
                    </a:rPr>
                    <a:t>	</a:t>
                  </a:r>
                  <a:r>
                    <a:rPr lang="zh-CN" altLang="en-US" dirty="0">
                      <a:ea typeface="Cambria Math" panose="02040503050406030204" pitchFamily="18" charset="0"/>
                      <a:cs typeface="Arial" panose="020B0604020202020204" pitchFamily="34" charset="0"/>
                    </a:rPr>
                    <a:t>利用式子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zh-CN" altLang="zh-CN" sz="1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r</m:t>
                              </m:r>
                            </m:e>
                            <m:sup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h</m:t>
                              </m:r>
                            </m:sup>
                          </m:sSup>
                        </m:e>
                      </m:d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arg</m:t>
                      </m:r>
                      <m:limLow>
                        <m:limLow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min</m:t>
                          </m:r>
                        </m:e>
                        <m:lim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∈{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1</m:t>
                          </m:r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,...,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𝑁</m:t>
                          </m:r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},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𝑖</m:t>
                          </m:r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≠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𝑗</m:t>
                          </m:r>
                        </m:lim>
                      </m:limLow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𝜃</m:t>
                      </m:r>
                      <m:d>
                        <m:d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zh-CN" sz="1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1800" i="1">
                                  <a:effectLst/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zh-CN" altLang="en-US" sz="1800" dirty="0">
                      <a:effectLst/>
                      <a:latin typeface="Cambria" panose="02040503050406030204" pitchFamily="18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得到簇对</a:t>
                  </a:r>
                  <a:r>
                    <a:rPr lang="en-US" altLang="zh-CN" dirty="0">
                      <a:latin typeface="Cambria" panose="02040503050406030204" pitchFamily="18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(cluster pair)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𝑢</m:t>
                              </m:r>
                            </m:sup>
                          </m:sSup>
                          <m:r>
                            <a:rPr lang="en-US" altLang="zh-CN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h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altLang="zh-CN" dirty="0">
                    <a:latin typeface="Cambria" panose="020405030504060302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  <a:p>
                  <a:pPr/>
                  <a:r>
                    <a:rPr lang="en-US" altLang="zh-CN" sz="1800" dirty="0">
                      <a:effectLst/>
                      <a:latin typeface="Cambria" panose="02040503050406030204" pitchFamily="18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	</a:t>
                  </a:r>
                  <a:r>
                    <a:rPr lang="zh-CN" altLang="en-US" sz="1800" dirty="0">
                      <a:effectLst/>
                      <a:latin typeface="Cambria" panose="02040503050406030204" pitchFamily="18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更新操作种群</a:t>
                  </a:r>
                  <a:r>
                    <a:rPr lang="zh-CN" altLang="en-US" dirty="0"/>
                    <a:t>簇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𝑢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𝑎𝑝𝑝𝑒𝑛𝑑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h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zh-CN" altLang="en-US" sz="1800" dirty="0">
                      <a:effectLst/>
                      <a:latin typeface="Cambria" panose="02040503050406030204" pitchFamily="18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，并设置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∅</m:t>
                      </m:r>
                    </m:oMath>
                  </a14:m>
                  <a:endParaRPr lang="en-US" altLang="zh-CN" sz="18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  <a:p>
                  <a:pPr/>
                  <a:r>
                    <a:rPr lang="en-US" altLang="zh-CN" sz="1800" dirty="0">
                      <a:effectLst/>
                      <a:latin typeface="Cambria" panose="02040503050406030204" pitchFamily="18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	</a:t>
                  </a:r>
                  <a:r>
                    <a:rPr lang="zh-CN" altLang="en-US" sz="1800" dirty="0">
                      <a:effectLst/>
                      <a:latin typeface="Cambria" panose="02040503050406030204" pitchFamily="18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更新</a:t>
                  </a:r>
                  <a:r>
                    <a:rPr lang="zh-CN" altLang="en-US" dirty="0"/>
                    <a:t>簇</a:t>
                  </a:r>
                  <a:r>
                    <a:rPr lang="zh-CN" altLang="en-US" dirty="0">
                      <a:ea typeface="Cambria Math" panose="02040503050406030204" pitchFamily="18" charset="0"/>
                    </a:rPr>
                    <a:t>中心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𝑢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x</m:t>
                              </m:r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r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altLang="zh-CN" sz="1800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u</m:t>
                                  </m:r>
                                </m:sup>
                              </m:sSup>
                            </m:sub>
                            <m:sup/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 </m:t>
                              </m:r>
                            </m:e>
                          </m:nary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F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x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altLang="zh-CN" sz="1800" i="1" kern="100">
                                      <a:effectLst/>
                                      <a:latin typeface="Cambria Math" panose="02040503050406030204" pitchFamily="18" charset="0"/>
                                      <a:ea typeface="等线" panose="02010600030101010101" pitchFamily="2" charset="-122"/>
                                      <a:cs typeface="Arial" panose="020B0604020202020204" pitchFamily="34" charset="0"/>
                                    </a:rPr>
                                    <m:t>𝑢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a14:m>
                  <a:endParaRPr lang="en-US" altLang="zh-CN" kern="100" dirty="0"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  <a:p>
                  <a:pPr/>
                  <a:r>
                    <a:rPr lang="en-US" altLang="zh-CN" sz="1800" kern="100" dirty="0">
                      <a:effectLst/>
                      <a:ea typeface="等线" panose="02010600030101010101" pitchFamily="2" charset="-122"/>
                      <a:cs typeface="+mj-cs"/>
                    </a:rPr>
                    <a:t>end for</a:t>
                  </a:r>
                </a:p>
                <a:p>
                  <a:pPr/>
                  <a:r>
                    <a:rPr lang="en-US" altLang="zh-CN" kern="100" dirty="0">
                      <a:ea typeface="等线" panose="02010600030101010101" pitchFamily="2" charset="-122"/>
                      <a:cs typeface="+mj-cs"/>
                    </a:rPr>
                    <a:t>5. </a:t>
                  </a:r>
                  <a:r>
                    <a:rPr lang="zh-CN" altLang="en-US" kern="100" dirty="0">
                      <a:ea typeface="等线" panose="02010600030101010101" pitchFamily="2" charset="-122"/>
                      <a:cs typeface="+mj-cs"/>
                    </a:rPr>
                    <a:t>通过</a:t>
                  </a:r>
                  <a:r>
                    <a:rPr lang="en-US" altLang="zh-CN" kern="100" dirty="0">
                      <a:ea typeface="等线" panose="02010600030101010101" pitchFamily="2" charset="-122"/>
                      <a:cs typeface="+mj-cs"/>
                    </a:rPr>
                    <a:t>Step 4</a:t>
                  </a:r>
                  <a:r>
                    <a:rPr lang="zh-CN" altLang="en-US" kern="100" dirty="0">
                      <a:latin typeface="+mn-ea"/>
                      <a:cs typeface="+mj-cs"/>
                    </a:rPr>
                    <a:t>得到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a14:m>
                  <a:r>
                    <a:rPr lang="zh-CN" altLang="en-US" kern="100" dirty="0">
                      <a:latin typeface="+mj-ea"/>
                      <a:ea typeface="+mj-ea"/>
                      <a:cs typeface="+mj-cs"/>
                    </a:rPr>
                    <a:t>个非空簇</a:t>
                  </a:r>
                  <a:endPara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+mj-cs"/>
                  </a:endParaRPr>
                </a:p>
                <a:p>
                  <a:pPr/>
                  <a:r>
                    <a:rPr lang="en-US" altLang="zh-CN" sz="1800" dirty="0">
                      <a:solidFill>
                        <a:schemeClr val="tx1"/>
                      </a:solidFill>
                    </a:rPr>
                    <a:t>6. Selection</a:t>
                  </a:r>
                  <a:r>
                    <a:rPr lang="zh-CN" altLang="en-US" sz="1800" dirty="0">
                      <a:solidFill>
                        <a:schemeClr val="tx1"/>
                      </a:solidFill>
                    </a:rPr>
                    <a:t>：</a:t>
                  </a:r>
                  <a:endParaRPr lang="en-US" altLang="zh-CN" sz="1800" dirty="0">
                    <a:solidFill>
                      <a:schemeClr val="tx1"/>
                    </a:solidFill>
                  </a:endParaRPr>
                </a:p>
                <a:p>
                  <a:pPr/>
                  <a:r>
                    <a:rPr lang="zh-CN" altLang="en-US" kern="100" dirty="0">
                      <a:latin typeface="+mn-ea"/>
                      <a:cs typeface="+mj-cs"/>
                    </a:rPr>
                    <a:t>计算指标权重：</a:t>
                  </a:r>
                  <a14:m>
                    <m:oMath xmlns:m="http://schemas.openxmlformats.org/officeDocument/2006/math">
                      <m:r>
                        <a:rPr lang="en-US" altLang="zh-CN" b="0" i="1" kern="100" smtClean="0">
                          <a:latin typeface="Cambria Math" panose="02040503050406030204" pitchFamily="18" charset="0"/>
                          <a:cs typeface="+mj-cs"/>
                        </a:rPr>
                        <m:t>𝑖𝑓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cs typeface="+mj-cs"/>
                        </a:rPr>
                        <m:t> 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cs typeface="+mj-cs"/>
                        </a:rPr>
                        <m:t>𝑡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cs typeface="+mj-cs"/>
                        </a:rPr>
                        <m:t>&lt;0.4</m:t>
                      </m:r>
                      <m:sSub>
                        <m:sSubPr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+mj-cs"/>
                            </a:rPr>
                            <m:t>𝑡</m:t>
                          </m:r>
                        </m:e>
                        <m:sub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  <a:cs typeface="+mj-cs"/>
                            </a:rPr>
                            <m:t>𝑚𝑎𝑥</m:t>
                          </m:r>
                        </m:sub>
                      </m:sSub>
                      <m:r>
                        <a:rPr lang="en-US" altLang="zh-CN" b="0" i="1" kern="100" smtClean="0">
                          <a:latin typeface="Cambria Math" panose="02040503050406030204" pitchFamily="18" charset="0"/>
                          <a:cs typeface="+mj-cs"/>
                        </a:rPr>
                        <m:t>,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cs typeface="+mj-cs"/>
                        </a:rPr>
                        <m:t>𝑤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cs typeface="+mj-cs"/>
                        </a:rPr>
                        <m:t>=1 ;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cs typeface="+mj-cs"/>
                        </a:rPr>
                        <m:t>𝑒𝑙𝑠𝑒𝑖𝑓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  <a:cs typeface="+mj-cs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</a:rPr>
                        <m:t>6</m:t>
                      </m:r>
                      <m:sSub>
                        <m:sSubPr>
                          <m:ctrlPr>
                            <a:rPr lang="en-US" altLang="zh-CN" i="1" kern="10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zh-CN" i="1" kern="10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b="0" i="1" kern="10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</a:rPr>
                        <m:t>=0.1;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</a:rPr>
                        <m:t>𝑒𝑙𝑠𝑒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CN" b="0" i="1" kern="100" smtClean="0">
                          <a:latin typeface="Cambria Math" panose="02040503050406030204" pitchFamily="18" charset="0"/>
                        </a:rPr>
                        <m:t>=2.8−4.5</m:t>
                      </m:r>
                      <m:f>
                        <m:fPr>
                          <m:type m:val="skw"/>
                          <m:ctrlPr>
                            <a:rPr lang="en-US" altLang="zh-CN" b="0" i="1" kern="10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kern="1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den>
                      </m:f>
                    </m:oMath>
                  </a14:m>
                  <a:endParaRPr lang="en-US" altLang="zh-CN" sz="1800" dirty="0">
                    <a:solidFill>
                      <a:schemeClr val="tx1"/>
                    </a:solidFill>
                  </a:endParaRPr>
                </a:p>
                <a:p>
                  <a:pPr/>
                  <a:r>
                    <a:rPr lang="en-US" altLang="zh-CN" sz="1800" kern="100" dirty="0">
                      <a:ea typeface="等线" panose="02010600030101010101" pitchFamily="2" charset="-122"/>
                      <a:cs typeface="+mj-cs"/>
                    </a:rPr>
                    <a:t>for each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dirty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</a:rPr>
                        <m:t> &amp;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≠∅</m:t>
                      </m:r>
                    </m:oMath>
                  </a14:m>
                  <a:r>
                    <a:rPr lang="en-US" altLang="zh-CN" kern="100" dirty="0">
                      <a:ea typeface="等线" panose="02010600030101010101" pitchFamily="2" charset="-122"/>
                      <a:cs typeface="+mj-cs"/>
                    </a:rPr>
                    <a:t> do:</a:t>
                  </a:r>
                </a:p>
                <a:p>
                  <a:pPr/>
                  <a:r>
                    <a:rPr lang="en-US" altLang="zh-CN" sz="1800" dirty="0">
                      <a:effectLst/>
                      <a:ea typeface="宋体" panose="02010600030101010101" pitchFamily="2" charset="-122"/>
                      <a:cs typeface="Arial" panose="020B0604020202020204" pitchFamily="34" charset="0"/>
                    </a:rPr>
                    <a:t>	</a:t>
                  </a:r>
                  <a:r>
                    <a:rPr lang="zh-CN" altLang="en-US" dirty="0">
                      <a:ea typeface="宋体" panose="02010600030101010101" pitchFamily="2" charset="-122"/>
                      <a:cs typeface="Arial" panose="020B0604020202020204" pitchFamily="34" charset="0"/>
                    </a:rPr>
                    <a:t>计算反映簇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a14:m>
                  <a:r>
                    <a:rPr lang="zh-CN" altLang="en-US" dirty="0">
                      <a:ea typeface="宋体" panose="02010600030101010101" pitchFamily="2" charset="-122"/>
                      <a:cs typeface="Arial" panose="020B0604020202020204" pitchFamily="34" charset="0"/>
                    </a:rPr>
                    <a:t>中所有个体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𝑥</m:t>
                      </m:r>
                    </m:oMath>
                  </a14:m>
                  <a:r>
                    <a:rPr lang="zh-CN" altLang="en-US" dirty="0">
                      <a:ea typeface="宋体" panose="02010600030101010101" pitchFamily="2" charset="-122"/>
                      <a:cs typeface="Arial" panose="020B0604020202020204" pitchFamily="34" charset="0"/>
                    </a:rPr>
                    <a:t>的适应度的综合指标 </a:t>
                  </a:r>
                  <a14:m>
                    <m:oMath xmlns:m="http://schemas.openxmlformats.org/officeDocument/2006/math">
                      <m:r>
                        <a:rPr lang="en-US" altLang="zh-CN" sz="1800" i="1" smtClean="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𝐶𝐼</m:t>
                      </m:r>
                      <m:d>
                        <m:d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x</m:t>
                          </m:r>
                        </m:e>
                      </m:d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𝑤</m:t>
                      </m:r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𝑟𝑎𝑛</m:t>
                      </m:r>
                      <m:sSub>
                        <m:sSub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𝑜𝑏𝑗</m:t>
                          </m:r>
                        </m:sub>
                      </m:sSub>
                      <m:d>
                        <m:d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x</m:t>
                          </m:r>
                        </m:e>
                      </m:d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+</m:t>
                      </m:r>
                      <m:d>
                        <m:d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1−</m:t>
                          </m:r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1800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×</m:t>
                      </m:r>
                      <m:r>
                        <a:rPr lang="en-US" altLang="zh-CN" sz="1800" i="1">
                          <a:effectLst/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𝑟𝑎𝑛</m:t>
                      </m:r>
                      <m:sSub>
                        <m:sSub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sz="1800" i="1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𝑐𝑣</m:t>
                          </m:r>
                        </m:sub>
                      </m:sSub>
                      <m:d>
                        <m:dPr>
                          <m:ctrlPr>
                            <a:rPr lang="zh-CN" altLang="zh-CN" sz="1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>
                              <a:effectLst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x</m:t>
                          </m:r>
                        </m:e>
                      </m:d>
                    </m:oMath>
                  </a14:m>
                  <a:endParaRPr lang="en-US" altLang="zh-CN" sz="1800" dirty="0">
                    <a:effectLst/>
                    <a:latin typeface="Cambria" panose="02040503050406030204" pitchFamily="18" charset="0"/>
                    <a:ea typeface="宋体" panose="02010600030101010101" pitchFamily="2" charset="-122"/>
                    <a:cs typeface="Arial" panose="020B0604020202020204" pitchFamily="34" charset="0"/>
                  </a:endParaRPr>
                </a:p>
                <a:p>
                  <a:pPr/>
                  <a:r>
                    <a:rPr lang="en-US" altLang="zh-CN" dirty="0">
                      <a:latin typeface="Cambria" panose="02040503050406030204" pitchFamily="18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	</a:t>
                  </a:r>
                  <a:r>
                    <a:rPr lang="zh-CN" altLang="en-US" dirty="0">
                      <a:latin typeface="Cambria" panose="02040503050406030204" pitchFamily="18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向</a:t>
                  </a:r>
                  <a14:m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</m:oMath>
                  </a14:m>
                  <a:r>
                    <a:rPr lang="zh-CN" altLang="en-US" dirty="0">
                      <a:latin typeface="Cambria" panose="02040503050406030204" pitchFamily="18" charset="0"/>
                      <a:ea typeface="宋体" panose="02010600030101010101" pitchFamily="2" charset="-122"/>
                      <a:cs typeface="Arial" panose="020B0604020202020204" pitchFamily="34" charset="0"/>
                    </a:rPr>
                    <a:t>中添加个体</a:t>
                  </a:r>
                  <a:r>
                    <a:rPr lang="zh-CN" altLang="zh-CN" sz="1800" kern="100" dirty="0">
                      <a:effectLst/>
                      <a:ea typeface="Cambria Math" panose="02040503050406030204" pitchFamily="18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zh-CN" sz="1800" b="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800" b="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1800" b="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CN" sz="1800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arg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⁡</m:t>
                      </m:r>
                      <m:limLow>
                        <m:limLowPr>
                          <m:ctrlPr>
                            <a:rPr lang="zh-CN" altLang="zh-CN" sz="1800" i="1" kern="10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limLowPr>
                        <m:e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𝑚𝑖𝑛</m:t>
                          </m:r>
                        </m:e>
                        <m:lim>
                          <m:r>
                            <a:rPr lang="en-US" altLang="zh-CN" sz="1800" b="1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𝐱</m:t>
                          </m:r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zh-CN" altLang="zh-CN" sz="1800" i="1" kern="10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CN" sz="1800" i="1" kern="100">
                                  <a:effectLst/>
                                  <a:latin typeface="Cambria Math" panose="02040503050406030204" pitchFamily="18" charset="0"/>
                                  <a:ea typeface="等线" panose="02010600030101010101" pitchFamily="2" charset="-122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1800" i="1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≠</m:t>
                          </m:r>
                          <m:r>
                            <a:rPr lang="en-US" altLang="zh-CN" sz="1800" kern="100">
                              <a:effectLst/>
                              <a:latin typeface="Cambria Math" panose="02040503050406030204" pitchFamily="18" charset="0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m:t>∅</m:t>
                          </m:r>
                        </m:lim>
                      </m:limLow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 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𝐶𝐼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zh-CN" sz="1800" b="0" i="1" kern="100" smtClean="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𝑥</m:t>
                      </m:r>
                      <m:r>
                        <a:rPr lang="en-US" altLang="zh-CN" sz="1800" i="1" kern="100">
                          <a:effectLst/>
                          <a:latin typeface="Cambria Math" panose="02040503050406030204" pitchFamily="18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m:t>)</m:t>
                      </m:r>
                    </m:oMath>
                  </a14:m>
                  <a:endPara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  <a:p>
                  <a:pPr/>
                  <a:r>
                    <a:rPr lang="en-US" altLang="zh-CN" sz="1800" kern="100" dirty="0">
                      <a:effectLst/>
                      <a:ea typeface="等线" panose="02010600030101010101" pitchFamily="2" charset="-122"/>
                      <a:cs typeface="Arial" panose="020B0604020202020204" pitchFamily="34" charset="0"/>
                    </a:rPr>
                    <a:t>end for</a:t>
                  </a:r>
                </a:p>
                <a:p>
                  <a:pPr/>
                  <a:r>
                    <a:rPr lang="en-US" altLang="zh-CN" kern="100" dirty="0">
                      <a:ea typeface="等线" panose="02010600030101010101" pitchFamily="2" charset="-122"/>
                      <a:cs typeface="Arial" panose="020B0604020202020204" pitchFamily="34" charset="0"/>
                    </a:rPr>
                    <a:t>7. Return </a:t>
                  </a:r>
                  <a:r>
                    <a:rPr lang="zh-CN" altLang="en-US" kern="100" dirty="0">
                      <a:ea typeface="等线" panose="02010600030101010101" pitchFamily="2" charset="-122"/>
                      <a:cs typeface="Arial" panose="020B0604020202020204" pitchFamily="34" charset="0"/>
                    </a:rPr>
                    <a:t>种群</a:t>
                  </a:r>
                  <a14:m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𝑃</m:t>
                      </m:r>
                    </m:oMath>
                  </a14:m>
                  <a:endParaRPr lang="en-US" altLang="zh-CN" sz="1800" kern="100" dirty="0">
                    <a:effectLst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  <a:p>
                  <a:pPr/>
                  <a:r>
                    <a:rPr lang="en-US" altLang="zh-CN" kern="100" dirty="0">
                      <a:ea typeface="等线" panose="02010600030101010101" pitchFamily="2" charset="-122"/>
                      <a:cs typeface="Arial" panose="020B0604020202020204" pitchFamily="34" charset="0"/>
                    </a:rPr>
                    <a:t>8. </a:t>
                  </a:r>
                  <a14:m>
                    <m:oMath xmlns:m="http://schemas.openxmlformats.org/officeDocument/2006/math"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a14:m>
                  <a:r>
                    <a:rPr lang="en-US" altLang="zh-CN" sz="1800" kern="100" dirty="0">
                      <a:effectLst/>
                      <a:ea typeface="等线" panose="02010600030101010101" pitchFamily="2" charset="-122"/>
                      <a:cs typeface="Arial" panose="020B0604020202020204" pitchFamily="34" charset="0"/>
                    </a:rPr>
                    <a:t> </a:t>
                  </a:r>
                  <a:endParaRPr lang="zh-CN" altLang="zh-CN" sz="1800" kern="100" dirty="0">
                    <a:effectLst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47" name="文本框 346">
                  <a:extLst>
                    <a:ext uri="{FF2B5EF4-FFF2-40B4-BE49-F238E27FC236}">
                      <a16:creationId xmlns:a16="http://schemas.microsoft.com/office/drawing/2014/main" id="{B1E02E97-84BB-5CFB-EE5B-80B99249F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666503" y="21915277"/>
                  <a:ext cx="10826924" cy="5681876"/>
                </a:xfrm>
                <a:prstGeom prst="rect">
                  <a:avLst/>
                </a:prstGeom>
                <a:blipFill>
                  <a:blip r:embed="rId22"/>
                  <a:stretch>
                    <a:fillRect l="-507" t="-751" b="-75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4" name="矩形: 圆角 353">
                <a:extLst>
                  <a:ext uri="{FF2B5EF4-FFF2-40B4-BE49-F238E27FC236}">
                    <a16:creationId xmlns:a16="http://schemas.microsoft.com/office/drawing/2014/main" id="{557903EF-31EE-0EE1-EE3A-3B8AA5A96CDE}"/>
                  </a:ext>
                </a:extLst>
              </p:cNvPr>
              <p:cNvSpPr/>
              <p:nvPr/>
            </p:nvSpPr>
            <p:spPr>
              <a:xfrm>
                <a:off x="26408733" y="21266816"/>
                <a:ext cx="2297773" cy="673100"/>
              </a:xfrm>
              <a:prstGeom prst="roundRect">
                <a:avLst>
                  <a:gd name="adj" fmla="val 29932"/>
                </a:avLst>
              </a:prstGeom>
              <a:solidFill>
                <a:srgbClr val="CCB2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开发子代种群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4" name="矩形: 圆角 353">
                <a:extLst>
                  <a:ext uri="{FF2B5EF4-FFF2-40B4-BE49-F238E27FC236}">
                    <a16:creationId xmlns:a16="http://schemas.microsoft.com/office/drawing/2014/main" id="{557903EF-31EE-0EE1-EE3A-3B8AA5A96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8733" y="21266816"/>
                <a:ext cx="2297773" cy="673100"/>
              </a:xfrm>
              <a:prstGeom prst="roundRect">
                <a:avLst>
                  <a:gd name="adj" fmla="val 29932"/>
                </a:avLst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7" name="矩形: 圆角 356">
                <a:extLst>
                  <a:ext uri="{FF2B5EF4-FFF2-40B4-BE49-F238E27FC236}">
                    <a16:creationId xmlns:a16="http://schemas.microsoft.com/office/drawing/2014/main" id="{29493A50-A5E5-B20F-9042-BB8525D2D6D4}"/>
                  </a:ext>
                </a:extLst>
              </p:cNvPr>
              <p:cNvSpPr/>
              <p:nvPr/>
            </p:nvSpPr>
            <p:spPr>
              <a:xfrm>
                <a:off x="26263329" y="22628692"/>
                <a:ext cx="2588579" cy="673100"/>
              </a:xfrm>
              <a:prstGeom prst="roundRect">
                <a:avLst>
                  <a:gd name="adj" fmla="val 2993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种群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个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维解</a:t>
                </a:r>
              </a:p>
            </p:txBody>
          </p:sp>
        </mc:Choice>
        <mc:Fallback>
          <p:sp>
            <p:nvSpPr>
              <p:cNvPr id="357" name="矩形: 圆角 356">
                <a:extLst>
                  <a:ext uri="{FF2B5EF4-FFF2-40B4-BE49-F238E27FC236}">
                    <a16:creationId xmlns:a16="http://schemas.microsoft.com/office/drawing/2014/main" id="{29493A50-A5E5-B20F-9042-BB8525D2D6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3329" y="22628692"/>
                <a:ext cx="2588579" cy="673100"/>
              </a:xfrm>
              <a:prstGeom prst="roundRect">
                <a:avLst>
                  <a:gd name="adj" fmla="val 29932"/>
                </a:avLst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8" name="直接连接符 357">
            <a:extLst>
              <a:ext uri="{FF2B5EF4-FFF2-40B4-BE49-F238E27FC236}">
                <a16:creationId xmlns:a16="http://schemas.microsoft.com/office/drawing/2014/main" id="{E6092CAA-0629-0DA0-3777-5F444CBD55CE}"/>
              </a:ext>
            </a:extLst>
          </p:cNvPr>
          <p:cNvCxnSpPr>
            <a:cxnSpLocks/>
            <a:stCxn id="354" idx="2"/>
            <a:endCxn id="357" idx="0"/>
          </p:cNvCxnSpPr>
          <p:nvPr/>
        </p:nvCxnSpPr>
        <p:spPr>
          <a:xfrm flipH="1">
            <a:off x="27557619" y="21939916"/>
            <a:ext cx="1" cy="688776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直接连接符 361">
            <a:extLst>
              <a:ext uri="{FF2B5EF4-FFF2-40B4-BE49-F238E27FC236}">
                <a16:creationId xmlns:a16="http://schemas.microsoft.com/office/drawing/2014/main" id="{EC841B6A-BFF0-36B9-FBAB-84CF6390A8E1}"/>
              </a:ext>
            </a:extLst>
          </p:cNvPr>
          <p:cNvCxnSpPr>
            <a:cxnSpLocks/>
            <a:stCxn id="354" idx="1"/>
          </p:cNvCxnSpPr>
          <p:nvPr/>
        </p:nvCxnSpPr>
        <p:spPr>
          <a:xfrm flipH="1">
            <a:off x="25619100" y="21603366"/>
            <a:ext cx="789633" cy="0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接连接符 364">
            <a:extLst>
              <a:ext uri="{FF2B5EF4-FFF2-40B4-BE49-F238E27FC236}">
                <a16:creationId xmlns:a16="http://schemas.microsoft.com/office/drawing/2014/main" id="{DF434D24-EB64-CFBD-9DC9-0E9067E12118}"/>
              </a:ext>
            </a:extLst>
          </p:cNvPr>
          <p:cNvCxnSpPr>
            <a:cxnSpLocks/>
            <a:stCxn id="357" idx="1"/>
          </p:cNvCxnSpPr>
          <p:nvPr/>
        </p:nvCxnSpPr>
        <p:spPr>
          <a:xfrm flipH="1">
            <a:off x="25619100" y="22965242"/>
            <a:ext cx="644229" cy="0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8" name="矩形: 圆角 367">
                <a:extLst>
                  <a:ext uri="{FF2B5EF4-FFF2-40B4-BE49-F238E27FC236}">
                    <a16:creationId xmlns:a16="http://schemas.microsoft.com/office/drawing/2014/main" id="{C3107EF8-1129-C2F4-90E3-D7BB7CDFFF41}"/>
                  </a:ext>
                </a:extLst>
              </p:cNvPr>
              <p:cNvSpPr/>
              <p:nvPr/>
            </p:nvSpPr>
            <p:spPr>
              <a:xfrm>
                <a:off x="9595913" y="21278678"/>
                <a:ext cx="2297773" cy="673100"/>
              </a:xfrm>
              <a:prstGeom prst="roundRect">
                <a:avLst>
                  <a:gd name="adj" fmla="val 29932"/>
                </a:avLst>
              </a:prstGeom>
              <a:solidFill>
                <a:srgbClr val="CCB2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探索子代种群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sub>
                    </m:sSub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8" name="矩形: 圆角 367">
                <a:extLst>
                  <a:ext uri="{FF2B5EF4-FFF2-40B4-BE49-F238E27FC236}">
                    <a16:creationId xmlns:a16="http://schemas.microsoft.com/office/drawing/2014/main" id="{C3107EF8-1129-C2F4-90E3-D7BB7CDFF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5913" y="21278678"/>
                <a:ext cx="2297773" cy="673100"/>
              </a:xfrm>
              <a:prstGeom prst="roundRect">
                <a:avLst>
                  <a:gd name="adj" fmla="val 29932"/>
                </a:avLst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9" name="矩形: 圆角 368">
                <a:extLst>
                  <a:ext uri="{FF2B5EF4-FFF2-40B4-BE49-F238E27FC236}">
                    <a16:creationId xmlns:a16="http://schemas.microsoft.com/office/drawing/2014/main" id="{1F5439DA-E8E8-D18F-A9CB-18138AF55D98}"/>
                  </a:ext>
                </a:extLst>
              </p:cNvPr>
              <p:cNvSpPr/>
              <p:nvPr/>
            </p:nvSpPr>
            <p:spPr>
              <a:xfrm>
                <a:off x="9450509" y="22640554"/>
                <a:ext cx="2588579" cy="673100"/>
              </a:xfrm>
              <a:prstGeom prst="roundRect">
                <a:avLst>
                  <a:gd name="adj" fmla="val 29932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/>
                    </a:solidFill>
                  </a:rPr>
                  <a:t>种群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𝑄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个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m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维解</a:t>
                </a:r>
              </a:p>
            </p:txBody>
          </p:sp>
        </mc:Choice>
        <mc:Fallback>
          <p:sp>
            <p:nvSpPr>
              <p:cNvPr id="369" name="矩形: 圆角 368">
                <a:extLst>
                  <a:ext uri="{FF2B5EF4-FFF2-40B4-BE49-F238E27FC236}">
                    <a16:creationId xmlns:a16="http://schemas.microsoft.com/office/drawing/2014/main" id="{1F5439DA-E8E8-D18F-A9CB-18138AF55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0509" y="22640554"/>
                <a:ext cx="2588579" cy="673100"/>
              </a:xfrm>
              <a:prstGeom prst="roundRect">
                <a:avLst>
                  <a:gd name="adj" fmla="val 29932"/>
                </a:avLst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0" name="直接连接符 369">
            <a:extLst>
              <a:ext uri="{FF2B5EF4-FFF2-40B4-BE49-F238E27FC236}">
                <a16:creationId xmlns:a16="http://schemas.microsoft.com/office/drawing/2014/main" id="{22D221E3-6FB0-EE03-5210-B0730A3B1D8B}"/>
              </a:ext>
            </a:extLst>
          </p:cNvPr>
          <p:cNvCxnSpPr>
            <a:cxnSpLocks/>
            <a:stCxn id="368" idx="2"/>
            <a:endCxn id="369" idx="0"/>
          </p:cNvCxnSpPr>
          <p:nvPr/>
        </p:nvCxnSpPr>
        <p:spPr>
          <a:xfrm flipH="1">
            <a:off x="10744799" y="21951778"/>
            <a:ext cx="1" cy="688776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接连接符 374">
            <a:extLst>
              <a:ext uri="{FF2B5EF4-FFF2-40B4-BE49-F238E27FC236}">
                <a16:creationId xmlns:a16="http://schemas.microsoft.com/office/drawing/2014/main" id="{533D316E-88B5-341D-9390-6242924CB46A}"/>
              </a:ext>
            </a:extLst>
          </p:cNvPr>
          <p:cNvCxnSpPr>
            <a:cxnSpLocks/>
            <a:stCxn id="368" idx="3"/>
          </p:cNvCxnSpPr>
          <p:nvPr/>
        </p:nvCxnSpPr>
        <p:spPr>
          <a:xfrm>
            <a:off x="11893686" y="21615228"/>
            <a:ext cx="677946" cy="0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接连接符 377">
            <a:extLst>
              <a:ext uri="{FF2B5EF4-FFF2-40B4-BE49-F238E27FC236}">
                <a16:creationId xmlns:a16="http://schemas.microsoft.com/office/drawing/2014/main" id="{A9A2B5CA-CE62-0A3C-EA54-93E594255E59}"/>
              </a:ext>
            </a:extLst>
          </p:cNvPr>
          <p:cNvCxnSpPr>
            <a:cxnSpLocks/>
            <a:stCxn id="369" idx="3"/>
          </p:cNvCxnSpPr>
          <p:nvPr/>
        </p:nvCxnSpPr>
        <p:spPr>
          <a:xfrm>
            <a:off x="12039088" y="22977104"/>
            <a:ext cx="498827" cy="0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0" name="文本框 389">
                <a:extLst>
                  <a:ext uri="{FF2B5EF4-FFF2-40B4-BE49-F238E27FC236}">
                    <a16:creationId xmlns:a16="http://schemas.microsoft.com/office/drawing/2014/main" id="{5B02B2DE-1BAC-9183-21DE-4030A11859EE}"/>
                  </a:ext>
                </a:extLst>
              </p:cNvPr>
              <p:cNvSpPr txBox="1"/>
              <p:nvPr/>
            </p:nvSpPr>
            <p:spPr>
              <a:xfrm>
                <a:off x="17811554" y="20110339"/>
                <a:ext cx="121011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父代种群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b="0" i="0" dirty="0" smtClean="0"/>
                      <m:t>P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及其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kern="100" smtClean="0"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N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个的</a:t>
                </a:r>
                <a:r>
                  <a:rPr lang="en-US" altLang="zh-CN" dirty="0"/>
                  <a:t>m</a:t>
                </a:r>
                <a:r>
                  <a:rPr lang="zh-CN" altLang="en-US" dirty="0"/>
                  <a:t>维解</a:t>
                </a:r>
                <a:endParaRPr lang="en-US" altLang="zh-CN" dirty="0"/>
              </a:p>
            </p:txBody>
          </p:sp>
        </mc:Choice>
        <mc:Fallback>
          <p:sp>
            <p:nvSpPr>
              <p:cNvPr id="390" name="文本框 389">
                <a:extLst>
                  <a:ext uri="{FF2B5EF4-FFF2-40B4-BE49-F238E27FC236}">
                    <a16:creationId xmlns:a16="http://schemas.microsoft.com/office/drawing/2014/main" id="{5B02B2DE-1BAC-9183-21DE-4030A1185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1554" y="20110339"/>
                <a:ext cx="1210115" cy="923330"/>
              </a:xfrm>
              <a:prstGeom prst="rect">
                <a:avLst/>
              </a:prstGeom>
              <a:blipFill>
                <a:blip r:embed="rId27"/>
                <a:stretch>
                  <a:fillRect l="-4545" t="-3974" r="-505" b="-10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1" name="流程图: 决策 410">
                <a:extLst>
                  <a:ext uri="{FF2B5EF4-FFF2-40B4-BE49-F238E27FC236}">
                    <a16:creationId xmlns:a16="http://schemas.microsoft.com/office/drawing/2014/main" id="{C08E1DA8-A8E3-A417-4E0B-85E8E0866718}"/>
                  </a:ext>
                </a:extLst>
              </p:cNvPr>
              <p:cNvSpPr/>
              <p:nvPr/>
            </p:nvSpPr>
            <p:spPr>
              <a:xfrm>
                <a:off x="16560134" y="28344223"/>
                <a:ext cx="5086434" cy="1560209"/>
              </a:xfrm>
              <a:prstGeom prst="flowChartDecision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altLang="zh-CN" sz="2400" kern="1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sz="2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1" name="流程图: 决策 410">
                <a:extLst>
                  <a:ext uri="{FF2B5EF4-FFF2-40B4-BE49-F238E27FC236}">
                    <a16:creationId xmlns:a16="http://schemas.microsoft.com/office/drawing/2014/main" id="{C08E1DA8-A8E3-A417-4E0B-85E8E0866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0134" y="28344223"/>
                <a:ext cx="5086434" cy="1560209"/>
              </a:xfrm>
              <a:prstGeom prst="flowChartDecision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4" name="直接连接符 413">
            <a:extLst>
              <a:ext uri="{FF2B5EF4-FFF2-40B4-BE49-F238E27FC236}">
                <a16:creationId xmlns:a16="http://schemas.microsoft.com/office/drawing/2014/main" id="{10F5B0FD-1569-B613-989F-5934D151E19C}"/>
              </a:ext>
            </a:extLst>
          </p:cNvPr>
          <p:cNvCxnSpPr>
            <a:cxnSpLocks/>
            <a:stCxn id="347" idx="2"/>
            <a:endCxn id="411" idx="0"/>
          </p:cNvCxnSpPr>
          <p:nvPr/>
        </p:nvCxnSpPr>
        <p:spPr>
          <a:xfrm>
            <a:off x="19079965" y="27597153"/>
            <a:ext cx="23386" cy="747070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连接符: 肘形 419">
            <a:extLst>
              <a:ext uri="{FF2B5EF4-FFF2-40B4-BE49-F238E27FC236}">
                <a16:creationId xmlns:a16="http://schemas.microsoft.com/office/drawing/2014/main" id="{54203B8D-E9FB-DE95-092C-5BE18E0769B9}"/>
              </a:ext>
            </a:extLst>
          </p:cNvPr>
          <p:cNvCxnSpPr>
            <a:cxnSpLocks/>
            <a:stCxn id="411" idx="3"/>
            <a:endCxn id="43" idx="3"/>
          </p:cNvCxnSpPr>
          <p:nvPr/>
        </p:nvCxnSpPr>
        <p:spPr>
          <a:xfrm flipV="1">
            <a:off x="21646568" y="5244002"/>
            <a:ext cx="43627" cy="23880326"/>
          </a:xfrm>
          <a:prstGeom prst="bentConnector3">
            <a:avLst>
              <a:gd name="adj1" fmla="val 25909169"/>
            </a:avLst>
          </a:prstGeom>
          <a:ln w="635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文本框 425">
            <a:extLst>
              <a:ext uri="{FF2B5EF4-FFF2-40B4-BE49-F238E27FC236}">
                <a16:creationId xmlns:a16="http://schemas.microsoft.com/office/drawing/2014/main" id="{48A17977-2DA2-541E-D8DE-25C67C3714D0}"/>
              </a:ext>
            </a:extLst>
          </p:cNvPr>
          <p:cNvSpPr txBox="1"/>
          <p:nvPr/>
        </p:nvSpPr>
        <p:spPr>
          <a:xfrm>
            <a:off x="22340390" y="28457059"/>
            <a:ext cx="718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是</a:t>
            </a:r>
          </a:p>
        </p:txBody>
      </p:sp>
      <p:sp>
        <p:nvSpPr>
          <p:cNvPr id="427" name="文本框 426">
            <a:extLst>
              <a:ext uri="{FF2B5EF4-FFF2-40B4-BE49-F238E27FC236}">
                <a16:creationId xmlns:a16="http://schemas.microsoft.com/office/drawing/2014/main" id="{F68707B6-75E2-1EEA-D4A1-46B01A73F912}"/>
              </a:ext>
            </a:extLst>
          </p:cNvPr>
          <p:cNvSpPr txBox="1"/>
          <p:nvPr/>
        </p:nvSpPr>
        <p:spPr>
          <a:xfrm>
            <a:off x="18353504" y="30058721"/>
            <a:ext cx="49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否</a:t>
            </a:r>
          </a:p>
        </p:txBody>
      </p:sp>
      <p:sp>
        <p:nvSpPr>
          <p:cNvPr id="428" name="流程图: 终止 427">
            <a:extLst>
              <a:ext uri="{FF2B5EF4-FFF2-40B4-BE49-F238E27FC236}">
                <a16:creationId xmlns:a16="http://schemas.microsoft.com/office/drawing/2014/main" id="{7F559401-87F4-ABA4-F74A-9F99CF817CC1}"/>
              </a:ext>
            </a:extLst>
          </p:cNvPr>
          <p:cNvSpPr/>
          <p:nvPr/>
        </p:nvSpPr>
        <p:spPr>
          <a:xfrm>
            <a:off x="17956337" y="30651502"/>
            <a:ext cx="2294028" cy="911805"/>
          </a:xfrm>
          <a:prstGeom prst="flowChartTerminato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END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429" name="直接连接符 428">
            <a:extLst>
              <a:ext uri="{FF2B5EF4-FFF2-40B4-BE49-F238E27FC236}">
                <a16:creationId xmlns:a16="http://schemas.microsoft.com/office/drawing/2014/main" id="{14862980-69D1-E4D9-E185-04FB8EB84677}"/>
              </a:ext>
            </a:extLst>
          </p:cNvPr>
          <p:cNvCxnSpPr>
            <a:cxnSpLocks/>
            <a:stCxn id="411" idx="2"/>
            <a:endCxn id="428" idx="0"/>
          </p:cNvCxnSpPr>
          <p:nvPr/>
        </p:nvCxnSpPr>
        <p:spPr>
          <a:xfrm>
            <a:off x="19103351" y="29904432"/>
            <a:ext cx="0" cy="747070"/>
          </a:xfrm>
          <a:prstGeom prst="line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716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标注字体">
      <a:majorFont>
        <a:latin typeface="Times New Roman"/>
        <a:ea typeface="宋体"/>
        <a:cs typeface="Times New Roman"/>
      </a:majorFont>
      <a:minorFont>
        <a:latin typeface="Times New Roman"/>
        <a:ea typeface="宋体"/>
        <a:cs typeface="Times New Roma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1198</TotalTime>
  <Words>1151</Words>
  <Application>Microsoft Office PowerPoint</Application>
  <PresentationFormat>自定义</PresentationFormat>
  <Paragraphs>131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宋体</vt:lpstr>
      <vt:lpstr>Arial</vt:lpstr>
      <vt:lpstr>Cambria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ZR W</dc:creator>
  <cp:lastModifiedBy>ZR W</cp:lastModifiedBy>
  <cp:revision>20</cp:revision>
  <dcterms:created xsi:type="dcterms:W3CDTF">2025-01-02T13:10:08Z</dcterms:created>
  <dcterms:modified xsi:type="dcterms:W3CDTF">2025-01-04T14:30:46Z</dcterms:modified>
</cp:coreProperties>
</file>