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82" r:id="rId2"/>
    <p:sldId id="307" r:id="rId3"/>
    <p:sldId id="283" r:id="rId4"/>
    <p:sldId id="266" r:id="rId5"/>
    <p:sldId id="265" r:id="rId6"/>
    <p:sldId id="264" r:id="rId7"/>
    <p:sldId id="269" r:id="rId8"/>
    <p:sldId id="258" r:id="rId9"/>
    <p:sldId id="270" r:id="rId10"/>
    <p:sldId id="260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2" r:id="rId20"/>
    <p:sldId id="27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2B2"/>
    <a:srgbClr val="EDF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484" autoAdjust="0"/>
  </p:normalViewPr>
  <p:slideViewPr>
    <p:cSldViewPr snapToGrid="0">
      <p:cViewPr varScale="1">
        <p:scale>
          <a:sx n="67" d="100"/>
          <a:sy n="67" d="100"/>
        </p:scale>
        <p:origin x="-64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7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8FCEE-8DC6-4222-9F6D-B392974872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C2D2E-68A5-4D8A-9EB3-D36D7E0F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9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6217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C2D2E-68A5-4D8A-9EB3-D36D7E0F8A5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0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C2D2E-68A5-4D8A-9EB3-D36D7E0F8A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7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8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06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1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1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57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6217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6217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47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77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3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1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7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0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2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1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4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C2D2E-68A5-4D8A-9EB3-D36D7E0F8A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65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89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86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C2D2E-68A5-4D8A-9EB3-D36D7E0F8A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2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C2D2E-68A5-4D8A-9EB3-D36D7E0F8A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4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C2D2E-68A5-4D8A-9EB3-D36D7E0F8A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4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C2D2E-68A5-4D8A-9EB3-D36D7E0F8A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3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C2D2E-68A5-4D8A-9EB3-D36D7E0F8A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7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C2D2E-68A5-4D8A-9EB3-D36D7E0F8A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6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4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3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7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7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D635-78E5-483B-B20F-B981419A056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00AC-3FDA-40FD-9E1D-B7A210B61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png" descr="BOAZ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6025" y="672925"/>
            <a:ext cx="3850755" cy="288806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3" y="3503843"/>
            <a:ext cx="12191999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en-US" altLang="ko-KR" sz="4800" b="1" spc="-150" dirty="0" smtClean="0">
                <a:solidFill>
                  <a:srgbClr val="0D0D0D">
                    <a:alpha val="99000"/>
                  </a:srgbClr>
                </a:solidFill>
                <a:sym typeface="Helvetica"/>
              </a:rPr>
              <a:t>Decision </a:t>
            </a:r>
            <a:r>
              <a:rPr lang="en-US" altLang="ko-KR" sz="4800" b="1" spc="-150" dirty="0" smtClean="0">
                <a:solidFill>
                  <a:srgbClr val="0D0D0D">
                    <a:alpha val="99000"/>
                  </a:srgbClr>
                </a:solidFill>
                <a:sym typeface="Helvetica"/>
              </a:rPr>
              <a:t>Trees &amp; Ensembles</a:t>
            </a:r>
          </a:p>
          <a:p>
            <a:pPr lvl="0" algn="ctr"/>
            <a:endParaRPr lang="en-US" altLang="ko-KR" sz="4800" b="1" spc="-150" dirty="0">
              <a:solidFill>
                <a:srgbClr val="0D0D0D">
                  <a:alpha val="99000"/>
                </a:srgbClr>
              </a:solidFill>
              <a:sym typeface="Helvetica"/>
            </a:endParaRPr>
          </a:p>
          <a:p>
            <a:pPr lvl="0" algn="ctr"/>
            <a:r>
              <a:rPr lang="en-US" altLang="ko-KR" sz="4800" b="1" spc="-150" dirty="0" smtClean="0">
                <a:solidFill>
                  <a:srgbClr val="0D0D0D">
                    <a:alpha val="99000"/>
                  </a:srgbClr>
                </a:solidFill>
                <a:sym typeface="Helvetica"/>
              </a:rPr>
              <a:t>A</a:t>
            </a:r>
            <a:r>
              <a:rPr lang="ko-KR" altLang="en-US" sz="4800" b="1" spc="-150" dirty="0" smtClean="0">
                <a:solidFill>
                  <a:srgbClr val="0D0D0D">
                    <a:alpha val="99000"/>
                  </a:srgbClr>
                </a:solidFill>
                <a:sym typeface="Helvetica"/>
              </a:rPr>
              <a:t>조</a:t>
            </a:r>
            <a:endParaRPr lang="en-US" altLang="ko-KR" sz="4800" b="1" spc="-150" dirty="0" smtClean="0">
              <a:solidFill>
                <a:srgbClr val="0D0D0D">
                  <a:alpha val="99000"/>
                </a:srgbClr>
              </a:solidFill>
              <a:sym typeface="Helvetica"/>
            </a:endParaRPr>
          </a:p>
        </p:txBody>
      </p:sp>
      <p:sp>
        <p:nvSpPr>
          <p:cNvPr id="5" name="Shape 64"/>
          <p:cNvSpPr/>
          <p:nvPr/>
        </p:nvSpPr>
        <p:spPr>
          <a:xfrm>
            <a:off x="2133603" y="3117012"/>
            <a:ext cx="7975599" cy="0"/>
          </a:xfrm>
          <a:prstGeom prst="line">
            <a:avLst/>
          </a:prstGeom>
          <a:ln w="3175">
            <a:solidFill>
              <a:srgbClr val="0D0D0D">
                <a:alpha val="23000"/>
              </a:srgbClr>
            </a:solidFill>
            <a:headEnd type="oval"/>
            <a:tailEnd type="oval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9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395" y="5867396"/>
            <a:ext cx="236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i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= </a:t>
            </a:r>
            <a:r>
              <a:rPr lang="ko-KR" altLang="en-US" sz="1400" i="1" dirty="0" smtClean="0"/>
              <a:t>부류개수를</a:t>
            </a:r>
            <a:r>
              <a:rPr lang="en-US" altLang="ko-KR" sz="1400" i="1" dirty="0"/>
              <a:t> </a:t>
            </a:r>
            <a:r>
              <a:rPr lang="ko-KR" altLang="en-US" sz="1400" i="1" dirty="0" smtClean="0"/>
              <a:t>뜻함</a:t>
            </a:r>
            <a:endParaRPr lang="en-US" altLang="ko-KR" sz="1400" i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4" y="1108307"/>
            <a:ext cx="5725324" cy="34390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18" y="5182492"/>
            <a:ext cx="2847975" cy="962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9565" y="4475249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[ </a:t>
            </a:r>
            <a:r>
              <a:rPr lang="ko-KR" altLang="en-US" dirty="0" err="1" smtClean="0"/>
              <a:t>지니와</a:t>
            </a:r>
            <a:r>
              <a:rPr lang="ko-KR" altLang="en-US" dirty="0" smtClean="0"/>
              <a:t> 엔트로피의 유사성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3373" y="2419669"/>
            <a:ext cx="57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지니 </a:t>
            </a:r>
            <a:r>
              <a:rPr lang="ko-KR" altLang="en-US" dirty="0" err="1"/>
              <a:t>불순도는</a:t>
            </a:r>
            <a:r>
              <a:rPr lang="ko-KR" altLang="en-US" dirty="0"/>
              <a:t> 잘못된 분류를 측정하는 도구</a:t>
            </a:r>
            <a:endParaRPr lang="en-US" altLang="ko-KR" b="1" dirty="0" smtClean="0"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7868" y="497684"/>
            <a:ext cx="1380931" cy="481305"/>
          </a:xfrm>
          <a:prstGeom prst="rect">
            <a:avLst/>
          </a:prstGeom>
          <a:solidFill>
            <a:srgbClr val="FF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지니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3373" y="2895381"/>
            <a:ext cx="48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다부류</a:t>
            </a:r>
            <a:r>
              <a:rPr lang="ko-KR" altLang="en-US" dirty="0" smtClean="0"/>
              <a:t> </a:t>
            </a:r>
            <a:r>
              <a:rPr lang="ko-KR" altLang="en-US" dirty="0"/>
              <a:t>분류기에 </a:t>
            </a:r>
            <a:r>
              <a:rPr lang="ko-KR" altLang="en-US" dirty="0" smtClean="0"/>
              <a:t>적용됨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233373" y="33710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엔트로피와 </a:t>
            </a:r>
            <a:r>
              <a:rPr lang="ko-KR" altLang="en-US" dirty="0"/>
              <a:t>거의 동일하지만 훨씬 더 빨리 </a:t>
            </a:r>
            <a:r>
              <a:rPr lang="ko-KR" altLang="en-US" dirty="0" smtClean="0"/>
              <a:t>계산 가능</a:t>
            </a:r>
            <a:endParaRPr lang="en-US" altLang="ko-KR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177390" y="602133"/>
            <a:ext cx="0" cy="55423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97387" y="6611310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6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69" y="317241"/>
            <a:ext cx="8210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</a:t>
            </a:r>
            <a:endParaRPr lang="ko-KR" altLang="en-US" sz="2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40473"/>
              </p:ext>
            </p:extLst>
          </p:nvPr>
        </p:nvGraphicFramePr>
        <p:xfrm>
          <a:off x="5738543" y="792702"/>
          <a:ext cx="6092670" cy="4954110"/>
        </p:xfrm>
        <a:graphic>
          <a:graphicData uri="http://schemas.openxmlformats.org/drawingml/2006/table">
            <a:tbl>
              <a:tblPr/>
              <a:tblGrid>
                <a:gridCol w="1015445"/>
                <a:gridCol w="1015445"/>
                <a:gridCol w="1015445"/>
                <a:gridCol w="1015445"/>
                <a:gridCol w="1015445"/>
                <a:gridCol w="1015445"/>
              </a:tblGrid>
              <a:tr h="330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바람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테니스유무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7869" y="1511555"/>
            <a:ext cx="47586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다음 예제의 반응 변수는 테니스를 칠 것인지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말 것인지의 두 </a:t>
            </a:r>
            <a:r>
              <a:rPr lang="ko-KR" altLang="en-US" sz="2000" dirty="0" err="1" smtClean="0"/>
              <a:t>부류값만을</a:t>
            </a:r>
            <a:r>
              <a:rPr lang="ko-KR" altLang="en-US" sz="2000" dirty="0" smtClean="0"/>
              <a:t> 가진다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다음의 표는 여러 </a:t>
            </a:r>
            <a:r>
              <a:rPr lang="ko-KR" altLang="en-US" sz="2000" dirty="0"/>
              <a:t>날</a:t>
            </a:r>
            <a:r>
              <a:rPr lang="ko-KR" altLang="en-US" sz="2000" dirty="0" smtClean="0"/>
              <a:t>에 걸쳐 다양한 조건을 모두 기록하며 작성했다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주어진 과제는 </a:t>
            </a:r>
            <a:r>
              <a:rPr lang="ko-KR" altLang="en-US" sz="2000" dirty="0" smtClean="0">
                <a:solidFill>
                  <a:srgbClr val="FF0000"/>
                </a:solidFill>
              </a:rPr>
              <a:t>최종 결과값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예</a:t>
            </a:r>
            <a:r>
              <a:rPr lang="en-US" altLang="ko-KR" sz="2000" dirty="0" smtClean="0">
                <a:solidFill>
                  <a:srgbClr val="FF0000"/>
                </a:solidFill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</a:rPr>
              <a:t>아니요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</a:rPr>
              <a:t>을 결정</a:t>
            </a:r>
            <a:r>
              <a:rPr lang="ko-KR" altLang="en-US" sz="2000" dirty="0" smtClean="0"/>
              <a:t>하는데 있어 </a:t>
            </a:r>
            <a:r>
              <a:rPr lang="ko-KR" altLang="en-US" sz="2000" dirty="0" smtClean="0">
                <a:solidFill>
                  <a:srgbClr val="FF0000"/>
                </a:solidFill>
              </a:rPr>
              <a:t>가장 중요한 역할을 하는 변수</a:t>
            </a:r>
            <a:r>
              <a:rPr lang="ko-KR" altLang="en-US" sz="2000" dirty="0" smtClean="0"/>
              <a:t>가 무엇인지 찾아내는 것이다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2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69" y="317241"/>
            <a:ext cx="8210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363407"/>
            <a:ext cx="36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(1) </a:t>
            </a:r>
            <a:r>
              <a:rPr lang="ko-KR" altLang="en-US" sz="2000" b="1" dirty="0" smtClean="0"/>
              <a:t>습도 변수를 택한 경우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47869" y="1119673"/>
            <a:ext cx="951723" cy="46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CHAID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543" y="1168272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카이제곱통계량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7543" y="1630910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습도는 두 부류밖에 없고 </a:t>
            </a:r>
            <a:r>
              <a:rPr lang="ko-KR" altLang="en-US" dirty="0" err="1" smtClean="0"/>
              <a:t>기댓값은</a:t>
            </a:r>
            <a:r>
              <a:rPr lang="ko-KR" altLang="en-US" dirty="0" smtClean="0"/>
              <a:t> 변수를 어떻게 구분하는지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66122" y="1981179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계산하기 위해 고르게 분포돼 있어야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17871"/>
              </p:ext>
            </p:extLst>
          </p:nvPr>
        </p:nvGraphicFramePr>
        <p:xfrm>
          <a:off x="3247053" y="2700780"/>
          <a:ext cx="5686933" cy="1764030"/>
        </p:xfrm>
        <a:graphic>
          <a:graphicData uri="http://schemas.openxmlformats.org/drawingml/2006/table">
            <a:tbl>
              <a:tblPr/>
              <a:tblGrid>
                <a:gridCol w="812419"/>
                <a:gridCol w="812419"/>
                <a:gridCol w="812419"/>
                <a:gridCol w="812419"/>
                <a:gridCol w="812419"/>
                <a:gridCol w="812419"/>
                <a:gridCol w="812419"/>
              </a:tblGrid>
              <a:tr h="323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습도분류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테니스 유무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3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7" name="_x199566080" descr="DRW00002e8c09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11" y="4815079"/>
            <a:ext cx="8063154" cy="6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99566160" descr="DRW00002e8c09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53" y="5690269"/>
            <a:ext cx="5598109" cy="2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94984" y="6174585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∴ </a:t>
            </a:r>
            <a:r>
              <a:rPr lang="en-US" altLang="ko-KR" b="1" dirty="0" smtClean="0">
                <a:solidFill>
                  <a:srgbClr val="FF0000"/>
                </a:solidFill>
              </a:rPr>
              <a:t>P-value = 0.0942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39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69" y="317241"/>
            <a:ext cx="8210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363407"/>
            <a:ext cx="36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(1) </a:t>
            </a:r>
            <a:r>
              <a:rPr lang="ko-KR" altLang="en-US" sz="2000" b="1" dirty="0" smtClean="0"/>
              <a:t>습도 변수를 택한 경우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47869" y="1119673"/>
            <a:ext cx="951723" cy="46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C4.5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730" y="5745810"/>
            <a:ext cx="10328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** </a:t>
            </a:r>
            <a:r>
              <a:rPr lang="ko-KR" altLang="en-US" sz="2000" b="1" dirty="0" smtClean="0"/>
              <a:t>위와 비슷한 방법으로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모든 변수에 관한 정보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이득값을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계산</a:t>
            </a:r>
            <a:r>
              <a:rPr lang="ko-KR" altLang="en-US" sz="2000" b="1" dirty="0" smtClean="0"/>
              <a:t>하고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가장 높은 정보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이득값을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가진 최적 변수를 선택</a:t>
            </a:r>
            <a:r>
              <a:rPr lang="ko-KR" altLang="en-US" sz="2000" b="1" dirty="0" smtClean="0"/>
              <a:t>한다</a:t>
            </a:r>
            <a:r>
              <a:rPr lang="en-US" altLang="ko-KR" sz="2000" b="1" dirty="0" smtClean="0"/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604864" y="1586204"/>
            <a:ext cx="8397550" cy="3760238"/>
            <a:chOff x="1567101" y="2568439"/>
            <a:chExt cx="8488147" cy="3795039"/>
          </a:xfrm>
        </p:grpSpPr>
        <p:pic>
          <p:nvPicPr>
            <p:cNvPr id="3077" name="_x104448424" descr="DRW00002e8c09b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542" y="2568439"/>
              <a:ext cx="6848669" cy="576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_x106912072" descr="DRW00002e8c09c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541" y="3450951"/>
              <a:ext cx="7013467" cy="63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7" name="_x199237904" descr="DRW00002e8c09d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102" y="4386956"/>
              <a:ext cx="6998400" cy="62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_x200414720" descr="DRW00002e8c09e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101" y="5219942"/>
              <a:ext cx="8488147" cy="61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_x200223632" descr="DRW00002e8c09f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523" y="5828951"/>
              <a:ext cx="5220547" cy="534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9573208" y="480911"/>
            <a:ext cx="2034070" cy="1508252"/>
            <a:chOff x="9293290" y="363407"/>
            <a:chExt cx="2034070" cy="1508252"/>
          </a:xfrm>
        </p:grpSpPr>
        <p:sp>
          <p:nvSpPr>
            <p:cNvPr id="20" name="직사각형 19"/>
            <p:cNvSpPr/>
            <p:nvPr/>
          </p:nvSpPr>
          <p:spPr>
            <a:xfrm>
              <a:off x="9722498" y="363407"/>
              <a:ext cx="1194318" cy="588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습도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 flipH="1">
              <a:off x="10002414" y="951722"/>
              <a:ext cx="317243" cy="4012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2"/>
            </p:cNvCxnSpPr>
            <p:nvPr/>
          </p:nvCxnSpPr>
          <p:spPr>
            <a:xfrm>
              <a:off x="10319657" y="951722"/>
              <a:ext cx="279919" cy="401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9293290" y="1352938"/>
              <a:ext cx="867745" cy="51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[3+,4-]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384973" y="1352938"/>
              <a:ext cx="867745" cy="5187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[3+,4-]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349272" y="965784"/>
              <a:ext cx="69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높음</a:t>
              </a:r>
              <a:endParaRPr lang="ko-KR" alt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36898" y="998440"/>
              <a:ext cx="69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보통</a:t>
              </a:r>
              <a:endParaRPr lang="ko-KR" altLang="en-US" sz="1400" dirty="0"/>
            </a:p>
          </p:txBody>
        </p:sp>
      </p:grpSp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3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69" y="317241"/>
            <a:ext cx="8210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363407"/>
            <a:ext cx="36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(1) </a:t>
            </a:r>
            <a:r>
              <a:rPr lang="ko-KR" altLang="en-US" sz="2000" b="1" dirty="0" smtClean="0"/>
              <a:t>습도 변수를 택한 경우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47869" y="1119673"/>
            <a:ext cx="951723" cy="46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730" y="5551846"/>
            <a:ext cx="10328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** </a:t>
            </a:r>
            <a:r>
              <a:rPr lang="ko-KR" altLang="en-US" sz="2000" b="1" dirty="0" smtClean="0"/>
              <a:t>위와 비슷한 방법으로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모든 변수에 관해 기대 지니 값을 계산</a:t>
            </a:r>
            <a:r>
              <a:rPr lang="ko-KR" altLang="en-US" sz="2000" b="1" dirty="0" smtClean="0"/>
              <a:t>하고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최저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기댓값을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가진 변수를 최적 변수로 선택</a:t>
            </a:r>
            <a:r>
              <a:rPr lang="ko-KR" altLang="en-US" sz="2000" b="1" dirty="0" smtClean="0"/>
              <a:t>한다</a:t>
            </a:r>
            <a:r>
              <a:rPr lang="en-US" altLang="ko-KR" sz="2000" b="1" dirty="0" smtClean="0"/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9293290" y="363407"/>
            <a:ext cx="2034070" cy="1508252"/>
            <a:chOff x="9293290" y="363407"/>
            <a:chExt cx="2034070" cy="1508252"/>
          </a:xfrm>
        </p:grpSpPr>
        <p:sp>
          <p:nvSpPr>
            <p:cNvPr id="13" name="직사각형 12"/>
            <p:cNvSpPr/>
            <p:nvPr/>
          </p:nvSpPr>
          <p:spPr>
            <a:xfrm>
              <a:off x="9722498" y="363407"/>
              <a:ext cx="1194318" cy="588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습도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3" idx="2"/>
            </p:cNvCxnSpPr>
            <p:nvPr/>
          </p:nvCxnSpPr>
          <p:spPr>
            <a:xfrm flipH="1">
              <a:off x="10002414" y="951722"/>
              <a:ext cx="317243" cy="4012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3" idx="2"/>
            </p:cNvCxnSpPr>
            <p:nvPr/>
          </p:nvCxnSpPr>
          <p:spPr>
            <a:xfrm>
              <a:off x="10319657" y="951722"/>
              <a:ext cx="279919" cy="401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9293290" y="1352938"/>
              <a:ext cx="867745" cy="51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[3+,4-]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384973" y="1352938"/>
              <a:ext cx="867745" cy="5187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[3+,4-]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49272" y="965784"/>
              <a:ext cx="69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높음</a:t>
              </a:r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36898" y="998440"/>
              <a:ext cx="69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보통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940767" y="1728783"/>
            <a:ext cx="6198697" cy="2908884"/>
            <a:chOff x="1940767" y="1728783"/>
            <a:chExt cx="6198697" cy="2908884"/>
          </a:xfrm>
        </p:grpSpPr>
        <p:pic>
          <p:nvPicPr>
            <p:cNvPr id="5121" name="_x200643512" descr="DRW00002e8c09f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767" y="1728783"/>
              <a:ext cx="4908801" cy="809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_x200223392" descr="DRW00002e8c0a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767" y="2798046"/>
              <a:ext cx="5804782" cy="896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5" name="_x200221152" descr="DRW00002e8c0a0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767" y="3998992"/>
              <a:ext cx="6198697" cy="63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481943" y="2298654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높음</a:t>
              </a:r>
              <a:endParaRPr lang="ko-KR" altLang="en-US"/>
            </a:p>
          </p:txBody>
        </p:sp>
      </p:grpSp>
      <p:sp>
        <p:nvSpPr>
          <p:cNvPr id="19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96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69" y="317241"/>
            <a:ext cx="8210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363407"/>
            <a:ext cx="36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(2) </a:t>
            </a:r>
            <a:r>
              <a:rPr lang="ko-KR" altLang="en-US" sz="2000" b="1" dirty="0" smtClean="0"/>
              <a:t>바람 변수를 택한 경우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47869" y="1119673"/>
            <a:ext cx="951723" cy="46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CHAID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543" y="1168272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카이제곱통계량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7543" y="1630910"/>
            <a:ext cx="727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바람변수는 두 부류밖에 없고 기대 변수는 쉽게 구분 가능하도록 고르게 분포되어 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4590"/>
              </p:ext>
            </p:extLst>
          </p:nvPr>
        </p:nvGraphicFramePr>
        <p:xfrm>
          <a:off x="3247053" y="2700780"/>
          <a:ext cx="5686933" cy="1764030"/>
        </p:xfrm>
        <a:graphic>
          <a:graphicData uri="http://schemas.openxmlformats.org/drawingml/2006/table">
            <a:tbl>
              <a:tblPr/>
              <a:tblGrid>
                <a:gridCol w="812419"/>
                <a:gridCol w="812419"/>
                <a:gridCol w="812419"/>
                <a:gridCol w="812419"/>
                <a:gridCol w="812419"/>
                <a:gridCol w="812419"/>
                <a:gridCol w="812419"/>
              </a:tblGrid>
              <a:tr h="323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바람분류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테니스 유무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3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약함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-1.5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_x199566160" descr="DRW00002e8c09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53" y="5690269"/>
            <a:ext cx="5598109" cy="2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94984" y="6174585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∴ </a:t>
            </a:r>
            <a:r>
              <a:rPr lang="en-US" altLang="ko-KR" b="1" dirty="0" smtClean="0">
                <a:solidFill>
                  <a:srgbClr val="FF0000"/>
                </a:solidFill>
              </a:rPr>
              <a:t>P-value = 0.2733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193" name="_x200220272" descr="DRW00002e8c0a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50" y="4754255"/>
            <a:ext cx="8064000" cy="6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17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69" y="317241"/>
            <a:ext cx="8210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47869" y="1119673"/>
            <a:ext cx="951723" cy="46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C4.5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730" y="5551847"/>
            <a:ext cx="10328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** </a:t>
            </a:r>
            <a:r>
              <a:rPr lang="ko-KR" altLang="en-US" sz="2000" b="1" dirty="0" smtClean="0"/>
              <a:t>위와 비슷한 방법으로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모든 변수에 관한 정보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이득값을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계산</a:t>
            </a:r>
            <a:r>
              <a:rPr lang="ko-KR" altLang="en-US" sz="2000" b="1" dirty="0" smtClean="0"/>
              <a:t>하고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가장 높은 정보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이득값을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가진 최적 변수를 선택</a:t>
            </a:r>
            <a:r>
              <a:rPr lang="ko-KR" altLang="en-US" sz="2000" b="1" dirty="0" smtClean="0"/>
              <a:t>한다</a:t>
            </a:r>
            <a:r>
              <a:rPr lang="en-US" altLang="ko-KR" sz="2000" b="1" dirty="0" smtClean="0"/>
              <a:t>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9573208" y="480911"/>
            <a:ext cx="2034070" cy="1508252"/>
            <a:chOff x="9293290" y="363407"/>
            <a:chExt cx="2034070" cy="1508252"/>
          </a:xfrm>
        </p:grpSpPr>
        <p:sp>
          <p:nvSpPr>
            <p:cNvPr id="20" name="직사각형 19"/>
            <p:cNvSpPr/>
            <p:nvPr/>
          </p:nvSpPr>
          <p:spPr>
            <a:xfrm>
              <a:off x="9722498" y="363407"/>
              <a:ext cx="1194318" cy="588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바람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 flipH="1">
              <a:off x="10002414" y="951722"/>
              <a:ext cx="317243" cy="4012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2"/>
            </p:cNvCxnSpPr>
            <p:nvPr/>
          </p:nvCxnSpPr>
          <p:spPr>
            <a:xfrm>
              <a:off x="10319657" y="951722"/>
              <a:ext cx="279919" cy="401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9293290" y="1352938"/>
              <a:ext cx="867745" cy="51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[6+,2-]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384973" y="1352938"/>
              <a:ext cx="867745" cy="5187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[3+,3-]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349272" y="965784"/>
              <a:ext cx="69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약함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36898" y="998440"/>
              <a:ext cx="69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강함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071395" y="1787181"/>
            <a:ext cx="8507419" cy="3235117"/>
            <a:chOff x="2071395" y="1787181"/>
            <a:chExt cx="8507419" cy="3235117"/>
          </a:xfrm>
        </p:grpSpPr>
        <p:pic>
          <p:nvPicPr>
            <p:cNvPr id="3077" name="_x104448424" descr="DRW00002e8c09b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396" y="1787181"/>
              <a:ext cx="6775571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3" name="_x200220912" descr="DRW00002e8c0a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396" y="2591199"/>
              <a:ext cx="6840000" cy="61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5" name="_x200223392" descr="DRW00002e8c0a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396" y="3531593"/>
              <a:ext cx="6271500" cy="6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7" name="_x200222112" descr="DRW00002e8c0a4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395" y="4505677"/>
              <a:ext cx="7163811" cy="516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235206" y="4588101"/>
              <a:ext cx="1343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= 0.0482</a:t>
              </a:r>
              <a:endParaRPr lang="ko-KR" altLang="en-US" sz="2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99592" y="363407"/>
            <a:ext cx="36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(2) </a:t>
            </a:r>
            <a:r>
              <a:rPr lang="ko-KR" altLang="en-US" sz="2000" b="1" dirty="0" smtClean="0"/>
              <a:t>바람 변수를 택한 경우</a:t>
            </a:r>
            <a:endParaRPr lang="ko-KR" altLang="en-US" sz="2000" b="1" dirty="0"/>
          </a:p>
        </p:txBody>
      </p:sp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19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69" y="317241"/>
            <a:ext cx="8210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47869" y="1119673"/>
            <a:ext cx="951723" cy="46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059" y="5593410"/>
            <a:ext cx="10328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** </a:t>
            </a:r>
            <a:r>
              <a:rPr lang="ko-KR" altLang="en-US" sz="2000" b="1" dirty="0" smtClean="0"/>
              <a:t>위와 비슷한 방법으로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모든 변수에 관해 기대 지니 값을 계산</a:t>
            </a:r>
            <a:r>
              <a:rPr lang="ko-KR" altLang="en-US" sz="2000" b="1" dirty="0" smtClean="0"/>
              <a:t>하고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최저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기댓값을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가진 변수를 최적 변수로 선택</a:t>
            </a:r>
            <a:r>
              <a:rPr lang="ko-KR" altLang="en-US" sz="2000" b="1" dirty="0" smtClean="0"/>
              <a:t>한다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9592" y="363407"/>
            <a:ext cx="36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(2) </a:t>
            </a:r>
            <a:r>
              <a:rPr lang="ko-KR" altLang="en-US" sz="2000" b="1" dirty="0" smtClean="0"/>
              <a:t>바람 변수를 택한 경우</a:t>
            </a:r>
            <a:endParaRPr lang="ko-KR" altLang="en-US" sz="2000" b="1" dirty="0"/>
          </a:p>
        </p:txBody>
      </p:sp>
      <p:pic>
        <p:nvPicPr>
          <p:cNvPr id="6145" name="_x200224032" descr="DRW00002e8c0a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67" y="1783210"/>
            <a:ext cx="4945225" cy="78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573208" y="480911"/>
            <a:ext cx="2034070" cy="1508252"/>
            <a:chOff x="9293290" y="363407"/>
            <a:chExt cx="2034070" cy="1508252"/>
          </a:xfrm>
        </p:grpSpPr>
        <p:sp>
          <p:nvSpPr>
            <p:cNvPr id="22" name="직사각형 21"/>
            <p:cNvSpPr/>
            <p:nvPr/>
          </p:nvSpPr>
          <p:spPr>
            <a:xfrm>
              <a:off x="9722498" y="363407"/>
              <a:ext cx="1194318" cy="588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바람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22" idx="2"/>
            </p:cNvCxnSpPr>
            <p:nvPr/>
          </p:nvCxnSpPr>
          <p:spPr>
            <a:xfrm flipH="1">
              <a:off x="10002414" y="951722"/>
              <a:ext cx="317243" cy="4012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2" idx="2"/>
            </p:cNvCxnSpPr>
            <p:nvPr/>
          </p:nvCxnSpPr>
          <p:spPr>
            <a:xfrm>
              <a:off x="10319657" y="951722"/>
              <a:ext cx="279919" cy="401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9293290" y="1352938"/>
              <a:ext cx="867745" cy="51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[6+,2-]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384973" y="1352938"/>
              <a:ext cx="867745" cy="5187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[3+,3-]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49272" y="965784"/>
              <a:ext cx="69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약함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36898" y="998440"/>
              <a:ext cx="69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강함</a:t>
              </a:r>
              <a:endParaRPr lang="ko-KR" altLang="en-US" sz="1400" dirty="0"/>
            </a:p>
          </p:txBody>
        </p:sp>
      </p:grpSp>
      <p:pic>
        <p:nvPicPr>
          <p:cNvPr id="6147" name="_x200223712" descr="DRW00002e8c0a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67" y="2784128"/>
            <a:ext cx="4795935" cy="80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_x200223072" descr="DRW00002e8c0a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66" y="4016683"/>
            <a:ext cx="6388849" cy="70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91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15250"/>
              </p:ext>
            </p:extLst>
          </p:nvPr>
        </p:nvGraphicFramePr>
        <p:xfrm>
          <a:off x="2839273" y="1189194"/>
          <a:ext cx="6155436" cy="2156438"/>
        </p:xfrm>
        <a:graphic>
          <a:graphicData uri="http://schemas.openxmlformats.org/drawingml/2006/table">
            <a:tbl>
              <a:tblPr/>
              <a:tblGrid>
                <a:gridCol w="1538859"/>
                <a:gridCol w="1538859"/>
                <a:gridCol w="1538859"/>
                <a:gridCol w="1538859"/>
              </a:tblGrid>
              <a:tr h="6955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CHAID</a:t>
                      </a:r>
                      <a:endParaRPr lang="en-US" sz="2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C4.5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</a:tr>
              <a:tr h="7304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0.0942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0.1518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0.3669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304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바람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0.2733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0.0482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0.4285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869" y="317241"/>
            <a:ext cx="8210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99592" y="363407"/>
            <a:ext cx="36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결과 해석</a:t>
            </a:r>
            <a:endParaRPr lang="ko-KR" altLang="en-US" sz="2000" b="1" dirty="0"/>
          </a:p>
        </p:txBody>
      </p:sp>
      <p:sp>
        <p:nvSpPr>
          <p:cNvPr id="5" name="위쪽 화살표 4"/>
          <p:cNvSpPr/>
          <p:nvPr/>
        </p:nvSpPr>
        <p:spPr>
          <a:xfrm flipV="1">
            <a:off x="4823927" y="3584697"/>
            <a:ext cx="429208" cy="3732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>
            <a:off x="6428793" y="3584697"/>
            <a:ext cx="429208" cy="3732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 화살표 6"/>
          <p:cNvSpPr/>
          <p:nvPr/>
        </p:nvSpPr>
        <p:spPr>
          <a:xfrm flipV="1">
            <a:off x="7875038" y="3584696"/>
            <a:ext cx="429208" cy="3732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2710" y="4180114"/>
            <a:ext cx="11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낮을 수록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5789" y="4180114"/>
            <a:ext cx="11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낮을 수록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2888" y="4180114"/>
            <a:ext cx="11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</a:t>
            </a:r>
            <a:r>
              <a:rPr lang="ko-KR" altLang="en-US" dirty="0" smtClean="0"/>
              <a:t>을 수록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88637" y="4907902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∴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세 가지 척도를 모두 계산한 결과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바람에 비해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나은 분류기로 증명</a:t>
            </a: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 가지 척도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비슷한 결과 도출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44988" y="657239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38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8497" y="335902"/>
            <a:ext cx="3415005" cy="765110"/>
          </a:xfrm>
          <a:prstGeom prst="rect">
            <a:avLst/>
          </a:prstGeom>
          <a:solidFill>
            <a:srgbClr val="FF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j-lt"/>
              </a:rPr>
              <a:t>모델학습 </a:t>
            </a:r>
            <a:r>
              <a:rPr lang="en-US" altLang="ko-KR" b="1" dirty="0" smtClean="0">
                <a:solidFill>
                  <a:schemeClr val="tx1"/>
                </a:solidFill>
                <a:latin typeface="+mj-lt"/>
              </a:rPr>
              <a:t>– (1) </a:t>
            </a:r>
            <a:r>
              <a:rPr lang="ko-KR" altLang="en-US" b="1" dirty="0" smtClean="0">
                <a:solidFill>
                  <a:schemeClr val="tx1"/>
                </a:solidFill>
                <a:latin typeface="+mj-lt"/>
              </a:rPr>
              <a:t>재귀적 </a:t>
            </a:r>
            <a:r>
              <a:rPr lang="ko-KR" altLang="en-US" b="1" dirty="0" err="1" smtClean="0">
                <a:solidFill>
                  <a:schemeClr val="tx1"/>
                </a:solidFill>
                <a:latin typeface="+mj-lt"/>
              </a:rPr>
              <a:t>분귀</a:t>
            </a:r>
            <a:endParaRPr lang="en-US" altLang="ko-KR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j-lt"/>
              </a:rPr>
              <a:t>(recursive partitioning)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7" y="1362269"/>
            <a:ext cx="5896695" cy="47763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55" y="2540331"/>
            <a:ext cx="5628435" cy="1640575"/>
          </a:xfrm>
          <a:prstGeom prst="rect">
            <a:avLst/>
          </a:prstGeom>
        </p:spPr>
      </p:pic>
      <p:sp>
        <p:nvSpPr>
          <p:cNvPr id="5" name="직사각형 17"/>
          <p:cNvSpPr/>
          <p:nvPr/>
        </p:nvSpPr>
        <p:spPr>
          <a:xfrm>
            <a:off x="0" y="6554972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8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png" descr="BOAZ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6025" y="672925"/>
            <a:ext cx="3850755" cy="288806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3" y="3503843"/>
            <a:ext cx="12191999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en-US" altLang="ko-KR" sz="6000" b="1" spc="-150" dirty="0" smtClean="0">
                <a:solidFill>
                  <a:srgbClr val="0D0D0D">
                    <a:alpha val="99000"/>
                  </a:srgbClr>
                </a:solidFill>
                <a:sym typeface="Helvetica"/>
              </a:rPr>
              <a:t>Decision Trees</a:t>
            </a:r>
          </a:p>
          <a:p>
            <a:pPr lvl="0" algn="ctr"/>
            <a:r>
              <a:rPr lang="en-US" altLang="ko-KR" sz="4800" b="1" spc="-150" dirty="0" smtClean="0">
                <a:solidFill>
                  <a:srgbClr val="0D0D0D">
                    <a:alpha val="99000"/>
                  </a:srgbClr>
                </a:solidFill>
                <a:sym typeface="Helvetica"/>
              </a:rPr>
              <a:t>(</a:t>
            </a:r>
            <a:r>
              <a:rPr lang="ko-KR" altLang="en-US" sz="4800" b="1" spc="-150" dirty="0" smtClean="0">
                <a:solidFill>
                  <a:srgbClr val="0D0D0D">
                    <a:alpha val="99000"/>
                  </a:srgbClr>
                </a:solidFill>
                <a:sym typeface="Helvetica"/>
              </a:rPr>
              <a:t>의사결정나무</a:t>
            </a:r>
            <a:r>
              <a:rPr lang="en-US" altLang="ko-KR" sz="4800" b="1" spc="-150" dirty="0" smtClean="0">
                <a:solidFill>
                  <a:srgbClr val="0D0D0D">
                    <a:alpha val="99000"/>
                  </a:srgbClr>
                </a:solidFill>
                <a:sym typeface="Helvetica"/>
              </a:rPr>
              <a:t>)</a:t>
            </a:r>
            <a:endParaRPr sz="4800" b="1" spc="-150" dirty="0">
              <a:solidFill>
                <a:srgbClr val="0D0D0D">
                  <a:alpha val="99000"/>
                </a:srgbClr>
              </a:solidFill>
              <a:sym typeface="Helvetica"/>
            </a:endParaRPr>
          </a:p>
        </p:txBody>
      </p:sp>
      <p:sp>
        <p:nvSpPr>
          <p:cNvPr id="5" name="Shape 64"/>
          <p:cNvSpPr/>
          <p:nvPr/>
        </p:nvSpPr>
        <p:spPr>
          <a:xfrm>
            <a:off x="2133603" y="3117012"/>
            <a:ext cx="7975599" cy="0"/>
          </a:xfrm>
          <a:prstGeom prst="line">
            <a:avLst/>
          </a:prstGeom>
          <a:ln w="3175">
            <a:solidFill>
              <a:srgbClr val="0D0D0D">
                <a:alpha val="23000"/>
              </a:srgbClr>
            </a:solidFill>
            <a:headEnd type="oval"/>
            <a:tailEnd type="oval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5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7" y="523008"/>
            <a:ext cx="10878661" cy="6113808"/>
          </a:xfrm>
          <a:prstGeom prst="rect">
            <a:avLst/>
          </a:prstGeom>
        </p:spPr>
      </p:pic>
      <p:sp>
        <p:nvSpPr>
          <p:cNvPr id="3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2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871" y="1606634"/>
            <a:ext cx="10549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00B0F0"/>
                </a:solidFill>
              </a:rPr>
              <a:t>가지치기란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6FC037A-C6E2-4D36-929F-B1EB533FF5F7}"/>
              </a:ext>
            </a:extLst>
          </p:cNvPr>
          <p:cNvSpPr txBox="1"/>
          <p:nvPr/>
        </p:nvSpPr>
        <p:spPr>
          <a:xfrm>
            <a:off x="1004885" y="2674963"/>
            <a:ext cx="10520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나뭇가지를 </a:t>
            </a:r>
            <a:r>
              <a:rPr lang="ko-KR" altLang="en-US" sz="2400" b="1" dirty="0"/>
              <a:t>잘라내는 것과 같다는 의미</a:t>
            </a:r>
            <a:endParaRPr lang="en-US" altLang="ko-KR" sz="2400" b="1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- 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의사결정나무에서 </a:t>
            </a:r>
            <a:r>
              <a:rPr lang="en-US" altLang="ko-KR" sz="2400" b="1" u="sng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Full Tree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의 </a:t>
            </a:r>
            <a:r>
              <a:rPr lang="ko-KR" altLang="en-US" sz="2400" b="1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분류기가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너무 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많을 때</a:t>
            </a:r>
            <a:r>
              <a:rPr lang="en-US" altLang="ko-KR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  (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불필요한 가지들이 있는 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경우</a:t>
            </a:r>
            <a:r>
              <a:rPr lang="en-US" altLang="ko-KR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) 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가지치기를 통해 분류기의</a:t>
            </a:r>
            <a:endParaRPr lang="en-US" altLang="ko-KR" sz="2400" b="1" spc="-15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 </a:t>
            </a:r>
            <a:r>
              <a:rPr lang="ko-KR" altLang="en-US" sz="2400" b="1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갯수를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줄인다</a:t>
            </a:r>
            <a:r>
              <a:rPr lang="en-US" altLang="ko-KR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.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cxnSp>
        <p:nvCxnSpPr>
          <p:cNvPr id="7" name="꺾인 연결선 6"/>
          <p:cNvCxnSpPr/>
          <p:nvPr/>
        </p:nvCxnSpPr>
        <p:spPr>
          <a:xfrm rot="16200000" flipH="1">
            <a:off x="5119394" y="4394719"/>
            <a:ext cx="1492900" cy="335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BBCBE46-D5EF-4B08-852C-8906607BC910}"/>
              </a:ext>
            </a:extLst>
          </p:cNvPr>
          <p:cNvSpPr txBox="1"/>
          <p:nvPr/>
        </p:nvSpPr>
        <p:spPr>
          <a:xfrm>
            <a:off x="1169009" y="5341269"/>
            <a:ext cx="9906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나무의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불순도가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인 상태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가지가 다 만들어진 상태를 뜻함</a:t>
            </a:r>
            <a:r>
              <a:rPr lang="en-US" altLang="ko-KR" b="1" dirty="0" smtClean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2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22C939-007A-4045-8A9F-115546A0EC64}"/>
              </a:ext>
            </a:extLst>
          </p:cNvPr>
          <p:cNvSpPr txBox="1"/>
          <p:nvPr/>
        </p:nvSpPr>
        <p:spPr>
          <a:xfrm>
            <a:off x="1012022" y="1606635"/>
            <a:ext cx="1052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사용하는 이유는</a:t>
            </a:r>
            <a:r>
              <a:rPr lang="en-US" altLang="ko-KR" sz="3600" b="1" dirty="0"/>
              <a:t>?</a:t>
            </a:r>
          </a:p>
        </p:txBody>
      </p:sp>
      <p:pic>
        <p:nvPicPr>
          <p:cNvPr id="26" name="Picture 2" descr="http://i.imgur.com/MVFcKwz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45" y="2681947"/>
            <a:ext cx="9141529" cy="190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1962899" y="4758627"/>
            <a:ext cx="896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err="1" smtClean="0"/>
              <a:t>분류기가</a:t>
            </a:r>
            <a:r>
              <a:rPr lang="ko-KR" altLang="en-US" b="1" dirty="0" smtClean="0"/>
              <a:t> </a:t>
            </a:r>
            <a:r>
              <a:rPr lang="ko-KR" altLang="en-US" b="1" dirty="0"/>
              <a:t>너무 많아서 </a:t>
            </a:r>
            <a:r>
              <a:rPr lang="ko-KR" altLang="en-US" b="1" dirty="0" smtClean="0"/>
              <a:t>학습데이터가</a:t>
            </a:r>
            <a:r>
              <a:rPr lang="ko-KR" altLang="en-US" b="1" dirty="0"/>
              <a:t> </a:t>
            </a:r>
            <a:r>
              <a:rPr lang="ko-KR" altLang="en-US" b="1" dirty="0" err="1">
                <a:solidFill>
                  <a:srgbClr val="FF0000"/>
                </a:solidFill>
              </a:rPr>
              <a:t>과적합</a:t>
            </a:r>
            <a:r>
              <a:rPr lang="en-US" altLang="ko-KR" b="1" dirty="0">
                <a:solidFill>
                  <a:srgbClr val="FF0000"/>
                </a:solidFill>
              </a:rPr>
              <a:t>(overfitting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/>
              <a:t>된 경우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en-US" altLang="ko-KR" b="1" dirty="0" smtClean="0"/>
              <a:t>(</a:t>
            </a:r>
            <a:r>
              <a:rPr lang="ko-KR" altLang="en-US" b="1" dirty="0" smtClean="0"/>
              <a:t>왼쪽이 </a:t>
            </a:r>
            <a:r>
              <a:rPr lang="en-US" altLang="ko-KR" b="1" dirty="0" smtClean="0"/>
              <a:t>Full Tree, </a:t>
            </a:r>
            <a:r>
              <a:rPr lang="ko-KR" altLang="en-US" b="1" dirty="0" smtClean="0"/>
              <a:t>오른쪽이 가지를 친 결과물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04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2100982" y="1631492"/>
            <a:ext cx="88252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/>
              <a:t>Q&amp;A) </a:t>
            </a:r>
            <a:r>
              <a:rPr lang="en-US" altLang="ko-KR" b="1" dirty="0"/>
              <a:t>	Q1. </a:t>
            </a:r>
            <a:r>
              <a:rPr lang="ko-KR" altLang="en-US" b="1" dirty="0" smtClean="0"/>
              <a:t>의사결정 나무에서 분류기가 증가하면</a:t>
            </a:r>
            <a:r>
              <a:rPr lang="en-US" altLang="ko-KR" b="1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	A1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새로운 데이터에 대한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오분류율</a:t>
            </a:r>
            <a:r>
              <a:rPr lang="ko-KR" altLang="en-US" b="1" dirty="0" err="1" smtClean="0"/>
              <a:t>이</a:t>
            </a:r>
            <a:r>
              <a:rPr lang="ko-KR" altLang="en-US" b="1" dirty="0" smtClean="0"/>
              <a:t> 감소한다</a:t>
            </a:r>
            <a:r>
              <a:rPr lang="en-US" altLang="ko-KR" b="1" dirty="0" smtClean="0"/>
              <a:t>.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	Q2.</a:t>
            </a:r>
            <a:r>
              <a:rPr lang="ko-KR" altLang="en-US" b="1" dirty="0"/>
              <a:t> </a:t>
            </a:r>
            <a:r>
              <a:rPr lang="ko-KR" altLang="en-US" b="1" dirty="0" smtClean="0"/>
              <a:t>그럼 계속 분류기가 증가해도 되나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	A2. </a:t>
            </a:r>
            <a:r>
              <a:rPr lang="ko-KR" altLang="en-US" b="1" dirty="0" smtClean="0"/>
              <a:t>일정 수준 이상의 분류기를 가질 시</a:t>
            </a:r>
            <a:r>
              <a:rPr lang="en-US" altLang="ko-KR" b="1" dirty="0" smtClean="0"/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오분류율</a:t>
            </a:r>
            <a:r>
              <a:rPr lang="ko-KR" altLang="en-US" b="1" dirty="0" err="1" smtClean="0"/>
              <a:t>이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	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되레 증가한다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algn="just">
              <a:lnSpc>
                <a:spcPct val="150000"/>
              </a:lnSpc>
            </a:pPr>
            <a:r>
              <a:rPr lang="en-US" altLang="ko-KR" b="1" dirty="0" smtClean="0"/>
              <a:t>Why?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 smtClean="0"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FF0000"/>
                </a:solidFill>
              </a:rPr>
              <a:t>Overfitting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때문에</a:t>
            </a:r>
            <a:r>
              <a:rPr lang="en-US" altLang="ko-KR" b="1" dirty="0" smtClean="0"/>
              <a:t>!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 smtClean="0"/>
              <a:t>그럼 가지를 치는 시기는</a:t>
            </a:r>
            <a:r>
              <a:rPr lang="en-US" altLang="ko-KR" b="1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 smtClean="0"/>
              <a:t>-&gt;</a:t>
            </a:r>
            <a:r>
              <a:rPr lang="ko-KR" altLang="en-US" b="1" dirty="0" smtClean="0"/>
              <a:t>검증데이터에 </a:t>
            </a:r>
            <a:r>
              <a:rPr lang="ko-KR" altLang="en-US" b="1" dirty="0"/>
              <a:t>대한 </a:t>
            </a:r>
            <a:r>
              <a:rPr lang="ko-KR" altLang="en-US" b="1" dirty="0" err="1">
                <a:solidFill>
                  <a:srgbClr val="FF0000"/>
                </a:solidFill>
              </a:rPr>
              <a:t>오분류율이</a:t>
            </a:r>
            <a:r>
              <a:rPr lang="ko-KR" altLang="en-US" b="1" dirty="0">
                <a:solidFill>
                  <a:srgbClr val="FF0000"/>
                </a:solidFill>
              </a:rPr>
              <a:t> 증가하는 </a:t>
            </a:r>
            <a:r>
              <a:rPr lang="ko-KR" altLang="en-US" b="1" dirty="0" smtClean="0">
                <a:solidFill>
                  <a:srgbClr val="FF0000"/>
                </a:solidFill>
              </a:rPr>
              <a:t>시점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 smtClean="0"/>
              <a:t>But,</a:t>
            </a:r>
            <a:r>
              <a:rPr lang="en-US" altLang="ko-KR" dirty="0"/>
              <a:t> </a:t>
            </a:r>
            <a:r>
              <a:rPr lang="ko-KR" altLang="en-US" b="1" dirty="0" smtClean="0"/>
              <a:t>가지치기는 </a:t>
            </a:r>
            <a:r>
              <a:rPr lang="ko-KR" altLang="en-US" b="1" dirty="0"/>
              <a:t>데이터를 버리는 개념이 아니고 </a:t>
            </a:r>
            <a:r>
              <a:rPr lang="ko-KR" altLang="en-US" b="1" dirty="0" smtClean="0"/>
              <a:t>분류기를 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합치는</a:t>
            </a:r>
            <a:r>
              <a:rPr lang="en-US" altLang="ko-KR" b="1" dirty="0">
                <a:solidFill>
                  <a:srgbClr val="FF0000"/>
                </a:solidFill>
              </a:rPr>
              <a:t>(merge) </a:t>
            </a:r>
            <a:r>
              <a:rPr lang="ko-KR" altLang="en-US" b="1" dirty="0" smtClean="0">
                <a:solidFill>
                  <a:srgbClr val="FF0000"/>
                </a:solidFill>
              </a:rPr>
              <a:t>개념</a:t>
            </a:r>
            <a:r>
              <a:rPr lang="ko-KR" altLang="en-US" b="1" dirty="0" smtClean="0"/>
              <a:t>으로 이해하자</a:t>
            </a:r>
            <a:r>
              <a:rPr lang="en-US" altLang="ko-KR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1259036" y="1244980"/>
            <a:ext cx="6235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/>
              <a:t>Ex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14" name="Picture 2" descr="http://i.imgur.com/5zhZI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81" y="1244980"/>
            <a:ext cx="9046193" cy="324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1880081" y="4490161"/>
            <a:ext cx="9046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의사결정나무로 </a:t>
            </a:r>
            <a:r>
              <a:rPr lang="ko-KR" altLang="en-US" b="1" dirty="0"/>
              <a:t>학습한 </a:t>
            </a:r>
            <a:r>
              <a:rPr lang="ko-KR" altLang="en-US" b="1" dirty="0" smtClean="0"/>
              <a:t>결과물</a:t>
            </a:r>
            <a:r>
              <a:rPr lang="en-US" altLang="ko-KR" b="1" dirty="0" smtClean="0"/>
              <a:t>.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왼쪽이 </a:t>
            </a:r>
            <a:r>
              <a:rPr lang="en-US" altLang="ko-KR" b="1" dirty="0">
                <a:solidFill>
                  <a:srgbClr val="FF0000"/>
                </a:solidFill>
              </a:rPr>
              <a:t>Full tree</a:t>
            </a:r>
            <a:r>
              <a:rPr lang="en-US" altLang="ko-KR" b="1" dirty="0"/>
              <a:t>, </a:t>
            </a:r>
            <a:r>
              <a:rPr lang="ko-KR" altLang="en-US" b="1" dirty="0"/>
              <a:t>오른쪽이 </a:t>
            </a:r>
            <a:r>
              <a:rPr lang="ko-KR" altLang="en-US" b="1" dirty="0" smtClean="0">
                <a:solidFill>
                  <a:srgbClr val="FF0000"/>
                </a:solidFill>
              </a:rPr>
              <a:t>가지치기한 </a:t>
            </a:r>
            <a:r>
              <a:rPr lang="ko-KR" altLang="en-US" b="1" dirty="0">
                <a:solidFill>
                  <a:srgbClr val="FF0000"/>
                </a:solidFill>
              </a:rPr>
              <a:t>결과</a:t>
            </a:r>
            <a:r>
              <a:rPr lang="ko-KR" altLang="en-US" b="1" dirty="0"/>
              <a:t>를 시각화한 것</a:t>
            </a:r>
            <a:r>
              <a:rPr lang="en-US" altLang="ko-KR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왼쪽 그림에서 모든 </a:t>
            </a:r>
            <a:r>
              <a:rPr lang="en-US" altLang="ko-KR" b="1" dirty="0"/>
              <a:t>terminal node</a:t>
            </a:r>
            <a:r>
              <a:rPr lang="ko-KR" altLang="en-US" b="1" dirty="0"/>
              <a:t>의 </a:t>
            </a:r>
            <a:r>
              <a:rPr lang="ko-KR" altLang="en-US" b="1" dirty="0" err="1"/>
              <a:t>불순도는</a:t>
            </a:r>
            <a:r>
              <a:rPr lang="ko-KR" altLang="en-US" b="1" dirty="0"/>
              <a:t> </a:t>
            </a:r>
            <a:r>
              <a:rPr lang="en-US" altLang="ko-KR" b="1" dirty="0"/>
              <a:t>0</a:t>
            </a:r>
            <a:r>
              <a:rPr lang="en-US" altLang="ko-KR" b="1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하지만 </a:t>
            </a:r>
            <a:r>
              <a:rPr lang="en-US" altLang="ko-KR" b="1" dirty="0"/>
              <a:t>terminal node</a:t>
            </a:r>
            <a:r>
              <a:rPr lang="ko-KR" altLang="en-US" b="1" dirty="0"/>
              <a:t>가 너무 많으면 새로운 데이터에 대한 예측 성능인 </a:t>
            </a:r>
            <a:r>
              <a:rPr lang="ko-KR" altLang="en-US" b="1" dirty="0">
                <a:solidFill>
                  <a:srgbClr val="FF0000"/>
                </a:solidFill>
              </a:rPr>
              <a:t>일반화</a:t>
            </a:r>
            <a:r>
              <a:rPr lang="en-US" altLang="ko-KR" b="1" dirty="0">
                <a:solidFill>
                  <a:srgbClr val="FF0000"/>
                </a:solidFill>
              </a:rPr>
              <a:t>(generalization)</a:t>
            </a:r>
            <a:r>
              <a:rPr lang="ko-KR" altLang="en-US" b="1" dirty="0">
                <a:solidFill>
                  <a:srgbClr val="FF0000"/>
                </a:solidFill>
              </a:rPr>
              <a:t> 능력</a:t>
            </a:r>
            <a:r>
              <a:rPr lang="ko-KR" altLang="en-US" b="1" dirty="0"/>
              <a:t>이 매우 </a:t>
            </a:r>
            <a:r>
              <a:rPr lang="ko-KR" altLang="en-US" b="1" dirty="0" smtClean="0"/>
              <a:t>떨어짐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terminal </a:t>
            </a:r>
            <a:r>
              <a:rPr lang="en-US" altLang="ko-KR" b="1" dirty="0"/>
              <a:t>node</a:t>
            </a:r>
            <a:r>
              <a:rPr lang="ko-KR" altLang="en-US" b="1" dirty="0"/>
              <a:t>를 적절하게 합쳐주면 오른쪽 그림과 같은 결과가 </a:t>
            </a:r>
            <a:r>
              <a:rPr lang="ko-KR" altLang="en-US" b="1" dirty="0" smtClean="0"/>
              <a:t>나온다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642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1852707" y="2613409"/>
            <a:ext cx="882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400" b="1" i="1" dirty="0"/>
              <a:t>CC(T)=Err(T)+α×L(T)CC(T)=Err(T)+α×L(T</a:t>
            </a:r>
            <a:r>
              <a:rPr lang="en-US" altLang="ko-KR" sz="2400" b="1" i="1" dirty="0" smtClean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522C939-007A-4045-8A9F-115546A0EC64}"/>
              </a:ext>
            </a:extLst>
          </p:cNvPr>
          <p:cNvSpPr txBox="1"/>
          <p:nvPr/>
        </p:nvSpPr>
        <p:spPr>
          <a:xfrm>
            <a:off x="1012022" y="1606635"/>
            <a:ext cx="1052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가지치기의 </a:t>
            </a:r>
            <a:r>
              <a:rPr lang="ko-KR" altLang="en-US" sz="3600" b="1" dirty="0" err="1" smtClean="0"/>
              <a:t>비용함수</a:t>
            </a:r>
            <a:endParaRPr lang="en-US" altLang="ko-KR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315C6F-3600-4523-8255-568AA34A2C86}"/>
              </a:ext>
            </a:extLst>
          </p:cNvPr>
          <p:cNvSpPr txBox="1"/>
          <p:nvPr/>
        </p:nvSpPr>
        <p:spPr>
          <a:xfrm>
            <a:off x="1852706" y="3343183"/>
            <a:ext cx="8825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CC(T)=</a:t>
            </a:r>
            <a:r>
              <a:rPr lang="ko-KR" altLang="en-US" b="1" dirty="0"/>
              <a:t>의사결정나무의 </a:t>
            </a:r>
            <a:r>
              <a:rPr lang="ko-KR" altLang="en-US" b="1" dirty="0">
                <a:solidFill>
                  <a:srgbClr val="FF0000"/>
                </a:solidFill>
              </a:rPr>
              <a:t>비용 복잡도</a:t>
            </a:r>
            <a:r>
              <a:rPr lang="en-US" altLang="ko-KR" b="1" dirty="0"/>
              <a:t>(=</a:t>
            </a:r>
            <a:r>
              <a:rPr lang="ko-KR" altLang="en-US" b="1" dirty="0"/>
              <a:t>오류가 적으면서 </a:t>
            </a:r>
            <a:r>
              <a:rPr lang="en-US" altLang="ko-KR" b="1" dirty="0"/>
              <a:t>terminal node </a:t>
            </a:r>
            <a:r>
              <a:rPr lang="ko-KR" altLang="en-US" b="1" dirty="0"/>
              <a:t>수가 적은 단순한 모델일 수록 작은 값</a:t>
            </a:r>
            <a:r>
              <a:rPr lang="en-US" altLang="ko-KR" b="1" dirty="0" smtClean="0"/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ERR(T)=</a:t>
            </a:r>
            <a:r>
              <a:rPr lang="ko-KR" altLang="en-US" b="1" dirty="0"/>
              <a:t>검증데이터에 대한 </a:t>
            </a:r>
            <a:r>
              <a:rPr lang="ko-KR" altLang="en-US" b="1" dirty="0" err="1">
                <a:solidFill>
                  <a:srgbClr val="FF0000"/>
                </a:solidFill>
              </a:rPr>
              <a:t>오분류율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L(T)=terminal node</a:t>
            </a:r>
            <a:r>
              <a:rPr lang="ko-KR" altLang="en-US" b="1" dirty="0"/>
              <a:t>의 수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구조의 복잡도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Alpha=ERR(T)</a:t>
            </a:r>
            <a:r>
              <a:rPr lang="ko-KR" altLang="en-US" b="1" dirty="0"/>
              <a:t>와 </a:t>
            </a:r>
            <a:r>
              <a:rPr lang="en-US" altLang="ko-KR" b="1" dirty="0"/>
              <a:t>L(T)</a:t>
            </a:r>
            <a:r>
              <a:rPr lang="ko-KR" altLang="en-US" b="1" dirty="0"/>
              <a:t>를 결합하는 </a:t>
            </a:r>
            <a:r>
              <a:rPr lang="ko-KR" altLang="en-US" b="1" dirty="0">
                <a:solidFill>
                  <a:srgbClr val="FF0000"/>
                </a:solidFill>
              </a:rPr>
              <a:t>가중치</a:t>
            </a:r>
            <a:r>
              <a:rPr lang="en-US" altLang="ko-KR" b="1" dirty="0"/>
              <a:t>(</a:t>
            </a:r>
            <a:r>
              <a:rPr lang="ko-KR" altLang="en-US" b="1" dirty="0"/>
              <a:t>사용자에 의해 부여됨</a:t>
            </a:r>
            <a:r>
              <a:rPr lang="en-US" altLang="ko-KR" b="1" dirty="0"/>
              <a:t>, </a:t>
            </a:r>
            <a:r>
              <a:rPr lang="ko-KR" altLang="en-US" b="1" dirty="0"/>
              <a:t>보통 </a:t>
            </a:r>
            <a:r>
              <a:rPr lang="en-US" altLang="ko-KR" b="1" dirty="0"/>
              <a:t>0.01~0.1</a:t>
            </a:r>
            <a:r>
              <a:rPr lang="ko-KR" altLang="en-US" b="1" dirty="0"/>
              <a:t>의 값을 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63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22C939-007A-4045-8A9F-115546A0EC64}"/>
              </a:ext>
            </a:extLst>
          </p:cNvPr>
          <p:cNvSpPr txBox="1"/>
          <p:nvPr/>
        </p:nvSpPr>
        <p:spPr>
          <a:xfrm>
            <a:off x="1012022" y="1606635"/>
            <a:ext cx="1052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의사결정나무를 마무리하며</a:t>
            </a:r>
            <a:r>
              <a:rPr lang="en-US" altLang="ko-KR" sz="3600" b="1" dirty="0" smtClean="0"/>
              <a:t>..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1852707" y="2613409"/>
            <a:ext cx="882529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장점</a:t>
            </a:r>
            <a:endParaRPr lang="en-US" altLang="ko-KR" sz="2400" b="1" dirty="0" smtClean="0"/>
          </a:p>
          <a:p>
            <a:pPr fontAlgn="base"/>
            <a:r>
              <a:rPr lang="en-US" altLang="ko-KR" sz="2400" b="1" dirty="0" smtClean="0"/>
              <a:t>	</a:t>
            </a:r>
            <a:r>
              <a:rPr lang="en-US" altLang="ko-KR" b="1" dirty="0" smtClean="0"/>
              <a:t>1.</a:t>
            </a:r>
            <a:r>
              <a:rPr lang="ko-KR" altLang="en-US" b="1" dirty="0" smtClean="0"/>
              <a:t> 계산복잡성 대비 높은 예측 성능</a:t>
            </a:r>
            <a:endParaRPr lang="en-US" altLang="ko-KR" b="1" dirty="0" smtClean="0"/>
          </a:p>
          <a:p>
            <a:pPr fontAlgn="base"/>
            <a:r>
              <a:rPr lang="en-US" altLang="ko-KR" b="1" dirty="0" smtClean="0"/>
              <a:t>	2.</a:t>
            </a:r>
            <a:r>
              <a:rPr lang="ko-KR" altLang="en-US" b="1" dirty="0" smtClean="0"/>
              <a:t> 변수 단위로 설명력을 지닌다</a:t>
            </a:r>
            <a:endParaRPr lang="en-US" altLang="ko-KR" b="1" dirty="0" smtClean="0"/>
          </a:p>
          <a:p>
            <a:pPr fontAlgn="base"/>
            <a:endParaRPr lang="en-US" altLang="ko-KR" sz="2400" b="1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단점</a:t>
            </a:r>
            <a:endParaRPr lang="en-US" altLang="ko-KR" sz="2400" b="1" dirty="0"/>
          </a:p>
          <a:p>
            <a:pPr fontAlgn="base"/>
            <a:r>
              <a:rPr lang="en-US" altLang="ko-KR" sz="2400" b="1" dirty="0" smtClean="0"/>
              <a:t>	</a:t>
            </a:r>
            <a:r>
              <a:rPr lang="en-US" altLang="ko-KR" b="1" dirty="0" smtClean="0"/>
              <a:t>1.</a:t>
            </a:r>
            <a:r>
              <a:rPr lang="ko-KR" altLang="en-US" b="1" dirty="0"/>
              <a:t> 결정경계</a:t>
            </a:r>
            <a:r>
              <a:rPr lang="en-US" altLang="ko-KR" b="1" dirty="0"/>
              <a:t>(decision boundary)</a:t>
            </a:r>
            <a:r>
              <a:rPr lang="ko-KR" altLang="en-US" b="1" dirty="0"/>
              <a:t>가 데이터 축에 </a:t>
            </a:r>
            <a:endParaRPr lang="en-US" altLang="ko-KR" b="1" dirty="0" smtClean="0"/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수직이어서 </a:t>
            </a:r>
            <a:r>
              <a:rPr lang="ko-KR" altLang="en-US" b="1" dirty="0"/>
              <a:t>비선형</a:t>
            </a:r>
            <a:r>
              <a:rPr lang="en-US" altLang="ko-KR" b="1" dirty="0"/>
              <a:t>(non-linear) </a:t>
            </a:r>
            <a:r>
              <a:rPr lang="ko-KR" altLang="en-US" b="1" dirty="0"/>
              <a:t>데이터 </a:t>
            </a:r>
            <a:r>
              <a:rPr lang="ko-KR" altLang="en-US" b="1" dirty="0" smtClean="0"/>
              <a:t>분류엔 부적합</a:t>
            </a:r>
            <a:endParaRPr lang="en-US" altLang="ko-KR" b="1" dirty="0" smtClean="0"/>
          </a:p>
          <a:p>
            <a:pPr fontAlgn="base"/>
            <a:r>
              <a:rPr lang="en-US" altLang="ko-KR" b="1" dirty="0"/>
              <a:t>	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이를 극복하기 위해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랜덤포레스트</a:t>
            </a:r>
            <a:r>
              <a:rPr lang="ko-KR" altLang="en-US" b="1" dirty="0" err="1" smtClean="0"/>
              <a:t>가</a:t>
            </a:r>
            <a:r>
              <a:rPr lang="ko-KR" altLang="en-US" b="1" dirty="0" smtClean="0"/>
              <a:t> 등장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91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png" descr="BOAZ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6023" y="672925"/>
            <a:ext cx="3850755" cy="288806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1" y="3503842"/>
            <a:ext cx="1219199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en-US" sz="6000" b="1" spc="-150" dirty="0">
                <a:solidFill>
                  <a:srgbClr val="0D0D0D">
                    <a:alpha val="99000"/>
                  </a:srgbClr>
                </a:solidFill>
                <a:latin typeface="+mn-lt"/>
                <a:ea typeface="+mn-ea"/>
                <a:cs typeface="+mn-cs"/>
                <a:sym typeface="Helvetica"/>
              </a:rPr>
              <a:t>Ensemble(</a:t>
            </a:r>
            <a:r>
              <a:rPr lang="ko-KR" altLang="en-US" sz="6000" b="1" spc="-150" dirty="0">
                <a:solidFill>
                  <a:srgbClr val="0D0D0D">
                    <a:alpha val="99000"/>
                  </a:srgbClr>
                </a:solidFill>
                <a:latin typeface="+mn-lt"/>
                <a:ea typeface="+mn-ea"/>
                <a:cs typeface="+mn-cs"/>
                <a:sym typeface="Helvetica"/>
              </a:rPr>
              <a:t>앙상블</a:t>
            </a:r>
            <a:r>
              <a:rPr lang="en-US" altLang="ko-KR" sz="6000" b="1" spc="-150" dirty="0">
                <a:solidFill>
                  <a:srgbClr val="0D0D0D">
                    <a:alpha val="99000"/>
                  </a:srgbClr>
                </a:solidFill>
                <a:latin typeface="+mn-lt"/>
                <a:ea typeface="+mn-ea"/>
                <a:cs typeface="+mn-cs"/>
                <a:sym typeface="Helvetica"/>
              </a:rPr>
              <a:t>)</a:t>
            </a:r>
            <a:endParaRPr sz="6000" b="1" spc="-150" dirty="0">
              <a:solidFill>
                <a:srgbClr val="0D0D0D">
                  <a:alpha val="99000"/>
                </a:srgbClr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Shape 64"/>
          <p:cNvSpPr/>
          <p:nvPr/>
        </p:nvSpPr>
        <p:spPr>
          <a:xfrm>
            <a:off x="2133601" y="3117012"/>
            <a:ext cx="7975599" cy="0"/>
          </a:xfrm>
          <a:prstGeom prst="line">
            <a:avLst/>
          </a:prstGeom>
          <a:ln w="3175">
            <a:solidFill>
              <a:srgbClr val="0D0D0D">
                <a:alpha val="23000"/>
              </a:srgbClr>
            </a:solidFill>
            <a:headEnd type="oval"/>
            <a:tailEnd type="oval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3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400539" y="1250112"/>
            <a:ext cx="10197043" cy="0"/>
          </a:xfrm>
          <a:prstGeom prst="line">
            <a:avLst/>
          </a:prstGeom>
          <a:ln w="3175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3600" y="1645551"/>
            <a:ext cx="2965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TABLE </a:t>
            </a:r>
          </a:p>
          <a:p>
            <a:r>
              <a:rPr lang="en-US" altLang="ko-KR" sz="3200" b="1" spc="-15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OF -CONTENTS</a:t>
            </a:r>
            <a:endParaRPr lang="ko-KR" altLang="en-US" sz="3200" b="1" spc="-150" dirty="0">
              <a:solidFill>
                <a:schemeClr val="tx1"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3" name="직사각형 17"/>
          <p:cNvSpPr/>
          <p:nvPr/>
        </p:nvSpPr>
        <p:spPr>
          <a:xfrm>
            <a:off x="0" y="6584462"/>
            <a:ext cx="12192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44988" y="6587140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7"/>
            <a:ext cx="1245408" cy="7048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E30E57B-0A5C-424D-AED9-B503066AEAEC}"/>
              </a:ext>
            </a:extLst>
          </p:cNvPr>
          <p:cNvSpPr/>
          <p:nvPr/>
        </p:nvSpPr>
        <p:spPr>
          <a:xfrm>
            <a:off x="5831359" y="3756841"/>
            <a:ext cx="2537636" cy="1626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u="sng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4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03B1F0"/>
                </a:solidFill>
              </a:rPr>
              <a:t>Random Forest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5CF5AD7-5096-4050-A826-A3664F9A35B0}"/>
              </a:ext>
            </a:extLst>
          </p:cNvPr>
          <p:cNvSpPr/>
          <p:nvPr/>
        </p:nvSpPr>
        <p:spPr>
          <a:xfrm>
            <a:off x="2917731" y="3754820"/>
            <a:ext cx="2537636" cy="1626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u="sng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3</a:t>
            </a:r>
          </a:p>
          <a:p>
            <a:endParaRPr lang="en-US" altLang="ko-KR" b="1" u="sng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r>
              <a:rPr lang="en-US" altLang="ko-KR" b="1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Bagging</a:t>
            </a:r>
          </a:p>
          <a:p>
            <a:endParaRPr lang="en-US" altLang="ko-KR" b="1" u="sng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endParaRPr lang="en-US" altLang="ko-KR" b="1" u="sng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B9CD3F6-E1B2-4B80-AF5F-5D03F953A73A}"/>
              </a:ext>
            </a:extLst>
          </p:cNvPr>
          <p:cNvSpPr/>
          <p:nvPr/>
        </p:nvSpPr>
        <p:spPr>
          <a:xfrm>
            <a:off x="8744989" y="1637621"/>
            <a:ext cx="2537636" cy="1626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u="sng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2</a:t>
            </a: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r>
              <a:rPr lang="en-US" altLang="ko-KR" b="1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Bootstrapping</a:t>
            </a: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C72D949-0541-4CF1-8ED9-3218209818E0}"/>
              </a:ext>
            </a:extLst>
          </p:cNvPr>
          <p:cNvSpPr/>
          <p:nvPr/>
        </p:nvSpPr>
        <p:spPr>
          <a:xfrm>
            <a:off x="5831359" y="1639642"/>
            <a:ext cx="2537636" cy="1626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u="sng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1</a:t>
            </a: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r>
              <a:rPr lang="ko-KR" altLang="en-US" b="1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앙상블이란</a:t>
            </a:r>
            <a:r>
              <a:rPr lang="en-US" altLang="ko-KR" b="1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?</a:t>
            </a: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2BB3B3E-1D69-45B2-B74F-01BA37B41804}"/>
              </a:ext>
            </a:extLst>
          </p:cNvPr>
          <p:cNvSpPr/>
          <p:nvPr/>
        </p:nvSpPr>
        <p:spPr>
          <a:xfrm>
            <a:off x="8744987" y="3756841"/>
            <a:ext cx="2537636" cy="1626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u="sng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5</a:t>
            </a:r>
          </a:p>
          <a:p>
            <a:endParaRPr lang="en-US" altLang="ko-KR" b="1" u="sng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r>
              <a:rPr lang="en-US" altLang="ko-KR" b="1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Boosting + Etc.</a:t>
            </a:r>
          </a:p>
          <a:p>
            <a:endParaRPr lang="en-US" altLang="ko-KR" b="1" u="sng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endParaRPr lang="en-US" altLang="ko-KR" b="1" u="sng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3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871" y="1606635"/>
            <a:ext cx="105495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B0F0"/>
                </a:solidFill>
              </a:rPr>
              <a:t>1.</a:t>
            </a:r>
            <a:r>
              <a:rPr lang="ko-KR" altLang="en-US" sz="4000" b="1" dirty="0" smtClean="0">
                <a:solidFill>
                  <a:srgbClr val="00B0F0"/>
                </a:solidFill>
              </a:rPr>
              <a:t>앙상블이란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?</a:t>
            </a:r>
            <a:endParaRPr lang="ko-KR" altLang="en-US" sz="4000" b="1" dirty="0" smtClean="0">
              <a:solidFill>
                <a:srgbClr val="00B0F0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rgbClr val="00B0F0"/>
                </a:solidFill>
              </a:rPr>
              <a:t>Ensemble Learning Method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6FC037A-C6E2-4D36-929F-B1EB533FF5F7}"/>
              </a:ext>
            </a:extLst>
          </p:cNvPr>
          <p:cNvSpPr txBox="1"/>
          <p:nvPr/>
        </p:nvSpPr>
        <p:spPr>
          <a:xfrm>
            <a:off x="1023871" y="3112081"/>
            <a:ext cx="10520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여러가지 </a:t>
            </a:r>
            <a:r>
              <a:rPr lang="ko-KR" altLang="en-US" sz="2400" b="1" u="sng" dirty="0"/>
              <a:t>분류기</a:t>
            </a:r>
            <a:r>
              <a:rPr lang="ko-KR" altLang="en-US" sz="2400" b="1" dirty="0"/>
              <a:t>를 </a:t>
            </a:r>
            <a:r>
              <a:rPr lang="ko-KR" altLang="en-US" sz="2400" b="1" dirty="0">
                <a:latin typeface="+mn-ea"/>
              </a:rPr>
              <a:t>결합함으로써 결과적으로 보다 </a:t>
            </a:r>
            <a:endParaRPr lang="en-US" altLang="ko-KR" sz="2400" b="1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	</a:t>
            </a:r>
            <a:r>
              <a:rPr lang="ko-KR" altLang="en-US" sz="2400" b="1" dirty="0">
                <a:latin typeface="+mn-ea"/>
              </a:rPr>
              <a:t>좋은 성능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일반화 성능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을 내고자 하는 방법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3539A0D6-61C5-4E4F-BB27-2F12CD7F5E56}"/>
              </a:ext>
            </a:extLst>
          </p:cNvPr>
          <p:cNvCxnSpPr/>
          <p:nvPr/>
        </p:nvCxnSpPr>
        <p:spPr>
          <a:xfrm rot="16200000" flipH="1">
            <a:off x="4037328" y="3761972"/>
            <a:ext cx="1073888" cy="893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BBCBE46-D5EF-4B08-852C-8906607BC910}"/>
              </a:ext>
            </a:extLst>
          </p:cNvPr>
          <p:cNvSpPr txBox="1"/>
          <p:nvPr/>
        </p:nvSpPr>
        <p:spPr>
          <a:xfrm>
            <a:off x="3068202" y="4758627"/>
            <a:ext cx="3508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주로 의사결정나무 사용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7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400540" y="1250112"/>
            <a:ext cx="10197043" cy="0"/>
          </a:xfrm>
          <a:prstGeom prst="line">
            <a:avLst/>
          </a:prstGeom>
          <a:ln w="3175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3600" y="1645551"/>
            <a:ext cx="2965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TABLE </a:t>
            </a:r>
          </a:p>
          <a:p>
            <a:r>
              <a:rPr lang="en-US" altLang="ko-KR" sz="3200" b="1" spc="-15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OF -CONTENTS</a:t>
            </a:r>
            <a:endParaRPr lang="ko-KR" altLang="en-US" sz="3200" b="1" spc="-150" dirty="0">
              <a:solidFill>
                <a:schemeClr val="tx1"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3" name="직사각형 17"/>
          <p:cNvSpPr/>
          <p:nvPr/>
        </p:nvSpPr>
        <p:spPr>
          <a:xfrm>
            <a:off x="0" y="6584462"/>
            <a:ext cx="12192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7"/>
            <a:ext cx="1245408" cy="7048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5CF5AD7-5096-4050-A826-A3664F9A35B0}"/>
              </a:ext>
            </a:extLst>
          </p:cNvPr>
          <p:cNvSpPr/>
          <p:nvPr/>
        </p:nvSpPr>
        <p:spPr>
          <a:xfrm>
            <a:off x="8744991" y="3719118"/>
            <a:ext cx="2537636" cy="1626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u="sng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3</a:t>
            </a:r>
          </a:p>
          <a:p>
            <a:endParaRPr lang="en-US" altLang="ko-KR" b="1" u="sng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r>
              <a:rPr lang="ko-KR" altLang="en-US" b="1" spc="-150" dirty="0" smtClean="0">
                <a:solidFill>
                  <a:srgbClr val="00B0F0">
                    <a:alpha val="99000"/>
                  </a:srgbClr>
                </a:solidFill>
                <a:latin typeface="+mn-ea"/>
              </a:rPr>
              <a:t>모델학</a:t>
            </a:r>
            <a:r>
              <a:rPr lang="ko-KR" altLang="en-US" b="1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습</a:t>
            </a:r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endParaRPr lang="en-US" altLang="ko-KR" b="1" u="sng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endParaRPr lang="en-US" altLang="ko-KR" b="1" u="sng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B9CD3F6-E1B2-4B80-AF5F-5D03F953A73A}"/>
              </a:ext>
            </a:extLst>
          </p:cNvPr>
          <p:cNvSpPr/>
          <p:nvPr/>
        </p:nvSpPr>
        <p:spPr>
          <a:xfrm>
            <a:off x="5230243" y="3719118"/>
            <a:ext cx="2537636" cy="1626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u="sng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2</a:t>
            </a: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r>
              <a:rPr lang="ko-KR" altLang="en-US" b="1" spc="-150" dirty="0" smtClean="0">
                <a:solidFill>
                  <a:srgbClr val="00B0F0">
                    <a:alpha val="99000"/>
                  </a:srgbClr>
                </a:solidFill>
                <a:latin typeface="+mn-ea"/>
              </a:rPr>
              <a:t>분류기준</a:t>
            </a:r>
            <a:endParaRPr lang="en-US" altLang="ko-KR" b="1" spc="-150" dirty="0" smtClean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C72D949-0541-4CF1-8ED9-3218209818E0}"/>
              </a:ext>
            </a:extLst>
          </p:cNvPr>
          <p:cNvSpPr/>
          <p:nvPr/>
        </p:nvSpPr>
        <p:spPr>
          <a:xfrm>
            <a:off x="1827527" y="3719118"/>
            <a:ext cx="2537636" cy="1626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u="sng" spc="-150" dirty="0">
                <a:solidFill>
                  <a:srgbClr val="00B0F0">
                    <a:alpha val="99000"/>
                  </a:srgbClr>
                </a:solidFill>
                <a:latin typeface="+mn-ea"/>
              </a:rPr>
              <a:t>1</a:t>
            </a:r>
          </a:p>
          <a:p>
            <a:endParaRPr lang="en-US" altLang="ko-KR" b="1" spc="-150" dirty="0" smtClean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r>
              <a:rPr lang="ko-KR" altLang="en-US" b="1" spc="-150" dirty="0" smtClean="0">
                <a:solidFill>
                  <a:srgbClr val="00B0F0">
                    <a:alpha val="99000"/>
                  </a:srgbClr>
                </a:solidFill>
                <a:latin typeface="+mn-ea"/>
              </a:rPr>
              <a:t>의사결정나무란</a:t>
            </a:r>
            <a:r>
              <a:rPr lang="en-US" altLang="ko-KR" b="1" spc="-150" dirty="0" smtClean="0">
                <a:solidFill>
                  <a:srgbClr val="00B0F0">
                    <a:alpha val="99000"/>
                  </a:srgbClr>
                </a:solidFill>
                <a:latin typeface="+mn-ea"/>
              </a:rPr>
              <a:t>?</a:t>
            </a: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  <a:p>
            <a:endParaRPr lang="en-US" altLang="ko-KR" b="1" spc="-150" dirty="0">
              <a:solidFill>
                <a:srgbClr val="00B0F0">
                  <a:alpha val="99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6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2022" y="1606635"/>
            <a:ext cx="1052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더 나은 일반화성능</a:t>
            </a:r>
            <a:r>
              <a:rPr lang="en-US" altLang="ko-KR" sz="3600" b="1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680BA3E-F5F0-444D-B40B-A9ABACB61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23" y="2397196"/>
            <a:ext cx="10385077" cy="20897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1962899" y="4758627"/>
            <a:ext cx="882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더 좋은 결론도출을 위해선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다양한 배경의 사람들</a:t>
            </a:r>
            <a:r>
              <a:rPr lang="ko-KR" altLang="en-US" b="1" dirty="0">
                <a:latin typeface="+mn-ea"/>
              </a:rPr>
              <a:t>이 필요하다</a:t>
            </a:r>
            <a:r>
              <a:rPr lang="en-US" altLang="ko-KR" b="1" dirty="0">
                <a:latin typeface="+mn-ea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-&gt;</a:t>
            </a:r>
            <a:r>
              <a:rPr lang="ko-KR" altLang="en-US" b="1" dirty="0">
                <a:latin typeface="+mn-ea"/>
              </a:rPr>
              <a:t>치우친 평가 방지를 위해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다양한 세부 분류기</a:t>
            </a:r>
            <a:r>
              <a:rPr lang="ko-KR" altLang="en-US" b="1" dirty="0">
                <a:latin typeface="+mn-ea"/>
              </a:rPr>
              <a:t>를 가져야 한다</a:t>
            </a:r>
            <a:r>
              <a:rPr lang="en-US" altLang="ko-KR" b="1" dirty="0"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27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2100982" y="1631492"/>
            <a:ext cx="8825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즉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하나의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만능 알고리즘</a:t>
            </a:r>
            <a:r>
              <a:rPr lang="ko-KR" altLang="en-US" b="1" dirty="0">
                <a:latin typeface="+mn-ea"/>
              </a:rPr>
              <a:t>은 없다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그러므로 서로 다른 여러 개의 모델 또는 학습자를 합성하여 데이터에 대해 다른 결과를 도출</a:t>
            </a:r>
            <a:endParaRPr lang="en-US" altLang="ko-KR" b="1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여러 학습모델의 결과를 종합해 검정</a:t>
            </a:r>
            <a:r>
              <a:rPr lang="en-US" altLang="ko-KR" b="1" dirty="0">
                <a:latin typeface="+mn-ea"/>
              </a:rPr>
              <a:t>-&gt;</a:t>
            </a:r>
            <a:r>
              <a:rPr lang="ko-KR" altLang="en-US" b="1" dirty="0">
                <a:latin typeface="+mn-ea"/>
              </a:rPr>
              <a:t>결과가 비교적 좋다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A6495AD-7662-4066-980E-0D9C2D2F0F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82" y="3429000"/>
            <a:ext cx="8825292" cy="247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0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871" y="1606634"/>
            <a:ext cx="1051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</a:rPr>
              <a:t>2. Bootstrapping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1930859" y="2434778"/>
            <a:ext cx="88252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앙상블에서 자주 사용하는 샘플 추출 방법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실제 조사한 결과를 바탕으로 가상의 샘플링을 수행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수행된 결과를 기반으로 결과의 정확성 평가 및 분포 추정</a:t>
            </a:r>
            <a:endParaRPr lang="en-US" altLang="ko-KR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1D72C5E-40C7-41E8-A9F7-5B4331CBB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59" y="4006269"/>
            <a:ext cx="8843536" cy="20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E45377A-F1D6-4A51-B70B-33D552DE1EA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2" y="2355172"/>
            <a:ext cx="10385077" cy="228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522C939-007A-4045-8A9F-115546A0EC64}"/>
              </a:ext>
            </a:extLst>
          </p:cNvPr>
          <p:cNvSpPr txBox="1"/>
          <p:nvPr/>
        </p:nvSpPr>
        <p:spPr>
          <a:xfrm>
            <a:off x="1012022" y="1606635"/>
            <a:ext cx="1052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사용하는 이유는</a:t>
            </a:r>
            <a:r>
              <a:rPr lang="en-US" altLang="ko-KR" sz="3600" b="1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D315C6F-3600-4523-8255-568AA34A2C86}"/>
              </a:ext>
            </a:extLst>
          </p:cNvPr>
          <p:cNvSpPr txBox="1"/>
          <p:nvPr/>
        </p:nvSpPr>
        <p:spPr>
          <a:xfrm>
            <a:off x="1962899" y="4758627"/>
            <a:ext cx="882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latin typeface="+mn-ea"/>
              </a:rPr>
              <a:t>데이터를 수집했던 확률변수의 정확한 분포를 모르는 경우</a:t>
            </a: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latin typeface="+mn-ea"/>
              </a:rPr>
              <a:t>측정된 샘플이 부족한 경우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3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5" y="668221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5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6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49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4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A22E96-8DF0-4FD7-8586-2F57BBFA0563}"/>
              </a:ext>
            </a:extLst>
          </p:cNvPr>
          <p:cNvSpPr txBox="1"/>
          <p:nvPr/>
        </p:nvSpPr>
        <p:spPr>
          <a:xfrm>
            <a:off x="1169008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CB1F03-9783-4605-9C75-5C5511A36D30}"/>
              </a:ext>
            </a:extLst>
          </p:cNvPr>
          <p:cNvSpPr txBox="1"/>
          <p:nvPr/>
        </p:nvSpPr>
        <p:spPr>
          <a:xfrm>
            <a:off x="2100982" y="1631492"/>
            <a:ext cx="882529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/>
              <a:t>Q&amp;A) </a:t>
            </a:r>
            <a:r>
              <a:rPr lang="en-US" altLang="ko-KR" b="1" dirty="0"/>
              <a:t>	Q1. </a:t>
            </a:r>
            <a:r>
              <a:rPr lang="ko-KR" altLang="en-US" b="1" dirty="0"/>
              <a:t>딱 하나의 단일 통계치를 얻고자 하면</a:t>
            </a:r>
            <a:r>
              <a:rPr lang="en-US" altLang="ko-KR" b="1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	A1. </a:t>
            </a:r>
            <a:r>
              <a:rPr lang="ko-KR" altLang="en-US" b="1" dirty="0"/>
              <a:t>전체의 평균을 구하면 된다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	Q2.</a:t>
            </a:r>
            <a:r>
              <a:rPr lang="ko-KR" altLang="en-US" b="1" dirty="0"/>
              <a:t> 평균의 </a:t>
            </a:r>
            <a:r>
              <a:rPr lang="en-US" altLang="ko-KR" b="1" dirty="0"/>
              <a:t>confidence interval</a:t>
            </a:r>
            <a:r>
              <a:rPr lang="ko-KR" altLang="en-US" b="1" dirty="0"/>
              <a:t>을 구하고 싶다면</a:t>
            </a:r>
            <a:r>
              <a:rPr lang="en-US" altLang="ko-KR" b="1" dirty="0"/>
              <a:t>?</a:t>
            </a:r>
            <a:r>
              <a:rPr lang="en-US" altLang="ko-KR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	A2. </a:t>
            </a:r>
            <a:r>
              <a:rPr lang="ko-KR" altLang="en-US" b="1" dirty="0"/>
              <a:t>이 때</a:t>
            </a:r>
            <a:r>
              <a:rPr lang="en-US" altLang="ko-KR" b="1" dirty="0"/>
              <a:t>, bootstrapping</a:t>
            </a:r>
            <a:r>
              <a:rPr lang="ko-KR" altLang="en-US" b="1" dirty="0"/>
              <a:t>을 사용한다</a:t>
            </a:r>
            <a:r>
              <a:rPr lang="en-US" altLang="ko-KR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why?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 smtClean="0">
                <a:sym typeface="Wingdings" panose="05000000000000000000" pitchFamily="2" charset="2"/>
              </a:rPr>
              <a:t></a:t>
            </a:r>
            <a:r>
              <a:rPr lang="ko-KR" altLang="en-US" b="1" dirty="0" smtClean="0"/>
              <a:t>데이터를 </a:t>
            </a:r>
            <a:r>
              <a:rPr lang="ko-KR" altLang="en-US" b="1" dirty="0"/>
              <a:t>수집했던 </a:t>
            </a:r>
            <a:r>
              <a:rPr lang="ko-KR" altLang="en-US" b="1" dirty="0">
                <a:solidFill>
                  <a:srgbClr val="FF0000"/>
                </a:solidFill>
              </a:rPr>
              <a:t>확률변수의 정확한 분포를 모르기에</a:t>
            </a:r>
            <a:r>
              <a:rPr lang="en-US" altLang="ko-KR" b="1" dirty="0"/>
              <a:t> </a:t>
            </a:r>
            <a:r>
              <a:rPr lang="ko-KR" altLang="en-US" b="1" dirty="0"/>
              <a:t>측정된 통계치의 신뢰도를 가늠할 방법이 없다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그래서 측정된 </a:t>
            </a:r>
            <a:r>
              <a:rPr lang="en-US" altLang="ko-KR" b="1" dirty="0"/>
              <a:t>n</a:t>
            </a:r>
            <a:r>
              <a:rPr lang="ko-KR" altLang="en-US" b="1" dirty="0"/>
              <a:t>개의 데이터 중에서 </a:t>
            </a:r>
            <a:r>
              <a:rPr lang="ko-KR" altLang="en-US" b="1" dirty="0">
                <a:solidFill>
                  <a:srgbClr val="FF0000"/>
                </a:solidFill>
              </a:rPr>
              <a:t>중복을 허용</a:t>
            </a:r>
            <a:r>
              <a:rPr lang="ko-KR" altLang="en-US" b="1" dirty="0"/>
              <a:t>하여 </a:t>
            </a:r>
            <a:r>
              <a:rPr lang="en-US" altLang="ko-KR" b="1" dirty="0"/>
              <a:t>m</a:t>
            </a:r>
            <a:r>
              <a:rPr lang="ko-KR" altLang="en-US" b="1" dirty="0"/>
              <a:t>개를 뽑고</a:t>
            </a:r>
            <a:r>
              <a:rPr lang="en-US" altLang="ko-KR" b="1" dirty="0"/>
              <a:t>, </a:t>
            </a:r>
            <a:r>
              <a:rPr lang="ko-KR" altLang="en-US" b="1" dirty="0"/>
              <a:t>그들의 평균을 구하기를 여러 번 반복한다</a:t>
            </a:r>
            <a:r>
              <a:rPr lang="en-US" altLang="ko-KR" b="1" dirty="0"/>
              <a:t>. </a:t>
            </a:r>
            <a:r>
              <a:rPr lang="ko-KR" altLang="en-US" b="1" dirty="0"/>
              <a:t>그럼 평균의 분포를 구할 수 있게 된다</a:t>
            </a:r>
            <a:r>
              <a:rPr lang="en-US" altLang="ko-KR" b="1" dirty="0"/>
              <a:t>.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21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7" y="668225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7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9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53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8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872" y="1606639"/>
            <a:ext cx="10515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B0F0"/>
                </a:solidFill>
              </a:rPr>
              <a:t>3. Bagging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(Bootstrap 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AGGregatING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pPr algn="ctr"/>
            <a:endParaRPr lang="en-US" altLang="ko-KR" sz="4000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5A22E96-8DF0-4FD7-8586-2F57BBFA0563}"/>
              </a:ext>
            </a:extLst>
          </p:cNvPr>
          <p:cNvSpPr txBox="1"/>
          <p:nvPr/>
        </p:nvSpPr>
        <p:spPr>
          <a:xfrm>
            <a:off x="1169009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CB1F03-9783-4605-9C75-5C5511A36D30}"/>
              </a:ext>
            </a:extLst>
          </p:cNvPr>
          <p:cNvSpPr txBox="1"/>
          <p:nvPr/>
        </p:nvSpPr>
        <p:spPr>
          <a:xfrm>
            <a:off x="565313" y="2387621"/>
            <a:ext cx="52070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데이터들로부터 부분 데이터 집합을 형성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각각에 대해 학습 알고리즘을 적용하여 </a:t>
            </a:r>
            <a:r>
              <a:rPr lang="ko-KR" altLang="en-US" b="1" dirty="0" err="1" smtClean="0">
                <a:latin typeface="+mn-ea"/>
              </a:rPr>
              <a:t>분류기를</a:t>
            </a:r>
            <a:r>
              <a:rPr lang="ko-KR" altLang="en-US" b="1" dirty="0" smtClean="0">
                <a:latin typeface="+mn-ea"/>
              </a:rPr>
              <a:t> 생성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여러 번의 복원 샘플링을 통해 </a:t>
            </a:r>
            <a:r>
              <a:rPr lang="ko-KR" altLang="en-US" b="1" dirty="0" err="1" smtClean="0">
                <a:latin typeface="+mn-ea"/>
              </a:rPr>
              <a:t>예측모형의</a:t>
            </a:r>
            <a:r>
              <a:rPr lang="ko-KR" altLang="en-US" b="1" dirty="0" smtClean="0">
                <a:latin typeface="+mn-ea"/>
              </a:rPr>
              <a:t> 분산을 줄임</a:t>
            </a:r>
            <a:endParaRPr lang="en-US" altLang="ko-KR" b="1" dirty="0">
              <a:latin typeface="+mn-ea"/>
            </a:endParaRPr>
          </a:p>
        </p:txBody>
      </p:sp>
      <p:pic>
        <p:nvPicPr>
          <p:cNvPr id="1026" name="Picture 2" descr="https://postfiles.pstatic.net/20141205_226/muzzincys_1417764856096vPrIa_PNG/%B1%D7%B8%B21.pn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24" y="2654965"/>
            <a:ext cx="5530701" cy="20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14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7" y="668225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7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9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53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8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872" y="1606634"/>
            <a:ext cx="1051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</a:rPr>
              <a:t>4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. Boosting </a:t>
            </a:r>
            <a:endParaRPr lang="en-US" altLang="ko-KR" sz="4000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5A22E96-8DF0-4FD7-8586-2F57BBFA0563}"/>
              </a:ext>
            </a:extLst>
          </p:cNvPr>
          <p:cNvSpPr txBox="1"/>
          <p:nvPr/>
        </p:nvSpPr>
        <p:spPr>
          <a:xfrm>
            <a:off x="1169009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CB1F03-9783-4605-9C75-5C5511A36D30}"/>
              </a:ext>
            </a:extLst>
          </p:cNvPr>
          <p:cNvSpPr txBox="1"/>
          <p:nvPr/>
        </p:nvSpPr>
        <p:spPr>
          <a:xfrm>
            <a:off x="2105785" y="2518956"/>
            <a:ext cx="79804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 err="1" smtClean="0">
                <a:latin typeface="+mn-ea"/>
              </a:rPr>
              <a:t>분류기들이</a:t>
            </a:r>
            <a:r>
              <a:rPr lang="ko-KR" altLang="en-US" b="1" dirty="0" smtClean="0">
                <a:latin typeface="+mn-ea"/>
              </a:rPr>
              <a:t> 순차적으로 학습하도록 하여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먼저 학습된 결과가 다름 분류기의 학습에 영향을 줌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이로써 이전 분류기의 결점을 보완하는 방향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맞추기 어려운 문제를 맞추는 데에 초점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( </a:t>
            </a:r>
            <a:r>
              <a:rPr lang="ko-KR" altLang="en-US" b="1" dirty="0" smtClean="0">
                <a:latin typeface="+mn-ea"/>
              </a:rPr>
              <a:t>오답에 더 높은 가중치를 부여하여 그에 집중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잘못 분류된 개체들을 더 잘 분류하는 데에 목적을 둠</a:t>
            </a:r>
            <a:r>
              <a:rPr lang="en-US" altLang="ko-KR" b="1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326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7" y="668225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7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9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53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8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872" y="1606634"/>
            <a:ext cx="1051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</a:rPr>
              <a:t>4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. Boosting </a:t>
            </a:r>
            <a:endParaRPr lang="en-US" altLang="ko-KR" sz="4000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5A22E96-8DF0-4FD7-8586-2F57BBFA0563}"/>
              </a:ext>
            </a:extLst>
          </p:cNvPr>
          <p:cNvSpPr txBox="1"/>
          <p:nvPr/>
        </p:nvSpPr>
        <p:spPr>
          <a:xfrm>
            <a:off x="1169009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0" name="Picture 2" descr="boos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28" y="2595913"/>
            <a:ext cx="9231549" cy="31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72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7" y="668225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7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9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53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8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5A22E96-8DF0-4FD7-8586-2F57BBFA0563}"/>
              </a:ext>
            </a:extLst>
          </p:cNvPr>
          <p:cNvSpPr txBox="1"/>
          <p:nvPr/>
        </p:nvSpPr>
        <p:spPr>
          <a:xfrm>
            <a:off x="1169009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 descr="http://www.birc.co.kr/wp-content/uploads/2017/02/Screenshot-at-2018-02-06-0933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60" y="1368356"/>
            <a:ext cx="6689685" cy="27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001560" y="6313609"/>
            <a:ext cx="29476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b="1" dirty="0">
                <a:solidFill>
                  <a:srgbClr val="111111"/>
                </a:solidFill>
                <a:latin typeface="+mj-ea"/>
                <a:ea typeface="+mj-ea"/>
              </a:rPr>
              <a:t>출처 </a:t>
            </a:r>
            <a:r>
              <a:rPr lang="en-US" altLang="ko-KR" sz="1000" b="1" dirty="0">
                <a:solidFill>
                  <a:srgbClr val="111111"/>
                </a:solidFill>
                <a:latin typeface="+mj-ea"/>
                <a:ea typeface="+mj-ea"/>
              </a:rPr>
              <a:t>: https://swalloow.github.io</a:t>
            </a:r>
            <a:endParaRPr lang="en-US" altLang="ko-KR" sz="1000" b="1" i="0" dirty="0">
              <a:solidFill>
                <a:srgbClr val="11111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4660" y="4332319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/>
              <a:t>병렬적 </a:t>
            </a:r>
            <a:r>
              <a:rPr lang="en-US" altLang="ko-KR" sz="4400" b="1" dirty="0" smtClean="0"/>
              <a:t>vs </a:t>
            </a:r>
            <a:r>
              <a:rPr lang="ko-KR" altLang="en-US" sz="4400" b="1" dirty="0" smtClean="0"/>
              <a:t>순차적</a:t>
            </a:r>
            <a:endParaRPr lang="ko-KR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8298" y="5167853"/>
            <a:ext cx="622478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제일 큰 차이점은 </a:t>
            </a:r>
            <a:r>
              <a:rPr lang="en-US" altLang="ko-KR" dirty="0" smtClean="0"/>
              <a:t>Boosting </a:t>
            </a:r>
            <a:r>
              <a:rPr lang="ko-KR" altLang="en-US" dirty="0" smtClean="0"/>
              <a:t>의 가중치 분배 때문에 순차적 </a:t>
            </a:r>
            <a:endParaRPr lang="en-US" altLang="ko-KR" dirty="0" smtClean="0"/>
          </a:p>
          <a:p>
            <a:r>
              <a:rPr lang="ko-KR" altLang="en-US" dirty="0" smtClean="0"/>
              <a:t>학습을 시킨 다는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833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7" y="668225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7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9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53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8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872" y="1606634"/>
            <a:ext cx="1051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</a:rPr>
              <a:t>5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. Random Forest</a:t>
            </a:r>
            <a:endParaRPr lang="en-US" altLang="ko-KR" sz="4000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5A22E96-8DF0-4FD7-8586-2F57BBFA0563}"/>
              </a:ext>
            </a:extLst>
          </p:cNvPr>
          <p:cNvSpPr txBox="1"/>
          <p:nvPr/>
        </p:nvSpPr>
        <p:spPr>
          <a:xfrm>
            <a:off x="1169009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CB1F03-9783-4605-9C75-5C5511A36D30}"/>
              </a:ext>
            </a:extLst>
          </p:cNvPr>
          <p:cNvSpPr txBox="1"/>
          <p:nvPr/>
        </p:nvSpPr>
        <p:spPr>
          <a:xfrm>
            <a:off x="1930859" y="2434781"/>
            <a:ext cx="88252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동일한 데이터로부터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복원 추출</a:t>
            </a:r>
            <a:r>
              <a:rPr lang="ko-KR" altLang="en-US" b="1" dirty="0" smtClean="0">
                <a:latin typeface="+mn-ea"/>
              </a:rPr>
              <a:t>을 통해 수많은 데이터 집합을 생성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이로부터 최종 결과를 도출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변수 선택의 임의성을 더해 예측들이 </a:t>
            </a:r>
            <a:r>
              <a:rPr lang="ko-KR" altLang="en-US" b="1" dirty="0" err="1" smtClean="0">
                <a:latin typeface="+mn-ea"/>
              </a:rPr>
              <a:t>비상관화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</a:t>
            </a:r>
            <a:r>
              <a:rPr lang="ko-KR" altLang="en-US" b="1" dirty="0" err="1" smtClean="0">
                <a:latin typeface="+mn-ea"/>
              </a:rPr>
              <a:t>ㅡ</a:t>
            </a:r>
            <a:r>
              <a:rPr lang="en-US" altLang="ko-KR" b="1" dirty="0" smtClean="0">
                <a:latin typeface="+mn-ea"/>
              </a:rPr>
              <a:t>&gt; </a:t>
            </a:r>
            <a:r>
              <a:rPr lang="ko-KR" altLang="en-US" b="1" dirty="0" smtClean="0">
                <a:latin typeface="+mn-ea"/>
              </a:rPr>
              <a:t>일반화 성능 향상시킴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 여러 번의 복원 샘플링을 통해 </a:t>
            </a:r>
            <a:r>
              <a:rPr lang="ko-KR" altLang="en-US" b="1" dirty="0" err="1" smtClean="0">
                <a:latin typeface="+mn-ea"/>
              </a:rPr>
              <a:t>예측모형의</a:t>
            </a:r>
            <a:r>
              <a:rPr lang="ko-KR" altLang="en-US" b="1" dirty="0" smtClean="0">
                <a:latin typeface="+mn-ea"/>
              </a:rPr>
              <a:t> 분산을 줄임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비교적 정확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46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35836" y="1595091"/>
            <a:ext cx="3170761" cy="369332"/>
            <a:chOff x="828215" y="707136"/>
            <a:chExt cx="317076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999744" y="707136"/>
              <a:ext cx="299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의사결정나무 모형의 목적</a:t>
              </a:r>
              <a:endParaRPr lang="ko-KR" altLang="en-US" dirty="0"/>
            </a:p>
          </p:txBody>
        </p:sp>
        <p:sp>
          <p:nvSpPr>
            <p:cNvPr id="5" name="이등변 삼각형 4"/>
            <p:cNvSpPr/>
            <p:nvPr/>
          </p:nvSpPr>
          <p:spPr>
            <a:xfrm rot="5400000">
              <a:off x="812542" y="796802"/>
              <a:ext cx="227259" cy="1959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68475" y="2345591"/>
            <a:ext cx="2750407" cy="3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세분화</a:t>
            </a:r>
            <a:r>
              <a:rPr lang="en-US" altLang="ko-KR" dirty="0" smtClean="0">
                <a:solidFill>
                  <a:schemeClr val="tx1"/>
                </a:solidFill>
              </a:rPr>
              <a:t>(segmentation)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475" y="3130919"/>
            <a:ext cx="2750407" cy="3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분류</a:t>
            </a:r>
            <a:r>
              <a:rPr lang="en-US" altLang="ko-KR" dirty="0" smtClean="0">
                <a:solidFill>
                  <a:schemeClr val="tx1"/>
                </a:solidFill>
              </a:rPr>
              <a:t>(classification)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8475" y="4007200"/>
            <a:ext cx="2750407" cy="3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예측</a:t>
            </a:r>
            <a:r>
              <a:rPr lang="en-US" altLang="ko-KR" dirty="0" smtClean="0">
                <a:solidFill>
                  <a:schemeClr val="tx1"/>
                </a:solidFill>
              </a:rPr>
              <a:t>(prediction)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8475" y="4931276"/>
            <a:ext cx="2750407" cy="3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차원축소 및 변수선택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8475" y="5838486"/>
            <a:ext cx="2750407" cy="3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교호작용효과의 파악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34685" y="2270947"/>
            <a:ext cx="7560629" cy="638956"/>
          </a:xfrm>
          <a:prstGeom prst="rect">
            <a:avLst/>
          </a:prstGeom>
          <a:solidFill>
            <a:srgbClr val="FFB2B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</a:rPr>
              <a:t>데이터를 비슷한 특성을 갖는 몇 개의 그룹으로 분할해 그룹별 특성을 발견하는 경우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ex) </a:t>
            </a:r>
            <a:r>
              <a:rPr lang="ko-KR" altLang="en-US" sz="1300" dirty="0" smtClean="0">
                <a:solidFill>
                  <a:schemeClr val="tx1"/>
                </a:solidFill>
              </a:rPr>
              <a:t>시장세분화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고객세분화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4685" y="3069213"/>
            <a:ext cx="7560629" cy="638956"/>
          </a:xfrm>
          <a:prstGeom prst="rect">
            <a:avLst/>
          </a:prstGeom>
          <a:solidFill>
            <a:srgbClr val="FFB2B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</a:rPr>
              <a:t>관측개체를 여러 예측변수들에 근거해 목표변수의 범주를 몇 개의 등급으로 분류하고자 하는 경우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e</a:t>
            </a:r>
            <a:r>
              <a:rPr lang="en-US" altLang="ko-KR" sz="1300" dirty="0" smtClean="0">
                <a:solidFill>
                  <a:schemeClr val="tx1"/>
                </a:solidFill>
              </a:rPr>
              <a:t>x) </a:t>
            </a:r>
            <a:r>
              <a:rPr lang="ko-KR" altLang="en-US" sz="1300" dirty="0" smtClean="0">
                <a:solidFill>
                  <a:schemeClr val="tx1"/>
                </a:solidFill>
              </a:rPr>
              <a:t>고객을 신용도에 따라 우량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불량으로 분류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4685" y="3958918"/>
            <a:ext cx="7560629" cy="638956"/>
          </a:xfrm>
          <a:prstGeom prst="rect">
            <a:avLst/>
          </a:prstGeom>
          <a:solidFill>
            <a:srgbClr val="FFB2B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</a:rPr>
              <a:t>자료에서 규칙을 찾아내고 이를 이용해 미래의 사건을 예측하고자 하는 경우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e</a:t>
            </a:r>
            <a:r>
              <a:rPr lang="en-US" altLang="ko-KR" sz="1300" dirty="0" smtClean="0">
                <a:solidFill>
                  <a:schemeClr val="tx1"/>
                </a:solidFill>
              </a:rPr>
              <a:t>x) </a:t>
            </a:r>
            <a:r>
              <a:rPr lang="ko-KR" altLang="en-US" sz="1300" dirty="0" smtClean="0">
                <a:solidFill>
                  <a:schemeClr val="tx1"/>
                </a:solidFill>
              </a:rPr>
              <a:t>고객속성에 따라 대출한도액 예측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34685" y="4895672"/>
            <a:ext cx="7560629" cy="638956"/>
          </a:xfrm>
          <a:prstGeom prst="rect">
            <a:avLst/>
          </a:prstGeom>
          <a:solidFill>
            <a:srgbClr val="FFB2B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</a:rPr>
              <a:t>매우 많은 수의 예측변수 중에서 목표변수에 큰 영향을 미치는 변수들을 골라 내는 경우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4685" y="5772888"/>
            <a:ext cx="7560629" cy="638956"/>
          </a:xfrm>
          <a:prstGeom prst="rect">
            <a:avLst/>
          </a:prstGeom>
          <a:solidFill>
            <a:srgbClr val="FFB2B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</a:rPr>
              <a:t>여러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개의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예측변수들을 결합해 목표변수에 작용하는 규칙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교호작용효과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</a:rPr>
              <a:t>을 파악하고자 하는 경우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3558303" y="2422150"/>
            <a:ext cx="341376" cy="2736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3558303" y="3250150"/>
            <a:ext cx="341376" cy="2736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3558303" y="4089855"/>
            <a:ext cx="341376" cy="2736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3558303" y="5013931"/>
            <a:ext cx="341376" cy="2736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3558303" y="5937878"/>
            <a:ext cx="341376" cy="2736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3" name="직사각형 32"/>
          <p:cNvSpPr/>
          <p:nvPr/>
        </p:nvSpPr>
        <p:spPr>
          <a:xfrm>
            <a:off x="4078126" y="467607"/>
            <a:ext cx="6789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의사결정규칙을 도표화하여 </a:t>
            </a:r>
            <a:r>
              <a:rPr lang="ko-KR" altLang="en-US" b="1" dirty="0"/>
              <a:t>관심대상이 되는 집단을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몇 개의 소집단으로 </a:t>
            </a:r>
            <a:r>
              <a:rPr lang="ko-KR" altLang="en-US" b="1" dirty="0"/>
              <a:t>분류</a:t>
            </a:r>
            <a:r>
              <a:rPr lang="ko-KR" altLang="en-US" dirty="0"/>
              <a:t>하거나 </a:t>
            </a:r>
            <a:r>
              <a:rPr lang="ko-KR" altLang="en-US" b="1" dirty="0"/>
              <a:t>예측을 수행</a:t>
            </a:r>
            <a:r>
              <a:rPr lang="ko-KR" altLang="en-US" dirty="0"/>
              <a:t>하는 분석 방법</a:t>
            </a:r>
            <a:endParaRPr lang="en-US" altLang="ko-KR" dirty="0"/>
          </a:p>
        </p:txBody>
      </p:sp>
      <p:grpSp>
        <p:nvGrpSpPr>
          <p:cNvPr id="39" name="그룹 38"/>
          <p:cNvGrpSpPr/>
          <p:nvPr/>
        </p:nvGrpSpPr>
        <p:grpSpPr>
          <a:xfrm>
            <a:off x="735836" y="597262"/>
            <a:ext cx="3170761" cy="369332"/>
            <a:chOff x="828215" y="707136"/>
            <a:chExt cx="3170761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999744" y="707136"/>
              <a:ext cx="299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의사결정나무 모형의 정의</a:t>
              </a:r>
              <a:endParaRPr lang="ko-KR" altLang="en-US" dirty="0"/>
            </a:p>
          </p:txBody>
        </p:sp>
        <p:sp>
          <p:nvSpPr>
            <p:cNvPr id="41" name="이등변 삼각형 40"/>
            <p:cNvSpPr/>
            <p:nvPr/>
          </p:nvSpPr>
          <p:spPr>
            <a:xfrm rot="5400000">
              <a:off x="812542" y="796802"/>
              <a:ext cx="227259" cy="1959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7" y="668225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7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9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53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8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872" y="1606634"/>
            <a:ext cx="1051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</a:rPr>
              <a:t>5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. Random Forest</a:t>
            </a:r>
            <a:endParaRPr lang="en-US" altLang="ko-KR" sz="4000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5A22E96-8DF0-4FD7-8586-2F57BBFA0563}"/>
              </a:ext>
            </a:extLst>
          </p:cNvPr>
          <p:cNvSpPr txBox="1"/>
          <p:nvPr/>
        </p:nvSpPr>
        <p:spPr>
          <a:xfrm>
            <a:off x="1169009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170" name="Picture 2" descr="http://www.birc.co.kr/wp-content/uploads/2017/02/randomforest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8" y="2824288"/>
            <a:ext cx="10260693" cy="28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66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7" y="668225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7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9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53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8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5A22E96-8DF0-4FD7-8586-2F57BBFA0563}"/>
              </a:ext>
            </a:extLst>
          </p:cNvPr>
          <p:cNvSpPr txBox="1"/>
          <p:nvPr/>
        </p:nvSpPr>
        <p:spPr>
          <a:xfrm>
            <a:off x="1169009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52421"/>
              </p:ext>
            </p:extLst>
          </p:nvPr>
        </p:nvGraphicFramePr>
        <p:xfrm>
          <a:off x="1169008" y="3009500"/>
          <a:ext cx="10364142" cy="1604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2071">
                  <a:extLst>
                    <a:ext uri="{9D8B030D-6E8A-4147-A177-3AD203B41FA5}">
                      <a16:colId xmlns="" xmlns:a16="http://schemas.microsoft.com/office/drawing/2014/main" val="3384219950"/>
                    </a:ext>
                  </a:extLst>
                </a:gridCol>
                <a:gridCol w="5182071">
                  <a:extLst>
                    <a:ext uri="{9D8B030D-6E8A-4147-A177-3AD203B41FA5}">
                      <a16:colId xmlns="" xmlns:a16="http://schemas.microsoft.com/office/drawing/2014/main" val="1391386645"/>
                    </a:ext>
                  </a:extLst>
                </a:gridCol>
              </a:tblGrid>
              <a:tr h="299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장점</a:t>
                      </a:r>
                      <a:endParaRPr lang="ko-KR" altLang="en-US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단점</a:t>
                      </a:r>
                      <a:endParaRPr lang="ko-KR" altLang="en-US" b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4172234002"/>
                  </a:ext>
                </a:extLst>
              </a:tr>
              <a:tr h="1238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-</a:t>
                      </a:r>
                      <a:r>
                        <a:rPr lang="ko-KR" altLang="en-US" b="1" dirty="0" smtClean="0"/>
                        <a:t>대부분의 모델에 잘 적용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b="1" dirty="0" smtClean="0"/>
                        <a:t>-</a:t>
                      </a:r>
                      <a:r>
                        <a:rPr lang="ko-KR" altLang="en-US" b="1" dirty="0" err="1" smtClean="0"/>
                        <a:t>노이즈성</a:t>
                      </a:r>
                      <a:r>
                        <a:rPr lang="ko-KR" altLang="en-US" b="1" dirty="0" smtClean="0"/>
                        <a:t> 데이터를 다루기에 적합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b="1" dirty="0" smtClean="0"/>
                        <a:t>-</a:t>
                      </a:r>
                      <a:r>
                        <a:rPr lang="ko-KR" altLang="en-US" b="1" dirty="0" smtClean="0"/>
                        <a:t>거대한 데이터들을 다룰 수 있음</a:t>
                      </a:r>
                      <a:endParaRPr lang="en-US" altLang="ko-KR" b="1" dirty="0" smtClean="0"/>
                    </a:p>
                    <a:p>
                      <a:pPr latinLnBrk="1"/>
                      <a:endParaRPr lang="ko-KR" altLang="en-US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-</a:t>
                      </a:r>
                      <a:r>
                        <a:rPr lang="ko-KR" altLang="en-US" b="1" dirty="0" smtClean="0"/>
                        <a:t>모델이 쉽게 해석되지 않음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b="1" dirty="0" smtClean="0"/>
                        <a:t>-</a:t>
                      </a:r>
                      <a:r>
                        <a:rPr lang="ko-KR" altLang="en-US" b="1" dirty="0" smtClean="0"/>
                        <a:t>비교적 많은 작업이 요구됨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383170644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9008" y="2252067"/>
            <a:ext cx="3161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Random Forest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8506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9852989" y="134787"/>
            <a:ext cx="233901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67495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5587" y="668225"/>
            <a:ext cx="168287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55587" y="1244979"/>
            <a:ext cx="1081954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44809" y="48184"/>
            <a:ext cx="28663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91" y="313653"/>
            <a:ext cx="1245408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88" y="6587148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872" y="1606634"/>
            <a:ext cx="1051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B0F0"/>
                </a:solidFill>
              </a:rPr>
              <a:t>+)Rotation Forest</a:t>
            </a:r>
            <a:endParaRPr lang="en-US" altLang="ko-KR" sz="4000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5A22E96-8DF0-4FD7-8586-2F57BBFA0563}"/>
              </a:ext>
            </a:extLst>
          </p:cNvPr>
          <p:cNvSpPr txBox="1"/>
          <p:nvPr/>
        </p:nvSpPr>
        <p:spPr>
          <a:xfrm>
            <a:off x="1169009" y="772539"/>
            <a:ext cx="23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Ensemble(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CB1F03-9783-4605-9C75-5C5511A36D30}"/>
              </a:ext>
            </a:extLst>
          </p:cNvPr>
          <p:cNvSpPr txBox="1"/>
          <p:nvPr/>
        </p:nvSpPr>
        <p:spPr>
          <a:xfrm>
            <a:off x="1930859" y="2434782"/>
            <a:ext cx="88252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주성분분석</a:t>
            </a:r>
            <a:r>
              <a:rPr lang="en-US" altLang="ko-KR" b="1" dirty="0" smtClean="0">
                <a:latin typeface="+mn-ea"/>
              </a:rPr>
              <a:t>(PCA)</a:t>
            </a:r>
            <a:r>
              <a:rPr lang="ko-KR" altLang="en-US" b="1" dirty="0" smtClean="0">
                <a:latin typeface="+mn-ea"/>
              </a:rPr>
              <a:t>를 적용해 데이터 축을 회전 한 후 학습</a:t>
            </a:r>
            <a:endParaRPr lang="en-US" altLang="ko-KR" b="1" dirty="0">
              <a:latin typeface="+mn-ea"/>
            </a:endParaRPr>
          </a:p>
        </p:txBody>
      </p:sp>
      <p:pic>
        <p:nvPicPr>
          <p:cNvPr id="5122" name="Picture 2" descr="PC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64" y="3366019"/>
            <a:ext cx="10833904" cy="31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48014" y="3283734"/>
            <a:ext cx="8027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/>
              <a:t>출처 </a:t>
            </a:r>
            <a:r>
              <a:rPr lang="en-US" altLang="ko-KR" sz="1100" b="1" dirty="0"/>
              <a:t>: [Making sense of principal component analysis, eigenvectors &amp; eigenvalues]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518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7"/>
          <p:cNvSpPr/>
          <p:nvPr/>
        </p:nvSpPr>
        <p:spPr>
          <a:xfrm>
            <a:off x="0" y="4041023"/>
            <a:ext cx="12192000" cy="79679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30233" y="4147031"/>
            <a:ext cx="3530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감사합니다</a:t>
            </a:r>
          </a:p>
        </p:txBody>
      </p:sp>
      <p:pic>
        <p:nvPicPr>
          <p:cNvPr id="5" name="Picture 8" descr="BOAZ_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2" y="1579749"/>
            <a:ext cx="3211123" cy="20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524927" y="658326"/>
            <a:ext cx="11289146" cy="4837052"/>
            <a:chOff x="767523" y="732971"/>
            <a:chExt cx="11289146" cy="4837052"/>
          </a:xfrm>
        </p:grpSpPr>
        <p:grpSp>
          <p:nvGrpSpPr>
            <p:cNvPr id="26" name="그룹 25"/>
            <p:cNvGrpSpPr/>
            <p:nvPr/>
          </p:nvGrpSpPr>
          <p:grpSpPr>
            <a:xfrm>
              <a:off x="1325459" y="780065"/>
              <a:ext cx="8117382" cy="3746912"/>
              <a:chOff x="3148026" y="764128"/>
              <a:chExt cx="8117382" cy="3746912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3148026" y="764128"/>
                <a:ext cx="8117382" cy="3746912"/>
                <a:chOff x="3282138" y="690976"/>
                <a:chExt cx="8117382" cy="3746912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4340352" y="690976"/>
                  <a:ext cx="2174125" cy="4701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배가 고픈가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?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3282138" y="1693381"/>
                  <a:ext cx="2174125" cy="4701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음식을 먹는다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971676" y="1757775"/>
                  <a:ext cx="2174125" cy="4701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할 일이 있는가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?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6441411" y="3929942"/>
                  <a:ext cx="2174125" cy="4701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조깅을 한다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5123817" y="2775653"/>
                  <a:ext cx="2174125" cy="4701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일을 한다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.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7813355" y="2840047"/>
                  <a:ext cx="2174125" cy="4701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날씨가 좋은가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?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9225395" y="3967726"/>
                  <a:ext cx="2174125" cy="4701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집에 머문다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직선 화살표 연결선 10"/>
                <p:cNvCxnSpPr>
                  <a:stCxn id="2" idx="2"/>
                </p:cNvCxnSpPr>
                <p:nvPr/>
              </p:nvCxnSpPr>
              <p:spPr>
                <a:xfrm flipH="1">
                  <a:off x="4486656" y="1161138"/>
                  <a:ext cx="940759" cy="532243"/>
                </a:xfrm>
                <a:prstGeom prst="straightConnector1">
                  <a:avLst/>
                </a:prstGeom>
                <a:ln w="1524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/>
                <p:cNvCxnSpPr>
                  <a:endCxn id="4" idx="0"/>
                </p:cNvCxnSpPr>
                <p:nvPr/>
              </p:nvCxnSpPr>
              <p:spPr>
                <a:xfrm>
                  <a:off x="5768897" y="1158095"/>
                  <a:ext cx="1289842" cy="599680"/>
                </a:xfrm>
                <a:prstGeom prst="straightConnector1">
                  <a:avLst/>
                </a:prstGeom>
                <a:ln w="1524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/>
                <p:cNvCxnSpPr/>
                <p:nvPr/>
              </p:nvCxnSpPr>
              <p:spPr>
                <a:xfrm flipH="1">
                  <a:off x="6020014" y="2237195"/>
                  <a:ext cx="940759" cy="532243"/>
                </a:xfrm>
                <a:prstGeom prst="straightConnector1">
                  <a:avLst/>
                </a:prstGeom>
                <a:ln w="1524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/>
                <p:nvPr/>
              </p:nvCxnSpPr>
              <p:spPr>
                <a:xfrm>
                  <a:off x="7302255" y="2234152"/>
                  <a:ext cx="1289842" cy="599680"/>
                </a:xfrm>
                <a:prstGeom prst="straightConnector1">
                  <a:avLst/>
                </a:prstGeom>
                <a:ln w="1524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 flipH="1">
                  <a:off x="7817390" y="3313252"/>
                  <a:ext cx="940759" cy="532243"/>
                </a:xfrm>
                <a:prstGeom prst="straightConnector1">
                  <a:avLst/>
                </a:prstGeom>
                <a:ln w="1524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9099631" y="3310209"/>
                  <a:ext cx="1289842" cy="599680"/>
                </a:xfrm>
                <a:prstGeom prst="straightConnector1">
                  <a:avLst/>
                </a:prstGeom>
                <a:ln w="1524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4064314" y="1243439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yes</a:t>
                </a:r>
                <a:endParaRPr lang="ko-KR" alt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44420" y="2358879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yes</a:t>
                </a:r>
                <a:endParaRPr lang="ko-KR" altLang="en-US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44092" y="346360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yes</a:t>
                </a:r>
                <a:endParaRPr lang="ko-KR" alt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7299" y="1163276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no</a:t>
                </a:r>
                <a:endParaRPr lang="ko-KR" alt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96552" y="2316978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no</a:t>
                </a:r>
                <a:endParaRPr lang="ko-KR" altLang="en-US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614475" y="3383361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no</a:t>
                </a:r>
                <a:endParaRPr lang="ko-KR" altLang="en-US" b="1" dirty="0"/>
              </a:p>
            </p:txBody>
          </p:sp>
        </p:grpSp>
        <p:cxnSp>
          <p:nvCxnSpPr>
            <p:cNvPr id="27" name="Straight Arrow Connector 36"/>
            <p:cNvCxnSpPr/>
            <p:nvPr/>
          </p:nvCxnSpPr>
          <p:spPr>
            <a:xfrm>
              <a:off x="835027" y="732971"/>
              <a:ext cx="0" cy="40629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67523" y="498896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깊이</a:t>
              </a:r>
              <a:endParaRPr 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0268" y="5293024"/>
              <a:ext cx="3214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뿌리마디부터 끝마디까지의 중간마디들의 수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35418" y="77442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뿌리마디</a:t>
              </a:r>
              <a:endParaRPr lang="en-US" sz="1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28229" y="1108510"/>
              <a:ext cx="2364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시작되는 마디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 모든 자료를 포함</a:t>
              </a:r>
              <a:endParaRPr lang="en-US" sz="1200" dirty="0"/>
            </a:p>
          </p:txBody>
        </p:sp>
        <p:cxnSp>
          <p:nvCxnSpPr>
            <p:cNvPr id="32" name="Straight Connector 26"/>
            <p:cNvCxnSpPr/>
            <p:nvPr/>
          </p:nvCxnSpPr>
          <p:spPr>
            <a:xfrm>
              <a:off x="5259815" y="930335"/>
              <a:ext cx="136422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7"/>
            <p:cNvCxnSpPr/>
            <p:nvPr/>
          </p:nvCxnSpPr>
          <p:spPr>
            <a:xfrm>
              <a:off x="9655199" y="4259908"/>
              <a:ext cx="64238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322206" y="41029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끝마디</a:t>
              </a:r>
              <a:endParaRPr 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16476" y="4437410"/>
              <a:ext cx="1640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자식마디가 없는 마디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59798" y="188150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중간마디</a:t>
              </a:r>
              <a:endParaRPr 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52609" y="2182608"/>
              <a:ext cx="2672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부모마디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 자식마디가 모두 있는 마디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45453" y="81781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부모마디</a:t>
              </a:r>
              <a:endParaRPr lang="en-US" sz="1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82932" y="188245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자식마디</a:t>
              </a:r>
              <a:endParaRPr 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18352" y="1120876"/>
              <a:ext cx="1794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주어진 마디의 상위마디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03680" y="2181250"/>
              <a:ext cx="1794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주어진 마디의 하</a:t>
              </a:r>
              <a:r>
                <a:rPr lang="ko-KR" altLang="en-US" sz="1200" dirty="0"/>
                <a:t>위</a:t>
              </a:r>
              <a:r>
                <a:rPr lang="ko-KR" altLang="en-US" sz="1200" dirty="0" smtClean="0"/>
                <a:t>마디</a:t>
              </a:r>
              <a:endParaRPr lang="en-US" sz="1200" dirty="0"/>
            </a:p>
          </p:txBody>
        </p:sp>
        <p:cxnSp>
          <p:nvCxnSpPr>
            <p:cNvPr id="42" name="Straight Connector 98"/>
            <p:cNvCxnSpPr/>
            <p:nvPr/>
          </p:nvCxnSpPr>
          <p:spPr>
            <a:xfrm>
              <a:off x="6445720" y="2035397"/>
              <a:ext cx="60744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106"/>
            <p:cNvSpPr/>
            <p:nvPr/>
          </p:nvSpPr>
          <p:spPr>
            <a:xfrm>
              <a:off x="9314033" y="1190927"/>
              <a:ext cx="805847" cy="198941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07"/>
            <p:cNvSpPr/>
            <p:nvPr/>
          </p:nvSpPr>
          <p:spPr>
            <a:xfrm>
              <a:off x="9992965" y="2199937"/>
              <a:ext cx="805847" cy="198941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108"/>
            <p:cNvSpPr/>
            <p:nvPr/>
          </p:nvSpPr>
          <p:spPr>
            <a:xfrm>
              <a:off x="4027337" y="1846368"/>
              <a:ext cx="2170834" cy="44202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2431" y="5680556"/>
            <a:ext cx="11536447" cy="964812"/>
            <a:chOff x="655554" y="5766318"/>
            <a:chExt cx="11536447" cy="964812"/>
          </a:xfrm>
        </p:grpSpPr>
        <p:sp>
          <p:nvSpPr>
            <p:cNvPr id="52" name="직사각형 51"/>
            <p:cNvSpPr/>
            <p:nvPr/>
          </p:nvSpPr>
          <p:spPr>
            <a:xfrm>
              <a:off x="655554" y="5766318"/>
              <a:ext cx="11063693" cy="964812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3491" y="6167316"/>
              <a:ext cx="66121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 </a:t>
              </a:r>
              <a:r>
                <a:rPr lang="ko-KR" altLang="en-US" dirty="0" smtClean="0"/>
                <a:t>부모마디보다 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자식마디의 순도가 증가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하도록 </a:t>
              </a:r>
              <a:r>
                <a:rPr lang="ko-KR" altLang="en-US" dirty="0" smtClean="0"/>
                <a:t>분리해야 함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3493" y="5848820"/>
              <a:ext cx="11508508" cy="36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err="1" smtClean="0"/>
                <a:t>노드를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가장 효율적으로 선정하고 배치하기 위해선 </a:t>
              </a:r>
              <a:r>
                <a:rPr lang="ko-KR" altLang="en-US" b="1" dirty="0" err="1">
                  <a:solidFill>
                    <a:srgbClr val="0070C0"/>
                  </a:solidFill>
                </a:rPr>
                <a:t>정보획득량</a:t>
              </a:r>
              <a:r>
                <a:rPr lang="ko-KR" altLang="en-US" dirty="0" err="1"/>
                <a:t>이라는</a:t>
              </a:r>
              <a:r>
                <a:rPr lang="ko-KR" altLang="en-US" dirty="0"/>
                <a:t> 개념과 </a:t>
              </a:r>
              <a:r>
                <a:rPr lang="ko-KR" altLang="en-US" b="1" dirty="0">
                  <a:solidFill>
                    <a:srgbClr val="0070C0"/>
                  </a:solidFill>
                </a:rPr>
                <a:t>엔트로피</a:t>
              </a:r>
              <a:r>
                <a:rPr lang="ko-KR" altLang="en-US" dirty="0"/>
                <a:t>라는 개념이 </a:t>
              </a:r>
              <a:r>
                <a:rPr lang="ko-KR" altLang="en-US" dirty="0" smtClean="0"/>
                <a:t>필요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4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466" y="4777509"/>
            <a:ext cx="2019300" cy="1000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05" y="2024784"/>
            <a:ext cx="5076825" cy="2752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647" y="3588610"/>
            <a:ext cx="4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정보 </a:t>
            </a:r>
            <a:r>
              <a:rPr lang="ko-KR" altLang="en-US" dirty="0"/>
              <a:t>함수는 정보의 가치를 </a:t>
            </a:r>
            <a:r>
              <a:rPr lang="ko-KR" altLang="en-US" dirty="0" smtClean="0"/>
              <a:t>반환함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41174" y="1427625"/>
            <a:ext cx="6083781" cy="718408"/>
            <a:chOff x="186612" y="1185509"/>
            <a:chExt cx="6083781" cy="718408"/>
          </a:xfrm>
        </p:grpSpPr>
        <p:sp>
          <p:nvSpPr>
            <p:cNvPr id="7" name="TextBox 6"/>
            <p:cNvSpPr txBox="1"/>
            <p:nvPr/>
          </p:nvSpPr>
          <p:spPr>
            <a:xfrm>
              <a:off x="1736493" y="1257586"/>
              <a:ext cx="4533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effectLst/>
                </a:rPr>
                <a:t>어떤 사건이 </a:t>
              </a:r>
              <a:r>
                <a:rPr lang="ko-KR" altLang="en-US" b="1" dirty="0" smtClean="0">
                  <a:solidFill>
                    <a:srgbClr val="FF0000"/>
                  </a:solidFill>
                  <a:effectLst/>
                </a:rPr>
                <a:t>얼마만큼의 정보</a:t>
              </a:r>
              <a:r>
                <a:rPr lang="ko-KR" altLang="en-US" b="1" dirty="0" smtClean="0">
                  <a:effectLst/>
                </a:rPr>
                <a:t>를 줄 수 있는지 수치화한 값</a:t>
              </a:r>
              <a:r>
                <a:rPr lang="en-US" altLang="ko-KR" b="1" dirty="0" smtClean="0">
                  <a:effectLst/>
                </a:rPr>
                <a:t> 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86612" y="1319258"/>
              <a:ext cx="1380931" cy="481305"/>
            </a:xfrm>
            <a:prstGeom prst="rect">
              <a:avLst/>
            </a:prstGeom>
            <a:solidFill>
              <a:srgbClr val="FF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정보획득량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23526" y="1185509"/>
              <a:ext cx="149290" cy="5971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>
                <a:solidFill>
                  <a:srgbClr val="FFB2B2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41172" y="2578594"/>
            <a:ext cx="1380931" cy="481305"/>
          </a:xfrm>
          <a:prstGeom prst="rect">
            <a:avLst/>
          </a:prstGeom>
          <a:solidFill>
            <a:srgbClr val="FF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정보함수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321" y="4034147"/>
            <a:ext cx="54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발생할</a:t>
            </a:r>
            <a:r>
              <a:rPr lang="ko-KR" altLang="en-US" dirty="0"/>
              <a:t> 확률이 작은 사건일수록 정보의 가치가 </a:t>
            </a:r>
            <a:r>
              <a:rPr lang="ko-KR" altLang="en-US" dirty="0" smtClean="0"/>
              <a:t>큼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62644" y="4498345"/>
            <a:ext cx="566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발생할 </a:t>
            </a:r>
            <a:r>
              <a:rPr lang="ko-KR" altLang="en-US" dirty="0"/>
              <a:t>확률이 큰 사건일수록 정보의 가치가 작음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6700600" y="410546"/>
            <a:ext cx="0" cy="55423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84163" y="1499702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 </a:t>
            </a:r>
            <a:r>
              <a:rPr lang="ko-KR" altLang="en-US" dirty="0" smtClean="0"/>
              <a:t>정보함수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4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3634" y="510433"/>
            <a:ext cx="5331688" cy="481305"/>
            <a:chOff x="186612" y="1319258"/>
            <a:chExt cx="5331688" cy="481305"/>
          </a:xfrm>
        </p:grpSpPr>
        <p:sp>
          <p:nvSpPr>
            <p:cNvPr id="3" name="TextBox 2"/>
            <p:cNvSpPr txBox="1"/>
            <p:nvPr/>
          </p:nvSpPr>
          <p:spPr>
            <a:xfrm>
              <a:off x="1587204" y="1350891"/>
              <a:ext cx="393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effectLst/>
                </a:rPr>
                <a:t>- </a:t>
              </a:r>
              <a:r>
                <a:rPr lang="ko-KR" altLang="en-US" dirty="0" smtClean="0">
                  <a:effectLst/>
                </a:rPr>
                <a:t>모델의 불순도</a:t>
              </a:r>
              <a:r>
                <a:rPr lang="en-US" altLang="ko-KR" dirty="0" smtClean="0">
                  <a:effectLst/>
                </a:rPr>
                <a:t>(</a:t>
              </a:r>
              <a:r>
                <a:rPr lang="en-US" altLang="ko-KR" dirty="0" smtClean="0"/>
                <a:t>impurity)</a:t>
              </a:r>
              <a:r>
                <a:rPr lang="ko-KR" altLang="en-US" dirty="0" smtClean="0">
                  <a:effectLst/>
                </a:rPr>
                <a:t>를 측정함</a:t>
              </a:r>
              <a:endParaRPr lang="en-US" altLang="ko-KR" dirty="0" smtClean="0">
                <a:effectLst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86612" y="1319258"/>
              <a:ext cx="1380931" cy="481305"/>
            </a:xfrm>
            <a:prstGeom prst="rect">
              <a:avLst/>
            </a:prstGeom>
            <a:solidFill>
              <a:srgbClr val="FF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엔트로피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872751" y="1001119"/>
            <a:ext cx="490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의사결정 </a:t>
            </a:r>
            <a:r>
              <a:rPr lang="ko-KR" altLang="en-US" dirty="0" err="1"/>
              <a:t>트리에서</a:t>
            </a:r>
            <a:r>
              <a:rPr lang="ko-KR" altLang="en-US" dirty="0"/>
              <a:t> 가장 </a:t>
            </a:r>
            <a:r>
              <a:rPr lang="ko-KR" altLang="en-US" dirty="0" err="1"/>
              <a:t>비균질한</a:t>
            </a:r>
            <a:r>
              <a:rPr lang="ko-KR" altLang="en-US" dirty="0"/>
              <a:t> </a:t>
            </a:r>
            <a:r>
              <a:rPr lang="ko-KR" altLang="en-US" dirty="0" err="1"/>
              <a:t>예측값이</a:t>
            </a:r>
            <a:r>
              <a:rPr lang="ko-KR" altLang="en-US" dirty="0"/>
              <a:t> 루트 </a:t>
            </a:r>
            <a:r>
              <a:rPr lang="ko-KR" altLang="en-US" dirty="0" err="1"/>
              <a:t>노드에</a:t>
            </a:r>
            <a:r>
              <a:rPr lang="ko-KR" altLang="en-US" dirty="0"/>
              <a:t> 가장 가깝게 </a:t>
            </a:r>
            <a:r>
              <a:rPr lang="ko-KR" altLang="en-US" dirty="0" smtClean="0"/>
              <a:t>위치함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1908" y="5838732"/>
            <a:ext cx="2071396" cy="541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표본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완전균질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15903" y="5857393"/>
            <a:ext cx="2452407" cy="541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표본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동등하게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43721" y="3080991"/>
            <a:ext cx="2407299" cy="2407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35402" y="3210538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41351" y="4757590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48585" y="4729399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65017" y="4079704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14033" y="4112023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93412" y="5102625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36685" y="3484168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22153" y="3585625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15221" y="4219661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540524" y="3787925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50952" y="4494859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77046" y="4131197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707774" y="3118313"/>
            <a:ext cx="2407299" cy="2407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799455" y="3247860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05404" y="4794912"/>
            <a:ext cx="345233" cy="345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312638" y="4766721"/>
            <a:ext cx="345233" cy="345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29070" y="4117026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678086" y="4149345"/>
            <a:ext cx="345233" cy="345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57465" y="5139947"/>
            <a:ext cx="345233" cy="345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00738" y="3521490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286206" y="3622947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79274" y="4256983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704577" y="3825247"/>
            <a:ext cx="34523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815005" y="4532181"/>
            <a:ext cx="345233" cy="345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241099" y="4168519"/>
            <a:ext cx="345233" cy="345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516" y="1638300"/>
            <a:ext cx="4930194" cy="493019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19488" y="2407902"/>
            <a:ext cx="18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Entropy = 0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811399" y="2407902"/>
            <a:ext cx="18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Entropy = 1</a:t>
            </a:r>
            <a:endParaRPr lang="ko-KR" altLang="en-US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rcRect t="-1" r="15213" b="-7896"/>
          <a:stretch/>
        </p:blipFill>
        <p:spPr>
          <a:xfrm>
            <a:off x="7372546" y="507086"/>
            <a:ext cx="4290720" cy="836523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6719261" y="503851"/>
            <a:ext cx="0" cy="55423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4746" y="742950"/>
            <a:ext cx="10262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Ex. </a:t>
            </a:r>
            <a:r>
              <a:rPr lang="ko-KR" altLang="en-US" sz="2400" dirty="0" smtClean="0"/>
              <a:t>정상적인 동전과 한쪽으로 치우친 동전이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앞면과 뒷면이 나올 확률은 정상적인 동전은 </a:t>
            </a:r>
            <a:r>
              <a:rPr lang="en-US" altLang="ko-KR" sz="2400" dirty="0" smtClean="0"/>
              <a:t>1/2</a:t>
            </a:r>
            <a:r>
              <a:rPr lang="ko-KR" altLang="en-US" sz="2400" dirty="0" smtClean="0"/>
              <a:t>이지만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치우친 동전은 앞면이 나올 확률이 </a:t>
            </a:r>
            <a:r>
              <a:rPr lang="en-US" altLang="ko-KR" sz="2400" dirty="0" smtClean="0"/>
              <a:t>1/3</a:t>
            </a:r>
            <a:r>
              <a:rPr lang="ko-KR" altLang="en-US" sz="2400" dirty="0" smtClean="0"/>
              <a:t>이고 뒷면이 나올 확률은 </a:t>
            </a:r>
            <a:r>
              <a:rPr lang="en-US" altLang="ko-KR" sz="2400" dirty="0" smtClean="0"/>
              <a:t>2/3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두 동전의 엔트로피를 구하고 모델링 관점에서 어느 것이 나은지 밝혀보라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6400801" y="2358092"/>
            <a:ext cx="21323031" cy="252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06253064" descr="DRW00002e8c09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25" y="3254803"/>
            <a:ext cx="4523359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07505432" descr="DRW00002e8c096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25" y="4325120"/>
            <a:ext cx="5469744" cy="7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95336" y="3434924"/>
            <a:ext cx="317121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정상적인 동전의 엔트로피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95336" y="4652999"/>
            <a:ext cx="317121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치우친 동전의 엔트로피</a:t>
            </a:r>
            <a:endParaRPr lang="ko-KR" altLang="en-US" sz="2000" dirty="0"/>
          </a:p>
        </p:txBody>
      </p:sp>
      <p:sp>
        <p:nvSpPr>
          <p:cNvPr id="8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9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7868" y="497684"/>
            <a:ext cx="6344819" cy="481305"/>
            <a:chOff x="186612" y="1319258"/>
            <a:chExt cx="6344819" cy="481305"/>
          </a:xfrm>
        </p:grpSpPr>
        <p:sp>
          <p:nvSpPr>
            <p:cNvPr id="3" name="TextBox 2"/>
            <p:cNvSpPr txBox="1"/>
            <p:nvPr/>
          </p:nvSpPr>
          <p:spPr>
            <a:xfrm>
              <a:off x="1661849" y="1369552"/>
              <a:ext cx="486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effectLst/>
                </a:rPr>
                <a:t>전체 엔트로피에서 분류 후 엔트로피 뺀 값</a:t>
              </a:r>
              <a:endParaRPr lang="en-US" altLang="ko-KR" b="1" dirty="0" smtClean="0">
                <a:effectLst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86612" y="1319258"/>
              <a:ext cx="1380931" cy="481305"/>
            </a:xfrm>
            <a:prstGeom prst="rect">
              <a:avLst/>
            </a:prstGeom>
            <a:solidFill>
              <a:srgbClr val="FF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정보획득량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8" y="1396786"/>
            <a:ext cx="4763165" cy="2619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7" y="4330970"/>
            <a:ext cx="4763165" cy="1981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52" y="3680222"/>
            <a:ext cx="6158284" cy="5372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52" y="4441573"/>
            <a:ext cx="6296450" cy="14926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761250" y="1419207"/>
            <a:ext cx="2920815" cy="1383736"/>
            <a:chOff x="5758952" y="1396786"/>
            <a:chExt cx="2920815" cy="13837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935" y="1555445"/>
              <a:ext cx="2864832" cy="117497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758952" y="1396786"/>
              <a:ext cx="2920815" cy="138373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44988" y="6587144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7"/>
          <p:cNvSpPr/>
          <p:nvPr/>
        </p:nvSpPr>
        <p:spPr>
          <a:xfrm>
            <a:off x="0" y="6584468"/>
            <a:ext cx="12192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97387" y="6611779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4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보아즈 코끼리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보아즈 코끼리테마</Template>
  <TotalTime>932</TotalTime>
  <Words>1683</Words>
  <Application>Microsoft Office PowerPoint</Application>
  <PresentationFormat>사용자 지정</PresentationFormat>
  <Paragraphs>512</Paragraphs>
  <Slides>43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보아즈 코끼리테마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JARYUNG KIM</dc:creator>
  <cp:lastModifiedBy>SieunLee</cp:lastModifiedBy>
  <cp:revision>130</cp:revision>
  <dcterms:created xsi:type="dcterms:W3CDTF">2018-03-26T15:19:02Z</dcterms:created>
  <dcterms:modified xsi:type="dcterms:W3CDTF">2018-03-28T13:40:38Z</dcterms:modified>
</cp:coreProperties>
</file>