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90" r:id="rId2"/>
    <p:sldId id="258" r:id="rId3"/>
    <p:sldId id="257" r:id="rId4"/>
    <p:sldId id="286" r:id="rId5"/>
    <p:sldId id="268" r:id="rId6"/>
    <p:sldId id="333" r:id="rId7"/>
    <p:sldId id="334" r:id="rId8"/>
    <p:sldId id="335" r:id="rId9"/>
    <p:sldId id="269" r:id="rId10"/>
    <p:sldId id="265" r:id="rId11"/>
    <p:sldId id="271" r:id="rId12"/>
    <p:sldId id="272" r:id="rId13"/>
    <p:sldId id="273" r:id="rId14"/>
    <p:sldId id="274" r:id="rId15"/>
    <p:sldId id="276" r:id="rId16"/>
    <p:sldId id="275" r:id="rId17"/>
    <p:sldId id="277" r:id="rId18"/>
    <p:sldId id="278" r:id="rId19"/>
    <p:sldId id="336" r:id="rId20"/>
    <p:sldId id="293" r:id="rId21"/>
    <p:sldId id="337" r:id="rId22"/>
    <p:sldId id="270" r:id="rId23"/>
    <p:sldId id="279" r:id="rId24"/>
    <p:sldId id="285" r:id="rId25"/>
    <p:sldId id="289" r:id="rId26"/>
    <p:sldId id="282" r:id="rId27"/>
    <p:sldId id="316" r:id="rId28"/>
    <p:sldId id="287" r:id="rId29"/>
    <p:sldId id="288" r:id="rId30"/>
    <p:sldId id="312" r:id="rId31"/>
    <p:sldId id="300" r:id="rId32"/>
    <p:sldId id="304" r:id="rId33"/>
    <p:sldId id="309" r:id="rId34"/>
    <p:sldId id="305" r:id="rId35"/>
    <p:sldId id="306" r:id="rId36"/>
    <p:sldId id="307" r:id="rId37"/>
    <p:sldId id="308" r:id="rId38"/>
    <p:sldId id="310" r:id="rId39"/>
    <p:sldId id="311" r:id="rId40"/>
    <p:sldId id="313" r:id="rId41"/>
    <p:sldId id="260" r:id="rId42"/>
    <p:sldId id="319" r:id="rId43"/>
    <p:sldId id="321" r:id="rId44"/>
    <p:sldId id="322" r:id="rId45"/>
    <p:sldId id="317" r:id="rId46"/>
    <p:sldId id="318" r:id="rId47"/>
    <p:sldId id="329" r:id="rId48"/>
    <p:sldId id="330" r:id="rId49"/>
    <p:sldId id="331" r:id="rId50"/>
    <p:sldId id="298" r:id="rId51"/>
    <p:sldId id="324" r:id="rId52"/>
    <p:sldId id="332" r:id="rId53"/>
    <p:sldId id="338" r:id="rId54"/>
    <p:sldId id="339" r:id="rId55"/>
    <p:sldId id="266" r:id="rId56"/>
    <p:sldId id="280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완" initials="김완" lastIdx="1" clrIdx="0">
    <p:extLst>
      <p:ext uri="{19B8F6BF-5375-455C-9EA6-DF929625EA0E}">
        <p15:presenceInfo xmlns:p15="http://schemas.microsoft.com/office/powerpoint/2012/main" userId="f0bbfbf3a8d79c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45F"/>
    <a:srgbClr val="FFFFFF"/>
    <a:srgbClr val="767171"/>
    <a:srgbClr val="B7B7B7"/>
    <a:srgbClr val="CCCCFF"/>
    <a:srgbClr val="FFEAE5"/>
    <a:srgbClr val="F8FBE7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39" d="100"/>
          <a:sy n="39" d="100"/>
        </p:scale>
        <p:origin x="60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76910-11DE-4D37-AB2A-89BF0127C51D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F1121-4CA8-4BAA-8677-52F1CCDAB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7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2018-08-08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61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2018-08-08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60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2018-08-08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92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V="1">
            <a:off x="0" y="6781800"/>
            <a:ext cx="12192000" cy="99059"/>
          </a:xfrm>
          <a:prstGeom prst="rect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15080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609600" y="511618"/>
            <a:ext cx="0" cy="647700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 flipV="1">
            <a:off x="0" y="6781800"/>
            <a:ext cx="12192000" cy="99059"/>
          </a:xfrm>
          <a:prstGeom prst="rect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51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2018-08-08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87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2018-08-08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36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2018-08-08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30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2018-08-08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583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2018-08-08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64654"/>
            <a:ext cx="2743200" cy="365125"/>
          </a:xfrm>
        </p:spPr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4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2018-08-08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47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2018-08-08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2018-08-08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34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EC892-473C-4C5E-85C8-2BE472A89746}" type="datetimeFigureOut">
              <a:rPr lang="ko-KR" altLang="en-US" smtClean="0"/>
              <a:t>2018-08-08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62081-820F-4168-B924-3EEB70EEDD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28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4.png"/><Relationship Id="rId7" Type="http://schemas.openxmlformats.org/officeDocument/2006/relationships/image" Target="../media/image5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8.jpg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7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47.PNG"/><Relationship Id="rId7" Type="http://schemas.openxmlformats.org/officeDocument/2006/relationships/image" Target="../media/image7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74373" y="4477915"/>
            <a:ext cx="2227053" cy="790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 Semibold" panose="020B0706030804020204" pitchFamily="34" charset="0"/>
              </a:rPr>
              <a:t>인하대학교 통계학과 김완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 Semibold" panose="020B0706030804020204" pitchFamily="34" charset="0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 Semibold" panose="020B0706030804020204" pitchFamily="34" charset="0"/>
              </a:rPr>
              <a:t>박준용</a:t>
            </a:r>
            <a:endParaRPr 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F0B596-C3C4-4608-A344-816AB60633A6}"/>
              </a:ext>
            </a:extLst>
          </p:cNvPr>
          <p:cNvSpPr txBox="1"/>
          <p:nvPr/>
        </p:nvSpPr>
        <p:spPr>
          <a:xfrm>
            <a:off x="3241829" y="2380085"/>
            <a:ext cx="5708342" cy="1647246"/>
          </a:xfrm>
          <a:prstGeom prst="rect">
            <a:avLst/>
          </a:prstGeom>
          <a:gradFill flip="none" rotWithShape="1">
            <a:gsLst>
              <a:gs pos="22000">
                <a:srgbClr val="D3445F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cs typeface="Open Sans Semibold" panose="020B0706030804020204" pitchFamily="34" charset="0"/>
              </a:rPr>
              <a:t>경인지방통계청</a:t>
            </a:r>
            <a:endParaRPr lang="en-US" altLang="ko-KR" sz="3600" b="1" dirty="0">
              <a:solidFill>
                <a:schemeClr val="bg1"/>
              </a:solidFill>
              <a:latin typeface="맑은 고딕" panose="020B0503020000020004" pitchFamily="50" charset="-127"/>
              <a:cs typeface="Open Sans Semibold" panose="020B07060308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cs typeface="Open Sans Semibold" panose="020B0706030804020204" pitchFamily="34" charset="0"/>
              </a:rPr>
              <a:t>인턴 보고서</a:t>
            </a:r>
            <a:endParaRPr lang="en-US" altLang="ko-KR" sz="3600" dirty="0">
              <a:solidFill>
                <a:schemeClr val="bg1"/>
              </a:solidFill>
              <a:latin typeface="맑은 고딕" panose="020B0503020000020004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5673848F-0E20-45EC-8B9E-262E522BAE91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14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5" y="641704"/>
            <a:ext cx="3909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03.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업무 실습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나라셈도서관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(7/26)-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B216A695-17A0-457D-A643-FFCDCC9F7D0D}"/>
              </a:ext>
            </a:extLst>
          </p:cNvPr>
          <p:cNvSpPr/>
          <p:nvPr/>
        </p:nvSpPr>
        <p:spPr>
          <a:xfrm>
            <a:off x="551865" y="441358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0A831BE-6838-424F-9EE0-10DD6F553CBD}"/>
              </a:ext>
            </a:extLst>
          </p:cNvPr>
          <p:cNvSpPr/>
          <p:nvPr/>
        </p:nvSpPr>
        <p:spPr>
          <a:xfrm>
            <a:off x="551865" y="329904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45266" y="2125829"/>
            <a:ext cx="362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도서관 견학 및 서가 정리 실습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6666AA-54BA-45BA-8EC4-234FAC935765}"/>
              </a:ext>
            </a:extLst>
          </p:cNvPr>
          <p:cNvSpPr txBox="1"/>
          <p:nvPr/>
        </p:nvSpPr>
        <p:spPr>
          <a:xfrm>
            <a:off x="945265" y="3271400"/>
            <a:ext cx="3626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무료 통계 분석 상담 서비스 실습</a:t>
            </a:r>
            <a:endParaRPr lang="en-US" altLang="ko-KR" b="1" dirty="0"/>
          </a:p>
          <a:p>
            <a:r>
              <a:rPr lang="en-US" altLang="ko-KR" b="1" dirty="0"/>
              <a:t>-&gt;</a:t>
            </a:r>
            <a:r>
              <a:rPr lang="ko-KR" altLang="en-US" b="1" dirty="0"/>
              <a:t>연구소 의뢰 사례</a:t>
            </a:r>
            <a:endParaRPr lang="en-US" altLang="ko-K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164E1-9FA6-4AC9-BA77-0EA2E003A216}"/>
              </a:ext>
            </a:extLst>
          </p:cNvPr>
          <p:cNvSpPr txBox="1"/>
          <p:nvPr/>
        </p:nvSpPr>
        <p:spPr>
          <a:xfrm>
            <a:off x="945265" y="4362839"/>
            <a:ext cx="362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도서관 프로그램 홍보 방안 논의</a:t>
            </a:r>
            <a:endParaRPr lang="en-US" altLang="ko-KR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7DF53A-ED4D-4152-AEC7-14F9B7A859D3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1677"/>
            <a:ext cx="6030000" cy="5760000"/>
          </a:xfrm>
          <a:prstGeom prst="rect">
            <a:avLst/>
          </a:prstGeom>
        </p:spPr>
      </p:pic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77FB3664-32E2-4013-A537-8F16EE2CEC3A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10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3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03.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업무 실습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판교 빅데이터센터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(7/31)-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B216A695-17A0-457D-A643-FFCDCC9F7D0D}"/>
              </a:ext>
            </a:extLst>
          </p:cNvPr>
          <p:cNvSpPr/>
          <p:nvPr/>
        </p:nvSpPr>
        <p:spPr>
          <a:xfrm>
            <a:off x="551865" y="442150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0A831BE-6838-424F-9EE0-10DD6F553CBD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2" y="2125829"/>
            <a:ext cx="42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스타트업 캠퍼스 견학 및 </a:t>
            </a:r>
            <a:endParaRPr lang="en-US" altLang="ko-KR" b="1" dirty="0"/>
          </a:p>
          <a:p>
            <a:r>
              <a:rPr lang="ko-KR" altLang="en-US" b="1" dirty="0"/>
              <a:t>빅파이</a:t>
            </a:r>
            <a:r>
              <a:rPr lang="en-US" altLang="ko-KR" b="1" dirty="0"/>
              <a:t>(Big-FI)</a:t>
            </a:r>
            <a:r>
              <a:rPr lang="ko-KR" altLang="en-US" b="1" dirty="0"/>
              <a:t>센터 방문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164E1-9FA6-4AC9-BA77-0EA2E003A216}"/>
              </a:ext>
            </a:extLst>
          </p:cNvPr>
          <p:cNvSpPr txBox="1"/>
          <p:nvPr/>
        </p:nvSpPr>
        <p:spPr>
          <a:xfrm>
            <a:off x="993031" y="4362840"/>
            <a:ext cx="42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기타 빅데이터센터의 주요 업무 교육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3A7B-8D17-4B7B-BD44-356D5BE97B63}"/>
              </a:ext>
            </a:extLst>
          </p:cNvPr>
          <p:cNvSpPr txBox="1"/>
          <p:nvPr/>
        </p:nvSpPr>
        <p:spPr>
          <a:xfrm>
            <a:off x="993032" y="3265592"/>
            <a:ext cx="42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오픈랩 데이터 특성 파악 및 </a:t>
            </a:r>
            <a:endParaRPr lang="en-US" altLang="ko-KR" b="1" dirty="0"/>
          </a:p>
          <a:p>
            <a:r>
              <a:rPr lang="ko-KR" altLang="en-US" b="1" dirty="0"/>
              <a:t>이용 방법 교육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D6C387-9A3D-4202-93D0-2D122F67F5C6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85592"/>
            <a:ext cx="6030000" cy="5760000"/>
          </a:xfrm>
          <a:prstGeom prst="rect">
            <a:avLst/>
          </a:prstGeom>
        </p:spPr>
      </p:pic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F36EA54-80C1-4566-9E62-520B27985BC0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11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2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49693F-0C41-4A77-B68A-23214BBCCD92}"/>
              </a:ext>
            </a:extLst>
          </p:cNvPr>
          <p:cNvGrpSpPr/>
          <p:nvPr/>
        </p:nvGrpSpPr>
        <p:grpSpPr>
          <a:xfrm>
            <a:off x="0" y="2180231"/>
            <a:ext cx="12192000" cy="2761488"/>
            <a:chOff x="0" y="2180231"/>
            <a:chExt cx="12192000" cy="2761488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5183D72-0505-44F7-8D36-9B1B6482E54A}"/>
                </a:ext>
              </a:extLst>
            </p:cNvPr>
            <p:cNvSpPr/>
            <p:nvPr/>
          </p:nvSpPr>
          <p:spPr>
            <a:xfrm>
              <a:off x="0" y="2180231"/>
              <a:ext cx="12192000" cy="2761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9704FD-6A33-41DE-BFBE-D22D2B9494DD}"/>
                </a:ext>
              </a:extLst>
            </p:cNvPr>
            <p:cNvSpPr txBox="1"/>
            <p:nvPr/>
          </p:nvSpPr>
          <p:spPr>
            <a:xfrm>
              <a:off x="2124075" y="2976201"/>
              <a:ext cx="1879041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0" dirty="0">
                  <a:solidFill>
                    <a:srgbClr val="333333"/>
                  </a:solidFill>
                  <a:latin typeface="한컴 소망 M" panose="02020603020101020101" pitchFamily="18" charset="-127"/>
                  <a:ea typeface="한컴 소망 M" panose="02020603020101020101" pitchFamily="18" charset="-127"/>
                  <a:cs typeface="Open Sans Extrabold" panose="020B0906030804020204" pitchFamily="34" charset="0"/>
                </a:rPr>
                <a:t>04.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413989-A115-4850-9147-D270A86BD875}"/>
                </a:ext>
              </a:extLst>
            </p:cNvPr>
            <p:cNvSpPr txBox="1"/>
            <p:nvPr/>
          </p:nvSpPr>
          <p:spPr>
            <a:xfrm>
              <a:off x="3880487" y="2960811"/>
              <a:ext cx="534771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/>
              <a:r>
                <a:rPr lang="ko-KR" altLang="en-US" sz="7000" b="1" dirty="0">
                  <a:latin typeface="한컴 소망 B" panose="02020603020101020101" pitchFamily="18" charset="-127"/>
                  <a:ea typeface="한컴 소망 M" panose="02020603020101020101" pitchFamily="18" charset="-127"/>
                  <a:cs typeface="Open Sans" panose="020B0606030504020204" pitchFamily="34" charset="0"/>
                </a:rPr>
                <a:t>인포그래픽</a:t>
              </a:r>
              <a:endParaRPr lang="en-US" altLang="ko-KR" sz="7000" b="1" dirty="0">
                <a:latin typeface="한컴 소망 B" panose="02020603020101020101" pitchFamily="18" charset="-127"/>
                <a:ea typeface="한컴 소망 M" panose="02020603020101020101" pitchFamily="18" charset="-127"/>
                <a:cs typeface="Open Sans" panose="020B0606030504020204" pitchFamily="34" charset="0"/>
              </a:endParaRPr>
            </a:p>
          </p:txBody>
        </p:sp>
        <p:sp>
          <p:nvSpPr>
            <p:cNvPr id="12" name="Isosceles Triangle 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6F87D7D-7F83-474A-85CE-AADA29015825}"/>
                </a:ext>
              </a:extLst>
            </p:cNvPr>
            <p:cNvSpPr/>
            <p:nvPr/>
          </p:nvSpPr>
          <p:spPr>
            <a:xfrm rot="5400000">
              <a:off x="10350101" y="3200975"/>
              <a:ext cx="720000" cy="720000"/>
            </a:xfrm>
            <a:prstGeom prst="triangle">
              <a:avLst/>
            </a:prstGeom>
            <a:solidFill>
              <a:srgbClr val="D34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C12611D1-C486-4D76-ADB8-2C495A15203D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12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60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3865" y="641704"/>
            <a:ext cx="7989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04. </a:t>
            </a:r>
            <a:r>
              <a:rPr lang="ko-KR" altLang="en-US" sz="2000" b="1" dirty="0" err="1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인포그래픽</a:t>
            </a:r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(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김완</a:t>
            </a:r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)</a:t>
            </a: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주제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광주시 노인복지서비스 우선 지원분야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B13619-0604-425B-A697-181CF0408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522467"/>
              </p:ext>
            </p:extLst>
          </p:nvPr>
        </p:nvGraphicFramePr>
        <p:xfrm>
          <a:off x="1596000" y="1896300"/>
          <a:ext cx="8999999" cy="431999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73653">
                  <a:extLst>
                    <a:ext uri="{9D8B030D-6E8A-4147-A177-3AD203B41FA5}">
                      <a16:colId xmlns:a16="http://schemas.microsoft.com/office/drawing/2014/main" val="1397005048"/>
                    </a:ext>
                  </a:extLst>
                </a:gridCol>
                <a:gridCol w="1094610">
                  <a:extLst>
                    <a:ext uri="{9D8B030D-6E8A-4147-A177-3AD203B41FA5}">
                      <a16:colId xmlns:a16="http://schemas.microsoft.com/office/drawing/2014/main" val="2926287828"/>
                    </a:ext>
                  </a:extLst>
                </a:gridCol>
                <a:gridCol w="981375">
                  <a:extLst>
                    <a:ext uri="{9D8B030D-6E8A-4147-A177-3AD203B41FA5}">
                      <a16:colId xmlns:a16="http://schemas.microsoft.com/office/drawing/2014/main" val="3239855756"/>
                    </a:ext>
                  </a:extLst>
                </a:gridCol>
                <a:gridCol w="738929">
                  <a:extLst>
                    <a:ext uri="{9D8B030D-6E8A-4147-A177-3AD203B41FA5}">
                      <a16:colId xmlns:a16="http://schemas.microsoft.com/office/drawing/2014/main" val="1665572825"/>
                    </a:ext>
                  </a:extLst>
                </a:gridCol>
                <a:gridCol w="738929">
                  <a:extLst>
                    <a:ext uri="{9D8B030D-6E8A-4147-A177-3AD203B41FA5}">
                      <a16:colId xmlns:a16="http://schemas.microsoft.com/office/drawing/2014/main" val="3435801877"/>
                    </a:ext>
                  </a:extLst>
                </a:gridCol>
                <a:gridCol w="738929">
                  <a:extLst>
                    <a:ext uri="{9D8B030D-6E8A-4147-A177-3AD203B41FA5}">
                      <a16:colId xmlns:a16="http://schemas.microsoft.com/office/drawing/2014/main" val="2983323666"/>
                    </a:ext>
                  </a:extLst>
                </a:gridCol>
                <a:gridCol w="738929">
                  <a:extLst>
                    <a:ext uri="{9D8B030D-6E8A-4147-A177-3AD203B41FA5}">
                      <a16:colId xmlns:a16="http://schemas.microsoft.com/office/drawing/2014/main" val="1688957375"/>
                    </a:ext>
                  </a:extLst>
                </a:gridCol>
                <a:gridCol w="738929">
                  <a:extLst>
                    <a:ext uri="{9D8B030D-6E8A-4147-A177-3AD203B41FA5}">
                      <a16:colId xmlns:a16="http://schemas.microsoft.com/office/drawing/2014/main" val="4164175991"/>
                    </a:ext>
                  </a:extLst>
                </a:gridCol>
                <a:gridCol w="738929">
                  <a:extLst>
                    <a:ext uri="{9D8B030D-6E8A-4147-A177-3AD203B41FA5}">
                      <a16:colId xmlns:a16="http://schemas.microsoft.com/office/drawing/2014/main" val="3875372758"/>
                    </a:ext>
                  </a:extLst>
                </a:gridCol>
                <a:gridCol w="738929">
                  <a:extLst>
                    <a:ext uri="{9D8B030D-6E8A-4147-A177-3AD203B41FA5}">
                      <a16:colId xmlns:a16="http://schemas.microsoft.com/office/drawing/2014/main" val="3096667732"/>
                    </a:ext>
                  </a:extLst>
                </a:gridCol>
                <a:gridCol w="738929">
                  <a:extLst>
                    <a:ext uri="{9D8B030D-6E8A-4147-A177-3AD203B41FA5}">
                      <a16:colId xmlns:a16="http://schemas.microsoft.com/office/drawing/2014/main" val="2891524619"/>
                    </a:ext>
                  </a:extLst>
                </a:gridCol>
                <a:gridCol w="738929">
                  <a:extLst>
                    <a:ext uri="{9D8B030D-6E8A-4147-A177-3AD203B41FA5}">
                      <a16:colId xmlns:a16="http://schemas.microsoft.com/office/drawing/2014/main" val="115133309"/>
                    </a:ext>
                  </a:extLst>
                </a:gridCol>
              </a:tblGrid>
              <a:tr h="265263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합계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5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노인복지서비스 우선 지원 분야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348666"/>
                  </a:ext>
                </a:extLst>
              </a:tr>
              <a:tr h="26526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간병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가사서비스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식사제공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이야기상대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취업알선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건강검진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여가활동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정보화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기타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81690"/>
                  </a:ext>
                </a:extLst>
              </a:tr>
              <a:tr h="37894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광주시 전체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100.0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23.8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16.1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4.9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5.0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15.1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19.0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12.2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3.1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0.7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289791"/>
                  </a:ext>
                </a:extLst>
              </a:tr>
              <a:tr h="37894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노인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(65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세 이상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100.0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24.1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17.1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6.3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5.0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6.0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25.2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13.8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2.1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0.4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210092"/>
                  </a:ext>
                </a:extLst>
              </a:tr>
              <a:tr h="3789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성별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남성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100.0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24.3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14.1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6.7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1.9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8.2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23.8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18.1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2.0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0.9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49007"/>
                  </a:ext>
                </a:extLst>
              </a:tr>
              <a:tr h="3789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여성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100.0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23.9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19.4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6.0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7.4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4.3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26.3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10.5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2.2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0.0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96475"/>
                  </a:ext>
                </a:extLst>
              </a:tr>
              <a:tr h="3789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지역별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동부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100.0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20.0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16.3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10.8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6.2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1.2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30.9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12.3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1.2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1.2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83889"/>
                  </a:ext>
                </a:extLst>
              </a:tr>
              <a:tr h="3789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읍면부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100.0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26.3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17.6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3.8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4.4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8.6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22.2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14.6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2.6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0.0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870904"/>
                  </a:ext>
                </a:extLst>
              </a:tr>
              <a:tr h="37894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연령대별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65~69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100.0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24.1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13.9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4.2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1.3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7.0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26.9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19.9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2.8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0.0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882195"/>
                  </a:ext>
                </a:extLst>
              </a:tr>
              <a:tr h="3789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70~74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100.0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22.0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18.5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5.3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3.8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7.4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25.2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10.9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5.2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1.7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053169"/>
                  </a:ext>
                </a:extLst>
              </a:tr>
              <a:tr h="3789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75~79</a:t>
                      </a:r>
                      <a:r>
                        <a:rPr lang="ko-KR" altLang="en-US" sz="1100" b="1" u="none" strike="noStrike">
                          <a:effectLst/>
                        </a:rPr>
                        <a:t>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100.0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21.0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14.6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10.4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10.2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6.3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22.8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14.7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0.0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0.0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13551"/>
                  </a:ext>
                </a:extLst>
              </a:tr>
              <a:tr h="3789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80</a:t>
                      </a:r>
                      <a:r>
                        <a:rPr lang="ko-KR" altLang="en-US" sz="1100" b="1" u="none" strike="noStrike">
                          <a:effectLst/>
                        </a:rPr>
                        <a:t>세 이상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100.0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28.5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21.8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6.4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6.4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3.2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25.2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</a:rPr>
                        <a:t>8.4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0.0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0.0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489939"/>
                  </a:ext>
                </a:extLst>
              </a:tr>
            </a:tbl>
          </a:graphicData>
        </a:graphic>
      </p:graphicFrame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C564AFF7-7FC0-4CC9-9960-D071455606F0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13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24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3865" y="641704"/>
            <a:ext cx="4164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04. </a:t>
            </a:r>
            <a:r>
              <a:rPr lang="ko-KR" altLang="en-US" sz="2000" b="1" dirty="0" err="1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인포그래픽</a:t>
            </a:r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(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김완</a:t>
            </a:r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)</a:t>
            </a: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초안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9BD984-B59F-4B0C-9B1C-8E46369BF006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896296"/>
            <a:ext cx="9000000" cy="4320000"/>
          </a:xfrm>
          <a:prstGeom prst="rect">
            <a:avLst/>
          </a:prstGeom>
        </p:spPr>
      </p:pic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011FFD48-0FA0-4F0E-8449-0F2D4D17B5F4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14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9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04. </a:t>
            </a:r>
            <a:r>
              <a:rPr lang="ko-KR" altLang="en-US" sz="2000" b="1" dirty="0" err="1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인포그래픽</a:t>
            </a:r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(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김완</a:t>
            </a:r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)</a:t>
            </a: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-1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차 피드백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2" y="2125829"/>
            <a:ext cx="42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그래프 모양을 단순막대형으로 바꾸기</a:t>
            </a:r>
            <a:endParaRPr lang="en-US" altLang="ko-K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164E1-9FA6-4AC9-BA77-0EA2E003A216}"/>
              </a:ext>
            </a:extLst>
          </p:cNvPr>
          <p:cNvSpPr txBox="1"/>
          <p:nvPr/>
        </p:nvSpPr>
        <p:spPr>
          <a:xfrm>
            <a:off x="993031" y="4435830"/>
            <a:ext cx="42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보조선</a:t>
            </a:r>
            <a:r>
              <a:rPr lang="en-US" altLang="ko-KR" b="1" dirty="0"/>
              <a:t>, </a:t>
            </a:r>
            <a:r>
              <a:rPr lang="ko-KR" altLang="en-US" b="1" dirty="0"/>
              <a:t>눈금선을 지우기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3A7B-8D17-4B7B-BD44-356D5BE97B63}"/>
              </a:ext>
            </a:extLst>
          </p:cNvPr>
          <p:cNvSpPr txBox="1"/>
          <p:nvPr/>
        </p:nvSpPr>
        <p:spPr>
          <a:xfrm>
            <a:off x="993032" y="3265592"/>
            <a:ext cx="42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비교하기 쉽게</a:t>
            </a:r>
            <a:r>
              <a:rPr lang="en-US" altLang="ko-KR" b="1" dirty="0"/>
              <a:t> </a:t>
            </a:r>
            <a:r>
              <a:rPr lang="ko-KR" altLang="en-US" b="1" dirty="0"/>
              <a:t>가장 큰 값만 </a:t>
            </a:r>
            <a:endParaRPr lang="en-US" altLang="ko-KR" b="1" dirty="0"/>
          </a:p>
          <a:p>
            <a:r>
              <a:rPr lang="ko-KR" altLang="en-US" b="1" dirty="0"/>
              <a:t>색깔을 다르게 하거나</a:t>
            </a:r>
            <a:r>
              <a:rPr lang="en-US" altLang="ko-KR" b="1" dirty="0"/>
              <a:t>, </a:t>
            </a:r>
            <a:r>
              <a:rPr lang="ko-KR" altLang="en-US" b="1" dirty="0"/>
              <a:t>강조하기</a:t>
            </a:r>
            <a:endParaRPr lang="en-US" altLang="ko-KR" b="1" dirty="0"/>
          </a:p>
        </p:txBody>
      </p:sp>
      <p:sp>
        <p:nvSpPr>
          <p:cNvPr id="13" name="Isosceles Triangl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5D220B-BF6B-42A4-AE89-DEA82A1EFB61}"/>
              </a:ext>
            </a:extLst>
          </p:cNvPr>
          <p:cNvSpPr/>
          <p:nvPr/>
        </p:nvSpPr>
        <p:spPr>
          <a:xfrm rot="5400000">
            <a:off x="551865" y="2179018"/>
            <a:ext cx="252000" cy="252000"/>
          </a:xfrm>
          <a:prstGeom prst="triangle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Isosceles Triangl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2CFF14F-8997-470A-90DF-A8BD650E3659}"/>
              </a:ext>
            </a:extLst>
          </p:cNvPr>
          <p:cNvSpPr/>
          <p:nvPr/>
        </p:nvSpPr>
        <p:spPr>
          <a:xfrm rot="5400000">
            <a:off x="551865" y="4494496"/>
            <a:ext cx="252000" cy="252000"/>
          </a:xfrm>
          <a:prstGeom prst="triangle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Isosceles Triangl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99F69FF-1747-4468-A446-83D081384B73}"/>
              </a:ext>
            </a:extLst>
          </p:cNvPr>
          <p:cNvSpPr/>
          <p:nvPr/>
        </p:nvSpPr>
        <p:spPr>
          <a:xfrm rot="5400000">
            <a:off x="551865" y="3336757"/>
            <a:ext cx="252000" cy="252000"/>
          </a:xfrm>
          <a:prstGeom prst="triangle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BA67347-D514-403A-886D-76CE6F4016C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641704"/>
            <a:ext cx="6030000" cy="5760000"/>
          </a:xfrm>
          <a:prstGeom prst="rect">
            <a:avLst/>
          </a:prstGeom>
        </p:spPr>
      </p:pic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2ADBCC93-2C1B-4004-A76A-C173B0EABB99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15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9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3865" y="641704"/>
            <a:ext cx="4164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04. </a:t>
            </a:r>
            <a:r>
              <a:rPr lang="ko-KR" altLang="en-US" sz="2000" b="1" dirty="0" err="1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인포그래픽</a:t>
            </a:r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(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김완</a:t>
            </a:r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)</a:t>
            </a: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-1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차 수정 후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787E1B-C270-455F-B3BA-E5428992B98A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896296"/>
            <a:ext cx="9000000" cy="4320000"/>
          </a:xfrm>
          <a:prstGeom prst="rect">
            <a:avLst/>
          </a:prstGeom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089460AA-24BA-4038-924D-D52FA3B68213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16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55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04. </a:t>
            </a:r>
            <a:r>
              <a:rPr lang="ko-KR" altLang="en-US" sz="2000" b="1" dirty="0" err="1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인포그래픽</a:t>
            </a:r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(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김완</a:t>
            </a:r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)</a:t>
            </a: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-2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차 피드백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2" y="2125829"/>
            <a:ext cx="42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축에 실선 표시 및 그래프 추가 작성</a:t>
            </a:r>
            <a:endParaRPr lang="en-US" altLang="ko-K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164E1-9FA6-4AC9-BA77-0EA2E003A216}"/>
              </a:ext>
            </a:extLst>
          </p:cNvPr>
          <p:cNvSpPr txBox="1"/>
          <p:nvPr/>
        </p:nvSpPr>
        <p:spPr>
          <a:xfrm>
            <a:off x="993031" y="4435830"/>
            <a:ext cx="42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서울연구원 참조 후 하나의 기사 작성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3A7B-8D17-4B7B-BD44-356D5BE97B63}"/>
              </a:ext>
            </a:extLst>
          </p:cNvPr>
          <p:cNvSpPr txBox="1"/>
          <p:nvPr/>
        </p:nvSpPr>
        <p:spPr>
          <a:xfrm>
            <a:off x="993032" y="3265592"/>
            <a:ext cx="42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아이콘을 최대한 활용</a:t>
            </a:r>
            <a:r>
              <a:rPr lang="en-US" altLang="ko-KR" b="1" dirty="0"/>
              <a:t>, </a:t>
            </a:r>
            <a:r>
              <a:rPr lang="ko-KR" altLang="en-US" b="1" dirty="0"/>
              <a:t>출처 표기</a:t>
            </a:r>
            <a:endParaRPr lang="en-US" altLang="ko-KR" b="1" dirty="0"/>
          </a:p>
        </p:txBody>
      </p:sp>
      <p:sp>
        <p:nvSpPr>
          <p:cNvPr id="13" name="Isosceles Triangl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5D220B-BF6B-42A4-AE89-DEA82A1EFB61}"/>
              </a:ext>
            </a:extLst>
          </p:cNvPr>
          <p:cNvSpPr/>
          <p:nvPr/>
        </p:nvSpPr>
        <p:spPr>
          <a:xfrm rot="5400000">
            <a:off x="551865" y="2179018"/>
            <a:ext cx="252000" cy="252000"/>
          </a:xfrm>
          <a:prstGeom prst="triangle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Isosceles Triangl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2CFF14F-8997-470A-90DF-A8BD650E3659}"/>
              </a:ext>
            </a:extLst>
          </p:cNvPr>
          <p:cNvSpPr/>
          <p:nvPr/>
        </p:nvSpPr>
        <p:spPr>
          <a:xfrm rot="5400000">
            <a:off x="551865" y="4494496"/>
            <a:ext cx="252000" cy="252000"/>
          </a:xfrm>
          <a:prstGeom prst="triangle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Isosceles Triangl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99F69FF-1747-4468-A446-83D081384B73}"/>
              </a:ext>
            </a:extLst>
          </p:cNvPr>
          <p:cNvSpPr/>
          <p:nvPr/>
        </p:nvSpPr>
        <p:spPr>
          <a:xfrm rot="5400000">
            <a:off x="551865" y="3336757"/>
            <a:ext cx="252000" cy="252000"/>
          </a:xfrm>
          <a:prstGeom prst="triangle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9E6309-1808-412D-A625-E33856CC896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463957"/>
            <a:ext cx="6030000" cy="5760000"/>
          </a:xfrm>
          <a:prstGeom prst="rect">
            <a:avLst/>
          </a:prstGeom>
        </p:spPr>
      </p:pic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33EE3746-8101-4B4B-A6AC-D2309CF0D542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17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55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3865" y="641704"/>
            <a:ext cx="4164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04. </a:t>
            </a:r>
            <a:r>
              <a:rPr lang="ko-KR" altLang="en-US" sz="2000" b="1" dirty="0" err="1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인포그래픽</a:t>
            </a:r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(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김완</a:t>
            </a:r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)</a:t>
            </a: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최종안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D41B9B-8A6B-4811-98C5-CE589DEC0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" y="17678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D42B21E-061B-4A97-899E-144575074FF6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4" y="1349590"/>
            <a:ext cx="10584271" cy="5400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3384D00-F9B1-4F48-BF4A-244E707FD772}"/>
              </a:ext>
            </a:extLst>
          </p:cNvPr>
          <p:cNvSpPr/>
          <p:nvPr/>
        </p:nvSpPr>
        <p:spPr>
          <a:xfrm>
            <a:off x="1310326" y="3968685"/>
            <a:ext cx="263950" cy="113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6415B5-7D0F-4B9B-BB4B-C50003202DDF}"/>
              </a:ext>
            </a:extLst>
          </p:cNvPr>
          <p:cNvSpPr/>
          <p:nvPr/>
        </p:nvSpPr>
        <p:spPr>
          <a:xfrm>
            <a:off x="1462726" y="4121085"/>
            <a:ext cx="263950" cy="113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7379AF-F88C-413F-B46D-03236AB29D9E}"/>
              </a:ext>
            </a:extLst>
          </p:cNvPr>
          <p:cNvSpPr/>
          <p:nvPr/>
        </p:nvSpPr>
        <p:spPr>
          <a:xfrm>
            <a:off x="1555422" y="4623153"/>
            <a:ext cx="263950" cy="113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31B009-27B2-401D-901A-3075891F055F}"/>
              </a:ext>
            </a:extLst>
          </p:cNvPr>
          <p:cNvSpPr/>
          <p:nvPr/>
        </p:nvSpPr>
        <p:spPr>
          <a:xfrm>
            <a:off x="1775561" y="4566592"/>
            <a:ext cx="263950" cy="113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EC9769-5326-45D2-8A4A-89BB0BDB0D99}"/>
              </a:ext>
            </a:extLst>
          </p:cNvPr>
          <p:cNvSpPr/>
          <p:nvPr/>
        </p:nvSpPr>
        <p:spPr>
          <a:xfrm>
            <a:off x="2359844" y="5451849"/>
            <a:ext cx="263950" cy="113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E2347B-3B09-4B7F-AB34-3B52722ED82E}"/>
              </a:ext>
            </a:extLst>
          </p:cNvPr>
          <p:cNvSpPr/>
          <p:nvPr/>
        </p:nvSpPr>
        <p:spPr>
          <a:xfrm>
            <a:off x="2095894" y="5581905"/>
            <a:ext cx="263950" cy="113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1DE193-CB9E-4D29-9DD2-2742D3EABBDD}"/>
              </a:ext>
            </a:extLst>
          </p:cNvPr>
          <p:cNvSpPr/>
          <p:nvPr/>
        </p:nvSpPr>
        <p:spPr>
          <a:xfrm>
            <a:off x="2766907" y="5564970"/>
            <a:ext cx="343938" cy="113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45E76C-B711-4AB1-BAFC-E950E120E5D6}"/>
              </a:ext>
            </a:extLst>
          </p:cNvPr>
          <p:cNvSpPr/>
          <p:nvPr/>
        </p:nvSpPr>
        <p:spPr>
          <a:xfrm>
            <a:off x="3302523" y="4730866"/>
            <a:ext cx="263950" cy="113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6E20BE-1691-4727-A77C-81361207D96A}"/>
              </a:ext>
            </a:extLst>
          </p:cNvPr>
          <p:cNvSpPr/>
          <p:nvPr/>
        </p:nvSpPr>
        <p:spPr>
          <a:xfrm>
            <a:off x="3707876" y="4374193"/>
            <a:ext cx="279662" cy="141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CA09547-61BC-49A0-82F3-05B0A1632872}"/>
              </a:ext>
            </a:extLst>
          </p:cNvPr>
          <p:cNvSpPr/>
          <p:nvPr/>
        </p:nvSpPr>
        <p:spPr>
          <a:xfrm>
            <a:off x="3500625" y="5487637"/>
            <a:ext cx="263950" cy="113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D68F88-2E9A-4998-A3AC-5BB4DC99B978}"/>
              </a:ext>
            </a:extLst>
          </p:cNvPr>
          <p:cNvSpPr/>
          <p:nvPr/>
        </p:nvSpPr>
        <p:spPr>
          <a:xfrm>
            <a:off x="4565715" y="4834716"/>
            <a:ext cx="263950" cy="113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C29FB3-A8D0-41EB-9B29-9D2F9AA67A83}"/>
              </a:ext>
            </a:extLst>
          </p:cNvPr>
          <p:cNvSpPr/>
          <p:nvPr/>
        </p:nvSpPr>
        <p:spPr>
          <a:xfrm>
            <a:off x="4273485" y="4891275"/>
            <a:ext cx="263950" cy="208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7C5E14-43AF-499D-9457-0A321D04F9CD}"/>
              </a:ext>
            </a:extLst>
          </p:cNvPr>
          <p:cNvSpPr/>
          <p:nvPr/>
        </p:nvSpPr>
        <p:spPr>
          <a:xfrm>
            <a:off x="4835951" y="5726165"/>
            <a:ext cx="263950" cy="113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99EEBA-9CDF-4A4B-B794-F01CB6A6D45F}"/>
              </a:ext>
            </a:extLst>
          </p:cNvPr>
          <p:cNvSpPr/>
          <p:nvPr/>
        </p:nvSpPr>
        <p:spPr>
          <a:xfrm>
            <a:off x="5103224" y="5839286"/>
            <a:ext cx="263950" cy="113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06AB07-4765-4737-8F52-FF31CFB90DC4}"/>
              </a:ext>
            </a:extLst>
          </p:cNvPr>
          <p:cNvSpPr/>
          <p:nvPr/>
        </p:nvSpPr>
        <p:spPr>
          <a:xfrm>
            <a:off x="5375030" y="5858140"/>
            <a:ext cx="399248" cy="1938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9FEE3B-2F23-4D91-B9AC-700FAC2439C1}"/>
              </a:ext>
            </a:extLst>
          </p:cNvPr>
          <p:cNvSpPr/>
          <p:nvPr/>
        </p:nvSpPr>
        <p:spPr>
          <a:xfrm>
            <a:off x="7067817" y="4884991"/>
            <a:ext cx="263950" cy="113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EF8F6C-09E9-4CB7-B278-BC4CC5755F0C}"/>
              </a:ext>
            </a:extLst>
          </p:cNvPr>
          <p:cNvSpPr/>
          <p:nvPr/>
        </p:nvSpPr>
        <p:spPr>
          <a:xfrm>
            <a:off x="1615126" y="4273485"/>
            <a:ext cx="263950" cy="113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1C43FD-AEB2-49A4-B731-31C404047754}"/>
              </a:ext>
            </a:extLst>
          </p:cNvPr>
          <p:cNvSpPr/>
          <p:nvPr/>
        </p:nvSpPr>
        <p:spPr>
          <a:xfrm>
            <a:off x="7442463" y="5313590"/>
            <a:ext cx="263950" cy="113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2D81DF-3808-4BDA-98FB-3F0C7CA4103C}"/>
              </a:ext>
            </a:extLst>
          </p:cNvPr>
          <p:cNvSpPr/>
          <p:nvPr/>
        </p:nvSpPr>
        <p:spPr>
          <a:xfrm>
            <a:off x="8017497" y="5613044"/>
            <a:ext cx="263950" cy="113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DAB269-79BF-46F3-8498-6DAA5ADE48B1}"/>
              </a:ext>
            </a:extLst>
          </p:cNvPr>
          <p:cNvSpPr/>
          <p:nvPr/>
        </p:nvSpPr>
        <p:spPr>
          <a:xfrm>
            <a:off x="6273817" y="4731023"/>
            <a:ext cx="263951" cy="109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1D59FC-3F9F-4C6D-99F5-83701193077D}"/>
              </a:ext>
            </a:extLst>
          </p:cNvPr>
          <p:cNvSpPr/>
          <p:nvPr/>
        </p:nvSpPr>
        <p:spPr>
          <a:xfrm>
            <a:off x="6813293" y="4977352"/>
            <a:ext cx="263950" cy="113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D0186A-6975-4B7E-B522-48EA5AB0A1E9}"/>
              </a:ext>
            </a:extLst>
          </p:cNvPr>
          <p:cNvSpPr/>
          <p:nvPr/>
        </p:nvSpPr>
        <p:spPr>
          <a:xfrm flipH="1">
            <a:off x="7660553" y="5782725"/>
            <a:ext cx="164184" cy="113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2ACD4E-BD75-4F72-8BEB-C6AA784DD707}"/>
              </a:ext>
            </a:extLst>
          </p:cNvPr>
          <p:cNvSpPr/>
          <p:nvPr/>
        </p:nvSpPr>
        <p:spPr>
          <a:xfrm>
            <a:off x="8231800" y="5726165"/>
            <a:ext cx="263950" cy="113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ABB73A-F0A5-4CAB-B5F7-832CC307ACC5}"/>
              </a:ext>
            </a:extLst>
          </p:cNvPr>
          <p:cNvSpPr/>
          <p:nvPr/>
        </p:nvSpPr>
        <p:spPr>
          <a:xfrm>
            <a:off x="8733935" y="5465295"/>
            <a:ext cx="263950" cy="113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1E70FC-E23C-4F66-B1AE-5A144A15B3ED}"/>
              </a:ext>
            </a:extLst>
          </p:cNvPr>
          <p:cNvSpPr/>
          <p:nvPr/>
        </p:nvSpPr>
        <p:spPr>
          <a:xfrm>
            <a:off x="9271262" y="4611460"/>
            <a:ext cx="263950" cy="113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DC8D51-7601-4C83-AA0B-C56DD46B5077}"/>
              </a:ext>
            </a:extLst>
          </p:cNvPr>
          <p:cNvSpPr/>
          <p:nvPr/>
        </p:nvSpPr>
        <p:spPr>
          <a:xfrm flipH="1">
            <a:off x="9751025" y="4907450"/>
            <a:ext cx="222248" cy="271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F5400C-2E0F-4C28-8193-234951DDDFC4}"/>
              </a:ext>
            </a:extLst>
          </p:cNvPr>
          <p:cNvSpPr/>
          <p:nvPr/>
        </p:nvSpPr>
        <p:spPr>
          <a:xfrm flipH="1">
            <a:off x="10385389" y="5858139"/>
            <a:ext cx="304801" cy="113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00711A-BAA1-4863-915B-D448397F28E9}"/>
              </a:ext>
            </a:extLst>
          </p:cNvPr>
          <p:cNvSpPr/>
          <p:nvPr/>
        </p:nvSpPr>
        <p:spPr>
          <a:xfrm flipH="1">
            <a:off x="9604032" y="5188655"/>
            <a:ext cx="222246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5788B8-626D-4BB5-A930-BF19605D2DD4}"/>
              </a:ext>
            </a:extLst>
          </p:cNvPr>
          <p:cNvSpPr/>
          <p:nvPr/>
        </p:nvSpPr>
        <p:spPr>
          <a:xfrm flipH="1">
            <a:off x="8555294" y="5854224"/>
            <a:ext cx="164185" cy="1938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B4A6609-B3B0-4A25-8F07-04797ADE1B5C}"/>
              </a:ext>
            </a:extLst>
          </p:cNvPr>
          <p:cNvSpPr/>
          <p:nvPr/>
        </p:nvSpPr>
        <p:spPr>
          <a:xfrm flipH="1">
            <a:off x="10379581" y="4487593"/>
            <a:ext cx="164185" cy="1938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D2B5B2B-C77C-4EF6-BE75-828727C89E58}"/>
              </a:ext>
            </a:extLst>
          </p:cNvPr>
          <p:cNvSpPr/>
          <p:nvPr/>
        </p:nvSpPr>
        <p:spPr>
          <a:xfrm flipH="1">
            <a:off x="10190686" y="5858139"/>
            <a:ext cx="164185" cy="1938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슬라이드 번호 개체 틀 5">
            <a:extLst>
              <a:ext uri="{FF2B5EF4-FFF2-40B4-BE49-F238E27FC236}">
                <a16:creationId xmlns:a16="http://schemas.microsoft.com/office/drawing/2014/main" id="{6C5822C3-14CD-4070-B8C1-C452457879C8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18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1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3865" y="641704"/>
            <a:ext cx="10198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04. </a:t>
            </a:r>
            <a:r>
              <a:rPr lang="ko-KR" altLang="en-US" sz="2000" b="1" dirty="0" err="1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인포그래픽</a:t>
            </a:r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(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박준용</a:t>
            </a:r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)</a:t>
            </a: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주제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: 65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세 이상 노인들의 생활비 마련 방법 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89ABEB9-52C9-41AF-8210-D4B039A82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563726"/>
              </p:ext>
            </p:extLst>
          </p:nvPr>
        </p:nvGraphicFramePr>
        <p:xfrm>
          <a:off x="1429966" y="1349590"/>
          <a:ext cx="9406648" cy="5109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8681">
                  <a:extLst>
                    <a:ext uri="{9D8B030D-6E8A-4147-A177-3AD203B41FA5}">
                      <a16:colId xmlns:a16="http://schemas.microsoft.com/office/drawing/2014/main" val="2310980743"/>
                    </a:ext>
                  </a:extLst>
                </a:gridCol>
                <a:gridCol w="1250154">
                  <a:extLst>
                    <a:ext uri="{9D8B030D-6E8A-4147-A177-3AD203B41FA5}">
                      <a16:colId xmlns:a16="http://schemas.microsoft.com/office/drawing/2014/main" val="1498742938"/>
                    </a:ext>
                  </a:extLst>
                </a:gridCol>
                <a:gridCol w="933043">
                  <a:extLst>
                    <a:ext uri="{9D8B030D-6E8A-4147-A177-3AD203B41FA5}">
                      <a16:colId xmlns:a16="http://schemas.microsoft.com/office/drawing/2014/main" val="194900129"/>
                    </a:ext>
                  </a:extLst>
                </a:gridCol>
                <a:gridCol w="1070253">
                  <a:extLst>
                    <a:ext uri="{9D8B030D-6E8A-4147-A177-3AD203B41FA5}">
                      <a16:colId xmlns:a16="http://schemas.microsoft.com/office/drawing/2014/main" val="168178577"/>
                    </a:ext>
                  </a:extLst>
                </a:gridCol>
                <a:gridCol w="567143">
                  <a:extLst>
                    <a:ext uri="{9D8B030D-6E8A-4147-A177-3AD203B41FA5}">
                      <a16:colId xmlns:a16="http://schemas.microsoft.com/office/drawing/2014/main" val="3569977943"/>
                    </a:ext>
                  </a:extLst>
                </a:gridCol>
                <a:gridCol w="1143433">
                  <a:extLst>
                    <a:ext uri="{9D8B030D-6E8A-4147-A177-3AD203B41FA5}">
                      <a16:colId xmlns:a16="http://schemas.microsoft.com/office/drawing/2014/main" val="1941710861"/>
                    </a:ext>
                  </a:extLst>
                </a:gridCol>
                <a:gridCol w="1070253">
                  <a:extLst>
                    <a:ext uri="{9D8B030D-6E8A-4147-A177-3AD203B41FA5}">
                      <a16:colId xmlns:a16="http://schemas.microsoft.com/office/drawing/2014/main" val="1303954426"/>
                    </a:ext>
                  </a:extLst>
                </a:gridCol>
                <a:gridCol w="1646545">
                  <a:extLst>
                    <a:ext uri="{9D8B030D-6E8A-4147-A177-3AD203B41FA5}">
                      <a16:colId xmlns:a16="http://schemas.microsoft.com/office/drawing/2014/main" val="3781568218"/>
                    </a:ext>
                  </a:extLst>
                </a:gridCol>
                <a:gridCol w="567143">
                  <a:extLst>
                    <a:ext uri="{9D8B030D-6E8A-4147-A177-3AD203B41FA5}">
                      <a16:colId xmlns:a16="http://schemas.microsoft.com/office/drawing/2014/main" val="3744893234"/>
                    </a:ext>
                  </a:extLst>
                </a:gridCol>
              </a:tblGrid>
              <a:tr h="2221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일반특성별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(1)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일반특성별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(2)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u="none" strike="noStrike" dirty="0">
                          <a:effectLst/>
                        </a:rPr>
                        <a:t>2014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164460"/>
                  </a:ext>
                </a:extLst>
              </a:tr>
              <a:tr h="222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응답자수 </a:t>
                      </a:r>
                      <a:r>
                        <a:rPr lang="en-US" altLang="ko-KR" sz="900" b="1" u="none" strike="noStrike">
                          <a:effectLst/>
                        </a:rPr>
                        <a:t>(</a:t>
                      </a:r>
                      <a:r>
                        <a:rPr lang="ko-KR" altLang="en-US" sz="900" b="1" u="none" strike="noStrike">
                          <a:effectLst/>
                        </a:rPr>
                        <a:t>명</a:t>
                      </a:r>
                      <a:r>
                        <a:rPr lang="en-US" altLang="ko-KR" sz="900" b="1" u="none" strike="noStrike">
                          <a:effectLst/>
                        </a:rPr>
                        <a:t>)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 dirty="0">
                          <a:effectLst/>
                        </a:rPr>
                        <a:t>본인 스스로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(%)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 dirty="0">
                          <a:effectLst/>
                        </a:rPr>
                        <a:t>자녀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(%)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 dirty="0">
                          <a:effectLst/>
                        </a:rPr>
                        <a:t>사회보장제도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(%)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 dirty="0">
                          <a:effectLst/>
                        </a:rPr>
                        <a:t>본인과 자녀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(%)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 dirty="0">
                          <a:effectLst/>
                        </a:rPr>
                        <a:t>본인과 사회보장제도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(%)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 dirty="0">
                          <a:effectLst/>
                        </a:rPr>
                        <a:t>기타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(%)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14951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전체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 dirty="0">
                          <a:effectLst/>
                        </a:rPr>
                        <a:t>소계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10,277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31.9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7.9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18.6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6.9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34.3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0.5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807278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연령별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65~69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3,301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40.6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3.3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13.8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5.8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36.2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0.3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99189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70~74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2,808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33.5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6.0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18.8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6.2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35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0.5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04419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75~79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2,120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26.4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9.8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21.2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7.5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34.4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0.7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859621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80~84</a:t>
                      </a:r>
                      <a:r>
                        <a:rPr lang="ko-KR" altLang="en-US" sz="900" b="1" u="none" strike="noStrike">
                          <a:effectLst/>
                        </a:rPr>
                        <a:t>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1,284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22.9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11.9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23.4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8.6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32.5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0.7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55382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85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세 이상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764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18.9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22.1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23.0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9.3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25.8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0.8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468819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가구형태별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노인독거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2,390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24.6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9.2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25.3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6.9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33.4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0.6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340139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노인부부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4,593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36.9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4.3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15.6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6.3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36.5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0.5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113743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자녀동거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2,881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29.9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12.5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16.9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8.5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31.6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0.6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995044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기타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414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31.6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7.0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24.6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3.2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33.5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0.2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07136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교육수준별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 dirty="0">
                          <a:effectLst/>
                        </a:rPr>
                        <a:t>무학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900" b="1" u="none" strike="noStrike" dirty="0" err="1">
                          <a:effectLst/>
                        </a:rPr>
                        <a:t>글자모름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970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15.7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16.7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29.4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6.9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31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0.4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010310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무학</a:t>
                      </a:r>
                      <a:r>
                        <a:rPr lang="en-US" altLang="ko-KR" sz="900" b="1" u="none" strike="noStrike">
                          <a:effectLst/>
                        </a:rPr>
                        <a:t>(</a:t>
                      </a:r>
                      <a:r>
                        <a:rPr lang="ko-KR" altLang="en-US" sz="900" b="1" u="none" strike="noStrike">
                          <a:effectLst/>
                        </a:rPr>
                        <a:t>글자해독</a:t>
                      </a:r>
                      <a:r>
                        <a:rPr lang="en-US" altLang="ko-KR" sz="900" b="1" u="none" strike="noStrike">
                          <a:effectLst/>
                        </a:rPr>
                        <a:t>)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2,136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22.5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11.1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23.8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7.5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34.2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0.9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35487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초등학교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3,303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29.9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7.5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17.6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7.8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36.6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0.6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68345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중학교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1,347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37.6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4.7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17.2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6.7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33.6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0.2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539620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고등학교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1,715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42.1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4.3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12.8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6.3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34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0.5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63599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 dirty="0">
                          <a:effectLst/>
                        </a:rPr>
                        <a:t>전문대학 이상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805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52.8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2.5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10.5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3.5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30.7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0.0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638705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 dirty="0">
                          <a:effectLst/>
                        </a:rPr>
                        <a:t>연가구소득별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제</a:t>
                      </a:r>
                      <a:r>
                        <a:rPr lang="en-US" altLang="ko-KR" sz="900" b="1" u="none" strike="noStrike">
                          <a:effectLst/>
                        </a:rPr>
                        <a:t>1</a:t>
                      </a:r>
                      <a:r>
                        <a:rPr lang="ko-KR" altLang="en-US" sz="900" b="1" u="none" strike="noStrike">
                          <a:effectLst/>
                        </a:rPr>
                        <a:t>오분위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2,074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22.8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9.1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31.2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6.2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30.1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0.6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40575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제</a:t>
                      </a:r>
                      <a:r>
                        <a:rPr lang="en-US" altLang="ko-KR" sz="900" b="1" u="none" strike="noStrike">
                          <a:effectLst/>
                        </a:rPr>
                        <a:t>2</a:t>
                      </a:r>
                      <a:r>
                        <a:rPr lang="ko-KR" altLang="en-US" sz="900" b="1" u="none" strike="noStrike">
                          <a:effectLst/>
                        </a:rPr>
                        <a:t>오분위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2,051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25.6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7.8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20.2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8.3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37.5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0.6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794206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 dirty="0">
                          <a:effectLst/>
                        </a:rPr>
                        <a:t>제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900" b="1" u="none" strike="noStrike" dirty="0" err="1">
                          <a:effectLst/>
                        </a:rPr>
                        <a:t>오분위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2,041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31.7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6.3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16.7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7.9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36.9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0.6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153513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 dirty="0">
                          <a:effectLst/>
                        </a:rPr>
                        <a:t>제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4</a:t>
                      </a:r>
                      <a:r>
                        <a:rPr lang="ko-KR" altLang="en-US" sz="900" b="1" u="none" strike="noStrike" dirty="0" err="1">
                          <a:effectLst/>
                        </a:rPr>
                        <a:t>오분위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2,047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36.9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7.1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14.5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6.1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34.8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0.5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978954"/>
                  </a:ext>
                </a:extLst>
              </a:tr>
              <a:tr h="22215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 dirty="0">
                          <a:effectLst/>
                        </a:rPr>
                        <a:t>제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5</a:t>
                      </a:r>
                      <a:r>
                        <a:rPr lang="ko-KR" altLang="en-US" sz="900" b="1" u="none" strike="noStrike" dirty="0" err="1">
                          <a:effectLst/>
                        </a:rPr>
                        <a:t>오분위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2,036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42.6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8.8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10.1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>
                          <a:effectLst/>
                        </a:rPr>
                        <a:t>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32.2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u="none" strike="noStrike" dirty="0">
                          <a:effectLst/>
                        </a:rPr>
                        <a:t>0.3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90" marR="5690" marT="5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880599"/>
                  </a:ext>
                </a:extLst>
              </a:tr>
            </a:tbl>
          </a:graphicData>
        </a:graphic>
      </p:graphicFrame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21A48F6-71C6-4071-8E51-B3DB551B69F2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19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7131" y="347359"/>
            <a:ext cx="6051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목차</a:t>
            </a:r>
            <a:r>
              <a:rPr lang="en-US" altLang="ko-KR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 Contents</a:t>
            </a:r>
            <a:endParaRPr lang="en-US" sz="6000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C141A27-E68D-486E-8CB4-A7960CEC64BB}"/>
              </a:ext>
            </a:extLst>
          </p:cNvPr>
          <p:cNvSpPr/>
          <p:nvPr/>
        </p:nvSpPr>
        <p:spPr>
          <a:xfrm>
            <a:off x="0" y="2198556"/>
            <a:ext cx="12192000" cy="2761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DF5969-2259-4B1F-9156-257B57D224E0}"/>
              </a:ext>
            </a:extLst>
          </p:cNvPr>
          <p:cNvSpPr txBox="1"/>
          <p:nvPr/>
        </p:nvSpPr>
        <p:spPr>
          <a:xfrm>
            <a:off x="257453" y="3059668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01.</a:t>
            </a:r>
            <a:r>
              <a:rPr lang="ko-KR" altLang="en-US" b="1" dirty="0"/>
              <a:t> 인턴 일정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3EB48-E172-47F4-9D16-EB8E7F87B4D0}"/>
              </a:ext>
            </a:extLst>
          </p:cNvPr>
          <p:cNvSpPr txBox="1"/>
          <p:nvPr/>
        </p:nvSpPr>
        <p:spPr>
          <a:xfrm>
            <a:off x="2175279" y="3059668"/>
            <a:ext cx="19945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02. </a:t>
            </a:r>
            <a:r>
              <a:rPr lang="ko-KR" altLang="en-US" b="1" dirty="0"/>
              <a:t>현장 조사</a:t>
            </a:r>
            <a:endParaRPr lang="en-US" altLang="ko-KR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소비자물가조사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경제통계 통합조사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농어가 경제조사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ABA00-F116-4FD7-B439-F8C0037D0812}"/>
              </a:ext>
            </a:extLst>
          </p:cNvPr>
          <p:cNvSpPr txBox="1"/>
          <p:nvPr/>
        </p:nvSpPr>
        <p:spPr>
          <a:xfrm>
            <a:off x="4089522" y="3068546"/>
            <a:ext cx="17005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03. </a:t>
            </a:r>
            <a:r>
              <a:rPr lang="ko-KR" altLang="en-US" b="1" dirty="0"/>
              <a:t>업무 실습</a:t>
            </a:r>
            <a:endParaRPr lang="en-US" altLang="ko-KR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나라셈</a:t>
            </a:r>
            <a:r>
              <a:rPr lang="ko-KR" altLang="en-US" sz="1400" b="1" dirty="0"/>
              <a:t> 도서관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판교 빅데이터 센터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과천과학관</a:t>
            </a:r>
            <a:r>
              <a:rPr lang="en-US" altLang="ko-KR" sz="1400" b="1" dirty="0"/>
              <a:t>  (</a:t>
            </a:r>
            <a:r>
              <a:rPr lang="ko-KR" altLang="en-US" sz="1400" b="1" dirty="0"/>
              <a:t>예정</a:t>
            </a:r>
            <a:r>
              <a:rPr lang="en-US" altLang="ko-KR" sz="14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D3BEC-2F3D-4D34-B0A0-7E13EF87F224}"/>
              </a:ext>
            </a:extLst>
          </p:cNvPr>
          <p:cNvSpPr txBox="1"/>
          <p:nvPr/>
        </p:nvSpPr>
        <p:spPr>
          <a:xfrm>
            <a:off x="5812286" y="3068546"/>
            <a:ext cx="18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04. </a:t>
            </a:r>
            <a:r>
              <a:rPr lang="ko-KR" altLang="en-US" b="1" dirty="0"/>
              <a:t>인포그래픽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DC1E80-B55C-4486-8D0C-688041799213}"/>
              </a:ext>
            </a:extLst>
          </p:cNvPr>
          <p:cNvSpPr txBox="1"/>
          <p:nvPr/>
        </p:nvSpPr>
        <p:spPr>
          <a:xfrm>
            <a:off x="7921843" y="3059668"/>
            <a:ext cx="18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05. </a:t>
            </a:r>
            <a:r>
              <a:rPr lang="ko-KR" altLang="en-US" b="1" dirty="0"/>
              <a:t>연구과제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75F19-FB9E-4E0F-A1B5-11F4A579F616}"/>
              </a:ext>
            </a:extLst>
          </p:cNvPr>
          <p:cNvSpPr txBox="1"/>
          <p:nvPr/>
        </p:nvSpPr>
        <p:spPr>
          <a:xfrm>
            <a:off x="9755080" y="3059668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06. </a:t>
            </a:r>
            <a:r>
              <a:rPr lang="ko-KR" altLang="en-US" b="1" dirty="0"/>
              <a:t>마치며</a:t>
            </a:r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759E0308-73F8-46A9-9752-90128A0143AC}"/>
              </a:ext>
            </a:extLst>
          </p:cNvPr>
          <p:cNvCxnSpPr/>
          <p:nvPr/>
        </p:nvCxnSpPr>
        <p:spPr>
          <a:xfrm>
            <a:off x="269067" y="3171663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998D14EB-B88F-4114-B222-F8A683CE6678}"/>
              </a:ext>
            </a:extLst>
          </p:cNvPr>
          <p:cNvCxnSpPr>
            <a:cxnSpLocks/>
          </p:cNvCxnSpPr>
          <p:nvPr/>
        </p:nvCxnSpPr>
        <p:spPr>
          <a:xfrm>
            <a:off x="2178016" y="3171663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B9C1E061-F2E8-48BF-996E-0F3E22764C8F}"/>
              </a:ext>
            </a:extLst>
          </p:cNvPr>
          <p:cNvCxnSpPr/>
          <p:nvPr/>
        </p:nvCxnSpPr>
        <p:spPr>
          <a:xfrm>
            <a:off x="4037140" y="3171663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8CF98179-DFD8-4831-B970-86882A5DB7ED}"/>
              </a:ext>
            </a:extLst>
          </p:cNvPr>
          <p:cNvCxnSpPr/>
          <p:nvPr/>
        </p:nvCxnSpPr>
        <p:spPr>
          <a:xfrm>
            <a:off x="5807849" y="3174342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1534A880-F804-4B58-A9F8-91AA93393647}"/>
              </a:ext>
            </a:extLst>
          </p:cNvPr>
          <p:cNvCxnSpPr/>
          <p:nvPr/>
        </p:nvCxnSpPr>
        <p:spPr>
          <a:xfrm>
            <a:off x="7895951" y="3164090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E0F38AC6-956A-4996-966E-FC41E1222915}"/>
              </a:ext>
            </a:extLst>
          </p:cNvPr>
          <p:cNvCxnSpPr/>
          <p:nvPr/>
        </p:nvCxnSpPr>
        <p:spPr>
          <a:xfrm>
            <a:off x="9737324" y="3174342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3774C20D-7EEA-4F82-8BD1-06B5BF6081DF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2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97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C9E1DB5-0261-4B37-A029-CA4E0F632E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754" y="1077384"/>
            <a:ext cx="7616744" cy="5386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254ECB-B22B-4E99-B994-9FFB0C220BB4}"/>
              </a:ext>
            </a:extLst>
          </p:cNvPr>
          <p:cNvSpPr txBox="1"/>
          <p:nvPr/>
        </p:nvSpPr>
        <p:spPr>
          <a:xfrm>
            <a:off x="803865" y="641704"/>
            <a:ext cx="4164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04. </a:t>
            </a:r>
            <a:r>
              <a:rPr lang="ko-KR" altLang="en-US" sz="2000" b="1" dirty="0" err="1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인포그래픽</a:t>
            </a:r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(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박준용</a:t>
            </a:r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)</a:t>
            </a: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초안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62D3DA14-E500-4488-8B9E-DDE7B4B28AA9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20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16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C9E1DB5-0261-4B37-A029-CA4E0F632E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397" y="991671"/>
            <a:ext cx="7488116" cy="5295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Isosceles Triangl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C0832F6-A52D-4190-89B2-86A03FE7701F}"/>
              </a:ext>
            </a:extLst>
          </p:cNvPr>
          <p:cNvSpPr/>
          <p:nvPr/>
        </p:nvSpPr>
        <p:spPr>
          <a:xfrm rot="5400000">
            <a:off x="803865" y="1994213"/>
            <a:ext cx="252000" cy="252000"/>
          </a:xfrm>
          <a:prstGeom prst="triangle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" name="Isosceles Triangl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9972194-8CC0-43A4-9F7A-E9C70AA52F5B}"/>
              </a:ext>
            </a:extLst>
          </p:cNvPr>
          <p:cNvSpPr/>
          <p:nvPr/>
        </p:nvSpPr>
        <p:spPr>
          <a:xfrm rot="5400000">
            <a:off x="803865" y="3303000"/>
            <a:ext cx="252000" cy="252000"/>
          </a:xfrm>
          <a:prstGeom prst="triangle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" name="Isosceles Triangl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8236EA6-0D6C-465B-AA80-0FF1575A4360}"/>
              </a:ext>
            </a:extLst>
          </p:cNvPr>
          <p:cNvSpPr/>
          <p:nvPr/>
        </p:nvSpPr>
        <p:spPr>
          <a:xfrm rot="5400000">
            <a:off x="803865" y="4485787"/>
            <a:ext cx="252000" cy="252000"/>
          </a:xfrm>
          <a:prstGeom prst="triangle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E97FA-51DD-465D-A549-24CEF1D14741}"/>
              </a:ext>
            </a:extLst>
          </p:cNvPr>
          <p:cNvSpPr txBox="1"/>
          <p:nvPr/>
        </p:nvSpPr>
        <p:spPr>
          <a:xfrm>
            <a:off x="1177994" y="1911918"/>
            <a:ext cx="327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막대 그래프 색 조정</a:t>
            </a:r>
            <a:r>
              <a:rPr lang="en-US" altLang="ko-KR" b="1" dirty="0"/>
              <a:t>, </a:t>
            </a:r>
            <a:r>
              <a:rPr lang="ko-KR" altLang="en-US" b="1" dirty="0"/>
              <a:t>목표 변수를 중점으로</a:t>
            </a:r>
            <a:r>
              <a:rPr lang="en-US" altLang="ko-KR" b="1" dirty="0"/>
              <a:t>, </a:t>
            </a:r>
            <a:r>
              <a:rPr lang="ko-KR" altLang="en-US" b="1" dirty="0"/>
              <a:t>보조선 제거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27B2A0-860C-432D-B18B-2437FF4EFAC6}"/>
              </a:ext>
            </a:extLst>
          </p:cNvPr>
          <p:cNvSpPr txBox="1"/>
          <p:nvPr/>
        </p:nvSpPr>
        <p:spPr>
          <a:xfrm>
            <a:off x="1147864" y="3231834"/>
            <a:ext cx="288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그림과 그래프의 색깔을 통일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095782-D50F-4B9B-99A6-F2A7DFE7B460}"/>
              </a:ext>
            </a:extLst>
          </p:cNvPr>
          <p:cNvSpPr txBox="1"/>
          <p:nvPr/>
        </p:nvSpPr>
        <p:spPr>
          <a:xfrm>
            <a:off x="1177994" y="4387174"/>
            <a:ext cx="271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기사 형식으로</a:t>
            </a:r>
            <a:r>
              <a:rPr lang="en-US" altLang="ko-KR" b="1" dirty="0"/>
              <a:t>,</a:t>
            </a:r>
            <a:r>
              <a:rPr lang="ko-KR" altLang="en-US" b="1" dirty="0"/>
              <a:t> 상단에 전체 생활비 마련비율 추가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54ECB-B22B-4E99-B994-9FFB0C220BB4}"/>
              </a:ext>
            </a:extLst>
          </p:cNvPr>
          <p:cNvSpPr txBox="1"/>
          <p:nvPr/>
        </p:nvSpPr>
        <p:spPr>
          <a:xfrm>
            <a:off x="803865" y="641704"/>
            <a:ext cx="4164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04. </a:t>
            </a:r>
            <a:r>
              <a:rPr lang="ko-KR" altLang="en-US" sz="2000" b="1" dirty="0" err="1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인포그래픽</a:t>
            </a:r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(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박준용</a:t>
            </a:r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)</a:t>
            </a: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피드백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15A42A0-D330-4299-8E44-2CA1FDEE97D4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21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3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3F02C2-EB74-4D75-A21A-D866C0C2AF3E}"/>
              </a:ext>
            </a:extLst>
          </p:cNvPr>
          <p:cNvSpPr txBox="1"/>
          <p:nvPr/>
        </p:nvSpPr>
        <p:spPr>
          <a:xfrm>
            <a:off x="803865" y="641704"/>
            <a:ext cx="4164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04. </a:t>
            </a:r>
            <a:r>
              <a:rPr lang="ko-KR" altLang="en-US" sz="2000" b="1" dirty="0" err="1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인포그래픽</a:t>
            </a:r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(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박준용</a:t>
            </a:r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)</a:t>
            </a: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최종안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pic>
        <p:nvPicPr>
          <p:cNvPr id="4" name="그림 3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FB85CACF-995F-40E4-A0A1-7DC0BF2759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60" y="136756"/>
            <a:ext cx="6780177" cy="65519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53158-D0DB-45A9-B42E-D233CCE35F26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22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14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49693F-0C41-4A77-B68A-23214BBCCD92}"/>
              </a:ext>
            </a:extLst>
          </p:cNvPr>
          <p:cNvGrpSpPr/>
          <p:nvPr/>
        </p:nvGrpSpPr>
        <p:grpSpPr>
          <a:xfrm>
            <a:off x="0" y="2180231"/>
            <a:ext cx="12192000" cy="2761488"/>
            <a:chOff x="0" y="2180231"/>
            <a:chExt cx="12192000" cy="2761488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5183D72-0505-44F7-8D36-9B1B6482E54A}"/>
                </a:ext>
              </a:extLst>
            </p:cNvPr>
            <p:cNvSpPr/>
            <p:nvPr/>
          </p:nvSpPr>
          <p:spPr>
            <a:xfrm>
              <a:off x="0" y="2180231"/>
              <a:ext cx="12192000" cy="2761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9704FD-6A33-41DE-BFBE-D22D2B9494DD}"/>
                </a:ext>
              </a:extLst>
            </p:cNvPr>
            <p:cNvSpPr txBox="1"/>
            <p:nvPr/>
          </p:nvSpPr>
          <p:spPr>
            <a:xfrm>
              <a:off x="2128885" y="2976201"/>
              <a:ext cx="186942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0" dirty="0">
                  <a:solidFill>
                    <a:srgbClr val="333333"/>
                  </a:solidFill>
                  <a:latin typeface="한컴 소망 M" panose="02020603020101020101" pitchFamily="18" charset="-127"/>
                  <a:ea typeface="한컴 소망 M" panose="02020603020101020101" pitchFamily="18" charset="-127"/>
                  <a:cs typeface="Open Sans Extrabold" panose="020B0906030804020204" pitchFamily="34" charset="0"/>
                </a:rPr>
                <a:t>05.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413989-A115-4850-9147-D270A86BD875}"/>
                </a:ext>
              </a:extLst>
            </p:cNvPr>
            <p:cNvSpPr txBox="1"/>
            <p:nvPr/>
          </p:nvSpPr>
          <p:spPr>
            <a:xfrm>
              <a:off x="3880487" y="2960811"/>
              <a:ext cx="53477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/>
              <a:r>
                <a:rPr lang="ko-KR" altLang="en-US" sz="7000" b="1" dirty="0">
                  <a:latin typeface="한컴 소망 B" panose="02020603020101020101" pitchFamily="18" charset="-127"/>
                  <a:ea typeface="한컴 소망 M" panose="02020603020101020101" pitchFamily="18" charset="-127"/>
                  <a:cs typeface="Open Sans" panose="020B0606030504020204" pitchFamily="34" charset="0"/>
                </a:rPr>
                <a:t>연구과제</a:t>
              </a:r>
              <a:endParaRPr lang="en-US" altLang="ko-KR" sz="7000" b="1" dirty="0">
                <a:latin typeface="한컴 소망 B" panose="02020603020101020101" pitchFamily="18" charset="-127"/>
                <a:ea typeface="한컴 소망 M" panose="02020603020101020101" pitchFamily="18" charset="-127"/>
                <a:cs typeface="Open Sans" panose="020B0606030504020204" pitchFamily="34" charset="0"/>
              </a:endParaRPr>
            </a:p>
          </p:txBody>
        </p:sp>
        <p:sp>
          <p:nvSpPr>
            <p:cNvPr id="12" name="Isosceles Triangle 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6F87D7D-7F83-474A-85CE-AADA29015825}"/>
                </a:ext>
              </a:extLst>
            </p:cNvPr>
            <p:cNvSpPr/>
            <p:nvPr/>
          </p:nvSpPr>
          <p:spPr>
            <a:xfrm rot="5400000">
              <a:off x="10350101" y="3200975"/>
              <a:ext cx="720000" cy="720000"/>
            </a:xfrm>
            <a:prstGeom prst="triangle">
              <a:avLst/>
            </a:prstGeom>
            <a:solidFill>
              <a:srgbClr val="D34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A11701-FA8D-4444-84D7-5EA0115998A6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23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38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212D61-BBC0-427F-B5BC-02A81B636658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주제 선정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16" name="순서도: 수동 입력 15">
            <a:extLst>
              <a:ext uri="{FF2B5EF4-FFF2-40B4-BE49-F238E27FC236}">
                <a16:creationId xmlns:a16="http://schemas.microsoft.com/office/drawing/2014/main" id="{10E81926-CA3B-49C6-980F-761424317A29}"/>
              </a:ext>
            </a:extLst>
          </p:cNvPr>
          <p:cNvSpPr/>
          <p:nvPr/>
        </p:nvSpPr>
        <p:spPr>
          <a:xfrm rot="16200000">
            <a:off x="7907913" y="-855091"/>
            <a:ext cx="3429000" cy="5139181"/>
          </a:xfrm>
          <a:prstGeom prst="flowChartManualInput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수동 입력 16">
            <a:extLst>
              <a:ext uri="{FF2B5EF4-FFF2-40B4-BE49-F238E27FC236}">
                <a16:creationId xmlns:a16="http://schemas.microsoft.com/office/drawing/2014/main" id="{5230B1C3-A1D8-4E9A-BC49-7C980BA74E9D}"/>
              </a:ext>
            </a:extLst>
          </p:cNvPr>
          <p:cNvSpPr/>
          <p:nvPr/>
        </p:nvSpPr>
        <p:spPr>
          <a:xfrm rot="5400000" flipV="1">
            <a:off x="7957400" y="2524420"/>
            <a:ext cx="3330020" cy="5139180"/>
          </a:xfrm>
          <a:prstGeom prst="flowChartManualInput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6C4561-3584-48FB-AB05-3B7FF1897FFE}"/>
              </a:ext>
            </a:extLst>
          </p:cNvPr>
          <p:cNvSpPr/>
          <p:nvPr/>
        </p:nvSpPr>
        <p:spPr>
          <a:xfrm>
            <a:off x="0" y="2348999"/>
            <a:ext cx="12192000" cy="21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rgbClr val="D3445F"/>
                </a:solidFill>
              </a:rPr>
              <a:t>		</a:t>
            </a:r>
            <a:endParaRPr lang="ko-KR" altLang="en-US" sz="3600" b="1" dirty="0">
              <a:solidFill>
                <a:srgbClr val="D3445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3EB78F-9700-4303-BDF0-E06EFE005B01}"/>
              </a:ext>
            </a:extLst>
          </p:cNvPr>
          <p:cNvSpPr/>
          <p:nvPr/>
        </p:nvSpPr>
        <p:spPr>
          <a:xfrm>
            <a:off x="0" y="4598762"/>
            <a:ext cx="12192000" cy="72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7C1859-1BFE-4456-ABE5-04BA61F31FFC}"/>
              </a:ext>
            </a:extLst>
          </p:cNvPr>
          <p:cNvSpPr/>
          <p:nvPr/>
        </p:nvSpPr>
        <p:spPr>
          <a:xfrm>
            <a:off x="0" y="2187236"/>
            <a:ext cx="12192000" cy="72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844780-256B-4EA1-AA33-D9618D730B44}"/>
              </a:ext>
            </a:extLst>
          </p:cNvPr>
          <p:cNvSpPr/>
          <p:nvPr/>
        </p:nvSpPr>
        <p:spPr>
          <a:xfrm rot="20829547">
            <a:off x="1123386" y="1808999"/>
            <a:ext cx="3240000" cy="32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4BE848-80AE-4088-82EF-380044EA52EA}"/>
              </a:ext>
            </a:extLst>
          </p:cNvPr>
          <p:cNvSpPr/>
          <p:nvPr/>
        </p:nvSpPr>
        <p:spPr>
          <a:xfrm rot="979832">
            <a:off x="1275785" y="1879629"/>
            <a:ext cx="3240000" cy="3240000"/>
          </a:xfrm>
          <a:prstGeom prst="rect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83795DC-1C4F-4A5D-B75B-18B6765F9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00" y="1983013"/>
            <a:ext cx="2891971" cy="289197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998B557-9F24-4E8F-BA43-05B1CCA2949B}"/>
              </a:ext>
            </a:extLst>
          </p:cNvPr>
          <p:cNvSpPr txBox="1"/>
          <p:nvPr/>
        </p:nvSpPr>
        <p:spPr>
          <a:xfrm>
            <a:off x="4987706" y="2859611"/>
            <a:ext cx="61751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C00000"/>
                </a:solidFill>
              </a:rPr>
              <a:t>가구별 자산총액에 대한 연구</a:t>
            </a:r>
            <a:endParaRPr lang="en-US" altLang="ko-KR" sz="3600" b="1" dirty="0">
              <a:solidFill>
                <a:srgbClr val="C00000"/>
              </a:solidFill>
            </a:endParaRPr>
          </a:p>
          <a:p>
            <a:endParaRPr lang="en-US" altLang="ko-KR" sz="1600" b="1" dirty="0">
              <a:solidFill>
                <a:srgbClr val="C00000"/>
              </a:solidFill>
            </a:endParaRPr>
          </a:p>
          <a:p>
            <a:r>
              <a:rPr lang="en-US" altLang="ko-KR" sz="1600" b="1" dirty="0">
                <a:solidFill>
                  <a:srgbClr val="C00000"/>
                </a:solidFill>
              </a:rPr>
              <a:t>-</a:t>
            </a:r>
            <a:r>
              <a:rPr lang="ko-KR" altLang="en-US" sz="1600" b="1" dirty="0">
                <a:solidFill>
                  <a:srgbClr val="C00000"/>
                </a:solidFill>
              </a:rPr>
              <a:t>영향을 미치는 변수 파악을 중심으로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36993D8D-AA97-4AD7-86CB-85A0370C2A3B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24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 배경 및 목적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B216A695-17A0-457D-A643-FFCDCC9F7D0D}"/>
              </a:ext>
            </a:extLst>
          </p:cNvPr>
          <p:cNvSpPr/>
          <p:nvPr/>
        </p:nvSpPr>
        <p:spPr>
          <a:xfrm>
            <a:off x="551865" y="442150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0A831BE-6838-424F-9EE0-10DD6F553CBD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2" y="2125829"/>
            <a:ext cx="42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기사내용</a:t>
            </a:r>
            <a:r>
              <a:rPr lang="en-US" altLang="ko-KR" b="1" dirty="0"/>
              <a:t>: </a:t>
            </a:r>
            <a:r>
              <a:rPr lang="ko-KR" altLang="en-US" b="1" dirty="0"/>
              <a:t>가구별 자산에 대한</a:t>
            </a:r>
            <a:r>
              <a:rPr lang="en-US" altLang="ko-KR" b="1" dirty="0"/>
              <a:t> </a:t>
            </a:r>
          </a:p>
          <a:p>
            <a:r>
              <a:rPr lang="en-US" altLang="ko-KR" b="1" dirty="0"/>
              <a:t>	  </a:t>
            </a:r>
            <a:r>
              <a:rPr lang="ko-KR" altLang="en-US" b="1" dirty="0"/>
              <a:t>심한 빈부격차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3A7B-8D17-4B7B-BD44-356D5BE97B63}"/>
              </a:ext>
            </a:extLst>
          </p:cNvPr>
          <p:cNvSpPr txBox="1"/>
          <p:nvPr/>
        </p:nvSpPr>
        <p:spPr>
          <a:xfrm>
            <a:off x="993032" y="3265592"/>
            <a:ext cx="42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연구 배경</a:t>
            </a:r>
            <a:r>
              <a:rPr lang="en-US" altLang="ko-KR" b="1" dirty="0"/>
              <a:t>: </a:t>
            </a:r>
            <a:r>
              <a:rPr lang="ko-KR" altLang="en-US" b="1" dirty="0"/>
              <a:t>빈부격차의 원인에 대한 </a:t>
            </a:r>
            <a:endParaRPr lang="en-US" altLang="ko-KR" b="1" dirty="0"/>
          </a:p>
          <a:p>
            <a:r>
              <a:rPr lang="en-US" altLang="ko-KR" b="1" dirty="0"/>
              <a:t>	   </a:t>
            </a:r>
            <a:r>
              <a:rPr lang="ko-KR" altLang="en-US" b="1" dirty="0"/>
              <a:t>궁금증</a:t>
            </a:r>
            <a:endParaRPr lang="en-US" altLang="ko-KR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6E7D967-7210-47FA-954A-D2F5F01D2C12}"/>
              </a:ext>
            </a:extLst>
          </p:cNvPr>
          <p:cNvCxnSpPr>
            <a:cxnSpLocks/>
          </p:cNvCxnSpPr>
          <p:nvPr/>
        </p:nvCxnSpPr>
        <p:spPr>
          <a:xfrm>
            <a:off x="7748833" y="867266"/>
            <a:ext cx="430092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568611-129D-40C4-993D-9B88D085D421}"/>
              </a:ext>
            </a:extLst>
          </p:cNvPr>
          <p:cNvGrpSpPr/>
          <p:nvPr/>
        </p:nvGrpSpPr>
        <p:grpSpPr>
          <a:xfrm>
            <a:off x="6096000" y="423000"/>
            <a:ext cx="6030000" cy="5760000"/>
            <a:chOff x="6096000" y="385592"/>
            <a:chExt cx="6030000" cy="612933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0295B86-FE3C-4A4D-8A22-19451B7FF170}"/>
                </a:ext>
              </a:extLst>
            </p:cNvPr>
            <p:cNvGrpSpPr/>
            <p:nvPr/>
          </p:nvGrpSpPr>
          <p:grpSpPr>
            <a:xfrm>
              <a:off x="6096000" y="385592"/>
              <a:ext cx="6030000" cy="5760000"/>
              <a:chOff x="6095999" y="1292115"/>
              <a:chExt cx="5670841" cy="427377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84F0A432-982E-44F8-BC0E-4423BA489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5999" y="1292115"/>
                <a:ext cx="5670841" cy="412771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9E7BBA2A-4C38-45C9-A14D-9F5DCEC26B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5999" y="1704887"/>
                <a:ext cx="5670841" cy="3860998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62492C-B4B5-4EDF-8357-7E49B4A05110}"/>
                </a:ext>
              </a:extLst>
            </p:cNvPr>
            <p:cNvSpPr txBox="1"/>
            <p:nvPr/>
          </p:nvSpPr>
          <p:spPr>
            <a:xfrm>
              <a:off x="6096000" y="6145592"/>
              <a:ext cx="6030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/>
                <a:t>자료</a:t>
              </a:r>
              <a:r>
                <a:rPr lang="en-US" altLang="ko-KR" dirty="0"/>
                <a:t>: </a:t>
              </a:r>
              <a:r>
                <a:rPr lang="ko-KR" altLang="en-US" dirty="0"/>
                <a:t>중앙일보 </a:t>
              </a:r>
              <a:r>
                <a:rPr lang="en-US" altLang="ko-KR" dirty="0"/>
                <a:t>2017. 12. 21</a:t>
              </a:r>
              <a:endParaRPr lang="ko-KR" alt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B7E476-3F93-4120-98B1-F320887D6ACE}"/>
              </a:ext>
            </a:extLst>
          </p:cNvPr>
          <p:cNvSpPr txBox="1"/>
          <p:nvPr/>
        </p:nvSpPr>
        <p:spPr>
          <a:xfrm>
            <a:off x="940680" y="4350339"/>
            <a:ext cx="432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연구 목적</a:t>
            </a:r>
            <a:r>
              <a:rPr lang="en-US" altLang="ko-KR" b="1" dirty="0"/>
              <a:t>: </a:t>
            </a:r>
            <a:r>
              <a:rPr lang="ko-KR" altLang="en-US" b="1" dirty="0"/>
              <a:t>가구별 자산에 영향을 미치는</a:t>
            </a:r>
            <a:r>
              <a:rPr lang="en-US" altLang="ko-KR" b="1" dirty="0"/>
              <a:t> 	   </a:t>
            </a:r>
            <a:r>
              <a:rPr lang="ko-KR" altLang="en-US" b="1" dirty="0"/>
              <a:t>변수들을 파악</a:t>
            </a:r>
            <a:endParaRPr lang="en-US" altLang="ko-KR" b="1" dirty="0"/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3F854151-AC9D-42D7-B3BA-68375A9577BE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25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4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데이터 선택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B216A695-17A0-457D-A643-FFCDCC9F7D0D}"/>
              </a:ext>
            </a:extLst>
          </p:cNvPr>
          <p:cNvSpPr/>
          <p:nvPr/>
        </p:nvSpPr>
        <p:spPr>
          <a:xfrm>
            <a:off x="551865" y="442150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0A831BE-6838-424F-9EE0-10DD6F553CBD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2" y="2125829"/>
            <a:ext cx="42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마이크로데이터</a:t>
            </a:r>
            <a:r>
              <a:rPr lang="ko-KR" altLang="en-US" b="1" dirty="0"/>
              <a:t> 통합서비스 사이트</a:t>
            </a:r>
            <a:r>
              <a:rPr lang="en-US" altLang="ko-KR" b="1" dirty="0"/>
              <a:t>(MDIS)</a:t>
            </a:r>
            <a:r>
              <a:rPr lang="ko-KR" altLang="en-US" b="1" dirty="0"/>
              <a:t> 접속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164E1-9FA6-4AC9-BA77-0EA2E003A216}"/>
              </a:ext>
            </a:extLst>
          </p:cNvPr>
          <p:cNvSpPr txBox="1"/>
          <p:nvPr/>
        </p:nvSpPr>
        <p:spPr>
          <a:xfrm>
            <a:off x="993031" y="4362840"/>
            <a:ext cx="42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Analysis</a:t>
            </a:r>
            <a:r>
              <a:rPr lang="ko-KR" altLang="en-US" b="1" dirty="0"/>
              <a:t> </a:t>
            </a:r>
            <a:r>
              <a:rPr lang="en-US" altLang="ko-KR" b="1" dirty="0"/>
              <a:t>Tool: Excel, 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3A7B-8D17-4B7B-BD44-356D5BE97B63}"/>
              </a:ext>
            </a:extLst>
          </p:cNvPr>
          <p:cNvSpPr txBox="1"/>
          <p:nvPr/>
        </p:nvSpPr>
        <p:spPr>
          <a:xfrm>
            <a:off x="993032" y="3265592"/>
            <a:ext cx="42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2017 </a:t>
            </a:r>
            <a:r>
              <a:rPr lang="ko-KR" altLang="en-US" b="1" dirty="0"/>
              <a:t>가계금융</a:t>
            </a:r>
            <a:r>
              <a:rPr lang="en-US" altLang="ko-KR" b="1" dirty="0"/>
              <a:t>•</a:t>
            </a:r>
            <a:r>
              <a:rPr lang="ko-KR" altLang="en-US" b="1" dirty="0"/>
              <a:t>복지조사 데이터 사용</a:t>
            </a:r>
            <a:endParaRPr lang="en-US" altLang="ko-KR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7D43C4-1696-4920-851E-5619B3091662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3601"/>
            <a:ext cx="6030000" cy="5760000"/>
          </a:xfrm>
          <a:prstGeom prst="rect">
            <a:avLst/>
          </a:prstGeom>
        </p:spPr>
      </p:pic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4F1B5923-9BA2-45F6-8EE2-FCADE41DF880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26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4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63314" y="1720686"/>
            <a:ext cx="2520000" cy="25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69370" y="3027180"/>
            <a:ext cx="0" cy="360000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23210" y="3027180"/>
            <a:ext cx="0" cy="360000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3314" y="4823290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• </a:t>
            </a:r>
            <a:r>
              <a:rPr lang="ko-KR" altLang="en-US" sz="1400" b="1" dirty="0"/>
              <a:t>자산총액에 대한 </a:t>
            </a:r>
            <a:endParaRPr lang="en-US" altLang="ko-KR" sz="1400" b="1" dirty="0"/>
          </a:p>
          <a:p>
            <a:r>
              <a:rPr lang="ko-KR" altLang="en-US" sz="1400" b="1" dirty="0"/>
              <a:t>  </a:t>
            </a:r>
            <a:r>
              <a:rPr lang="ko-KR" altLang="en-US" sz="1400" b="1" dirty="0" err="1"/>
              <a:t>변수별</a:t>
            </a:r>
            <a:r>
              <a:rPr lang="ko-KR" altLang="en-US" sz="1400" b="1" dirty="0"/>
              <a:t> 영향을 파악</a:t>
            </a:r>
            <a:endParaRPr lang="en-US" altLang="ko-KR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63314" y="4409874"/>
            <a:ext cx="2520000" cy="360000"/>
          </a:xfrm>
          <a:prstGeom prst="rect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 Semibold" panose="020B0706030804020204" pitchFamily="34" charset="0"/>
              </a:rPr>
              <a:t>분석방법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 Semibold" panose="020B0706030804020204" pitchFamily="34" charset="0"/>
              </a:rPr>
              <a:t>: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 Semibold" panose="020B0706030804020204" pitchFamily="34" charset="0"/>
              </a:rPr>
              <a:t>회귀분석</a:t>
            </a:r>
            <a:endParaRPr 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36000" y="4823290"/>
            <a:ext cx="252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• </a:t>
            </a:r>
            <a:r>
              <a:rPr lang="ko-KR" altLang="en-US" sz="1400" b="1" dirty="0"/>
              <a:t>총 </a:t>
            </a:r>
            <a:r>
              <a:rPr lang="en-US" altLang="ko-KR" sz="1400" b="1" dirty="0"/>
              <a:t>130</a:t>
            </a:r>
            <a:r>
              <a:rPr lang="ko-KR" altLang="en-US" sz="1400" b="1" dirty="0"/>
              <a:t>개의 변수</a:t>
            </a:r>
            <a:endParaRPr lang="en-US" altLang="ko-KR" sz="1400" b="1" dirty="0"/>
          </a:p>
          <a:p>
            <a:r>
              <a:rPr lang="en-US" altLang="ko-KR" sz="1400" b="1" dirty="0">
                <a:latin typeface="맑은 고딕" panose="020B0503020000020004" pitchFamily="50" charset="-127"/>
              </a:rPr>
              <a:t>• </a:t>
            </a:r>
            <a:r>
              <a:rPr lang="ko-KR" altLang="en-US" sz="1400" b="1" dirty="0"/>
              <a:t>중복항목을 통합하여</a:t>
            </a:r>
            <a:endParaRPr lang="en-US" altLang="ko-KR" sz="1400" b="1" dirty="0"/>
          </a:p>
          <a:p>
            <a:r>
              <a:rPr lang="ko-KR" altLang="en-US" sz="1400" b="1" dirty="0"/>
              <a:t>  공선성 유발 변수 제거</a:t>
            </a:r>
            <a:endParaRPr lang="en-US" altLang="ko-KR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908687" y="4823290"/>
            <a:ext cx="2519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1400" b="1" dirty="0"/>
              <a:t>총 </a:t>
            </a:r>
            <a:r>
              <a:rPr lang="en-US" altLang="ko-KR" sz="1400" b="1" dirty="0"/>
              <a:t>18</a:t>
            </a:r>
            <a:r>
              <a:rPr lang="ko-KR" altLang="en-US" sz="1400" b="1" dirty="0"/>
              <a:t>개의 변수 사용</a:t>
            </a:r>
            <a:endParaRPr lang="en-US" altLang="ko-KR" sz="1400" b="1" dirty="0"/>
          </a:p>
          <a:p>
            <a:r>
              <a:rPr lang="en-US" altLang="ko-KR" sz="1400" b="1" dirty="0"/>
              <a:t>  -</a:t>
            </a:r>
            <a:r>
              <a:rPr lang="ko-KR" altLang="en-US" sz="1400" b="1" dirty="0"/>
              <a:t>종속변수</a:t>
            </a:r>
            <a:r>
              <a:rPr lang="en-US" altLang="ko-KR" sz="1400" b="1" dirty="0"/>
              <a:t>(Y): </a:t>
            </a:r>
            <a:r>
              <a:rPr lang="ko-KR" altLang="en-US" sz="1400" b="1" dirty="0"/>
              <a:t>자산총액</a:t>
            </a:r>
            <a:endParaRPr lang="en-US" altLang="ko-KR" sz="1400" b="1" dirty="0"/>
          </a:p>
          <a:p>
            <a:r>
              <a:rPr lang="en-US" altLang="ko-KR" sz="1400" b="1" dirty="0"/>
              <a:t>  -</a:t>
            </a:r>
            <a:r>
              <a:rPr lang="ko-KR" altLang="en-US" sz="1400" b="1" dirty="0"/>
              <a:t>설명변수</a:t>
            </a:r>
            <a:r>
              <a:rPr lang="en-US" altLang="ko-KR" sz="1400" b="1" dirty="0"/>
              <a:t>(X): </a:t>
            </a:r>
            <a:r>
              <a:rPr lang="ko-KR" altLang="en-US" sz="1400" b="1" dirty="0"/>
              <a:t>나이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성별 등 </a:t>
            </a:r>
            <a:r>
              <a:rPr lang="en-US" altLang="ko-KR" sz="1400" b="1" dirty="0"/>
              <a:t>	      17</a:t>
            </a:r>
            <a:r>
              <a:rPr lang="ko-KR" altLang="en-US" sz="1400" b="1" dirty="0"/>
              <a:t>개</a:t>
            </a:r>
            <a:endParaRPr lang="en-US" altLang="ko-KR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3DD714-6105-45A6-B7FB-41EE5566E21E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분석 방법 및 변수 파악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pic>
        <p:nvPicPr>
          <p:cNvPr id="1026" name="Picture 2" descr="íê·ë¶ìì ëí ì´ë¯¸ì§ ê²ìê²°ê³¼">
            <a:extLst>
              <a:ext uri="{FF2B5EF4-FFF2-40B4-BE49-F238E27FC236}">
                <a16:creationId xmlns:a16="http://schemas.microsoft.com/office/drawing/2014/main" id="{D1236944-041F-475D-A49F-668B7DE6DF5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14" y="1900686"/>
            <a:ext cx="216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B9D0045-50D5-40EA-BF07-487FCE3475DD}"/>
              </a:ext>
            </a:extLst>
          </p:cNvPr>
          <p:cNvSpPr txBox="1"/>
          <p:nvPr/>
        </p:nvSpPr>
        <p:spPr>
          <a:xfrm>
            <a:off x="4836000" y="4411067"/>
            <a:ext cx="2520000" cy="360000"/>
          </a:xfrm>
          <a:prstGeom prst="rect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 Semibold" panose="020B0706030804020204" pitchFamily="34" charset="0"/>
              </a:rPr>
              <a:t>변수 파악</a:t>
            </a:r>
            <a:endParaRPr 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08C2FA-B9CA-4343-AEA5-4F710274DE91}"/>
              </a:ext>
            </a:extLst>
          </p:cNvPr>
          <p:cNvSpPr txBox="1"/>
          <p:nvPr/>
        </p:nvSpPr>
        <p:spPr>
          <a:xfrm>
            <a:off x="8908686" y="4409874"/>
            <a:ext cx="2520000" cy="338554"/>
          </a:xfrm>
          <a:prstGeom prst="rect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 Semibold" panose="020B0706030804020204" pitchFamily="34" charset="0"/>
              </a:rPr>
              <a:t>사용 변수</a:t>
            </a:r>
            <a:endParaRPr 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FF6ABC47-8598-444F-9A07-C6671864DD21}"/>
              </a:ext>
            </a:extLst>
          </p:cNvPr>
          <p:cNvSpPr/>
          <p:nvPr/>
        </p:nvSpPr>
        <p:spPr>
          <a:xfrm>
            <a:off x="4836000" y="1720686"/>
            <a:ext cx="2520000" cy="25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DC55533-F1D3-4928-96F5-CFF5732DD91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" t="371" r="42665" b="81688"/>
          <a:stretch/>
        </p:blipFill>
        <p:spPr>
          <a:xfrm>
            <a:off x="5016000" y="1897306"/>
            <a:ext cx="2160000" cy="21600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2" name="Rounded Rectangle 1">
            <a:extLst>
              <a:ext uri="{FF2B5EF4-FFF2-40B4-BE49-F238E27FC236}">
                <a16:creationId xmlns:a16="http://schemas.microsoft.com/office/drawing/2014/main" id="{1DF467BF-63A2-4E2C-9ABF-0460FC7043D7}"/>
              </a:ext>
            </a:extLst>
          </p:cNvPr>
          <p:cNvSpPr/>
          <p:nvPr/>
        </p:nvSpPr>
        <p:spPr>
          <a:xfrm>
            <a:off x="8908686" y="1758712"/>
            <a:ext cx="2520000" cy="25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985A03F-2CB8-41BA-A864-02C27082024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12" b="73782"/>
          <a:stretch/>
        </p:blipFill>
        <p:spPr>
          <a:xfrm>
            <a:off x="9088686" y="194718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화살표: 아래로 구부러짐 39">
            <a:extLst>
              <a:ext uri="{FF2B5EF4-FFF2-40B4-BE49-F238E27FC236}">
                <a16:creationId xmlns:a16="http://schemas.microsoft.com/office/drawing/2014/main" id="{AB9EFAA3-5359-41DD-888C-0516D478BBF1}"/>
              </a:ext>
            </a:extLst>
          </p:cNvPr>
          <p:cNvSpPr/>
          <p:nvPr/>
        </p:nvSpPr>
        <p:spPr>
          <a:xfrm flipH="1">
            <a:off x="9387968" y="1527925"/>
            <a:ext cx="1440000" cy="468000"/>
          </a:xfrm>
          <a:prstGeom prst="curvedDownArrow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위로 구부러짐 40">
            <a:extLst>
              <a:ext uri="{FF2B5EF4-FFF2-40B4-BE49-F238E27FC236}">
                <a16:creationId xmlns:a16="http://schemas.microsoft.com/office/drawing/2014/main" id="{82DE4ACA-4ABF-4101-81AF-4054AADBFF0C}"/>
              </a:ext>
            </a:extLst>
          </p:cNvPr>
          <p:cNvSpPr/>
          <p:nvPr/>
        </p:nvSpPr>
        <p:spPr>
          <a:xfrm flipH="1">
            <a:off x="9245599" y="2220283"/>
            <a:ext cx="720000" cy="360000"/>
          </a:xfrm>
          <a:prstGeom prst="curvedUpArrow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0C457507-241B-4EF5-88B6-F14A523C2D9F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27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27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분석 방법 및 변수 파악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B216A695-17A0-457D-A643-FFCDCC9F7D0D}"/>
              </a:ext>
            </a:extLst>
          </p:cNvPr>
          <p:cNvSpPr/>
          <p:nvPr/>
        </p:nvSpPr>
        <p:spPr>
          <a:xfrm>
            <a:off x="551865" y="442150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0A831BE-6838-424F-9EE0-10DD6F553CBD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2" y="2125829"/>
            <a:ext cx="4584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자산총액에 대한 </a:t>
            </a:r>
            <a:r>
              <a:rPr lang="ko-KR" altLang="en-US" b="1" dirty="0" err="1"/>
              <a:t>변수별</a:t>
            </a:r>
            <a:r>
              <a:rPr lang="ko-KR" altLang="en-US" b="1" dirty="0"/>
              <a:t> 영향을 파악하기 위해 회귀분석을 실시</a:t>
            </a:r>
            <a:endParaRPr lang="en-US" altLang="ko-K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164E1-9FA6-4AC9-BA77-0EA2E003A216}"/>
              </a:ext>
            </a:extLst>
          </p:cNvPr>
          <p:cNvSpPr txBox="1"/>
          <p:nvPr/>
        </p:nvSpPr>
        <p:spPr>
          <a:xfrm>
            <a:off x="993030" y="4362840"/>
            <a:ext cx="4584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B. </a:t>
            </a:r>
            <a:r>
              <a:rPr lang="ko-KR" altLang="en-US" b="1" dirty="0"/>
              <a:t>통합항목을 하나의 변수로 사용</a:t>
            </a:r>
            <a:endParaRPr lang="en-US" altLang="ko-KR" b="1" dirty="0"/>
          </a:p>
          <a:p>
            <a:r>
              <a:rPr lang="en-US" altLang="ko-KR" b="1" dirty="0"/>
              <a:t>Ex)60</a:t>
            </a:r>
            <a:r>
              <a:rPr lang="ko-KR" altLang="en-US" b="1" dirty="0"/>
              <a:t>번 근로소득은 </a:t>
            </a:r>
            <a:r>
              <a:rPr lang="en-US" altLang="ko-KR" b="1" dirty="0"/>
              <a:t>61~66</a:t>
            </a:r>
            <a:r>
              <a:rPr lang="ko-KR" altLang="en-US" b="1" dirty="0"/>
              <a:t>번 항목을 포함 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3A7B-8D17-4B7B-BD44-356D5BE97B63}"/>
              </a:ext>
            </a:extLst>
          </p:cNvPr>
          <p:cNvSpPr txBox="1"/>
          <p:nvPr/>
        </p:nvSpPr>
        <p:spPr>
          <a:xfrm>
            <a:off x="993032" y="3265592"/>
            <a:ext cx="448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A. </a:t>
            </a:r>
            <a:r>
              <a:rPr lang="ko-KR" altLang="en-US" b="1" dirty="0"/>
              <a:t>각 변수 중 중복항목 제거</a:t>
            </a:r>
            <a:endParaRPr lang="en-US" altLang="ko-KR" b="1" dirty="0"/>
          </a:p>
          <a:p>
            <a:r>
              <a:rPr lang="en-US" altLang="ko-KR" b="1" dirty="0"/>
              <a:t>Ex)</a:t>
            </a:r>
            <a:r>
              <a:rPr lang="ko-KR" altLang="en-US" b="1" dirty="0"/>
              <a:t>가구주 교육정도 </a:t>
            </a:r>
            <a:r>
              <a:rPr lang="en-US" altLang="ko-KR" b="1" dirty="0"/>
              <a:t>3</a:t>
            </a:r>
            <a:r>
              <a:rPr lang="ko-KR" altLang="en-US" b="1" dirty="0"/>
              <a:t>개 항목</a:t>
            </a:r>
            <a:r>
              <a:rPr lang="en-US" altLang="ko-KR" b="1" dirty="0"/>
              <a:t>-&gt; 1</a:t>
            </a:r>
            <a:r>
              <a:rPr lang="ko-KR" altLang="en-US" b="1" dirty="0"/>
              <a:t>개 사용</a:t>
            </a:r>
            <a:endParaRPr lang="en-US" altLang="ko-KR" b="1" dirty="0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B19312E9-3A6F-4796-9ED8-46194D264968}"/>
              </a:ext>
            </a:extLst>
          </p:cNvPr>
          <p:cNvSpPr/>
          <p:nvPr/>
        </p:nvSpPr>
        <p:spPr>
          <a:xfrm>
            <a:off x="551865" y="554001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CAC51-E426-4701-BC9C-31F162E71F10}"/>
              </a:ext>
            </a:extLst>
          </p:cNvPr>
          <p:cNvSpPr txBox="1"/>
          <p:nvPr/>
        </p:nvSpPr>
        <p:spPr>
          <a:xfrm>
            <a:off x="993030" y="5460088"/>
            <a:ext cx="4584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총 </a:t>
            </a:r>
            <a:r>
              <a:rPr lang="en-US" altLang="ko-KR" b="1" dirty="0"/>
              <a:t>18</a:t>
            </a:r>
            <a:r>
              <a:rPr lang="ko-KR" altLang="en-US" b="1" dirty="0"/>
              <a:t>개의 변수 사용</a:t>
            </a:r>
            <a:endParaRPr lang="en-US" altLang="ko-KR" b="1" dirty="0"/>
          </a:p>
          <a:p>
            <a:r>
              <a:rPr lang="en-US" altLang="ko-KR" b="1" dirty="0"/>
              <a:t>-&gt;</a:t>
            </a:r>
            <a:r>
              <a:rPr lang="ko-KR" altLang="en-US" b="1" dirty="0"/>
              <a:t>종속변수</a:t>
            </a:r>
            <a:r>
              <a:rPr lang="en-US" altLang="ko-KR" b="1" dirty="0"/>
              <a:t>(Y): </a:t>
            </a:r>
            <a:r>
              <a:rPr lang="ko-KR" altLang="en-US" b="1" dirty="0"/>
              <a:t>자산총액</a:t>
            </a: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b="1" dirty="0"/>
              <a:t>설명변수</a:t>
            </a:r>
            <a:r>
              <a:rPr lang="en-US" altLang="ko-KR" b="1" dirty="0"/>
              <a:t>(X): </a:t>
            </a:r>
            <a:r>
              <a:rPr lang="ko-KR" altLang="en-US" b="1" dirty="0"/>
              <a:t>나이</a:t>
            </a:r>
            <a:r>
              <a:rPr lang="en-US" altLang="ko-KR" b="1" dirty="0"/>
              <a:t>, </a:t>
            </a:r>
            <a:r>
              <a:rPr lang="ko-KR" altLang="en-US" b="1" dirty="0"/>
              <a:t>가구원수 등 </a:t>
            </a:r>
            <a:r>
              <a:rPr lang="en-US" altLang="ko-KR" b="1" dirty="0"/>
              <a:t>17</a:t>
            </a:r>
            <a:r>
              <a:rPr lang="ko-KR" altLang="en-US" b="1" dirty="0"/>
              <a:t>개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FDE534-FBD7-40D3-B52B-97C6043E69F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9000"/>
            <a:ext cx="6030000" cy="5760000"/>
          </a:xfrm>
          <a:prstGeom prst="rect">
            <a:avLst/>
          </a:prstGeom>
        </p:spPr>
      </p:pic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173647A8-566E-461D-A1B7-43E2577EB6E0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28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7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데이터 </a:t>
            </a:r>
            <a:r>
              <a:rPr lang="ko-KR" altLang="en-US" sz="2000" b="1" dirty="0" err="1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전처리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B216A695-17A0-457D-A643-FFCDCC9F7D0D}"/>
              </a:ext>
            </a:extLst>
          </p:cNvPr>
          <p:cNvSpPr/>
          <p:nvPr/>
        </p:nvSpPr>
        <p:spPr>
          <a:xfrm>
            <a:off x="551865" y="442150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0A831BE-6838-424F-9EE0-10DD6F553CBD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2" y="2125829"/>
            <a:ext cx="42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Excel</a:t>
            </a:r>
            <a:r>
              <a:rPr lang="ko-KR" altLang="en-US" b="1" dirty="0"/>
              <a:t>을 통해 데이터 </a:t>
            </a:r>
            <a:r>
              <a:rPr lang="ko-KR" altLang="en-US" b="1" dirty="0" err="1"/>
              <a:t>전처리</a:t>
            </a:r>
            <a:endParaRPr lang="en-US" altLang="ko-K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164E1-9FA6-4AC9-BA77-0EA2E003A216}"/>
              </a:ext>
            </a:extLst>
          </p:cNvPr>
          <p:cNvSpPr txBox="1"/>
          <p:nvPr/>
        </p:nvSpPr>
        <p:spPr>
          <a:xfrm>
            <a:off x="993032" y="4362839"/>
            <a:ext cx="4409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코드화된</a:t>
            </a:r>
            <a:r>
              <a:rPr lang="ko-KR" altLang="en-US" b="1" dirty="0"/>
              <a:t> 데이터는</a:t>
            </a:r>
            <a:r>
              <a:rPr lang="en-US" altLang="ko-KR" b="1" dirty="0"/>
              <a:t> </a:t>
            </a:r>
            <a:r>
              <a:rPr lang="ko-KR" altLang="en-US" b="1" dirty="0"/>
              <a:t>범주형 변수 처리</a:t>
            </a:r>
            <a:endParaRPr lang="en-US" altLang="ko-KR" b="1" dirty="0"/>
          </a:p>
          <a:p>
            <a:r>
              <a:rPr lang="en-US" altLang="ko-KR" b="1" dirty="0"/>
              <a:t>Ex)</a:t>
            </a:r>
            <a:r>
              <a:rPr lang="ko-KR" altLang="en-US" b="1" dirty="0"/>
              <a:t>부채보유여부 </a:t>
            </a:r>
            <a:r>
              <a:rPr lang="en-US" altLang="ko-KR" b="1" dirty="0"/>
              <a:t>A0101, A0102</a:t>
            </a:r>
          </a:p>
          <a:p>
            <a:r>
              <a:rPr lang="en-US" altLang="ko-KR" b="1" dirty="0"/>
              <a:t>-&gt;</a:t>
            </a:r>
            <a:r>
              <a:rPr lang="ko-KR" altLang="en-US" b="1" dirty="0"/>
              <a:t>부채여부 </a:t>
            </a:r>
            <a:r>
              <a:rPr lang="en-US" altLang="ko-KR" b="1" dirty="0"/>
              <a:t>O,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3A7B-8D17-4B7B-BD44-356D5BE97B63}"/>
              </a:ext>
            </a:extLst>
          </p:cNvPr>
          <p:cNvSpPr txBox="1"/>
          <p:nvPr/>
        </p:nvSpPr>
        <p:spPr>
          <a:xfrm>
            <a:off x="993032" y="3265592"/>
            <a:ext cx="440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각 열에 </a:t>
            </a:r>
            <a:r>
              <a:rPr lang="ko-KR" altLang="en-US" b="1" dirty="0" err="1"/>
              <a:t>변수명</a:t>
            </a:r>
            <a:r>
              <a:rPr lang="ko-KR" altLang="en-US" b="1" dirty="0"/>
              <a:t> 추가</a:t>
            </a:r>
            <a:r>
              <a:rPr lang="en-US" altLang="ko-KR" b="1" dirty="0"/>
              <a:t> </a:t>
            </a:r>
            <a:r>
              <a:rPr lang="ko-KR" altLang="en-US" b="1" dirty="0"/>
              <a:t>및 기존변수명 변경</a:t>
            </a:r>
            <a:endParaRPr lang="en-US" altLang="ko-KR" b="1" dirty="0"/>
          </a:p>
          <a:p>
            <a:r>
              <a:rPr lang="en-US" altLang="ko-KR" b="1" dirty="0"/>
              <a:t>Ex)</a:t>
            </a:r>
            <a:r>
              <a:rPr lang="ko-KR" altLang="en-US" b="1" dirty="0"/>
              <a:t>가구주 직업</a:t>
            </a:r>
            <a:r>
              <a:rPr lang="en-US" altLang="ko-KR" b="1" dirty="0"/>
              <a:t>(</a:t>
            </a:r>
            <a:r>
              <a:rPr lang="ko-KR" altLang="en-US" b="1" dirty="0"/>
              <a:t>대분류</a:t>
            </a:r>
            <a:r>
              <a:rPr lang="en-US" altLang="ko-KR" b="1" dirty="0"/>
              <a:t>)-&gt; </a:t>
            </a:r>
            <a:r>
              <a:rPr lang="ko-KR" altLang="en-US" b="1" dirty="0" err="1"/>
              <a:t>직업군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56AB11-4E72-4177-B3BA-6D1335DB9411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249237"/>
            <a:ext cx="6030000" cy="27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1A8FB3-C3D9-442B-9BB8-A067D80CB772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748960"/>
            <a:ext cx="6030000" cy="2700000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5DCFB590-1F64-4A70-BBF3-C517B9F600D7}"/>
              </a:ext>
            </a:extLst>
          </p:cNvPr>
          <p:cNvSpPr/>
          <p:nvPr/>
        </p:nvSpPr>
        <p:spPr>
          <a:xfrm>
            <a:off x="8930640" y="3100179"/>
            <a:ext cx="762000" cy="554091"/>
          </a:xfrm>
          <a:prstGeom prst="downArrow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E932F180-68D1-4DF8-93AA-6EC4EA48B371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29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49693F-0C41-4A77-B68A-23214BBCCD92}"/>
              </a:ext>
            </a:extLst>
          </p:cNvPr>
          <p:cNvGrpSpPr/>
          <p:nvPr/>
        </p:nvGrpSpPr>
        <p:grpSpPr>
          <a:xfrm>
            <a:off x="0" y="2180231"/>
            <a:ext cx="12192000" cy="2761488"/>
            <a:chOff x="0" y="2180231"/>
            <a:chExt cx="12192000" cy="2761488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5183D72-0505-44F7-8D36-9B1B6482E54A}"/>
                </a:ext>
              </a:extLst>
            </p:cNvPr>
            <p:cNvSpPr/>
            <p:nvPr/>
          </p:nvSpPr>
          <p:spPr>
            <a:xfrm>
              <a:off x="0" y="2180231"/>
              <a:ext cx="12192000" cy="2761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9704FD-6A33-41DE-BFBE-D22D2B9494DD}"/>
                </a:ext>
              </a:extLst>
            </p:cNvPr>
            <p:cNvSpPr txBox="1"/>
            <p:nvPr/>
          </p:nvSpPr>
          <p:spPr>
            <a:xfrm>
              <a:off x="2246706" y="2976201"/>
              <a:ext cx="1633781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0" dirty="0">
                  <a:solidFill>
                    <a:srgbClr val="333333"/>
                  </a:solidFill>
                  <a:latin typeface="한컴 소망 M" panose="02020603020101020101" pitchFamily="18" charset="-127"/>
                  <a:ea typeface="한컴 소망 M" panose="02020603020101020101" pitchFamily="18" charset="-127"/>
                  <a:cs typeface="Open Sans Extrabold" panose="020B0906030804020204" pitchFamily="34" charset="0"/>
                </a:rPr>
                <a:t>0</a:t>
              </a:r>
              <a:r>
                <a:rPr lang="tr-TR" sz="7000" dirty="0">
                  <a:solidFill>
                    <a:srgbClr val="333333"/>
                  </a:solidFill>
                  <a:latin typeface="한컴 소망 M" panose="02020603020101020101" pitchFamily="18" charset="-127"/>
                  <a:ea typeface="한컴 소망 M" panose="02020603020101020101" pitchFamily="18" charset="-127"/>
                  <a:cs typeface="Open Sans Extrabold" panose="020B0906030804020204" pitchFamily="34" charset="0"/>
                </a:rPr>
                <a:t>1</a:t>
              </a:r>
              <a:r>
                <a:rPr lang="en-US" sz="7000" dirty="0">
                  <a:solidFill>
                    <a:srgbClr val="333333"/>
                  </a:solidFill>
                  <a:latin typeface="한컴 소망 M" panose="02020603020101020101" pitchFamily="18" charset="-127"/>
                  <a:ea typeface="한컴 소망 M" panose="02020603020101020101" pitchFamily="18" charset="-127"/>
                  <a:cs typeface="Open Sans Extrabold" panose="020B0906030804020204" pitchFamily="34" charset="0"/>
                </a:rPr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413989-A115-4850-9147-D270A86BD875}"/>
                </a:ext>
              </a:extLst>
            </p:cNvPr>
            <p:cNvSpPr txBox="1"/>
            <p:nvPr/>
          </p:nvSpPr>
          <p:spPr>
            <a:xfrm>
              <a:off x="3880487" y="2960811"/>
              <a:ext cx="53477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/>
              <a:r>
                <a:rPr lang="ko-KR" altLang="en-US" sz="7000" b="1" dirty="0">
                  <a:latin typeface="한컴 소망 B" panose="02020603020101020101" pitchFamily="18" charset="-127"/>
                  <a:ea typeface="한컴 소망 M" panose="02020603020101020101" pitchFamily="18" charset="-127"/>
                  <a:cs typeface="Open Sans" panose="020B0606030504020204" pitchFamily="34" charset="0"/>
                </a:rPr>
                <a:t>인턴 일정</a:t>
              </a:r>
              <a:endParaRPr lang="en-US" altLang="ko-KR" sz="7000" b="1" dirty="0">
                <a:latin typeface="한컴 소망 B" panose="02020603020101020101" pitchFamily="18" charset="-127"/>
                <a:ea typeface="한컴 소망 M" panose="02020603020101020101" pitchFamily="18" charset="-127"/>
                <a:cs typeface="Open Sans" panose="020B0606030504020204" pitchFamily="34" charset="0"/>
              </a:endParaRPr>
            </a:p>
          </p:txBody>
        </p:sp>
        <p:sp>
          <p:nvSpPr>
            <p:cNvPr id="12" name="Isosceles Triangle 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6F87D7D-7F83-474A-85CE-AADA29015825}"/>
                </a:ext>
              </a:extLst>
            </p:cNvPr>
            <p:cNvSpPr/>
            <p:nvPr/>
          </p:nvSpPr>
          <p:spPr>
            <a:xfrm rot="5400000">
              <a:off x="10350101" y="3200975"/>
              <a:ext cx="720000" cy="720000"/>
            </a:xfrm>
            <a:prstGeom prst="triangle">
              <a:avLst/>
            </a:prstGeom>
            <a:solidFill>
              <a:srgbClr val="D34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6E09F98-921F-4622-A27D-39D7323E7E7F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3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1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데이터 </a:t>
            </a:r>
            <a:r>
              <a:rPr lang="ko-KR" altLang="en-US" sz="2000" b="1" dirty="0" err="1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전처리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B216A695-17A0-457D-A643-FFCDCC9F7D0D}"/>
              </a:ext>
            </a:extLst>
          </p:cNvPr>
          <p:cNvSpPr/>
          <p:nvPr/>
        </p:nvSpPr>
        <p:spPr>
          <a:xfrm>
            <a:off x="551865" y="442150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0A831BE-6838-424F-9EE0-10DD6F553CBD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2" y="2125829"/>
            <a:ext cx="440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Missing</a:t>
            </a:r>
            <a:r>
              <a:rPr lang="ko-KR" altLang="en-US" b="1" dirty="0"/>
              <a:t> </a:t>
            </a:r>
            <a:r>
              <a:rPr lang="en-US" altLang="ko-KR" b="1" dirty="0"/>
              <a:t>value</a:t>
            </a:r>
            <a:r>
              <a:rPr lang="ko-KR" altLang="en-US" b="1" dirty="0"/>
              <a:t>는 의미에 맞게 값 부여</a:t>
            </a:r>
            <a:endParaRPr lang="en-US" altLang="ko-KR" b="1" dirty="0"/>
          </a:p>
          <a:p>
            <a:r>
              <a:rPr lang="en-US" altLang="ko-KR" b="1" dirty="0"/>
              <a:t>Ex)</a:t>
            </a:r>
            <a:r>
              <a:rPr lang="ko-KR" altLang="en-US" b="1" dirty="0" err="1"/>
              <a:t>직업군</a:t>
            </a:r>
            <a:r>
              <a:rPr lang="en-US" altLang="ko-KR" b="1" dirty="0"/>
              <a:t>-&gt;0</a:t>
            </a:r>
            <a:r>
              <a:rPr lang="ko-KR" altLang="en-US" b="1" dirty="0"/>
              <a:t>을 추가하여 무직자로 처리</a:t>
            </a:r>
            <a:endParaRPr lang="en-US" altLang="ko-K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164E1-9FA6-4AC9-BA77-0EA2E003A216}"/>
              </a:ext>
            </a:extLst>
          </p:cNvPr>
          <p:cNvSpPr txBox="1"/>
          <p:nvPr/>
        </p:nvSpPr>
        <p:spPr>
          <a:xfrm>
            <a:off x="993032" y="4362839"/>
            <a:ext cx="440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총 </a:t>
            </a:r>
            <a:r>
              <a:rPr lang="en-US" altLang="ko-KR" b="1" dirty="0"/>
              <a:t>5</a:t>
            </a:r>
            <a:r>
              <a:rPr lang="ko-KR" altLang="en-US" b="1" dirty="0"/>
              <a:t>개의 수치형 데이터와</a:t>
            </a:r>
            <a:endParaRPr lang="en-US" altLang="ko-KR" b="1" dirty="0"/>
          </a:p>
          <a:p>
            <a:r>
              <a:rPr lang="en-US" altLang="ko-KR" b="1" dirty="0"/>
              <a:t>13</a:t>
            </a:r>
            <a:r>
              <a:rPr lang="ko-KR" altLang="en-US" b="1" dirty="0"/>
              <a:t>개의 범주형 데이터로 </a:t>
            </a:r>
            <a:r>
              <a:rPr lang="ko-KR" altLang="en-US" b="1" dirty="0" err="1"/>
              <a:t>전처리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3A7B-8D17-4B7B-BD44-356D5BE97B63}"/>
              </a:ext>
            </a:extLst>
          </p:cNvPr>
          <p:cNvSpPr txBox="1"/>
          <p:nvPr/>
        </p:nvSpPr>
        <p:spPr>
          <a:xfrm>
            <a:off x="993032" y="3265592"/>
            <a:ext cx="4219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수치형 데이터 가구원수를 </a:t>
            </a:r>
            <a:endParaRPr lang="en-US" altLang="ko-KR" b="1" dirty="0"/>
          </a:p>
          <a:p>
            <a:r>
              <a:rPr lang="ko-KR" altLang="en-US" b="1" dirty="0"/>
              <a:t>범주형 데이터로 변환</a:t>
            </a:r>
            <a:endParaRPr lang="en-US" altLang="ko-KR" b="1" dirty="0"/>
          </a:p>
          <a:p>
            <a:r>
              <a:rPr lang="en-US" altLang="ko-KR" b="1" dirty="0"/>
              <a:t>-&gt;1</a:t>
            </a:r>
            <a:r>
              <a:rPr lang="ko-KR" altLang="en-US" b="1" dirty="0"/>
              <a:t>인</a:t>
            </a:r>
            <a:r>
              <a:rPr lang="en-US" altLang="ko-KR" b="1" dirty="0"/>
              <a:t>, 2</a:t>
            </a:r>
            <a:r>
              <a:rPr lang="ko-KR" altLang="en-US" b="1" dirty="0"/>
              <a:t>인</a:t>
            </a:r>
            <a:r>
              <a:rPr lang="en-US" altLang="ko-KR" b="1" dirty="0"/>
              <a:t>, …, 5</a:t>
            </a:r>
            <a:r>
              <a:rPr lang="ko-KR" altLang="en-US" b="1" dirty="0" err="1"/>
              <a:t>인이상</a:t>
            </a:r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C5022E-8383-4943-B1E7-2BE1DBF25CE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"/>
          <a:stretch/>
        </p:blipFill>
        <p:spPr>
          <a:xfrm>
            <a:off x="6096000" y="641704"/>
            <a:ext cx="6030000" cy="5760000"/>
          </a:xfrm>
          <a:prstGeom prst="rect">
            <a:avLst/>
          </a:prstGeom>
        </p:spPr>
      </p:pic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73C1234D-63FA-4C76-B395-422B58A97060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30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10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-EDA: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자산총액과 나이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B216A695-17A0-457D-A643-FFCDCC9F7D0D}"/>
              </a:ext>
            </a:extLst>
          </p:cNvPr>
          <p:cNvSpPr/>
          <p:nvPr/>
        </p:nvSpPr>
        <p:spPr>
          <a:xfrm>
            <a:off x="551865" y="442150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0A831BE-6838-424F-9EE0-10DD6F553CBD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2" y="2125829"/>
            <a:ext cx="42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자산총액</a:t>
            </a:r>
            <a:r>
              <a:rPr lang="en-US" altLang="ko-KR" b="1" dirty="0"/>
              <a:t>(Y)</a:t>
            </a:r>
            <a:r>
              <a:rPr lang="ko-KR" altLang="en-US" b="1" dirty="0"/>
              <a:t>의 분포</a:t>
            </a:r>
            <a:r>
              <a:rPr lang="en-US" altLang="ko-KR" b="1" dirty="0"/>
              <a:t>: </a:t>
            </a:r>
            <a:r>
              <a:rPr lang="ko-KR" altLang="en-US" b="1" dirty="0"/>
              <a:t>왼쪽으로 치우침</a:t>
            </a:r>
            <a:endParaRPr lang="en-US" altLang="ko-KR" b="1" dirty="0"/>
          </a:p>
          <a:p>
            <a:r>
              <a:rPr lang="en-US" altLang="ko-KR" b="1" dirty="0"/>
              <a:t>-&gt;</a:t>
            </a:r>
            <a:r>
              <a:rPr lang="ko-KR" altLang="en-US" b="1" dirty="0"/>
              <a:t>변수 변환의</a:t>
            </a:r>
            <a:r>
              <a:rPr lang="en-US" altLang="ko-KR" b="1" dirty="0"/>
              <a:t> </a:t>
            </a:r>
            <a:r>
              <a:rPr lang="ko-KR" altLang="en-US" b="1" dirty="0"/>
              <a:t>필요성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164E1-9FA6-4AC9-BA77-0EA2E003A216}"/>
              </a:ext>
            </a:extLst>
          </p:cNvPr>
          <p:cNvSpPr txBox="1"/>
          <p:nvPr/>
        </p:nvSpPr>
        <p:spPr>
          <a:xfrm>
            <a:off x="993031" y="4362840"/>
            <a:ext cx="42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자산총액과 나이의 관계</a:t>
            </a:r>
            <a:r>
              <a:rPr lang="en-US" altLang="ko-KR" b="1" dirty="0"/>
              <a:t>: 60</a:t>
            </a:r>
            <a:r>
              <a:rPr lang="ko-KR" altLang="en-US" b="1" dirty="0"/>
              <a:t>대 초반을 기준으로 증감관계가 나뉨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3A7B-8D17-4B7B-BD44-356D5BE97B63}"/>
              </a:ext>
            </a:extLst>
          </p:cNvPr>
          <p:cNvSpPr txBox="1"/>
          <p:nvPr/>
        </p:nvSpPr>
        <p:spPr>
          <a:xfrm>
            <a:off x="993032" y="3265592"/>
            <a:ext cx="42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나이의 분포</a:t>
            </a:r>
            <a:r>
              <a:rPr lang="en-US" altLang="ko-KR" b="1" dirty="0"/>
              <a:t>: </a:t>
            </a:r>
            <a:r>
              <a:rPr lang="ko-KR" altLang="en-US" b="1" dirty="0"/>
              <a:t>대칭에 가까움</a:t>
            </a:r>
            <a:endParaRPr lang="en-US" altLang="ko-KR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B471530-7A00-4B31-B418-FA810BC91BA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34924"/>
            <a:ext cx="6030000" cy="28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08AC5D-39D5-4F62-8A9B-C24F3971DE1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77462"/>
            <a:ext cx="6030000" cy="288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D7E70D7-58DD-4ED0-852B-962FBB990C7C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634924"/>
            <a:ext cx="6030000" cy="2880000"/>
          </a:xfrm>
          <a:prstGeom prst="rect">
            <a:avLst/>
          </a:prstGeom>
        </p:spPr>
      </p:pic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28657B3B-7B5B-4965-9FF3-AEC92D593723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31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-EDA: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경상소득과 세금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B216A695-17A0-457D-A643-FFCDCC9F7D0D}"/>
              </a:ext>
            </a:extLst>
          </p:cNvPr>
          <p:cNvSpPr/>
          <p:nvPr/>
        </p:nvSpPr>
        <p:spPr>
          <a:xfrm>
            <a:off x="551865" y="442150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0A831BE-6838-424F-9EE0-10DD6F553CBD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2" y="2125829"/>
            <a:ext cx="42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경상소득과 세금의 분포 모두 왼쪽으로 치우침</a:t>
            </a:r>
            <a:r>
              <a:rPr lang="en-US" altLang="ko-KR" b="1" dirty="0"/>
              <a:t>, </a:t>
            </a:r>
            <a:r>
              <a:rPr lang="ko-KR" altLang="en-US" b="1" dirty="0"/>
              <a:t>변수 변환의 필요성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164E1-9FA6-4AC9-BA77-0EA2E003A216}"/>
              </a:ext>
            </a:extLst>
          </p:cNvPr>
          <p:cNvSpPr txBox="1"/>
          <p:nvPr/>
        </p:nvSpPr>
        <p:spPr>
          <a:xfrm>
            <a:off x="993031" y="4362840"/>
            <a:ext cx="42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자산총액과 세금의 관계</a:t>
            </a:r>
            <a:r>
              <a:rPr lang="en-US" altLang="ko-KR" b="1" dirty="0"/>
              <a:t>: 13</a:t>
            </a:r>
            <a:r>
              <a:rPr lang="ko-KR" altLang="en-US" b="1" dirty="0"/>
              <a:t>억원을 기준으로 증감관계가 나뉨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3A7B-8D17-4B7B-BD44-356D5BE97B63}"/>
              </a:ext>
            </a:extLst>
          </p:cNvPr>
          <p:cNvSpPr txBox="1"/>
          <p:nvPr/>
        </p:nvSpPr>
        <p:spPr>
          <a:xfrm>
            <a:off x="993032" y="3265592"/>
            <a:ext cx="42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자산총액과 경상소득의 관계</a:t>
            </a:r>
            <a:r>
              <a:rPr lang="en-US" altLang="ko-KR" b="1" dirty="0"/>
              <a:t>: </a:t>
            </a:r>
            <a:r>
              <a:rPr lang="ko-KR" altLang="en-US" b="1" dirty="0"/>
              <a:t>양의 상관관계가 나타남</a:t>
            </a:r>
            <a:endParaRPr lang="en-US" altLang="ko-KR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B471530-7A00-4B31-B418-FA810BC91BA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34924"/>
            <a:ext cx="6030000" cy="28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08AC5D-39D5-4F62-8A9B-C24F3971DE1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77462"/>
            <a:ext cx="6030000" cy="28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155097A-1E14-4B62-98DF-CCACB9EE9FEC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85592"/>
            <a:ext cx="6030000" cy="28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770F29-0A2C-44ED-8BFE-CE2D6E30640B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643054"/>
            <a:ext cx="6030000" cy="288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20AE31-0CAD-4CF9-86CB-B437E597A3CE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77462"/>
            <a:ext cx="6030000" cy="288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85DE35A-7C13-406D-B5A5-67ECE1EDF018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651184"/>
            <a:ext cx="6030000" cy="2880000"/>
          </a:xfrm>
          <a:prstGeom prst="rect">
            <a:avLst/>
          </a:prstGeom>
        </p:spPr>
      </p:pic>
      <p:sp>
        <p:nvSpPr>
          <p:cNvPr id="19" name="슬라이드 번호 개체 틀 5">
            <a:extLst>
              <a:ext uri="{FF2B5EF4-FFF2-40B4-BE49-F238E27FC236}">
                <a16:creationId xmlns:a16="http://schemas.microsoft.com/office/drawing/2014/main" id="{9E146608-B005-459C-AF8C-D1F5CF70E152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32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12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-EDA: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전용면적과 성별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B216A695-17A0-457D-A643-FFCDCC9F7D0D}"/>
              </a:ext>
            </a:extLst>
          </p:cNvPr>
          <p:cNvSpPr/>
          <p:nvPr/>
        </p:nvSpPr>
        <p:spPr>
          <a:xfrm>
            <a:off x="551865" y="442150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0A831BE-6838-424F-9EE0-10DD6F553CBD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2" y="2125829"/>
            <a:ext cx="4219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전용면적과 성별의 분포</a:t>
            </a:r>
            <a:r>
              <a:rPr lang="en-US" altLang="ko-KR" b="1" dirty="0"/>
              <a:t>: </a:t>
            </a:r>
          </a:p>
          <a:p>
            <a:r>
              <a:rPr lang="ko-KR" altLang="en-US" b="1" dirty="0"/>
              <a:t>전용면적은 왼쪽으로 치우침</a:t>
            </a:r>
            <a:endParaRPr lang="en-US" altLang="ko-KR" b="1" dirty="0"/>
          </a:p>
          <a:p>
            <a:r>
              <a:rPr lang="ko-KR" altLang="en-US" b="1" dirty="0"/>
              <a:t>가구주 성별은 남이 여보다 많음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164E1-9FA6-4AC9-BA77-0EA2E003A216}"/>
              </a:ext>
            </a:extLst>
          </p:cNvPr>
          <p:cNvSpPr txBox="1"/>
          <p:nvPr/>
        </p:nvSpPr>
        <p:spPr>
          <a:xfrm>
            <a:off x="993031" y="4362840"/>
            <a:ext cx="42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자산총액과 나이의 관계</a:t>
            </a:r>
            <a:r>
              <a:rPr lang="en-US" altLang="ko-KR" b="1" dirty="0"/>
              <a:t>: </a:t>
            </a:r>
            <a:r>
              <a:rPr lang="ko-KR" altLang="en-US" b="1" dirty="0"/>
              <a:t>성별에 따라 자산총액의 차이가 있어 보임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3A7B-8D17-4B7B-BD44-356D5BE97B63}"/>
              </a:ext>
            </a:extLst>
          </p:cNvPr>
          <p:cNvSpPr txBox="1"/>
          <p:nvPr/>
        </p:nvSpPr>
        <p:spPr>
          <a:xfrm>
            <a:off x="993032" y="3265592"/>
            <a:ext cx="42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자산총액과 전용면적과의 관계</a:t>
            </a:r>
            <a:r>
              <a:rPr lang="en-US" altLang="ko-KR" b="1" dirty="0"/>
              <a:t>:</a:t>
            </a:r>
          </a:p>
          <a:p>
            <a:r>
              <a:rPr lang="en-US" altLang="ko-KR" b="1" dirty="0"/>
              <a:t>4</a:t>
            </a:r>
            <a:r>
              <a:rPr lang="ko-KR" altLang="en-US" b="1" dirty="0"/>
              <a:t>차 곡선의 형태</a:t>
            </a:r>
            <a:endParaRPr lang="en-US" altLang="ko-KR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B471530-7A00-4B31-B418-FA810BC91BA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34924"/>
            <a:ext cx="6030000" cy="28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08AC5D-39D5-4F62-8A9B-C24F3971DE1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77462"/>
            <a:ext cx="6030000" cy="28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E71C0F-7286-4075-A21F-1928A0BE8353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85592"/>
            <a:ext cx="6030000" cy="28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17A07F-222E-4149-96A7-38EF4416E88E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643054"/>
            <a:ext cx="6030000" cy="288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7B76E7-9B78-4DE5-9A50-514BD63E7F1C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69332"/>
            <a:ext cx="6030000" cy="2880000"/>
          </a:xfrm>
          <a:prstGeom prst="rect">
            <a:avLst/>
          </a:prstGeom>
        </p:spPr>
      </p:pic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7068F58A-F3FA-4E24-8C66-F13EC1CC6E18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33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06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4" y="641704"/>
            <a:ext cx="4499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-EDA: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혼인상태와 </a:t>
            </a:r>
            <a:r>
              <a:rPr lang="ko-KR" altLang="en-US" sz="2000" b="1" dirty="0" err="1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직업군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B216A695-17A0-457D-A643-FFCDCC9F7D0D}"/>
              </a:ext>
            </a:extLst>
          </p:cNvPr>
          <p:cNvSpPr/>
          <p:nvPr/>
        </p:nvSpPr>
        <p:spPr>
          <a:xfrm>
            <a:off x="551865" y="442150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0A831BE-6838-424F-9EE0-10DD6F553CBD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2" y="2125829"/>
            <a:ext cx="4219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혼인상태와 직업군의 분포</a:t>
            </a:r>
            <a:r>
              <a:rPr lang="en-US" altLang="ko-KR" b="1" dirty="0"/>
              <a:t>: </a:t>
            </a:r>
          </a:p>
          <a:p>
            <a:r>
              <a:rPr lang="ko-KR" altLang="en-US" b="1" dirty="0"/>
              <a:t>혼인상태의 경우 기혼이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직업군의 경우</a:t>
            </a:r>
            <a:r>
              <a:rPr lang="en-US" altLang="ko-KR" b="1" dirty="0"/>
              <a:t> </a:t>
            </a:r>
            <a:r>
              <a:rPr lang="ko-KR" altLang="en-US" b="1" dirty="0"/>
              <a:t>무직자가 가장 많다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164E1-9FA6-4AC9-BA77-0EA2E003A216}"/>
              </a:ext>
            </a:extLst>
          </p:cNvPr>
          <p:cNvSpPr txBox="1"/>
          <p:nvPr/>
        </p:nvSpPr>
        <p:spPr>
          <a:xfrm>
            <a:off x="993031" y="4362840"/>
            <a:ext cx="458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자산총액과 직업군의 관계</a:t>
            </a:r>
            <a:r>
              <a:rPr lang="en-US" altLang="ko-KR" b="1" dirty="0"/>
              <a:t>: </a:t>
            </a:r>
          </a:p>
          <a:p>
            <a:r>
              <a:rPr lang="ko-KR" altLang="en-US" b="1" dirty="0"/>
              <a:t>관리자</a:t>
            </a:r>
            <a:r>
              <a:rPr lang="en-US" altLang="ko-KR" b="1" dirty="0"/>
              <a:t>(1</a:t>
            </a:r>
            <a:r>
              <a:rPr lang="ko-KR" altLang="en-US" b="1" dirty="0"/>
              <a:t>번</a:t>
            </a:r>
            <a:r>
              <a:rPr lang="en-US" altLang="ko-KR" b="1" dirty="0"/>
              <a:t>)</a:t>
            </a:r>
            <a:r>
              <a:rPr lang="ko-KR" altLang="en-US" b="1" dirty="0"/>
              <a:t>가 가장 많아 보이며</a:t>
            </a:r>
            <a:r>
              <a:rPr lang="en-US" altLang="ko-KR" b="1" dirty="0"/>
              <a:t>, </a:t>
            </a:r>
          </a:p>
          <a:p>
            <a:r>
              <a:rPr lang="ko-KR" altLang="en-US" b="1" dirty="0"/>
              <a:t>무직자</a:t>
            </a:r>
            <a:r>
              <a:rPr lang="en-US" altLang="ko-KR" b="1" dirty="0"/>
              <a:t>(0</a:t>
            </a:r>
            <a:r>
              <a:rPr lang="ko-KR" altLang="en-US" b="1" dirty="0"/>
              <a:t>번</a:t>
            </a:r>
            <a:r>
              <a:rPr lang="en-US" altLang="ko-KR" b="1" dirty="0"/>
              <a:t>)</a:t>
            </a:r>
            <a:r>
              <a:rPr lang="ko-KR" altLang="en-US" b="1" dirty="0"/>
              <a:t>가 가장 적어 보인다</a:t>
            </a:r>
            <a:r>
              <a:rPr lang="en-US" altLang="ko-KR" b="1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3A7B-8D17-4B7B-BD44-356D5BE97B63}"/>
              </a:ext>
            </a:extLst>
          </p:cNvPr>
          <p:cNvSpPr txBox="1"/>
          <p:nvPr/>
        </p:nvSpPr>
        <p:spPr>
          <a:xfrm>
            <a:off x="993032" y="3265592"/>
            <a:ext cx="458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자산총액과 혼인상태의 관계</a:t>
            </a:r>
            <a:r>
              <a:rPr lang="en-US" altLang="ko-KR" b="1" dirty="0"/>
              <a:t>: </a:t>
            </a:r>
            <a:r>
              <a:rPr lang="ko-KR" altLang="en-US" b="1" dirty="0"/>
              <a:t>기혼의 </a:t>
            </a:r>
            <a:endParaRPr lang="en-US" altLang="ko-KR" b="1" dirty="0"/>
          </a:p>
          <a:p>
            <a:r>
              <a:rPr lang="ko-KR" altLang="en-US" b="1" dirty="0"/>
              <a:t>자산총액이 가장 많은 것으로 보이며</a:t>
            </a:r>
            <a:r>
              <a:rPr lang="en-US" altLang="ko-KR" b="1" dirty="0"/>
              <a:t> </a:t>
            </a:r>
            <a:r>
              <a:rPr lang="ko-KR" altLang="en-US" b="1" dirty="0"/>
              <a:t>미혼</a:t>
            </a:r>
            <a:r>
              <a:rPr lang="en-US" altLang="ko-KR" b="1" dirty="0"/>
              <a:t>, </a:t>
            </a:r>
          </a:p>
          <a:p>
            <a:r>
              <a:rPr lang="ko-KR" altLang="en-US" b="1" dirty="0"/>
              <a:t>사별</a:t>
            </a:r>
            <a:r>
              <a:rPr lang="en-US" altLang="ko-KR" b="1" dirty="0"/>
              <a:t>, </a:t>
            </a:r>
            <a:r>
              <a:rPr lang="ko-KR" altLang="en-US" b="1" dirty="0"/>
              <a:t>이혼가구 간의 차이는 보이지 않는다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B471530-7A00-4B31-B418-FA810BC91BA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34924"/>
            <a:ext cx="6030000" cy="28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08AC5D-39D5-4F62-8A9B-C24F3971DE1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77462"/>
            <a:ext cx="6030000" cy="28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E932476-CBE6-44CB-BA46-557BA74BF070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94062"/>
            <a:ext cx="6030000" cy="28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A60422-8C40-4396-92E9-864D15363FC7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634924"/>
            <a:ext cx="6030000" cy="288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0F7A3C-6897-41FF-829F-8AD8F504A6C4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634924"/>
            <a:ext cx="6030000" cy="2880000"/>
          </a:xfrm>
          <a:prstGeom prst="rect">
            <a:avLst/>
          </a:prstGeom>
        </p:spPr>
      </p:pic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2057E32E-CD9F-4E41-A743-0BAE9DFB747A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34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1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-EDA: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가구원수와 주거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B216A695-17A0-457D-A643-FFCDCC9F7D0D}"/>
              </a:ext>
            </a:extLst>
          </p:cNvPr>
          <p:cNvSpPr/>
          <p:nvPr/>
        </p:nvSpPr>
        <p:spPr>
          <a:xfrm>
            <a:off x="551865" y="442150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0A831BE-6838-424F-9EE0-10DD6F553CBD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2" y="2125829"/>
            <a:ext cx="4219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가구원수와 주거의 분포</a:t>
            </a:r>
            <a:r>
              <a:rPr lang="en-US" altLang="ko-KR" b="1" dirty="0"/>
              <a:t>:</a:t>
            </a:r>
          </a:p>
          <a:p>
            <a:r>
              <a:rPr lang="ko-KR" altLang="en-US" b="1" dirty="0"/>
              <a:t>가구원수의 경우 </a:t>
            </a:r>
            <a:r>
              <a:rPr lang="en-US" altLang="ko-KR" b="1" dirty="0"/>
              <a:t>2</a:t>
            </a:r>
            <a:r>
              <a:rPr lang="ko-KR" altLang="en-US" b="1" dirty="0"/>
              <a:t>인이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주거의 경우 아파트가 가장 많음</a:t>
            </a:r>
            <a:endParaRPr lang="en-US" altLang="ko-K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164E1-9FA6-4AC9-BA77-0EA2E003A216}"/>
              </a:ext>
            </a:extLst>
          </p:cNvPr>
          <p:cNvSpPr txBox="1"/>
          <p:nvPr/>
        </p:nvSpPr>
        <p:spPr>
          <a:xfrm>
            <a:off x="993031" y="4362840"/>
            <a:ext cx="42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자산총액과 주거의 관계</a:t>
            </a:r>
            <a:r>
              <a:rPr lang="en-US" altLang="ko-KR" b="1" dirty="0"/>
              <a:t>: </a:t>
            </a:r>
            <a:r>
              <a:rPr lang="ko-KR" altLang="en-US" b="1" dirty="0"/>
              <a:t>아파트 거주 가구의 소득 총액이 가장 많아 보임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3A7B-8D17-4B7B-BD44-356D5BE97B63}"/>
              </a:ext>
            </a:extLst>
          </p:cNvPr>
          <p:cNvSpPr txBox="1"/>
          <p:nvPr/>
        </p:nvSpPr>
        <p:spPr>
          <a:xfrm>
            <a:off x="993032" y="3265592"/>
            <a:ext cx="440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자산총액과 가구원수의 관계</a:t>
            </a:r>
            <a:r>
              <a:rPr lang="en-US" altLang="ko-KR" b="1" dirty="0"/>
              <a:t>: </a:t>
            </a:r>
            <a:r>
              <a:rPr lang="ko-KR" altLang="en-US" b="1" dirty="0"/>
              <a:t>가구원수와 자산총액 사이의 양의 상관관계가 보임</a:t>
            </a:r>
            <a:endParaRPr lang="en-US" altLang="ko-KR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B471530-7A00-4B31-B418-FA810BC91BA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34924"/>
            <a:ext cx="6030000" cy="28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08AC5D-39D5-4F62-8A9B-C24F3971DE1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77462"/>
            <a:ext cx="6030000" cy="28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8A5BD9-878D-49C6-BDF3-619AE6DB12E6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85592"/>
            <a:ext cx="6030000" cy="28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34D66C-412B-4AC6-B54D-BB41F9D9B42A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626794"/>
            <a:ext cx="6030000" cy="2880000"/>
          </a:xfrm>
          <a:prstGeom prst="rect">
            <a:avLst/>
          </a:prstGeom>
        </p:spPr>
      </p:pic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8D1799A-6FBC-49FB-ACE7-AC483494993F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35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49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pPr algn="r"/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-EDA: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입주형태와 교육정도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B216A695-17A0-457D-A643-FFCDCC9F7D0D}"/>
              </a:ext>
            </a:extLst>
          </p:cNvPr>
          <p:cNvSpPr/>
          <p:nvPr/>
        </p:nvSpPr>
        <p:spPr>
          <a:xfrm>
            <a:off x="551865" y="442150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0A831BE-6838-424F-9EE0-10DD6F553CBD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2" y="2125829"/>
            <a:ext cx="433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입주형태와 교육정도의 분포</a:t>
            </a:r>
            <a:r>
              <a:rPr lang="en-US" altLang="ko-KR" b="1" dirty="0"/>
              <a:t>:</a:t>
            </a:r>
          </a:p>
          <a:p>
            <a:r>
              <a:rPr lang="ko-KR" altLang="en-US" b="1" dirty="0"/>
              <a:t>입주형태의 경우 자가가</a:t>
            </a:r>
            <a:r>
              <a:rPr lang="en-US" altLang="ko-KR" b="1" dirty="0"/>
              <a:t>, </a:t>
            </a:r>
          </a:p>
          <a:p>
            <a:r>
              <a:rPr lang="ko-KR" altLang="en-US" b="1" dirty="0"/>
              <a:t>교육 정도의 경우 대졸 이상이 가장 많음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164E1-9FA6-4AC9-BA77-0EA2E003A216}"/>
              </a:ext>
            </a:extLst>
          </p:cNvPr>
          <p:cNvSpPr txBox="1"/>
          <p:nvPr/>
        </p:nvSpPr>
        <p:spPr>
          <a:xfrm>
            <a:off x="993031" y="4362840"/>
            <a:ext cx="4219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자산총액과 교육정도의 관계</a:t>
            </a:r>
            <a:r>
              <a:rPr lang="en-US" altLang="ko-KR" b="1" dirty="0"/>
              <a:t>:</a:t>
            </a:r>
          </a:p>
          <a:p>
            <a:r>
              <a:rPr lang="ko-KR" altLang="en-US" b="1" dirty="0"/>
              <a:t>대졸이상이 가장 많아 보이며</a:t>
            </a:r>
            <a:r>
              <a:rPr lang="en-US" altLang="ko-KR" b="1" dirty="0"/>
              <a:t>,</a:t>
            </a:r>
          </a:p>
          <a:p>
            <a:r>
              <a:rPr lang="ko-KR" altLang="en-US" b="1" dirty="0" err="1"/>
              <a:t>초졸이</a:t>
            </a:r>
            <a:r>
              <a:rPr lang="ko-KR" altLang="en-US" b="1" dirty="0"/>
              <a:t> 가장 적어 보임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3A7B-8D17-4B7B-BD44-356D5BE97B63}"/>
              </a:ext>
            </a:extLst>
          </p:cNvPr>
          <p:cNvSpPr txBox="1"/>
          <p:nvPr/>
        </p:nvSpPr>
        <p:spPr>
          <a:xfrm>
            <a:off x="993032" y="3265592"/>
            <a:ext cx="433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자산총액과 입주형태의 관계</a:t>
            </a:r>
            <a:r>
              <a:rPr lang="en-US" altLang="ko-KR" b="1" dirty="0"/>
              <a:t>: </a:t>
            </a:r>
          </a:p>
          <a:p>
            <a:r>
              <a:rPr lang="ko-KR" altLang="en-US" b="1" dirty="0"/>
              <a:t>자가</a:t>
            </a:r>
            <a:r>
              <a:rPr lang="en-US" altLang="ko-KR" b="1" dirty="0"/>
              <a:t>,</a:t>
            </a:r>
            <a:r>
              <a:rPr lang="ko-KR" altLang="en-US" b="1" dirty="0"/>
              <a:t> 전세 거주자의 자산 총액이</a:t>
            </a:r>
            <a:endParaRPr lang="en-US" altLang="ko-KR" b="1" dirty="0"/>
          </a:p>
          <a:p>
            <a:r>
              <a:rPr lang="ko-KR" altLang="en-US" b="1" dirty="0"/>
              <a:t>기타</a:t>
            </a:r>
            <a:r>
              <a:rPr lang="en-US" altLang="ko-KR" b="1" dirty="0"/>
              <a:t>, </a:t>
            </a:r>
            <a:r>
              <a:rPr lang="ko-KR" altLang="en-US" b="1" dirty="0"/>
              <a:t>월세보다 많아 보임</a:t>
            </a:r>
            <a:endParaRPr lang="en-US" altLang="ko-KR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B471530-7A00-4B31-B418-FA810BC91BA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34924"/>
            <a:ext cx="6030000" cy="28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08AC5D-39D5-4F62-8A9B-C24F3971DE1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77462"/>
            <a:ext cx="6030000" cy="28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4A2CA1E-520D-4808-8F31-015792F3C71D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77462"/>
            <a:ext cx="6030000" cy="28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44CE8B-AF7C-49D4-81A6-28C0344FD871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635786"/>
            <a:ext cx="6030000" cy="2880000"/>
          </a:xfrm>
          <a:prstGeom prst="rect">
            <a:avLst/>
          </a:prstGeom>
        </p:spPr>
      </p:pic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551F43D2-9D90-4692-8387-48330E5C6AF6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36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90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pPr algn="r"/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-EDA: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가구유형과 부채여부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B216A695-17A0-457D-A643-FFCDCC9F7D0D}"/>
              </a:ext>
            </a:extLst>
          </p:cNvPr>
          <p:cNvSpPr/>
          <p:nvPr/>
        </p:nvSpPr>
        <p:spPr>
          <a:xfrm>
            <a:off x="551865" y="442150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0A831BE-6838-424F-9EE0-10DD6F553CBD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2" y="2125829"/>
            <a:ext cx="4219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가구유형과 부채여부의 분포</a:t>
            </a:r>
            <a:r>
              <a:rPr lang="en-US" altLang="ko-KR" b="1" dirty="0"/>
              <a:t>:</a:t>
            </a:r>
          </a:p>
          <a:p>
            <a:r>
              <a:rPr lang="ko-KR" altLang="en-US" b="1" dirty="0"/>
              <a:t>가구유형의 경우 해당 없음이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부채여부의 경우 있는 가구가 많음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164E1-9FA6-4AC9-BA77-0EA2E003A216}"/>
              </a:ext>
            </a:extLst>
          </p:cNvPr>
          <p:cNvSpPr txBox="1"/>
          <p:nvPr/>
        </p:nvSpPr>
        <p:spPr>
          <a:xfrm>
            <a:off x="993031" y="4362840"/>
            <a:ext cx="4219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자산총액과 부채여부의 관계</a:t>
            </a:r>
            <a:r>
              <a:rPr lang="en-US" altLang="ko-KR" b="1" dirty="0"/>
              <a:t>:</a:t>
            </a:r>
          </a:p>
          <a:p>
            <a:r>
              <a:rPr lang="ko-KR" altLang="en-US" b="1" dirty="0"/>
              <a:t>부채가 있는 가구가 자산총액이 </a:t>
            </a:r>
            <a:endParaRPr lang="en-US" altLang="ko-KR" b="1" dirty="0"/>
          </a:p>
          <a:p>
            <a:r>
              <a:rPr lang="ko-KR" altLang="en-US" b="1" dirty="0"/>
              <a:t>적어 보임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3A7B-8D17-4B7B-BD44-356D5BE97B63}"/>
              </a:ext>
            </a:extLst>
          </p:cNvPr>
          <p:cNvSpPr txBox="1"/>
          <p:nvPr/>
        </p:nvSpPr>
        <p:spPr>
          <a:xfrm>
            <a:off x="993032" y="3265592"/>
            <a:ext cx="428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자산총액과 가구유형의 관계</a:t>
            </a:r>
            <a:r>
              <a:rPr lang="en-US" altLang="ko-KR" b="1" dirty="0"/>
              <a:t>:</a:t>
            </a:r>
          </a:p>
          <a:p>
            <a:r>
              <a:rPr lang="en-US" altLang="ko-KR" b="1" dirty="0"/>
              <a:t>Box Plot </a:t>
            </a:r>
            <a:r>
              <a:rPr lang="ko-KR" altLang="en-US" b="1" dirty="0"/>
              <a:t>상에서는 큰 차이가 없어 보임</a:t>
            </a:r>
            <a:endParaRPr lang="en-US" altLang="ko-KR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B471530-7A00-4B31-B418-FA810BC91BA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34924"/>
            <a:ext cx="6030000" cy="28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08AC5D-39D5-4F62-8A9B-C24F3971DE1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77462"/>
            <a:ext cx="6030000" cy="28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E9AE48-4FFF-47B3-BF21-343A06353D15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85592"/>
            <a:ext cx="6030000" cy="28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BF20E6-0A91-47AE-AD24-4D9D0486F2C1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643054"/>
            <a:ext cx="6030000" cy="2880000"/>
          </a:xfrm>
          <a:prstGeom prst="rect">
            <a:avLst/>
          </a:prstGeom>
        </p:spPr>
      </p:pic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A9E9E1A7-EFFC-41AE-B780-3D2A93573934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37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8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pPr algn="r"/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-EDA: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수도권여부와 한부모가구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B216A695-17A0-457D-A643-FFCDCC9F7D0D}"/>
              </a:ext>
            </a:extLst>
          </p:cNvPr>
          <p:cNvSpPr/>
          <p:nvPr/>
        </p:nvSpPr>
        <p:spPr>
          <a:xfrm>
            <a:off x="551865" y="442150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0A831BE-6838-424F-9EE0-10DD6F553CBD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2" y="2125829"/>
            <a:ext cx="4219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수도권여부과 한부모가구의 분포</a:t>
            </a:r>
            <a:r>
              <a:rPr lang="en-US" altLang="ko-KR" b="1" dirty="0"/>
              <a:t>:</a:t>
            </a:r>
          </a:p>
          <a:p>
            <a:r>
              <a:rPr lang="ko-KR" altLang="en-US" b="1" dirty="0"/>
              <a:t>수도권 여부의 경우 비수도권이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한부모가구의 경우 양부모가구가 많음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164E1-9FA6-4AC9-BA77-0EA2E003A216}"/>
              </a:ext>
            </a:extLst>
          </p:cNvPr>
          <p:cNvSpPr txBox="1"/>
          <p:nvPr/>
        </p:nvSpPr>
        <p:spPr>
          <a:xfrm>
            <a:off x="993031" y="4362840"/>
            <a:ext cx="42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자산총액과 한부모가구의 관계</a:t>
            </a:r>
            <a:r>
              <a:rPr lang="en-US" altLang="ko-KR" b="1" dirty="0"/>
              <a:t>:</a:t>
            </a:r>
          </a:p>
          <a:p>
            <a:r>
              <a:rPr lang="ko-KR" altLang="en-US" b="1" dirty="0"/>
              <a:t>양부모가구가 자산총액이 더 많아 보임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3A7B-8D17-4B7B-BD44-356D5BE97B63}"/>
              </a:ext>
            </a:extLst>
          </p:cNvPr>
          <p:cNvSpPr txBox="1"/>
          <p:nvPr/>
        </p:nvSpPr>
        <p:spPr>
          <a:xfrm>
            <a:off x="993032" y="3265592"/>
            <a:ext cx="428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자산총액과 수도권여부의 관계</a:t>
            </a:r>
            <a:r>
              <a:rPr lang="en-US" altLang="ko-KR" b="1" dirty="0"/>
              <a:t>:</a:t>
            </a:r>
          </a:p>
          <a:p>
            <a:r>
              <a:rPr lang="en-US" altLang="ko-KR" b="1" dirty="0"/>
              <a:t>Box Plot </a:t>
            </a:r>
            <a:r>
              <a:rPr lang="ko-KR" altLang="en-US" b="1" dirty="0"/>
              <a:t>상에서는 큰 차이가 없어 보임</a:t>
            </a:r>
            <a:endParaRPr lang="en-US" altLang="ko-KR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B471530-7A00-4B31-B418-FA810BC91BA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34924"/>
            <a:ext cx="6030000" cy="28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08AC5D-39D5-4F62-8A9B-C24F3971DE1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77462"/>
            <a:ext cx="6030000" cy="28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3D493A-0BBF-4E1F-AABB-186186EA3850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85592"/>
            <a:ext cx="6030000" cy="288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48A2BB-22CF-4FA0-A53B-45313289354F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598808"/>
            <a:ext cx="6030000" cy="2880000"/>
          </a:xfrm>
          <a:prstGeom prst="rect">
            <a:avLst/>
          </a:prstGeom>
        </p:spPr>
      </p:pic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CFAC3B0A-22A5-4798-AC43-E076D4BD379A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38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pPr algn="r"/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-EDA: </a:t>
            </a:r>
            <a:r>
              <a:rPr lang="ko-KR" altLang="en-US" sz="2000" b="1" dirty="0" err="1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조손가구와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 노인가구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B216A695-17A0-457D-A643-FFCDCC9F7D0D}"/>
              </a:ext>
            </a:extLst>
          </p:cNvPr>
          <p:cNvSpPr/>
          <p:nvPr/>
        </p:nvSpPr>
        <p:spPr>
          <a:xfrm>
            <a:off x="551865" y="442150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0A831BE-6838-424F-9EE0-10DD6F553CBD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2" y="2125829"/>
            <a:ext cx="440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조손가구와</a:t>
            </a:r>
            <a:r>
              <a:rPr lang="ko-KR" altLang="en-US" b="1" dirty="0"/>
              <a:t> 노인가구의 분포</a:t>
            </a:r>
            <a:r>
              <a:rPr lang="en-US" altLang="ko-KR" b="1" dirty="0"/>
              <a:t>:</a:t>
            </a:r>
          </a:p>
          <a:p>
            <a:r>
              <a:rPr lang="ko-KR" altLang="en-US" b="1" dirty="0" err="1"/>
              <a:t>조손가구와</a:t>
            </a:r>
            <a:r>
              <a:rPr lang="ko-KR" altLang="en-US" b="1" dirty="0"/>
              <a:t> 노인가구가 아닌 경우가 많음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164E1-9FA6-4AC9-BA77-0EA2E003A216}"/>
              </a:ext>
            </a:extLst>
          </p:cNvPr>
          <p:cNvSpPr txBox="1"/>
          <p:nvPr/>
        </p:nvSpPr>
        <p:spPr>
          <a:xfrm>
            <a:off x="993031" y="4362840"/>
            <a:ext cx="450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자산총액과 노인가구의 관계</a:t>
            </a:r>
            <a:r>
              <a:rPr lang="en-US" altLang="ko-KR" b="1" dirty="0"/>
              <a:t>:</a:t>
            </a:r>
          </a:p>
          <a:p>
            <a:r>
              <a:rPr lang="ko-KR" altLang="en-US" b="1" dirty="0"/>
              <a:t>노인가구의 경우 자산총액이 더 적어 보임 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3A7B-8D17-4B7B-BD44-356D5BE97B63}"/>
              </a:ext>
            </a:extLst>
          </p:cNvPr>
          <p:cNvSpPr txBox="1"/>
          <p:nvPr/>
        </p:nvSpPr>
        <p:spPr>
          <a:xfrm>
            <a:off x="993032" y="3265592"/>
            <a:ext cx="450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자산총액과 </a:t>
            </a:r>
            <a:r>
              <a:rPr lang="ko-KR" altLang="en-US" b="1" dirty="0" err="1"/>
              <a:t>조손가구의</a:t>
            </a:r>
            <a:r>
              <a:rPr lang="ko-KR" altLang="en-US" b="1" dirty="0"/>
              <a:t> 관계</a:t>
            </a:r>
            <a:r>
              <a:rPr lang="en-US" altLang="ko-KR" b="1" dirty="0"/>
              <a:t>:</a:t>
            </a:r>
          </a:p>
          <a:p>
            <a:r>
              <a:rPr lang="ko-KR" altLang="en-US" b="1" dirty="0" err="1"/>
              <a:t>조손가구의</a:t>
            </a:r>
            <a:r>
              <a:rPr lang="ko-KR" altLang="en-US" b="1" dirty="0"/>
              <a:t> 경우 자산총액이 더 적어 보임 </a:t>
            </a:r>
            <a:endParaRPr lang="en-US" altLang="ko-KR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B471530-7A00-4B31-B418-FA810BC91BA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34924"/>
            <a:ext cx="6030000" cy="28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08AC5D-39D5-4F62-8A9B-C24F3971DE1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77462"/>
            <a:ext cx="6030000" cy="28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AFD782-515D-4C55-956E-8A1A44CCDA6D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828" y="377462"/>
            <a:ext cx="6030000" cy="28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435593-47ED-4E77-BD8C-74376EC94B7A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633746"/>
            <a:ext cx="6030000" cy="2880000"/>
          </a:xfrm>
          <a:prstGeom prst="rect">
            <a:avLst/>
          </a:prstGeom>
        </p:spPr>
      </p:pic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03325FD4-41DD-4359-96BA-5A52C4B632A5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39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04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3865" y="641704"/>
            <a:ext cx="1854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01.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인턴 일정</a:t>
            </a:r>
            <a:endParaRPr lang="en-US" sz="24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F7BD090-5040-4BB0-99F8-B67094F22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800510"/>
              </p:ext>
            </p:extLst>
          </p:nvPr>
        </p:nvGraphicFramePr>
        <p:xfrm>
          <a:off x="1596001" y="1390919"/>
          <a:ext cx="8999998" cy="4320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714">
                  <a:extLst>
                    <a:ext uri="{9D8B030D-6E8A-4147-A177-3AD203B41FA5}">
                      <a16:colId xmlns:a16="http://schemas.microsoft.com/office/drawing/2014/main" val="2153814544"/>
                    </a:ext>
                  </a:extLst>
                </a:gridCol>
                <a:gridCol w="1285714">
                  <a:extLst>
                    <a:ext uri="{9D8B030D-6E8A-4147-A177-3AD203B41FA5}">
                      <a16:colId xmlns:a16="http://schemas.microsoft.com/office/drawing/2014/main" val="4044328690"/>
                    </a:ext>
                  </a:extLst>
                </a:gridCol>
                <a:gridCol w="1285714">
                  <a:extLst>
                    <a:ext uri="{9D8B030D-6E8A-4147-A177-3AD203B41FA5}">
                      <a16:colId xmlns:a16="http://schemas.microsoft.com/office/drawing/2014/main" val="3425457290"/>
                    </a:ext>
                  </a:extLst>
                </a:gridCol>
                <a:gridCol w="1285714">
                  <a:extLst>
                    <a:ext uri="{9D8B030D-6E8A-4147-A177-3AD203B41FA5}">
                      <a16:colId xmlns:a16="http://schemas.microsoft.com/office/drawing/2014/main" val="3769880226"/>
                    </a:ext>
                  </a:extLst>
                </a:gridCol>
                <a:gridCol w="1285714">
                  <a:extLst>
                    <a:ext uri="{9D8B030D-6E8A-4147-A177-3AD203B41FA5}">
                      <a16:colId xmlns:a16="http://schemas.microsoft.com/office/drawing/2014/main" val="2835683395"/>
                    </a:ext>
                  </a:extLst>
                </a:gridCol>
                <a:gridCol w="1285714">
                  <a:extLst>
                    <a:ext uri="{9D8B030D-6E8A-4147-A177-3AD203B41FA5}">
                      <a16:colId xmlns:a16="http://schemas.microsoft.com/office/drawing/2014/main" val="2295579652"/>
                    </a:ext>
                  </a:extLst>
                </a:gridCol>
                <a:gridCol w="1285714">
                  <a:extLst>
                    <a:ext uri="{9D8B030D-6E8A-4147-A177-3AD203B41FA5}">
                      <a16:colId xmlns:a16="http://schemas.microsoft.com/office/drawing/2014/main" val="2771946498"/>
                    </a:ext>
                  </a:extLst>
                </a:gridCol>
              </a:tblGrid>
              <a:tr h="418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SUN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MON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TUE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WED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THU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FRI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  <a:latin typeface="+mn-lt"/>
                        </a:rPr>
                        <a:t>SAT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66979"/>
                  </a:ext>
                </a:extLst>
              </a:tr>
              <a:tr h="9754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7/15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OT/</a:t>
                      </a:r>
                      <a:r>
                        <a:rPr lang="ko-KR" alt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인턴업무 시작</a:t>
                      </a:r>
                      <a:endParaRPr lang="en-US" altLang="ko-KR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소비자 물가 조사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경제 통계 </a:t>
                      </a:r>
                      <a:endParaRPr lang="en-US" altLang="ko-KR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통합 조사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농업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어업 </a:t>
                      </a:r>
                      <a:endParaRPr lang="en-US" altLang="ko-KR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조사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696902"/>
                  </a:ext>
                </a:extLst>
              </a:tr>
              <a:tr h="9754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23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인포그래픽</a:t>
                      </a:r>
                      <a:endParaRPr lang="en-US" altLang="ko-KR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교육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(~7/31)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24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26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나라셈도서관 업무 실습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27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826651"/>
                  </a:ext>
                </a:extLst>
              </a:tr>
              <a:tr h="9754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데이터센터 </a:t>
                      </a:r>
                      <a:endParaRPr lang="en-US" altLang="ko-KR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업무 실습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8/1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연구보고서</a:t>
                      </a:r>
                      <a:endParaRPr lang="en-US" altLang="ko-KR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작성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(~8/7)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401628"/>
                  </a:ext>
                </a:extLst>
              </a:tr>
              <a:tr h="9754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연구보고서</a:t>
                      </a:r>
                      <a:endParaRPr lang="en-US" altLang="ko-KR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발표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과천 과학관 업무 실습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인턴업무</a:t>
                      </a:r>
                      <a:endParaRPr lang="en-US" altLang="ko-KR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종료</a:t>
                      </a:r>
                      <a:endParaRPr lang="en-US" altLang="ko-KR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59884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3AB21C-3696-41C1-9AB5-48955B6359B9}"/>
              </a:ext>
            </a:extLst>
          </p:cNvPr>
          <p:cNvSpPr txBox="1"/>
          <p:nvPr/>
        </p:nvSpPr>
        <p:spPr>
          <a:xfrm>
            <a:off x="1596001" y="5846964"/>
            <a:ext cx="93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※이 외에도 국가별 메트로폴리탄 통계시스템 조사 등의 사무 업무 실시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90957DCC-FA24-4742-8A73-F2640B29299D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4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55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-1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차 회귀분석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B216A695-17A0-457D-A643-FFCDCC9F7D0D}"/>
              </a:ext>
            </a:extLst>
          </p:cNvPr>
          <p:cNvSpPr/>
          <p:nvPr/>
        </p:nvSpPr>
        <p:spPr>
          <a:xfrm>
            <a:off x="551865" y="442150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0A831BE-6838-424F-9EE0-10DD6F553CBD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1" y="2125829"/>
            <a:ext cx="4503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회귀분석 결과</a:t>
            </a:r>
            <a:endParaRPr lang="en-US" altLang="ko-KR" b="1" dirty="0"/>
          </a:p>
          <a:p>
            <a:r>
              <a:rPr lang="en-US" altLang="ko-KR" b="1" dirty="0"/>
              <a:t>R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²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=0.3909,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AIC:455958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설명력이 약하며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복잡성이 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164E1-9FA6-4AC9-BA77-0EA2E003A216}"/>
              </a:ext>
            </a:extLst>
          </p:cNvPr>
          <p:cNvSpPr txBox="1"/>
          <p:nvPr/>
        </p:nvSpPr>
        <p:spPr>
          <a:xfrm>
            <a:off x="993031" y="4362840"/>
            <a:ext cx="450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변환 방법</a:t>
            </a:r>
            <a:r>
              <a:rPr lang="en-US" altLang="ko-KR" b="1" dirty="0"/>
              <a:t>: Box-Cox Transformation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3A7B-8D17-4B7B-BD44-356D5BE97B63}"/>
              </a:ext>
            </a:extLst>
          </p:cNvPr>
          <p:cNvSpPr txBox="1"/>
          <p:nvPr/>
        </p:nvSpPr>
        <p:spPr>
          <a:xfrm>
            <a:off x="993032" y="3265592"/>
            <a:ext cx="4570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연속형 </a:t>
            </a:r>
            <a:r>
              <a:rPr lang="ko-KR" altLang="en-US" b="1" dirty="0" err="1"/>
              <a:t>자료중</a:t>
            </a:r>
            <a:r>
              <a:rPr lang="ko-KR" altLang="en-US" b="1" dirty="0"/>
              <a:t> 치우친 분포를 가진</a:t>
            </a:r>
            <a:endParaRPr lang="en-US" altLang="ko-KR" b="1" dirty="0"/>
          </a:p>
          <a:p>
            <a:r>
              <a:rPr lang="ko-KR" altLang="en-US" b="1" dirty="0"/>
              <a:t>종속변수 자산총액과</a:t>
            </a:r>
            <a:r>
              <a:rPr lang="en-US" altLang="ko-KR" b="1" dirty="0"/>
              <a:t> </a:t>
            </a:r>
            <a:r>
              <a:rPr lang="ko-KR" altLang="en-US" b="1" dirty="0"/>
              <a:t>설명변수 경상소득</a:t>
            </a:r>
            <a:r>
              <a:rPr lang="en-US" altLang="ko-KR" b="1" dirty="0"/>
              <a:t>, </a:t>
            </a:r>
            <a:r>
              <a:rPr lang="ko-KR" altLang="en-US" b="1" dirty="0"/>
              <a:t>세금</a:t>
            </a:r>
            <a:r>
              <a:rPr lang="en-US" altLang="ko-KR" b="1" dirty="0"/>
              <a:t>, </a:t>
            </a:r>
            <a:r>
              <a:rPr lang="ko-KR" altLang="en-US" b="1" dirty="0"/>
              <a:t>전용면적을 변환 후 회귀분석 필요</a:t>
            </a:r>
            <a:endParaRPr lang="en-US" altLang="ko-KR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2D7C5F6-6CBF-4676-8E31-A99512CCC704}"/>
              </a:ext>
            </a:extLst>
          </p:cNvPr>
          <p:cNvGrpSpPr/>
          <p:nvPr/>
        </p:nvGrpSpPr>
        <p:grpSpPr>
          <a:xfrm>
            <a:off x="6094787" y="331677"/>
            <a:ext cx="6030002" cy="6120000"/>
            <a:chOff x="6094787" y="331677"/>
            <a:chExt cx="6030002" cy="612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1A13300-876D-4740-B26B-D6A4C53AF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787" y="331677"/>
              <a:ext cx="6029060" cy="552051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36DEB3F-B5D0-4F16-A06C-FC09E77B3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789" y="5852193"/>
              <a:ext cx="6030000" cy="599484"/>
            </a:xfrm>
            <a:prstGeom prst="rect">
              <a:avLst/>
            </a:prstGeom>
          </p:spPr>
        </p:pic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6F1177C-455A-4DB6-AD99-02AFE35A6131}"/>
              </a:ext>
            </a:extLst>
          </p:cNvPr>
          <p:cNvCxnSpPr>
            <a:cxnSpLocks/>
          </p:cNvCxnSpPr>
          <p:nvPr/>
        </p:nvCxnSpPr>
        <p:spPr>
          <a:xfrm>
            <a:off x="9154160" y="5699760"/>
            <a:ext cx="2661920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1056770-8CCA-4C08-9016-A8781E9CFD3B}"/>
              </a:ext>
            </a:extLst>
          </p:cNvPr>
          <p:cNvCxnSpPr>
            <a:cxnSpLocks/>
          </p:cNvCxnSpPr>
          <p:nvPr/>
        </p:nvCxnSpPr>
        <p:spPr>
          <a:xfrm>
            <a:off x="6094787" y="6411037"/>
            <a:ext cx="1098493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E079C940-38A9-4B17-AD25-07472ED0782C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40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1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638186" y="2476000"/>
            <a:ext cx="367280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왼쪽에 식을 이용해 변수가 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  <a:p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대칭성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을 찾을 수 있게 하는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  <a:p>
            <a:r>
              <a:rPr lang="el-GR" altLang="ko-KR" sz="2000" b="1" dirty="0">
                <a:latin typeface="나눔고딕" panose="020D0604000000000000" pitchFamily="50" charset="-127"/>
                <a:ea typeface="맑은 고딕" panose="020B0503020000020004" pitchFamily="50" charset="-127"/>
                <a:cs typeface="Open Sans Semibold" panose="020B0706030804020204" pitchFamily="34" charset="0"/>
              </a:rPr>
              <a:t>λ</a:t>
            </a:r>
            <a:r>
              <a:rPr lang="ko-KR" altLang="en-US" sz="2000" b="1" dirty="0" err="1">
                <a:latin typeface="나눔고딕" panose="020D0604000000000000" pitchFamily="50" charset="-127"/>
                <a:ea typeface="맑은 고딕" panose="020B0503020000020004" pitchFamily="50" charset="-127"/>
                <a:cs typeface="Open Sans Semibold" panose="020B0706030804020204" pitchFamily="34" charset="0"/>
              </a:rPr>
              <a:t>를</a:t>
            </a:r>
            <a:r>
              <a:rPr lang="ko-KR" altLang="en-US" sz="2000" b="1" dirty="0">
                <a:latin typeface="나눔고딕" panose="020D0604000000000000" pitchFamily="50" charset="-127"/>
                <a:ea typeface="맑은 고딕" panose="020B0503020000020004" pitchFamily="50" charset="-127"/>
                <a:cs typeface="Open Sans Semibold" panose="020B0706030804020204" pitchFamily="34" charset="0"/>
              </a:rPr>
              <a:t> 찾는 변수 변환 방법</a:t>
            </a:r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7464184" y="2547120"/>
            <a:ext cx="0" cy="762791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21" y="1863528"/>
            <a:ext cx="6368185" cy="4352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676BE8-9F62-421D-ABCB-878F2CBDEB00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pPr algn="r"/>
            <a:r>
              <a:rPr lang="en-US" altLang="ko-KR" sz="2000" b="1" dirty="0">
                <a:solidFill>
                  <a:srgbClr val="767171"/>
                </a:solidFill>
              </a:rPr>
              <a:t>&lt;Box-Cox Transformation&gt;</a:t>
            </a:r>
            <a:r>
              <a:rPr lang="ko-KR" altLang="en-US" sz="2000" b="1" dirty="0">
                <a:solidFill>
                  <a:srgbClr val="767171"/>
                </a:solidFill>
              </a:rPr>
              <a:t>이란</a:t>
            </a:r>
            <a:r>
              <a:rPr lang="en-US" altLang="ko-KR" sz="2000" b="1" dirty="0">
                <a:solidFill>
                  <a:srgbClr val="767171"/>
                </a:solidFill>
              </a:rPr>
              <a:t>?</a:t>
            </a:r>
            <a:endParaRPr lang="en-US" sz="2400" b="1" dirty="0">
              <a:solidFill>
                <a:srgbClr val="767171"/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40245D-EFF9-4860-928E-F62115679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1" y="2103120"/>
            <a:ext cx="4826000" cy="3017520"/>
          </a:xfrm>
          <a:prstGeom prst="rect">
            <a:avLst/>
          </a:prstGeom>
        </p:spPr>
      </p:pic>
      <p:sp>
        <p:nvSpPr>
          <p:cNvPr id="12" name="AutoShape 8" descr="http://mail.naver.com/read/image/?mailSN=8854&amp;attachIndex=3&amp;contentType=image/png&amp;offset=9805&amp;size=18042&amp;mimeSN=1533540387.129409.22459.63232&amp;org=1&amp;u=rladhks95">
            <a:extLst>
              <a:ext uri="{FF2B5EF4-FFF2-40B4-BE49-F238E27FC236}">
                <a16:creationId xmlns:a16="http://schemas.microsoft.com/office/drawing/2014/main" id="{CB87E15D-3A90-4DD0-A3DE-EABA89BB75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B7C7F2-97E2-440B-8163-5598F3A4F66E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41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pPr algn="r"/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변환 후 자산총액과 경상소득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B216A695-17A0-457D-A643-FFCDCC9F7D0D}"/>
              </a:ext>
            </a:extLst>
          </p:cNvPr>
          <p:cNvSpPr/>
          <p:nvPr/>
        </p:nvSpPr>
        <p:spPr>
          <a:xfrm>
            <a:off x="551865" y="442150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0A831BE-6838-424F-9EE0-10DD6F553CBD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2" y="2125829"/>
            <a:ext cx="42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변환 후 자산총액</a:t>
            </a:r>
            <a:r>
              <a:rPr lang="en-US" altLang="ko-KR" b="1" dirty="0"/>
              <a:t>(Y)</a:t>
            </a:r>
            <a:r>
              <a:rPr lang="ko-KR" altLang="en-US" b="1" dirty="0"/>
              <a:t>의 분포가 대칭성을 가지게 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164E1-9FA6-4AC9-BA77-0EA2E003A216}"/>
              </a:ext>
            </a:extLst>
          </p:cNvPr>
          <p:cNvSpPr txBox="1"/>
          <p:nvPr/>
        </p:nvSpPr>
        <p:spPr>
          <a:xfrm>
            <a:off x="993031" y="4362840"/>
            <a:ext cx="42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자산총액과 경상소득의 관계</a:t>
            </a:r>
            <a:r>
              <a:rPr lang="en-US" altLang="ko-KR" b="1" dirty="0"/>
              <a:t>:</a:t>
            </a:r>
          </a:p>
          <a:p>
            <a:r>
              <a:rPr lang="ko-KR" altLang="en-US" b="1" dirty="0"/>
              <a:t>곡선의 형태를 가짐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3A7B-8D17-4B7B-BD44-356D5BE97B63}"/>
              </a:ext>
            </a:extLst>
          </p:cNvPr>
          <p:cNvSpPr txBox="1"/>
          <p:nvPr/>
        </p:nvSpPr>
        <p:spPr>
          <a:xfrm>
            <a:off x="993032" y="3265592"/>
            <a:ext cx="42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변환 후 경상소득의 분포</a:t>
            </a:r>
            <a:r>
              <a:rPr lang="en-US" altLang="ko-KR" b="1" dirty="0"/>
              <a:t> </a:t>
            </a:r>
            <a:r>
              <a:rPr lang="ko-KR" altLang="en-US" b="1" dirty="0"/>
              <a:t>역시 </a:t>
            </a:r>
            <a:endParaRPr lang="en-US" altLang="ko-KR" b="1" dirty="0"/>
          </a:p>
          <a:p>
            <a:r>
              <a:rPr lang="ko-KR" altLang="en-US" b="1" dirty="0"/>
              <a:t>치우침의 정도가 줄었음</a:t>
            </a:r>
            <a:endParaRPr lang="en-US" altLang="ko-KR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B471530-7A00-4B31-B418-FA810BC91BA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34924"/>
            <a:ext cx="6030000" cy="28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08AC5D-39D5-4F62-8A9B-C24F3971DE1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77462"/>
            <a:ext cx="6030000" cy="288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D7E70D7-58DD-4ED0-852B-962FBB990C7C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634924"/>
            <a:ext cx="6030000" cy="28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DCFBA8-8EDC-4B31-8084-3AFA390D44E5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67438"/>
            <a:ext cx="6030000" cy="288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FB846A-1850-403E-A5F7-F18C1FD46623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625762"/>
            <a:ext cx="6030000" cy="2880000"/>
          </a:xfrm>
          <a:prstGeom prst="rect">
            <a:avLst/>
          </a:prstGeom>
        </p:spPr>
      </p:pic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F0F9CEC3-2759-49AB-A72D-9682899255E9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42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67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변환 후 세금과 전용면적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B216A695-17A0-457D-A643-FFCDCC9F7D0D}"/>
              </a:ext>
            </a:extLst>
          </p:cNvPr>
          <p:cNvSpPr/>
          <p:nvPr/>
        </p:nvSpPr>
        <p:spPr>
          <a:xfrm>
            <a:off x="551865" y="442150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0A831BE-6838-424F-9EE0-10DD6F553CBD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2" y="2125829"/>
            <a:ext cx="42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변환 후 전용면적은 대칭성이 생겼으며</a:t>
            </a:r>
            <a:r>
              <a:rPr lang="en-US" altLang="ko-KR" b="1" dirty="0"/>
              <a:t>, </a:t>
            </a:r>
            <a:r>
              <a:rPr lang="ko-KR" altLang="en-US" b="1" dirty="0"/>
              <a:t>세금은</a:t>
            </a:r>
            <a:r>
              <a:rPr lang="en-US" altLang="ko-KR" b="1" dirty="0"/>
              <a:t> </a:t>
            </a:r>
            <a:r>
              <a:rPr lang="ko-KR" altLang="en-US" b="1" dirty="0"/>
              <a:t>치우침의 정도가 줄었음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164E1-9FA6-4AC9-BA77-0EA2E003A216}"/>
              </a:ext>
            </a:extLst>
          </p:cNvPr>
          <p:cNvSpPr txBox="1"/>
          <p:nvPr/>
        </p:nvSpPr>
        <p:spPr>
          <a:xfrm>
            <a:off x="993031" y="4362840"/>
            <a:ext cx="42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자산총액과 전용면적의 관계</a:t>
            </a:r>
            <a:r>
              <a:rPr lang="en-US" altLang="ko-KR" b="1" dirty="0"/>
              <a:t>:</a:t>
            </a:r>
          </a:p>
          <a:p>
            <a:r>
              <a:rPr lang="ko-KR" altLang="en-US" b="1" dirty="0"/>
              <a:t>곡선의 형태를 가짐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3A7B-8D17-4B7B-BD44-356D5BE97B63}"/>
              </a:ext>
            </a:extLst>
          </p:cNvPr>
          <p:cNvSpPr txBox="1"/>
          <p:nvPr/>
        </p:nvSpPr>
        <p:spPr>
          <a:xfrm>
            <a:off x="993032" y="3265592"/>
            <a:ext cx="42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자산총액과 세금의 관계</a:t>
            </a:r>
            <a:r>
              <a:rPr lang="en-US" altLang="ko-KR" b="1" dirty="0"/>
              <a:t>:</a:t>
            </a:r>
          </a:p>
          <a:p>
            <a:r>
              <a:rPr lang="ko-KR" altLang="en-US" b="1" dirty="0"/>
              <a:t>곡선의 형태를 가짐</a:t>
            </a:r>
            <a:endParaRPr lang="en-US" altLang="ko-KR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B471530-7A00-4B31-B418-FA810BC91BA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34924"/>
            <a:ext cx="6030000" cy="28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08AC5D-39D5-4F62-8A9B-C24F3971DE1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77462"/>
            <a:ext cx="6030000" cy="288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D7E70D7-58DD-4ED0-852B-962FBB990C7C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634924"/>
            <a:ext cx="6030000" cy="28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DCFBA8-8EDC-4B31-8084-3AFA390D44E5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67438"/>
            <a:ext cx="6030000" cy="288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FB846A-1850-403E-A5F7-F18C1FD46623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625762"/>
            <a:ext cx="6030000" cy="28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32B9A70-2431-4F06-BAE3-0ED15C8CB822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64787"/>
            <a:ext cx="6030000" cy="28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9A8290-C974-403B-B189-9E0A2923A352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38" y="3656108"/>
            <a:ext cx="6030000" cy="2880000"/>
          </a:xfrm>
          <a:prstGeom prst="rect">
            <a:avLst/>
          </a:prstGeom>
        </p:spPr>
      </p:pic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C4CA0BF3-DB71-47A7-880D-61429B078BE3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43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2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4" y="641704"/>
            <a:ext cx="4692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pPr algn="r"/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종속변수 변환 후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2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차 회귀분석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0A831BE-6838-424F-9EE0-10DD6F553CBD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1" y="2125829"/>
            <a:ext cx="4503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회귀분석 결과</a:t>
            </a:r>
            <a:endParaRPr lang="en-US" altLang="ko-KR" b="1" dirty="0"/>
          </a:p>
          <a:p>
            <a:r>
              <a:rPr lang="en-US" altLang="ko-KR" b="1" dirty="0"/>
              <a:t>R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²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=0.6999,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AIC:79756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설명력이 증가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복잡성 감소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00774E9-8AA5-43A0-824F-F15D0C8B349A}"/>
              </a:ext>
            </a:extLst>
          </p:cNvPr>
          <p:cNvGrpSpPr/>
          <p:nvPr/>
        </p:nvGrpSpPr>
        <p:grpSpPr>
          <a:xfrm>
            <a:off x="6094787" y="331677"/>
            <a:ext cx="6030002" cy="6120000"/>
            <a:chOff x="4020743" y="-1838608"/>
            <a:chExt cx="3887144" cy="707959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1A13300-876D-4740-B26B-D6A4C53AF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0743" y="-1838608"/>
              <a:ext cx="3886537" cy="638611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36DEB3F-B5D0-4F16-A06C-FC09E77B3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0744" y="4547504"/>
              <a:ext cx="3887143" cy="693481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367A42B-DA52-4BC6-BD00-B1240AF8A0A5}"/>
              </a:ext>
            </a:extLst>
          </p:cNvPr>
          <p:cNvGrpSpPr/>
          <p:nvPr/>
        </p:nvGrpSpPr>
        <p:grpSpPr>
          <a:xfrm>
            <a:off x="6093845" y="315532"/>
            <a:ext cx="6030000" cy="6120000"/>
            <a:chOff x="1334882" y="0"/>
            <a:chExt cx="3909399" cy="751397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4175DD4-823A-4775-88F6-CC6C046B3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882" y="0"/>
              <a:ext cx="3909399" cy="635563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D5EABA6-6345-46B2-80B0-F9F6E4D5B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124" y="6355631"/>
              <a:ext cx="3894157" cy="1158340"/>
            </a:xfrm>
            <a:prstGeom prst="rect">
              <a:avLst/>
            </a:prstGeom>
          </p:spPr>
        </p:pic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6F1177C-455A-4DB6-AD99-02AFE35A6131}"/>
              </a:ext>
            </a:extLst>
          </p:cNvPr>
          <p:cNvCxnSpPr>
            <a:cxnSpLocks/>
          </p:cNvCxnSpPr>
          <p:nvPr/>
        </p:nvCxnSpPr>
        <p:spPr>
          <a:xfrm>
            <a:off x="9120600" y="5374640"/>
            <a:ext cx="2661920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1056770-8CCA-4C08-9016-A8781E9CFD3B}"/>
              </a:ext>
            </a:extLst>
          </p:cNvPr>
          <p:cNvCxnSpPr>
            <a:cxnSpLocks/>
          </p:cNvCxnSpPr>
          <p:nvPr/>
        </p:nvCxnSpPr>
        <p:spPr>
          <a:xfrm>
            <a:off x="6093845" y="6202812"/>
            <a:ext cx="1098493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5FCEA73-DCA2-44D9-8B60-836E9930113E}"/>
              </a:ext>
            </a:extLst>
          </p:cNvPr>
          <p:cNvGrpSpPr/>
          <p:nvPr/>
        </p:nvGrpSpPr>
        <p:grpSpPr>
          <a:xfrm>
            <a:off x="6105600" y="315532"/>
            <a:ext cx="6030000" cy="6120000"/>
            <a:chOff x="1783001" y="-11547"/>
            <a:chExt cx="3871295" cy="734475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45E9BB5-C054-4ADE-A651-C80B0DBB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3001" y="-11547"/>
              <a:ext cx="3871295" cy="644707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1CDD7AE-F171-40B2-AAFF-E6631148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3001" y="6411112"/>
              <a:ext cx="3871295" cy="922100"/>
            </a:xfrm>
            <a:prstGeom prst="rect">
              <a:avLst/>
            </a:prstGeom>
          </p:spPr>
        </p:pic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FBC57A9-D351-479B-89E5-9EF11E096714}"/>
              </a:ext>
            </a:extLst>
          </p:cNvPr>
          <p:cNvCxnSpPr>
            <a:cxnSpLocks/>
          </p:cNvCxnSpPr>
          <p:nvPr/>
        </p:nvCxnSpPr>
        <p:spPr>
          <a:xfrm>
            <a:off x="9178730" y="5583602"/>
            <a:ext cx="2661920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0C4632-4FBC-4E5D-8072-EC1CC1E46AAC}"/>
              </a:ext>
            </a:extLst>
          </p:cNvPr>
          <p:cNvCxnSpPr>
            <a:cxnSpLocks/>
          </p:cNvCxnSpPr>
          <p:nvPr/>
        </p:nvCxnSpPr>
        <p:spPr>
          <a:xfrm>
            <a:off x="6093845" y="6204358"/>
            <a:ext cx="1098493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1B0931-D38B-4395-8A51-67C17B98A9D9}"/>
              </a:ext>
            </a:extLst>
          </p:cNvPr>
          <p:cNvSpPr txBox="1"/>
          <p:nvPr/>
        </p:nvSpPr>
        <p:spPr>
          <a:xfrm>
            <a:off x="993032" y="3265592"/>
            <a:ext cx="42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추가적으로 설명변수를 변환 후 </a:t>
            </a:r>
            <a:endParaRPr lang="en-US" altLang="ko-KR" b="1" dirty="0"/>
          </a:p>
          <a:p>
            <a:r>
              <a:rPr lang="ko-KR" altLang="en-US" b="1" dirty="0"/>
              <a:t>모델의 성능 확인 필요</a:t>
            </a:r>
            <a:endParaRPr lang="en-US" altLang="ko-KR" b="1" dirty="0"/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97778552-D3FC-45D6-BBC6-27596F46CC35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44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4" y="641704"/>
            <a:ext cx="4692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pPr algn="r"/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설명변수 변환 후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3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차 회귀분석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1" y="2125829"/>
            <a:ext cx="4503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회귀분석 결과</a:t>
            </a:r>
            <a:endParaRPr lang="en-US" altLang="ko-KR" b="1" dirty="0"/>
          </a:p>
          <a:p>
            <a:r>
              <a:rPr lang="en-US" altLang="ko-KR" b="1" dirty="0"/>
              <a:t>R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²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=0.7517,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AIC:76252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설명력이 증가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복잡성 감소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00774E9-8AA5-43A0-824F-F15D0C8B349A}"/>
              </a:ext>
            </a:extLst>
          </p:cNvPr>
          <p:cNvGrpSpPr/>
          <p:nvPr/>
        </p:nvGrpSpPr>
        <p:grpSpPr>
          <a:xfrm>
            <a:off x="6094787" y="331677"/>
            <a:ext cx="6030002" cy="6120000"/>
            <a:chOff x="4020743" y="-1838608"/>
            <a:chExt cx="3887144" cy="707959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1A13300-876D-4740-B26B-D6A4C53AF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0743" y="-1838608"/>
              <a:ext cx="3886537" cy="638611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36DEB3F-B5D0-4F16-A06C-FC09E77B3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0744" y="4547504"/>
              <a:ext cx="3887143" cy="693481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367A42B-DA52-4BC6-BD00-B1240AF8A0A5}"/>
              </a:ext>
            </a:extLst>
          </p:cNvPr>
          <p:cNvGrpSpPr/>
          <p:nvPr/>
        </p:nvGrpSpPr>
        <p:grpSpPr>
          <a:xfrm>
            <a:off x="6093845" y="315532"/>
            <a:ext cx="6030000" cy="6120000"/>
            <a:chOff x="1334882" y="0"/>
            <a:chExt cx="3909399" cy="751397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4175DD4-823A-4775-88F6-CC6C046B3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882" y="0"/>
              <a:ext cx="3909399" cy="635563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D5EABA6-6345-46B2-80B0-F9F6E4D5B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124" y="6355631"/>
              <a:ext cx="3894157" cy="1158340"/>
            </a:xfrm>
            <a:prstGeom prst="rect">
              <a:avLst/>
            </a:prstGeom>
          </p:spPr>
        </p:pic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6F1177C-455A-4DB6-AD99-02AFE35A6131}"/>
              </a:ext>
            </a:extLst>
          </p:cNvPr>
          <p:cNvCxnSpPr>
            <a:cxnSpLocks/>
          </p:cNvCxnSpPr>
          <p:nvPr/>
        </p:nvCxnSpPr>
        <p:spPr>
          <a:xfrm>
            <a:off x="9120600" y="5374640"/>
            <a:ext cx="2661920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1056770-8CCA-4C08-9016-A8781E9CFD3B}"/>
              </a:ext>
            </a:extLst>
          </p:cNvPr>
          <p:cNvCxnSpPr>
            <a:cxnSpLocks/>
          </p:cNvCxnSpPr>
          <p:nvPr/>
        </p:nvCxnSpPr>
        <p:spPr>
          <a:xfrm>
            <a:off x="6093845" y="6202812"/>
            <a:ext cx="1098493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CAA867FE-93FE-4BC2-955D-B2321D42598F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D70673-E46E-4AB1-B720-7FA33E34EA33}"/>
              </a:ext>
            </a:extLst>
          </p:cNvPr>
          <p:cNvSpPr txBox="1"/>
          <p:nvPr/>
        </p:nvSpPr>
        <p:spPr>
          <a:xfrm>
            <a:off x="993032" y="3265592"/>
            <a:ext cx="42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추가로 변환할 변수가 없으므로 </a:t>
            </a:r>
            <a:endParaRPr lang="en-US" altLang="ko-KR" b="1" dirty="0"/>
          </a:p>
          <a:p>
            <a:r>
              <a:rPr lang="ko-KR" altLang="en-US" b="1" dirty="0"/>
              <a:t>변수 선택을 진행</a:t>
            </a:r>
            <a:endParaRPr lang="en-US" altLang="ko-KR" b="1" dirty="0"/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221BCC59-1EEB-4341-A1D1-0981F814693B}"/>
              </a:ext>
            </a:extLst>
          </p:cNvPr>
          <p:cNvSpPr/>
          <p:nvPr/>
        </p:nvSpPr>
        <p:spPr>
          <a:xfrm>
            <a:off x="551865" y="442150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92387F-D747-4D38-8ED6-D0C8AB7D3235}"/>
              </a:ext>
            </a:extLst>
          </p:cNvPr>
          <p:cNvSpPr txBox="1"/>
          <p:nvPr/>
        </p:nvSpPr>
        <p:spPr>
          <a:xfrm>
            <a:off x="993031" y="4362840"/>
            <a:ext cx="42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가구유형의 </a:t>
            </a:r>
            <a:r>
              <a:rPr lang="en-US" altLang="ko-KR" b="1" dirty="0"/>
              <a:t>P-value</a:t>
            </a:r>
            <a:r>
              <a:rPr lang="ko-KR" altLang="en-US" b="1" dirty="0"/>
              <a:t>가 가장 크므로 </a:t>
            </a:r>
            <a:endParaRPr lang="en-US" altLang="ko-KR" b="1" dirty="0"/>
          </a:p>
          <a:p>
            <a:r>
              <a:rPr lang="ko-KR" altLang="en-US" b="1" dirty="0"/>
              <a:t>가구유형 제거</a:t>
            </a:r>
            <a:endParaRPr lang="en-US" altLang="ko-KR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813700-52CE-4E89-8C32-F9290D13BC94}"/>
              </a:ext>
            </a:extLst>
          </p:cNvPr>
          <p:cNvSpPr/>
          <p:nvPr/>
        </p:nvSpPr>
        <p:spPr>
          <a:xfrm>
            <a:off x="6117355" y="3870962"/>
            <a:ext cx="5175956" cy="289915"/>
          </a:xfrm>
          <a:prstGeom prst="rect">
            <a:avLst/>
          </a:prstGeom>
          <a:noFill/>
          <a:ln w="19050"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3299442C-CFED-4E78-B4AA-BD779254FE33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45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18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4" y="641704"/>
            <a:ext cx="4503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변수 선택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가구유형 제거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0A831BE-6838-424F-9EE0-10DD6F553CBD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1" y="2125829"/>
            <a:ext cx="4503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가구유형 제거 결과</a:t>
            </a:r>
            <a:endParaRPr lang="en-US" altLang="ko-KR" b="1" dirty="0"/>
          </a:p>
          <a:p>
            <a:r>
              <a:rPr lang="en-US" altLang="ko-KR" b="1" dirty="0"/>
              <a:t>R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²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=0.7517,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AIC:76249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복잡성이 약간 감소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3A7B-8D17-4B7B-BD44-356D5BE97B63}"/>
              </a:ext>
            </a:extLst>
          </p:cNvPr>
          <p:cNvSpPr txBox="1"/>
          <p:nvPr/>
        </p:nvSpPr>
        <p:spPr>
          <a:xfrm>
            <a:off x="993032" y="3265592"/>
            <a:ext cx="457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조손가구의</a:t>
            </a:r>
            <a:r>
              <a:rPr lang="ko-KR" altLang="en-US" b="1" dirty="0"/>
              <a:t> </a:t>
            </a:r>
            <a:r>
              <a:rPr lang="en-US" altLang="ko-KR" b="1" dirty="0"/>
              <a:t>P-value</a:t>
            </a:r>
            <a:r>
              <a:rPr lang="ko-KR" altLang="en-US" b="1" dirty="0"/>
              <a:t>가 가장 크므로 </a:t>
            </a:r>
            <a:endParaRPr lang="en-US" altLang="ko-KR" b="1" dirty="0"/>
          </a:p>
          <a:p>
            <a:r>
              <a:rPr lang="ko-KR" altLang="en-US" b="1" dirty="0" err="1"/>
              <a:t>조손가구</a:t>
            </a:r>
            <a:r>
              <a:rPr lang="ko-KR" altLang="en-US" b="1" dirty="0"/>
              <a:t> 제거</a:t>
            </a:r>
            <a:endParaRPr lang="en-US" altLang="ko-KR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00774E9-8AA5-43A0-824F-F15D0C8B349A}"/>
              </a:ext>
            </a:extLst>
          </p:cNvPr>
          <p:cNvGrpSpPr/>
          <p:nvPr/>
        </p:nvGrpSpPr>
        <p:grpSpPr>
          <a:xfrm>
            <a:off x="6094787" y="331677"/>
            <a:ext cx="6030002" cy="6120000"/>
            <a:chOff x="4020743" y="-1838608"/>
            <a:chExt cx="3887144" cy="707959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1A13300-876D-4740-B26B-D6A4C53AF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0743" y="-1838608"/>
              <a:ext cx="3886537" cy="638611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36DEB3F-B5D0-4F16-A06C-FC09E77B3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0744" y="4547504"/>
              <a:ext cx="3887143" cy="693481"/>
            </a:xfrm>
            <a:prstGeom prst="rect">
              <a:avLst/>
            </a:prstGeom>
          </p:spPr>
        </p:pic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6F1177C-455A-4DB6-AD99-02AFE35A6131}"/>
              </a:ext>
            </a:extLst>
          </p:cNvPr>
          <p:cNvCxnSpPr>
            <a:cxnSpLocks/>
          </p:cNvCxnSpPr>
          <p:nvPr/>
        </p:nvCxnSpPr>
        <p:spPr>
          <a:xfrm>
            <a:off x="9154160" y="5699760"/>
            <a:ext cx="2661920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1056770-8CCA-4C08-9016-A8781E9CFD3B}"/>
              </a:ext>
            </a:extLst>
          </p:cNvPr>
          <p:cNvCxnSpPr>
            <a:cxnSpLocks/>
          </p:cNvCxnSpPr>
          <p:nvPr/>
        </p:nvCxnSpPr>
        <p:spPr>
          <a:xfrm>
            <a:off x="6094787" y="6411037"/>
            <a:ext cx="1098493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889FAA8-881F-4C99-8050-E6ED6CA44CD2}"/>
              </a:ext>
            </a:extLst>
          </p:cNvPr>
          <p:cNvGrpSpPr/>
          <p:nvPr/>
        </p:nvGrpSpPr>
        <p:grpSpPr>
          <a:xfrm>
            <a:off x="6094317" y="369000"/>
            <a:ext cx="6030000" cy="6120000"/>
            <a:chOff x="529224" y="173112"/>
            <a:chExt cx="3871296" cy="718789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AF8B75B-6E3D-4A6C-B641-960F2BB9E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24" y="6217906"/>
              <a:ext cx="3871296" cy="114309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7E10B81-6ECD-4D3C-8DE8-7E128741A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25" y="173112"/>
              <a:ext cx="3871295" cy="6043183"/>
            </a:xfrm>
            <a:prstGeom prst="rect">
              <a:avLst/>
            </a:prstGeom>
          </p:spPr>
        </p:pic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3232991-3959-4B4E-BBB2-FA0D387D8F37}"/>
              </a:ext>
            </a:extLst>
          </p:cNvPr>
          <p:cNvCxnSpPr>
            <a:cxnSpLocks/>
          </p:cNvCxnSpPr>
          <p:nvPr/>
        </p:nvCxnSpPr>
        <p:spPr>
          <a:xfrm>
            <a:off x="9130760" y="5364480"/>
            <a:ext cx="2661920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99FA85A-2B82-4BAC-864D-944D83DCB901}"/>
              </a:ext>
            </a:extLst>
          </p:cNvPr>
          <p:cNvCxnSpPr>
            <a:cxnSpLocks/>
          </p:cNvCxnSpPr>
          <p:nvPr/>
        </p:nvCxnSpPr>
        <p:spPr>
          <a:xfrm>
            <a:off x="6093845" y="6233292"/>
            <a:ext cx="1098493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34958F-72A7-457D-85DA-47629B6B475B}"/>
              </a:ext>
            </a:extLst>
          </p:cNvPr>
          <p:cNvSpPr/>
          <p:nvPr/>
        </p:nvSpPr>
        <p:spPr>
          <a:xfrm>
            <a:off x="6117355" y="4373000"/>
            <a:ext cx="5175956" cy="123157"/>
          </a:xfrm>
          <a:prstGeom prst="rect">
            <a:avLst/>
          </a:prstGeom>
          <a:noFill/>
          <a:ln w="19050"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4F78DE6A-277C-431A-ABAF-CF7FEE20822F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46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7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4" y="641704"/>
            <a:ext cx="4503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변수 선택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: </a:t>
            </a:r>
            <a:r>
              <a:rPr lang="ko-KR" altLang="en-US" sz="2000" b="1" dirty="0" err="1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조손가구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 제거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0A831BE-6838-424F-9EE0-10DD6F553CBD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1" y="2125829"/>
            <a:ext cx="4503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조손가구</a:t>
            </a:r>
            <a:r>
              <a:rPr lang="ko-KR" altLang="en-US" b="1" dirty="0"/>
              <a:t> 제거 결과</a:t>
            </a:r>
            <a:endParaRPr lang="en-US" altLang="ko-KR" b="1" dirty="0"/>
          </a:p>
          <a:p>
            <a:r>
              <a:rPr lang="en-US" altLang="ko-KR" b="1" dirty="0"/>
              <a:t>R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²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=0.7517,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AIC:76247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복잡성이 약간 감소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3A7B-8D17-4B7B-BD44-356D5BE97B63}"/>
              </a:ext>
            </a:extLst>
          </p:cNvPr>
          <p:cNvSpPr txBox="1"/>
          <p:nvPr/>
        </p:nvSpPr>
        <p:spPr>
          <a:xfrm>
            <a:off x="993032" y="3265592"/>
            <a:ext cx="457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한부모가구의 </a:t>
            </a:r>
            <a:r>
              <a:rPr lang="en-US" altLang="ko-KR" b="1" dirty="0"/>
              <a:t>P-value</a:t>
            </a:r>
            <a:r>
              <a:rPr lang="ko-KR" altLang="en-US" b="1" dirty="0"/>
              <a:t>가 가장 크므로 </a:t>
            </a:r>
            <a:endParaRPr lang="en-US" altLang="ko-KR" b="1" dirty="0"/>
          </a:p>
          <a:p>
            <a:r>
              <a:rPr lang="ko-KR" altLang="en-US" b="1" dirty="0" err="1"/>
              <a:t>조손가구</a:t>
            </a:r>
            <a:r>
              <a:rPr lang="ko-KR" altLang="en-US" b="1" dirty="0"/>
              <a:t> 제거</a:t>
            </a:r>
            <a:endParaRPr lang="en-US" altLang="ko-KR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6F1177C-455A-4DB6-AD99-02AFE35A6131}"/>
              </a:ext>
            </a:extLst>
          </p:cNvPr>
          <p:cNvCxnSpPr>
            <a:cxnSpLocks/>
          </p:cNvCxnSpPr>
          <p:nvPr/>
        </p:nvCxnSpPr>
        <p:spPr>
          <a:xfrm>
            <a:off x="9154160" y="5699760"/>
            <a:ext cx="2661920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1056770-8CCA-4C08-9016-A8781E9CFD3B}"/>
              </a:ext>
            </a:extLst>
          </p:cNvPr>
          <p:cNvCxnSpPr>
            <a:cxnSpLocks/>
          </p:cNvCxnSpPr>
          <p:nvPr/>
        </p:nvCxnSpPr>
        <p:spPr>
          <a:xfrm>
            <a:off x="6094787" y="6411037"/>
            <a:ext cx="1098493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66632F1-7EAC-4842-9C03-69217BBCEFEB}"/>
              </a:ext>
            </a:extLst>
          </p:cNvPr>
          <p:cNvCxnSpPr>
            <a:cxnSpLocks/>
          </p:cNvCxnSpPr>
          <p:nvPr/>
        </p:nvCxnSpPr>
        <p:spPr>
          <a:xfrm>
            <a:off x="9130760" y="5364480"/>
            <a:ext cx="2661920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282527E-D300-46FE-81B7-BC4E863AD2F7}"/>
              </a:ext>
            </a:extLst>
          </p:cNvPr>
          <p:cNvCxnSpPr>
            <a:cxnSpLocks/>
          </p:cNvCxnSpPr>
          <p:nvPr/>
        </p:nvCxnSpPr>
        <p:spPr>
          <a:xfrm>
            <a:off x="6093845" y="6233292"/>
            <a:ext cx="1098493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EC27FB-3F7D-49CD-94C6-ABB9C8D844B0}"/>
              </a:ext>
            </a:extLst>
          </p:cNvPr>
          <p:cNvGrpSpPr/>
          <p:nvPr/>
        </p:nvGrpSpPr>
        <p:grpSpPr>
          <a:xfrm>
            <a:off x="6093845" y="331677"/>
            <a:ext cx="6030000" cy="6109839"/>
            <a:chOff x="4011749" y="453132"/>
            <a:chExt cx="4168501" cy="687619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7551F05-4699-4509-9E10-20FF004A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1749" y="453132"/>
              <a:ext cx="4168501" cy="595173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83F7AD2-6A42-4BF4-A887-1255B363C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1749" y="6399602"/>
              <a:ext cx="4168501" cy="929721"/>
            </a:xfrm>
            <a:prstGeom prst="rect">
              <a:avLst/>
            </a:prstGeom>
          </p:spPr>
        </p:pic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75C6CE8-D4FB-4173-933B-7D86607105F5}"/>
              </a:ext>
            </a:extLst>
          </p:cNvPr>
          <p:cNvCxnSpPr>
            <a:cxnSpLocks/>
          </p:cNvCxnSpPr>
          <p:nvPr/>
        </p:nvCxnSpPr>
        <p:spPr>
          <a:xfrm>
            <a:off x="8866600" y="5476240"/>
            <a:ext cx="2661920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19CC564-942D-4BBE-9556-D46C9ED97279}"/>
              </a:ext>
            </a:extLst>
          </p:cNvPr>
          <p:cNvCxnSpPr>
            <a:cxnSpLocks/>
          </p:cNvCxnSpPr>
          <p:nvPr/>
        </p:nvCxnSpPr>
        <p:spPr>
          <a:xfrm>
            <a:off x="6093845" y="6182492"/>
            <a:ext cx="1098493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3446809-4F6F-434B-BA3E-BA4C3891CAAD}"/>
              </a:ext>
            </a:extLst>
          </p:cNvPr>
          <p:cNvSpPr/>
          <p:nvPr/>
        </p:nvSpPr>
        <p:spPr>
          <a:xfrm>
            <a:off x="6107195" y="4423800"/>
            <a:ext cx="5175956" cy="123157"/>
          </a:xfrm>
          <a:prstGeom prst="rect">
            <a:avLst/>
          </a:prstGeom>
          <a:noFill/>
          <a:ln w="19050"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47B3F955-C0ED-4D04-B252-A8D8D884A68B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47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7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4" y="641704"/>
            <a:ext cx="4692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변수 선택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한부모가구 제거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0A831BE-6838-424F-9EE0-10DD6F553CBD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1" y="2125829"/>
            <a:ext cx="4503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한부모가구 제거 결과</a:t>
            </a:r>
            <a:endParaRPr lang="en-US" altLang="ko-KR" b="1" dirty="0"/>
          </a:p>
          <a:p>
            <a:r>
              <a:rPr lang="en-US" altLang="ko-KR" b="1" dirty="0"/>
              <a:t>R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²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=0.7517,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AIC:76246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복잡성이 약간 감소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3A7B-8D17-4B7B-BD44-356D5BE97B63}"/>
              </a:ext>
            </a:extLst>
          </p:cNvPr>
          <p:cNvSpPr txBox="1"/>
          <p:nvPr/>
        </p:nvSpPr>
        <p:spPr>
          <a:xfrm>
            <a:off x="993031" y="3265592"/>
            <a:ext cx="478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모든 </a:t>
            </a:r>
            <a:r>
              <a:rPr lang="en-US" altLang="ko-KR" b="1" dirty="0"/>
              <a:t>P-value</a:t>
            </a:r>
            <a:r>
              <a:rPr lang="ko-KR" altLang="en-US" b="1" dirty="0"/>
              <a:t>가 유의수준 </a:t>
            </a:r>
            <a:r>
              <a:rPr lang="en-US" altLang="ko-KR" b="1" dirty="0"/>
              <a:t>0.05</a:t>
            </a:r>
            <a:r>
              <a:rPr lang="ko-KR" altLang="en-US" b="1" dirty="0"/>
              <a:t>보다 작으므로</a:t>
            </a:r>
            <a:endParaRPr lang="en-US" altLang="ko-KR" b="1" dirty="0"/>
          </a:p>
          <a:p>
            <a:r>
              <a:rPr lang="ko-KR" altLang="en-US" b="1" dirty="0"/>
              <a:t>더 이상 제거할 변수가 없음</a:t>
            </a:r>
            <a:endParaRPr lang="en-US" altLang="ko-KR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6F1177C-455A-4DB6-AD99-02AFE35A6131}"/>
              </a:ext>
            </a:extLst>
          </p:cNvPr>
          <p:cNvCxnSpPr>
            <a:cxnSpLocks/>
          </p:cNvCxnSpPr>
          <p:nvPr/>
        </p:nvCxnSpPr>
        <p:spPr>
          <a:xfrm>
            <a:off x="9154160" y="5699760"/>
            <a:ext cx="2661920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1056770-8CCA-4C08-9016-A8781E9CFD3B}"/>
              </a:ext>
            </a:extLst>
          </p:cNvPr>
          <p:cNvCxnSpPr>
            <a:cxnSpLocks/>
          </p:cNvCxnSpPr>
          <p:nvPr/>
        </p:nvCxnSpPr>
        <p:spPr>
          <a:xfrm>
            <a:off x="6094787" y="6411037"/>
            <a:ext cx="1098493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66632F1-7EAC-4842-9C03-69217BBCEFEB}"/>
              </a:ext>
            </a:extLst>
          </p:cNvPr>
          <p:cNvCxnSpPr>
            <a:cxnSpLocks/>
          </p:cNvCxnSpPr>
          <p:nvPr/>
        </p:nvCxnSpPr>
        <p:spPr>
          <a:xfrm>
            <a:off x="9130760" y="5364480"/>
            <a:ext cx="2661920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282527E-D300-46FE-81B7-BC4E863AD2F7}"/>
              </a:ext>
            </a:extLst>
          </p:cNvPr>
          <p:cNvCxnSpPr>
            <a:cxnSpLocks/>
          </p:cNvCxnSpPr>
          <p:nvPr/>
        </p:nvCxnSpPr>
        <p:spPr>
          <a:xfrm>
            <a:off x="6093845" y="6233292"/>
            <a:ext cx="1098493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5C19A2-88DE-4A83-9B28-AC355C9253D9}"/>
              </a:ext>
            </a:extLst>
          </p:cNvPr>
          <p:cNvSpPr/>
          <p:nvPr/>
        </p:nvSpPr>
        <p:spPr>
          <a:xfrm>
            <a:off x="6117355" y="4373000"/>
            <a:ext cx="5175956" cy="123157"/>
          </a:xfrm>
          <a:prstGeom prst="rect">
            <a:avLst/>
          </a:prstGeom>
          <a:noFill/>
          <a:ln w="19050"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BEAE238-7610-44DF-8AC3-78830A2AA23B}"/>
              </a:ext>
            </a:extLst>
          </p:cNvPr>
          <p:cNvGrpSpPr/>
          <p:nvPr/>
        </p:nvGrpSpPr>
        <p:grpSpPr>
          <a:xfrm>
            <a:off x="6093845" y="369000"/>
            <a:ext cx="6019598" cy="6110573"/>
            <a:chOff x="1576283" y="-203350"/>
            <a:chExt cx="3917870" cy="704330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28DB833-B5ED-4A26-8AC7-97FBD6D85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283" y="5712096"/>
              <a:ext cx="3917870" cy="1127858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8064F8C-2104-4E2D-BE81-110CE96B0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283" y="-203350"/>
              <a:ext cx="3917019" cy="5921253"/>
            </a:xfrm>
            <a:prstGeom prst="rect">
              <a:avLst/>
            </a:prstGeom>
          </p:spPr>
        </p:pic>
      </p:grp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E954B4D5-074C-4073-B741-6D236823EDD4}"/>
              </a:ext>
            </a:extLst>
          </p:cNvPr>
          <p:cNvSpPr/>
          <p:nvPr/>
        </p:nvSpPr>
        <p:spPr>
          <a:xfrm>
            <a:off x="551865" y="442150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53274F-ABD7-4165-98F2-D2F6C4ECB141}"/>
              </a:ext>
            </a:extLst>
          </p:cNvPr>
          <p:cNvSpPr txBox="1"/>
          <p:nvPr/>
        </p:nvSpPr>
        <p:spPr>
          <a:xfrm>
            <a:off x="993031" y="4362840"/>
            <a:ext cx="42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변수 선택을 완료하고 공선성을 확인 </a:t>
            </a:r>
            <a:endParaRPr lang="en-US" altLang="ko-KR" b="1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B0360A1-B1F3-434B-A009-5585A6758106}"/>
              </a:ext>
            </a:extLst>
          </p:cNvPr>
          <p:cNvCxnSpPr>
            <a:cxnSpLocks/>
          </p:cNvCxnSpPr>
          <p:nvPr/>
        </p:nvCxnSpPr>
        <p:spPr>
          <a:xfrm>
            <a:off x="9051432" y="5378961"/>
            <a:ext cx="2661920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D68CDFC-6393-491F-8578-4650E0A3C292}"/>
              </a:ext>
            </a:extLst>
          </p:cNvPr>
          <p:cNvCxnSpPr>
            <a:cxnSpLocks/>
          </p:cNvCxnSpPr>
          <p:nvPr/>
        </p:nvCxnSpPr>
        <p:spPr>
          <a:xfrm>
            <a:off x="6093845" y="6221402"/>
            <a:ext cx="1098493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5">
            <a:extLst>
              <a:ext uri="{FF2B5EF4-FFF2-40B4-BE49-F238E27FC236}">
                <a16:creationId xmlns:a16="http://schemas.microsoft.com/office/drawing/2014/main" id="{30FA2185-38BE-4DF7-97EF-AB8EBF532BD4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48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07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4" y="641704"/>
            <a:ext cx="4692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공선성 확인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0A831BE-6838-424F-9EE0-10DD6F553CBD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1" y="2125829"/>
            <a:ext cx="450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VIF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넘는 변수가 없으므로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간의 공선성은 없다고 판단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3A7B-8D17-4B7B-BD44-356D5BE97B63}"/>
              </a:ext>
            </a:extLst>
          </p:cNvPr>
          <p:cNvSpPr txBox="1"/>
          <p:nvPr/>
        </p:nvSpPr>
        <p:spPr>
          <a:xfrm>
            <a:off x="993032" y="3265592"/>
            <a:ext cx="457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마지막으로 모형의 최적화를 위해</a:t>
            </a:r>
            <a:endParaRPr lang="en-US" altLang="ko-KR" b="1" dirty="0"/>
          </a:p>
          <a:p>
            <a:r>
              <a:rPr lang="en-US" altLang="ko-KR" b="1" dirty="0"/>
              <a:t>Spline</a:t>
            </a:r>
            <a:r>
              <a:rPr lang="ko-KR" altLang="en-US" b="1" dirty="0"/>
              <a:t>기법을 사용</a:t>
            </a:r>
            <a:endParaRPr lang="en-US" altLang="ko-KR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6F1177C-455A-4DB6-AD99-02AFE35A6131}"/>
              </a:ext>
            </a:extLst>
          </p:cNvPr>
          <p:cNvCxnSpPr>
            <a:cxnSpLocks/>
          </p:cNvCxnSpPr>
          <p:nvPr/>
        </p:nvCxnSpPr>
        <p:spPr>
          <a:xfrm>
            <a:off x="9154160" y="5699760"/>
            <a:ext cx="2661920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1056770-8CCA-4C08-9016-A8781E9CFD3B}"/>
              </a:ext>
            </a:extLst>
          </p:cNvPr>
          <p:cNvCxnSpPr>
            <a:cxnSpLocks/>
          </p:cNvCxnSpPr>
          <p:nvPr/>
        </p:nvCxnSpPr>
        <p:spPr>
          <a:xfrm>
            <a:off x="6094787" y="6411037"/>
            <a:ext cx="1098493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66632F1-7EAC-4842-9C03-69217BBCEFEB}"/>
              </a:ext>
            </a:extLst>
          </p:cNvPr>
          <p:cNvCxnSpPr>
            <a:cxnSpLocks/>
          </p:cNvCxnSpPr>
          <p:nvPr/>
        </p:nvCxnSpPr>
        <p:spPr>
          <a:xfrm>
            <a:off x="9130760" y="5364480"/>
            <a:ext cx="2661920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282527E-D300-46FE-81B7-BC4E863AD2F7}"/>
              </a:ext>
            </a:extLst>
          </p:cNvPr>
          <p:cNvCxnSpPr>
            <a:cxnSpLocks/>
          </p:cNvCxnSpPr>
          <p:nvPr/>
        </p:nvCxnSpPr>
        <p:spPr>
          <a:xfrm>
            <a:off x="6093845" y="6233292"/>
            <a:ext cx="1098493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5C19A2-88DE-4A83-9B28-AC355C9253D9}"/>
              </a:ext>
            </a:extLst>
          </p:cNvPr>
          <p:cNvSpPr/>
          <p:nvPr/>
        </p:nvSpPr>
        <p:spPr>
          <a:xfrm>
            <a:off x="6117355" y="4373000"/>
            <a:ext cx="5175956" cy="123157"/>
          </a:xfrm>
          <a:prstGeom prst="rect">
            <a:avLst/>
          </a:prstGeom>
          <a:noFill/>
          <a:ln w="19050"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122E16-83A2-4268-BA7D-CC1EBADAE555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8" y="369000"/>
            <a:ext cx="6030000" cy="6120000"/>
          </a:xfrm>
          <a:prstGeom prst="rect">
            <a:avLst/>
          </a:prstGeom>
        </p:spPr>
      </p:pic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785DDF1E-D0A3-4373-9152-673716AF74B9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49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4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49693F-0C41-4A77-B68A-23214BBCCD92}"/>
              </a:ext>
            </a:extLst>
          </p:cNvPr>
          <p:cNvGrpSpPr/>
          <p:nvPr/>
        </p:nvGrpSpPr>
        <p:grpSpPr>
          <a:xfrm>
            <a:off x="0" y="2180231"/>
            <a:ext cx="12192000" cy="2761488"/>
            <a:chOff x="0" y="2180231"/>
            <a:chExt cx="12192000" cy="2761488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5183D72-0505-44F7-8D36-9B1B6482E54A}"/>
                </a:ext>
              </a:extLst>
            </p:cNvPr>
            <p:cNvSpPr/>
            <p:nvPr/>
          </p:nvSpPr>
          <p:spPr>
            <a:xfrm>
              <a:off x="0" y="2180231"/>
              <a:ext cx="12192000" cy="2761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9704FD-6A33-41DE-BFBE-D22D2B9494DD}"/>
                </a:ext>
              </a:extLst>
            </p:cNvPr>
            <p:cNvSpPr txBox="1"/>
            <p:nvPr/>
          </p:nvSpPr>
          <p:spPr>
            <a:xfrm>
              <a:off x="2137702" y="2976201"/>
              <a:ext cx="185178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0" dirty="0">
                  <a:solidFill>
                    <a:srgbClr val="333333"/>
                  </a:solidFill>
                  <a:latin typeface="한컴 소망 M" panose="02020603020101020101" pitchFamily="18" charset="-127"/>
                  <a:ea typeface="한컴 소망 M" panose="02020603020101020101" pitchFamily="18" charset="-127"/>
                  <a:cs typeface="Open Sans Extrabold" panose="020B0906030804020204" pitchFamily="34" charset="0"/>
                </a:rPr>
                <a:t>02.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413989-A115-4850-9147-D270A86BD875}"/>
                </a:ext>
              </a:extLst>
            </p:cNvPr>
            <p:cNvSpPr txBox="1"/>
            <p:nvPr/>
          </p:nvSpPr>
          <p:spPr>
            <a:xfrm>
              <a:off x="3880487" y="2960811"/>
              <a:ext cx="53477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/>
              <a:r>
                <a:rPr lang="ko-KR" altLang="en-US" sz="7000" b="1" dirty="0">
                  <a:latin typeface="한컴 소망 B" panose="02020603020101020101" pitchFamily="18" charset="-127"/>
                  <a:ea typeface="한컴 소망 M" panose="02020603020101020101" pitchFamily="18" charset="-127"/>
                  <a:cs typeface="Open Sans" panose="020B0606030504020204" pitchFamily="34" charset="0"/>
                </a:rPr>
                <a:t>현장 조사</a:t>
              </a:r>
              <a:endParaRPr lang="en-US" altLang="ko-KR" sz="7000" b="1" dirty="0">
                <a:latin typeface="한컴 소망 B" panose="02020603020101020101" pitchFamily="18" charset="-127"/>
                <a:ea typeface="한컴 소망 M" panose="02020603020101020101" pitchFamily="18" charset="-127"/>
                <a:cs typeface="Open Sans" panose="020B0606030504020204" pitchFamily="34" charset="0"/>
              </a:endParaRPr>
            </a:p>
          </p:txBody>
        </p:sp>
        <p:sp>
          <p:nvSpPr>
            <p:cNvPr id="12" name="Isosceles Triangle 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6F87D7D-7F83-474A-85CE-AADA29015825}"/>
                </a:ext>
              </a:extLst>
            </p:cNvPr>
            <p:cNvSpPr/>
            <p:nvPr/>
          </p:nvSpPr>
          <p:spPr>
            <a:xfrm rot="5400000">
              <a:off x="10350101" y="3200975"/>
              <a:ext cx="720000" cy="720000"/>
            </a:xfrm>
            <a:prstGeom prst="triangle">
              <a:avLst/>
            </a:prstGeom>
            <a:solidFill>
              <a:srgbClr val="D34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F3CCCE9-3857-44B3-B99B-F4017B8EFD69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5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07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FB8DD6-2975-4C76-B521-AFC08DA6D29F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617"/>
            <a:ext cx="6030000" cy="8881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9F360C-22FB-477B-ADC8-2FC2F3884F00}"/>
              </a:ext>
            </a:extLst>
          </p:cNvPr>
          <p:cNvSpPr txBox="1"/>
          <p:nvPr/>
        </p:nvSpPr>
        <p:spPr>
          <a:xfrm>
            <a:off x="803865" y="544046"/>
            <a:ext cx="4409158" cy="875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회귀 </a:t>
            </a: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스플라인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(Regression Spline)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이란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?-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5A85E58-BDF9-4D1A-8D5C-7506DF2867EF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5B6699-2AE1-44CA-9BA5-E8C35D642EFA}"/>
              </a:ext>
            </a:extLst>
          </p:cNvPr>
          <p:cNvSpPr txBox="1"/>
          <p:nvPr/>
        </p:nvSpPr>
        <p:spPr>
          <a:xfrm>
            <a:off x="993032" y="2125829"/>
            <a:ext cx="4219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종속변수와 설명변수 사이의 비선형관계를 매듭</a:t>
            </a:r>
            <a:r>
              <a:rPr lang="en-US" altLang="ko-KR" b="1" dirty="0"/>
              <a:t>(knots)</a:t>
            </a:r>
            <a:r>
              <a:rPr lang="ko-KR" altLang="en-US" b="1" dirty="0"/>
              <a:t>으로 나누어진 구간에  다항식 모형으로 적합하는 것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1A94B761-55E8-4BE1-8FEE-124FC810933B}"/>
              </a:ext>
            </a:extLst>
          </p:cNvPr>
          <p:cNvSpPr/>
          <p:nvPr/>
        </p:nvSpPr>
        <p:spPr>
          <a:xfrm>
            <a:off x="551865" y="3816276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63D8E-8E4B-4F07-BAC4-64D3B03E6ED9}"/>
              </a:ext>
            </a:extLst>
          </p:cNvPr>
          <p:cNvSpPr txBox="1"/>
          <p:nvPr/>
        </p:nvSpPr>
        <p:spPr>
          <a:xfrm>
            <a:off x="993031" y="5152917"/>
            <a:ext cx="42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그 중 자연 </a:t>
            </a:r>
            <a:r>
              <a:rPr lang="ko-KR" altLang="en-US" b="1" dirty="0" err="1"/>
              <a:t>스플라인</a:t>
            </a:r>
            <a:r>
              <a:rPr lang="en-US" altLang="ko-KR" b="1" dirty="0"/>
              <a:t>(natural cubic spline) </a:t>
            </a:r>
            <a:r>
              <a:rPr lang="ko-KR" altLang="en-US" b="1" dirty="0"/>
              <a:t>사용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pic>
        <p:nvPicPr>
          <p:cNvPr id="6" name="그림 5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DB983048-D0CE-464E-859D-B3E9E0A9D47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t="41036" r="10550" b="13010"/>
          <a:stretch/>
        </p:blipFill>
        <p:spPr>
          <a:xfrm>
            <a:off x="6096000" y="4168814"/>
            <a:ext cx="6030000" cy="2614541"/>
          </a:xfrm>
          <a:prstGeom prst="rect">
            <a:avLst/>
          </a:prstGeom>
        </p:spPr>
      </p:pic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2FD4AB84-E0AA-43DF-AE63-D8FE84F6C8CC}"/>
              </a:ext>
            </a:extLst>
          </p:cNvPr>
          <p:cNvSpPr/>
          <p:nvPr/>
        </p:nvSpPr>
        <p:spPr>
          <a:xfrm>
            <a:off x="551865" y="5224083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DF1D8C-ED89-47F0-93C7-7739899C41AE}"/>
              </a:ext>
            </a:extLst>
          </p:cNvPr>
          <p:cNvSpPr txBox="1"/>
          <p:nvPr/>
        </p:nvSpPr>
        <p:spPr>
          <a:xfrm>
            <a:off x="993031" y="3710954"/>
            <a:ext cx="42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여러 개의 기저함수</a:t>
            </a:r>
            <a:r>
              <a:rPr lang="en-US" altLang="ko-KR" b="1" dirty="0"/>
              <a:t>(basis function)</a:t>
            </a:r>
            <a:r>
              <a:rPr lang="ko-KR" altLang="en-US" b="1" dirty="0"/>
              <a:t>을 선형결합 한 것으로 볼 수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5CFA8C-F58F-4CAD-BE36-15588C469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81329"/>
            <a:ext cx="6030000" cy="674408"/>
          </a:xfrm>
          <a:prstGeom prst="rect">
            <a:avLst/>
          </a:prstGeom>
        </p:spPr>
      </p:pic>
      <p:pic>
        <p:nvPicPr>
          <p:cNvPr id="10" name="그림 9" descr="텍스트, 지도이(가) 표시된 사진&#10;&#10;높은 신뢰도로 생성된 설명">
            <a:extLst>
              <a:ext uri="{FF2B5EF4-FFF2-40B4-BE49-F238E27FC236}">
                <a16:creationId xmlns:a16="http://schemas.microsoft.com/office/drawing/2014/main" id="{1EA02A24-C5A4-4C84-A1C6-AA36C184C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2468"/>
            <a:ext cx="6030000" cy="2179612"/>
          </a:xfrm>
          <a:prstGeom prst="rect">
            <a:avLst/>
          </a:prstGeom>
        </p:spPr>
      </p:pic>
      <p:sp>
        <p:nvSpPr>
          <p:cNvPr id="17" name="슬라이드 번호 개체 틀 5">
            <a:extLst>
              <a:ext uri="{FF2B5EF4-FFF2-40B4-BE49-F238E27FC236}">
                <a16:creationId xmlns:a16="http://schemas.microsoft.com/office/drawing/2014/main" id="{26612823-64E5-4594-AE06-5FDA38E2AD2B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50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05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연속형 변수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Spline-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0A831BE-6838-424F-9EE0-10DD6F553CBD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76DE-48CF-467A-87FB-1B3E29629A2D}"/>
              </a:ext>
            </a:extLst>
          </p:cNvPr>
          <p:cNvSpPr txBox="1"/>
          <p:nvPr/>
        </p:nvSpPr>
        <p:spPr>
          <a:xfrm>
            <a:off x="993031" y="2125829"/>
            <a:ext cx="450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설명변수 중 연속형 변수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모두를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오른쪽과 같이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Spline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기법을 사용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3A7B-8D17-4B7B-BD44-356D5BE97B63}"/>
              </a:ext>
            </a:extLst>
          </p:cNvPr>
          <p:cNvSpPr txBox="1"/>
          <p:nvPr/>
        </p:nvSpPr>
        <p:spPr>
          <a:xfrm>
            <a:off x="993032" y="3265592"/>
            <a:ext cx="45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각 변수에 구간별 </a:t>
            </a:r>
            <a:r>
              <a:rPr lang="en-US" altLang="ko-KR" b="1" dirty="0"/>
              <a:t>3</a:t>
            </a:r>
            <a:r>
              <a:rPr lang="ko-KR" altLang="en-US" b="1" dirty="0"/>
              <a:t>차 다항식 적용</a:t>
            </a:r>
            <a:endParaRPr lang="en-US" altLang="ko-KR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00774E9-8AA5-43A0-824F-F15D0C8B349A}"/>
              </a:ext>
            </a:extLst>
          </p:cNvPr>
          <p:cNvGrpSpPr/>
          <p:nvPr/>
        </p:nvGrpSpPr>
        <p:grpSpPr>
          <a:xfrm>
            <a:off x="6094787" y="331677"/>
            <a:ext cx="6030002" cy="6120000"/>
            <a:chOff x="4020743" y="-1838608"/>
            <a:chExt cx="3887144" cy="707959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1A13300-876D-4740-B26B-D6A4C53AF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0743" y="-1838608"/>
              <a:ext cx="3886537" cy="638611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36DEB3F-B5D0-4F16-A06C-FC09E77B3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0744" y="4547504"/>
              <a:ext cx="3887143" cy="693481"/>
            </a:xfrm>
            <a:prstGeom prst="rect">
              <a:avLst/>
            </a:prstGeom>
          </p:spPr>
        </p:pic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6F1177C-455A-4DB6-AD99-02AFE35A6131}"/>
              </a:ext>
            </a:extLst>
          </p:cNvPr>
          <p:cNvCxnSpPr>
            <a:cxnSpLocks/>
          </p:cNvCxnSpPr>
          <p:nvPr/>
        </p:nvCxnSpPr>
        <p:spPr>
          <a:xfrm>
            <a:off x="9154160" y="5699760"/>
            <a:ext cx="2661920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1056770-8CCA-4C08-9016-A8781E9CFD3B}"/>
              </a:ext>
            </a:extLst>
          </p:cNvPr>
          <p:cNvCxnSpPr>
            <a:cxnSpLocks/>
          </p:cNvCxnSpPr>
          <p:nvPr/>
        </p:nvCxnSpPr>
        <p:spPr>
          <a:xfrm>
            <a:off x="6094787" y="6411037"/>
            <a:ext cx="1098493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D8ABC68-BE5F-48F4-B3D7-7EDAD080980D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317" y="342837"/>
            <a:ext cx="6030000" cy="6120000"/>
          </a:xfrm>
          <a:prstGeom prst="rect">
            <a:avLst/>
          </a:prstGeom>
        </p:spPr>
      </p:pic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71C8C8D9-F00B-4CDF-A738-C42B8E35BD18}"/>
              </a:ext>
            </a:extLst>
          </p:cNvPr>
          <p:cNvSpPr/>
          <p:nvPr/>
        </p:nvSpPr>
        <p:spPr>
          <a:xfrm>
            <a:off x="551865" y="442150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E389E-3AA1-48BD-8F63-8EDEED2092EC}"/>
              </a:ext>
            </a:extLst>
          </p:cNvPr>
          <p:cNvSpPr txBox="1"/>
          <p:nvPr/>
        </p:nvSpPr>
        <p:spPr>
          <a:xfrm>
            <a:off x="993031" y="4362840"/>
            <a:ext cx="42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최종적으로 회귀분석 실시</a:t>
            </a:r>
            <a:endParaRPr lang="en-US" altLang="ko-KR" b="1" dirty="0"/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5B2A766A-086D-4C02-AE8E-07489C2774E4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51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9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최종모형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320684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00774E9-8AA5-43A0-824F-F15D0C8B349A}"/>
              </a:ext>
            </a:extLst>
          </p:cNvPr>
          <p:cNvGrpSpPr/>
          <p:nvPr/>
        </p:nvGrpSpPr>
        <p:grpSpPr>
          <a:xfrm>
            <a:off x="6094787" y="331677"/>
            <a:ext cx="6030002" cy="6120000"/>
            <a:chOff x="4020743" y="-1838608"/>
            <a:chExt cx="3887144" cy="707959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1A13300-876D-4740-B26B-D6A4C53AF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0743" y="-1838608"/>
              <a:ext cx="3886537" cy="638611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36DEB3F-B5D0-4F16-A06C-FC09E77B3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0744" y="4547504"/>
              <a:ext cx="3887143" cy="693481"/>
            </a:xfrm>
            <a:prstGeom prst="rect">
              <a:avLst/>
            </a:prstGeom>
          </p:spPr>
        </p:pic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6F1177C-455A-4DB6-AD99-02AFE35A6131}"/>
              </a:ext>
            </a:extLst>
          </p:cNvPr>
          <p:cNvCxnSpPr>
            <a:cxnSpLocks/>
          </p:cNvCxnSpPr>
          <p:nvPr/>
        </p:nvCxnSpPr>
        <p:spPr>
          <a:xfrm>
            <a:off x="9154160" y="5699760"/>
            <a:ext cx="2661920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1056770-8CCA-4C08-9016-A8781E9CFD3B}"/>
              </a:ext>
            </a:extLst>
          </p:cNvPr>
          <p:cNvCxnSpPr>
            <a:cxnSpLocks/>
          </p:cNvCxnSpPr>
          <p:nvPr/>
        </p:nvCxnSpPr>
        <p:spPr>
          <a:xfrm>
            <a:off x="6094787" y="6411037"/>
            <a:ext cx="1098493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D8ABC68-BE5F-48F4-B3D7-7EDAD080980D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317" y="342837"/>
            <a:ext cx="6030000" cy="612000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B656F32E-3C31-46E2-9DD6-F243D410CB76}"/>
              </a:ext>
            </a:extLst>
          </p:cNvPr>
          <p:cNvGrpSpPr/>
          <p:nvPr/>
        </p:nvGrpSpPr>
        <p:grpSpPr>
          <a:xfrm>
            <a:off x="6094082" y="359237"/>
            <a:ext cx="6030000" cy="6120000"/>
            <a:chOff x="-243559" y="-2090006"/>
            <a:chExt cx="6038214" cy="864945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7FC316-9519-4282-8C3F-63B251884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3559" y="2855803"/>
              <a:ext cx="6029060" cy="281202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E93E91E-E9BF-426E-9468-791C8661F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4404" y="5667828"/>
              <a:ext cx="6029059" cy="891617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2C03594-6B41-4F78-B031-27C218CCE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3559" y="-2090006"/>
              <a:ext cx="6029060" cy="494581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E48997F-8A39-4E13-92F4-AE1B0AE33D56}"/>
              </a:ext>
            </a:extLst>
          </p:cNvPr>
          <p:cNvSpPr txBox="1"/>
          <p:nvPr/>
        </p:nvSpPr>
        <p:spPr>
          <a:xfrm>
            <a:off x="993031" y="2125829"/>
            <a:ext cx="4503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최종모형 회귀분석 결과</a:t>
            </a:r>
            <a:endParaRPr lang="en-US" altLang="ko-KR" b="1" dirty="0"/>
          </a:p>
          <a:p>
            <a:r>
              <a:rPr lang="en-US" altLang="ko-KR" b="1" dirty="0"/>
              <a:t>R</a:t>
            </a:r>
            <a:r>
              <a:rPr lang="ko-KR" altLang="en-US" b="1" dirty="0">
                <a:latin typeface="맑은 고딕" panose="020B0503020000020004" pitchFamily="50" charset="-127"/>
              </a:rPr>
              <a:t>²</a:t>
            </a:r>
            <a:r>
              <a:rPr lang="en-US" altLang="ko-KR" b="1" dirty="0">
                <a:latin typeface="맑은 고딕" panose="020B0503020000020004" pitchFamily="50" charset="-127"/>
              </a:rPr>
              <a:t>=0.7652,</a:t>
            </a:r>
            <a:r>
              <a:rPr lang="ko-KR" altLang="en-US" b="1" dirty="0"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</a:rPr>
              <a:t>AIC:75224</a:t>
            </a:r>
            <a:r>
              <a:rPr lang="ko-KR" altLang="en-US" b="1" dirty="0">
                <a:latin typeface="맑은 고딕" panose="020B0503020000020004" pitchFamily="50" charset="-127"/>
              </a:rPr>
              <a:t>로 </a:t>
            </a:r>
            <a:endParaRPr lang="en-US" altLang="ko-KR" b="1" dirty="0">
              <a:latin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</a:rPr>
              <a:t>-&gt;</a:t>
            </a:r>
            <a:r>
              <a:rPr lang="ko-KR" altLang="en-US" b="1" dirty="0">
                <a:latin typeface="맑은 고딕" panose="020B0503020000020004" pitchFamily="50" charset="-127"/>
              </a:rPr>
              <a:t>설명력 증가</a:t>
            </a:r>
            <a:r>
              <a:rPr lang="en-US" altLang="ko-KR" b="1" dirty="0">
                <a:latin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</a:rPr>
              <a:t>복잡성 감소</a:t>
            </a:r>
            <a:endParaRPr lang="en-US" altLang="ko-KR" b="1" dirty="0">
              <a:latin typeface="맑은 고딕" panose="020B0503020000020004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49344DD-76B2-413E-8263-6044CCB288EF}"/>
              </a:ext>
            </a:extLst>
          </p:cNvPr>
          <p:cNvCxnSpPr>
            <a:cxnSpLocks/>
          </p:cNvCxnSpPr>
          <p:nvPr/>
        </p:nvCxnSpPr>
        <p:spPr>
          <a:xfrm>
            <a:off x="8691501" y="5719434"/>
            <a:ext cx="2661920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D8341E-44C4-434E-BB31-504FB306968C}"/>
              </a:ext>
            </a:extLst>
          </p:cNvPr>
          <p:cNvCxnSpPr>
            <a:cxnSpLocks/>
          </p:cNvCxnSpPr>
          <p:nvPr/>
        </p:nvCxnSpPr>
        <p:spPr>
          <a:xfrm>
            <a:off x="6093845" y="6279769"/>
            <a:ext cx="1098493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8070FD-62FA-4783-9656-C375D5CEED0E}"/>
              </a:ext>
            </a:extLst>
          </p:cNvPr>
          <p:cNvSpPr/>
          <p:nvPr/>
        </p:nvSpPr>
        <p:spPr>
          <a:xfrm>
            <a:off x="6107195" y="3120280"/>
            <a:ext cx="5534908" cy="234825"/>
          </a:xfrm>
          <a:prstGeom prst="rect">
            <a:avLst/>
          </a:prstGeom>
          <a:noFill/>
          <a:ln w="19050"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C4D90E00-16BE-43B3-852D-014808A24530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6B716C-4036-492C-800D-F1350A78A2E8}"/>
              </a:ext>
            </a:extLst>
          </p:cNvPr>
          <p:cNvSpPr txBox="1"/>
          <p:nvPr/>
        </p:nvSpPr>
        <p:spPr>
          <a:xfrm>
            <a:off x="993032" y="3265592"/>
            <a:ext cx="457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변환한 연속형 변수들을 제외하고</a:t>
            </a:r>
            <a:endParaRPr lang="en-US" altLang="ko-KR" b="1" dirty="0"/>
          </a:p>
          <a:p>
            <a:r>
              <a:rPr lang="ko-KR" altLang="en-US" b="1" dirty="0"/>
              <a:t>입주형태의 영향력이 가장 큼</a:t>
            </a:r>
            <a:endParaRPr lang="en-US" altLang="ko-KR" b="1" dirty="0"/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5CEF054F-F59D-47C7-869E-9CAE80D896BD}"/>
              </a:ext>
            </a:extLst>
          </p:cNvPr>
          <p:cNvSpPr/>
          <p:nvPr/>
        </p:nvSpPr>
        <p:spPr>
          <a:xfrm>
            <a:off x="551865" y="442150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099A35-F8B3-492F-8D55-BD871925D4F4}"/>
              </a:ext>
            </a:extLst>
          </p:cNvPr>
          <p:cNvSpPr txBox="1"/>
          <p:nvPr/>
        </p:nvSpPr>
        <p:spPr>
          <a:xfrm>
            <a:off x="993031" y="4362840"/>
            <a:ext cx="42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 모형을 토대로 </a:t>
            </a:r>
            <a:r>
              <a:rPr lang="ko-KR" altLang="en-US" b="1" dirty="0" err="1"/>
              <a:t>잔차</a:t>
            </a:r>
            <a:r>
              <a:rPr lang="ko-KR" altLang="en-US" b="1" dirty="0"/>
              <a:t> 검정 실시</a:t>
            </a:r>
            <a:endParaRPr lang="en-US" altLang="ko-KR" b="1" dirty="0"/>
          </a:p>
        </p:txBody>
      </p:sp>
      <p:sp>
        <p:nvSpPr>
          <p:cNvPr id="28" name="슬라이드 번호 개체 틀 5">
            <a:extLst>
              <a:ext uri="{FF2B5EF4-FFF2-40B4-BE49-F238E27FC236}">
                <a16:creationId xmlns:a16="http://schemas.microsoft.com/office/drawing/2014/main" id="{EEBB3B4B-C197-480B-816B-6FD7D92EBD5B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52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8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D2FF-77B4-4372-81D1-F6550A3759D5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-</a:t>
            </a:r>
            <a:r>
              <a:rPr lang="ko-KR" altLang="en-US" sz="2000" b="1" dirty="0" err="1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잔차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 검정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A034C4-1D2B-4936-823B-AFA69E089978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0A831BE-6838-424F-9EE0-10DD6F553CBD}"/>
              </a:ext>
            </a:extLst>
          </p:cNvPr>
          <p:cNvSpPr/>
          <p:nvPr/>
        </p:nvSpPr>
        <p:spPr>
          <a:xfrm>
            <a:off x="551865" y="3303000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3A7B-8D17-4B7B-BD44-356D5BE97B63}"/>
              </a:ext>
            </a:extLst>
          </p:cNvPr>
          <p:cNvSpPr txBox="1"/>
          <p:nvPr/>
        </p:nvSpPr>
        <p:spPr>
          <a:xfrm>
            <a:off x="993031" y="3265592"/>
            <a:ext cx="4644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Q-Q</a:t>
            </a:r>
            <a:r>
              <a:rPr lang="ko-KR" altLang="en-US" b="1" dirty="0"/>
              <a:t> </a:t>
            </a:r>
            <a:r>
              <a:rPr lang="en-US" altLang="ko-KR" b="1" dirty="0"/>
              <a:t>plot</a:t>
            </a:r>
            <a:r>
              <a:rPr lang="ko-KR" altLang="en-US" b="1" dirty="0"/>
              <a:t>를 보면 양 극단으로 갈수록 정규성을 벗어나는 경향을 보이나 전체적으로 정규성 만족하는 것으로 보임</a:t>
            </a:r>
            <a:r>
              <a:rPr lang="en-US" altLang="ko-KR" b="1" dirty="0"/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00774E9-8AA5-43A0-824F-F15D0C8B349A}"/>
              </a:ext>
            </a:extLst>
          </p:cNvPr>
          <p:cNvGrpSpPr/>
          <p:nvPr/>
        </p:nvGrpSpPr>
        <p:grpSpPr>
          <a:xfrm>
            <a:off x="6094787" y="331677"/>
            <a:ext cx="6030002" cy="6120000"/>
            <a:chOff x="4020743" y="-1838608"/>
            <a:chExt cx="3887144" cy="707959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1A13300-876D-4740-B26B-D6A4C53AF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0743" y="-1838608"/>
              <a:ext cx="3886537" cy="638611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36DEB3F-B5D0-4F16-A06C-FC09E77B3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0744" y="4547504"/>
              <a:ext cx="3887143" cy="693481"/>
            </a:xfrm>
            <a:prstGeom prst="rect">
              <a:avLst/>
            </a:prstGeom>
          </p:spPr>
        </p:pic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6F1177C-455A-4DB6-AD99-02AFE35A6131}"/>
              </a:ext>
            </a:extLst>
          </p:cNvPr>
          <p:cNvCxnSpPr>
            <a:cxnSpLocks/>
          </p:cNvCxnSpPr>
          <p:nvPr/>
        </p:nvCxnSpPr>
        <p:spPr>
          <a:xfrm>
            <a:off x="9154160" y="5699760"/>
            <a:ext cx="2661920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1056770-8CCA-4C08-9016-A8781E9CFD3B}"/>
              </a:ext>
            </a:extLst>
          </p:cNvPr>
          <p:cNvCxnSpPr>
            <a:cxnSpLocks/>
          </p:cNvCxnSpPr>
          <p:nvPr/>
        </p:nvCxnSpPr>
        <p:spPr>
          <a:xfrm>
            <a:off x="6094787" y="6411037"/>
            <a:ext cx="1098493" cy="0"/>
          </a:xfrm>
          <a:prstGeom prst="line">
            <a:avLst/>
          </a:prstGeom>
          <a:ln w="1905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D8ABC68-BE5F-48F4-B3D7-7EDAD080980D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317" y="342837"/>
            <a:ext cx="6030000" cy="6120000"/>
          </a:xfrm>
          <a:prstGeom prst="rect">
            <a:avLst/>
          </a:prstGeom>
        </p:spPr>
      </p:pic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71C8C8D9-F00B-4CDF-A738-C42B8E35BD18}"/>
              </a:ext>
            </a:extLst>
          </p:cNvPr>
          <p:cNvSpPr/>
          <p:nvPr/>
        </p:nvSpPr>
        <p:spPr>
          <a:xfrm>
            <a:off x="551865" y="442150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656F32E-3C31-46E2-9DD6-F243D410CB76}"/>
              </a:ext>
            </a:extLst>
          </p:cNvPr>
          <p:cNvGrpSpPr/>
          <p:nvPr/>
        </p:nvGrpSpPr>
        <p:grpSpPr>
          <a:xfrm>
            <a:off x="6094082" y="359237"/>
            <a:ext cx="6030000" cy="6120000"/>
            <a:chOff x="-243559" y="-2090006"/>
            <a:chExt cx="6038214" cy="864945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7FC316-9519-4282-8C3F-63B251884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3559" y="2855803"/>
              <a:ext cx="6029060" cy="281202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E93E91E-E9BF-426E-9468-791C8661F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4404" y="5667828"/>
              <a:ext cx="6029059" cy="891617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2C03594-6B41-4F78-B031-27C218CCE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3559" y="-2090006"/>
              <a:ext cx="6029060" cy="494581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E48997F-8A39-4E13-92F4-AE1B0AE33D56}"/>
              </a:ext>
            </a:extLst>
          </p:cNvPr>
          <p:cNvSpPr txBox="1"/>
          <p:nvPr/>
        </p:nvSpPr>
        <p:spPr>
          <a:xfrm>
            <a:off x="993031" y="2125829"/>
            <a:ext cx="450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</a:rPr>
              <a:t>첫 번째 그래프로 보아 등분산성을</a:t>
            </a:r>
            <a:endParaRPr lang="en-US" altLang="ko-KR" b="1" dirty="0">
              <a:latin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</a:rPr>
              <a:t>만족하는 것으로 보임 </a:t>
            </a:r>
            <a:endParaRPr lang="en-US" altLang="ko-KR" b="1" dirty="0">
              <a:latin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92787C-67AB-48F1-B0D2-C233D10440EB}"/>
              </a:ext>
            </a:extLst>
          </p:cNvPr>
          <p:cNvSpPr txBox="1"/>
          <p:nvPr/>
        </p:nvSpPr>
        <p:spPr>
          <a:xfrm>
            <a:off x="993031" y="4362840"/>
            <a:ext cx="42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97922B0-D70D-4B13-9F26-A77A34DE08F0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175" y="359237"/>
            <a:ext cx="6030000" cy="612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1437655-A095-419F-B16C-A928AEFC098E}"/>
              </a:ext>
            </a:extLst>
          </p:cNvPr>
          <p:cNvSpPr txBox="1"/>
          <p:nvPr/>
        </p:nvSpPr>
        <p:spPr>
          <a:xfrm>
            <a:off x="993031" y="4279052"/>
            <a:ext cx="464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나머지 그래프에도 등분산성에 문제 없고</a:t>
            </a:r>
            <a:r>
              <a:rPr lang="en-US" altLang="ko-KR" b="1" dirty="0"/>
              <a:t>, high-leverage point</a:t>
            </a:r>
            <a:r>
              <a:rPr lang="ko-KR" altLang="en-US" b="1" dirty="0"/>
              <a:t>도 문제 없음</a:t>
            </a:r>
            <a:endParaRPr lang="en-US" altLang="ko-KR" b="1" dirty="0"/>
          </a:p>
        </p:txBody>
      </p:sp>
      <p:sp>
        <p:nvSpPr>
          <p:cNvPr id="29" name="슬라이드 번호 개체 틀 5">
            <a:extLst>
              <a:ext uri="{FF2B5EF4-FFF2-40B4-BE49-F238E27FC236}">
                <a16:creationId xmlns:a16="http://schemas.microsoft.com/office/drawing/2014/main" id="{CCDF59D0-AAC7-4822-89F5-E4BA2664CFDA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53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4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DAC7F52-1F88-42C6-A9E5-90BAD455F5A2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결론 및 한계점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4087004E-DB88-44AD-B2B8-6EA607E80E9F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54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D4190FD-1099-4B0F-B043-5950FF4A6C12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5" y="1349590"/>
            <a:ext cx="4409158" cy="50600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887344D-A168-4BDE-885E-A0BFBF613455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26" y="1349590"/>
            <a:ext cx="4409158" cy="5060026"/>
          </a:xfrm>
          <a:prstGeom prst="rect">
            <a:avLst/>
          </a:prstGeom>
        </p:spPr>
      </p:pic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0D13D37B-3B77-407A-9373-49B9213E5C04}"/>
              </a:ext>
            </a:extLst>
          </p:cNvPr>
          <p:cNvSpPr/>
          <p:nvPr/>
        </p:nvSpPr>
        <p:spPr>
          <a:xfrm rot="16200000">
            <a:off x="5654512" y="3597557"/>
            <a:ext cx="882977" cy="564090"/>
          </a:xfrm>
          <a:prstGeom prst="downArrow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05177B5F-8FAA-4843-9D35-06BB169D7127}"/>
              </a:ext>
            </a:extLst>
          </p:cNvPr>
          <p:cNvSpPr/>
          <p:nvPr/>
        </p:nvSpPr>
        <p:spPr>
          <a:xfrm>
            <a:off x="5634291" y="2979378"/>
            <a:ext cx="5782182" cy="215632"/>
          </a:xfrm>
          <a:prstGeom prst="mathMultiply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47433140-C9D0-460D-9CD4-ABEDEBB007CE}"/>
              </a:ext>
            </a:extLst>
          </p:cNvPr>
          <p:cNvSpPr/>
          <p:nvPr/>
        </p:nvSpPr>
        <p:spPr>
          <a:xfrm>
            <a:off x="5627802" y="4807298"/>
            <a:ext cx="5782182" cy="215632"/>
          </a:xfrm>
          <a:prstGeom prst="mathMultiply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6B7D447A-641D-41D2-81E1-A246262A7AF7}"/>
              </a:ext>
            </a:extLst>
          </p:cNvPr>
          <p:cNvSpPr/>
          <p:nvPr/>
        </p:nvSpPr>
        <p:spPr>
          <a:xfrm>
            <a:off x="5627802" y="5105814"/>
            <a:ext cx="5782182" cy="215632"/>
          </a:xfrm>
          <a:prstGeom prst="mathMultiply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3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435131" y="1058718"/>
            <a:ext cx="1868408" cy="108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표본의 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비대칭성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0056037" y="2572944"/>
            <a:ext cx="558185" cy="0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435130" y="2936743"/>
            <a:ext cx="1868409" cy="108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설명변수간 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교호작용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 flipH="1">
            <a:off x="10092682" y="4526621"/>
            <a:ext cx="558000" cy="0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9435131" y="4915894"/>
            <a:ext cx="1868408" cy="108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tx1"/>
                </a:solidFill>
              </a:rPr>
              <a:t>과적합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C7F52-1F88-42C6-A9E5-90BAD455F5A2}"/>
              </a:ext>
            </a:extLst>
          </p:cNvPr>
          <p:cNvSpPr txBox="1"/>
          <p:nvPr/>
        </p:nvSpPr>
        <p:spPr>
          <a:xfrm>
            <a:off x="803865" y="641704"/>
            <a:ext cx="44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05.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연구과제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결론 및 한계점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46B0849-51E9-4F84-978E-5FCE8BE294F3}"/>
              </a:ext>
            </a:extLst>
          </p:cNvPr>
          <p:cNvSpPr/>
          <p:nvPr/>
        </p:nvSpPr>
        <p:spPr>
          <a:xfrm>
            <a:off x="6649857" y="2888999"/>
            <a:ext cx="2241221" cy="1127743"/>
          </a:xfrm>
          <a:prstGeom prst="ellipse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cs typeface="Open Sans Semibold" panose="020B0706030804020204" pitchFamily="34" charset="0"/>
              </a:rPr>
              <a:t>한계점</a:t>
            </a:r>
            <a:endParaRPr lang="en-US" altLang="ko-KR" sz="3600" b="1" dirty="0">
              <a:solidFill>
                <a:schemeClr val="bg1"/>
              </a:solidFill>
              <a:latin typeface="맑은 고딕" panose="020B0503020000020004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72D6984-A3F5-4756-93BF-8AAEAF67FEA9}"/>
              </a:ext>
            </a:extLst>
          </p:cNvPr>
          <p:cNvSpPr/>
          <p:nvPr/>
        </p:nvSpPr>
        <p:spPr>
          <a:xfrm>
            <a:off x="888461" y="2912871"/>
            <a:ext cx="2241221" cy="1127743"/>
          </a:xfrm>
          <a:prstGeom prst="ellipse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cs typeface="Open Sans Semibold" panose="020B0706030804020204" pitchFamily="34" charset="0"/>
              </a:rPr>
              <a:t>결론</a:t>
            </a:r>
            <a:endParaRPr lang="en-US" altLang="ko-KR" sz="3600" b="1" dirty="0">
              <a:solidFill>
                <a:schemeClr val="bg1"/>
              </a:solidFill>
              <a:latin typeface="맑은 고딕" panose="020B0503020000020004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33" name="Rounded Rectangle 1">
            <a:extLst>
              <a:ext uri="{FF2B5EF4-FFF2-40B4-BE49-F238E27FC236}">
                <a16:creationId xmlns:a16="http://schemas.microsoft.com/office/drawing/2014/main" id="{5EFDF2C9-3371-443D-950E-710D3E1B8384}"/>
              </a:ext>
            </a:extLst>
          </p:cNvPr>
          <p:cNvSpPr/>
          <p:nvPr/>
        </p:nvSpPr>
        <p:spPr>
          <a:xfrm>
            <a:off x="3334837" y="1901972"/>
            <a:ext cx="1868408" cy="108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총 </a:t>
            </a:r>
            <a:r>
              <a:rPr lang="en-US" altLang="ko-KR" sz="2400" b="1" dirty="0">
                <a:solidFill>
                  <a:schemeClr val="tx1"/>
                </a:solidFill>
              </a:rPr>
              <a:t>14</a:t>
            </a:r>
            <a:r>
              <a:rPr lang="ko-KR" altLang="en-US" sz="2400" b="1" dirty="0">
                <a:solidFill>
                  <a:schemeClr val="tx1"/>
                </a:solidFill>
              </a:rPr>
              <a:t>개의 설명변수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1">
            <a:extLst>
              <a:ext uri="{FF2B5EF4-FFF2-40B4-BE49-F238E27FC236}">
                <a16:creationId xmlns:a16="http://schemas.microsoft.com/office/drawing/2014/main" id="{E1043466-7B5E-4FBE-889B-F51FD0CEB5A1}"/>
              </a:ext>
            </a:extLst>
          </p:cNvPr>
          <p:cNvSpPr/>
          <p:nvPr/>
        </p:nvSpPr>
        <p:spPr>
          <a:xfrm>
            <a:off x="3334837" y="4040613"/>
            <a:ext cx="1868408" cy="108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입주형태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13">
            <a:extLst>
              <a:ext uri="{FF2B5EF4-FFF2-40B4-BE49-F238E27FC236}">
                <a16:creationId xmlns:a16="http://schemas.microsoft.com/office/drawing/2014/main" id="{1983E93C-8F7B-4CE2-9688-4CD34F1508C8}"/>
              </a:ext>
            </a:extLst>
          </p:cNvPr>
          <p:cNvCxnSpPr>
            <a:cxnSpLocks/>
          </p:cNvCxnSpPr>
          <p:nvPr/>
        </p:nvCxnSpPr>
        <p:spPr>
          <a:xfrm flipH="1">
            <a:off x="3990041" y="3495765"/>
            <a:ext cx="558000" cy="0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4087004E-DB88-44AD-B2B8-6EA607E80E9F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55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2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49693F-0C41-4A77-B68A-23214BBCCD92}"/>
              </a:ext>
            </a:extLst>
          </p:cNvPr>
          <p:cNvGrpSpPr/>
          <p:nvPr/>
        </p:nvGrpSpPr>
        <p:grpSpPr>
          <a:xfrm>
            <a:off x="0" y="2180231"/>
            <a:ext cx="12192000" cy="2761488"/>
            <a:chOff x="0" y="2180231"/>
            <a:chExt cx="12192000" cy="2761488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5183D72-0505-44F7-8D36-9B1B6482E54A}"/>
                </a:ext>
              </a:extLst>
            </p:cNvPr>
            <p:cNvSpPr/>
            <p:nvPr/>
          </p:nvSpPr>
          <p:spPr>
            <a:xfrm>
              <a:off x="0" y="2180231"/>
              <a:ext cx="12192000" cy="2761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9704FD-6A33-41DE-BFBE-D22D2B9494DD}"/>
                </a:ext>
              </a:extLst>
            </p:cNvPr>
            <p:cNvSpPr txBox="1"/>
            <p:nvPr/>
          </p:nvSpPr>
          <p:spPr>
            <a:xfrm>
              <a:off x="2127282" y="2976201"/>
              <a:ext cx="18726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0" dirty="0">
                  <a:solidFill>
                    <a:srgbClr val="333333"/>
                  </a:solidFill>
                  <a:latin typeface="한컴 소망 M" panose="02020603020101020101" pitchFamily="18" charset="-127"/>
                  <a:ea typeface="한컴 소망 M" panose="02020603020101020101" pitchFamily="18" charset="-127"/>
                  <a:cs typeface="Open Sans Extrabold" panose="020B0906030804020204" pitchFamily="34" charset="0"/>
                </a:rPr>
                <a:t>06.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413989-A115-4850-9147-D270A86BD875}"/>
                </a:ext>
              </a:extLst>
            </p:cNvPr>
            <p:cNvSpPr txBox="1"/>
            <p:nvPr/>
          </p:nvSpPr>
          <p:spPr>
            <a:xfrm>
              <a:off x="3880487" y="2960811"/>
              <a:ext cx="534771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/>
              <a:r>
                <a:rPr lang="ko-KR" altLang="en-US" sz="7000" b="1" dirty="0">
                  <a:latin typeface="한컴 소망 B" panose="02020603020101020101" pitchFamily="18" charset="-127"/>
                  <a:ea typeface="한컴 소망 M" panose="02020603020101020101" pitchFamily="18" charset="-127"/>
                  <a:cs typeface="Open Sans" panose="020B0606030504020204" pitchFamily="34" charset="0"/>
                </a:rPr>
                <a:t>마치며</a:t>
              </a:r>
              <a:endParaRPr lang="en-US" altLang="ko-KR" sz="7000" b="1" dirty="0">
                <a:latin typeface="한컴 소망 B" panose="02020603020101020101" pitchFamily="18" charset="-127"/>
                <a:ea typeface="한컴 소망 M" panose="02020603020101020101" pitchFamily="18" charset="-127"/>
                <a:cs typeface="Open Sans" panose="020B0606030504020204" pitchFamily="34" charset="0"/>
              </a:endParaRPr>
            </a:p>
          </p:txBody>
        </p:sp>
        <p:sp>
          <p:nvSpPr>
            <p:cNvPr id="12" name="Isosceles Triangle 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6F87D7D-7F83-474A-85CE-AADA29015825}"/>
                </a:ext>
              </a:extLst>
            </p:cNvPr>
            <p:cNvSpPr/>
            <p:nvPr/>
          </p:nvSpPr>
          <p:spPr>
            <a:xfrm rot="5400000">
              <a:off x="10350101" y="3200975"/>
              <a:ext cx="720000" cy="720000"/>
            </a:xfrm>
            <a:prstGeom prst="triangle">
              <a:avLst/>
            </a:prstGeom>
            <a:solidFill>
              <a:srgbClr val="D34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5EFA8669-8C6B-4819-8857-CF9F92FD0CBB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56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40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BD7C588-8B28-4287-86A4-C75AF04E7137}"/>
              </a:ext>
            </a:extLst>
          </p:cNvPr>
          <p:cNvSpPr/>
          <p:nvPr/>
        </p:nvSpPr>
        <p:spPr>
          <a:xfrm>
            <a:off x="551865" y="3168960"/>
            <a:ext cx="252000" cy="252000"/>
          </a:xfrm>
          <a:prstGeom prst="ellipse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BC706-1D7E-4940-8616-6454C7E3E370}"/>
              </a:ext>
            </a:extLst>
          </p:cNvPr>
          <p:cNvSpPr/>
          <p:nvPr/>
        </p:nvSpPr>
        <p:spPr>
          <a:xfrm>
            <a:off x="551865" y="4153425"/>
            <a:ext cx="252000" cy="252000"/>
          </a:xfrm>
          <a:prstGeom prst="ellipse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2B3A0F4-14F8-49AB-B74E-E34DAC327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192" y="3363238"/>
            <a:ext cx="4960065" cy="34115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F985B1-4391-4AE6-B978-6CDE601848E9}"/>
              </a:ext>
            </a:extLst>
          </p:cNvPr>
          <p:cNvSpPr txBox="1"/>
          <p:nvPr/>
        </p:nvSpPr>
        <p:spPr>
          <a:xfrm>
            <a:off x="803865" y="3154174"/>
            <a:ext cx="4202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조사 주기 </a:t>
            </a:r>
            <a:r>
              <a:rPr lang="en-US" altLang="ko-KR" b="1" dirty="0"/>
              <a:t>: </a:t>
            </a:r>
            <a:r>
              <a:rPr lang="ko-KR" altLang="en-US" b="1" dirty="0"/>
              <a:t>농축수산물 조사 </a:t>
            </a:r>
            <a:r>
              <a:rPr lang="en-US" altLang="ko-KR" b="1" dirty="0"/>
              <a:t>– </a:t>
            </a:r>
            <a:r>
              <a:rPr lang="ko-KR" altLang="en-US" b="1" dirty="0"/>
              <a:t>월 </a:t>
            </a:r>
            <a:r>
              <a:rPr lang="en-US" altLang="ko-KR" b="1" dirty="0"/>
              <a:t>3</a:t>
            </a:r>
            <a:r>
              <a:rPr lang="ko-KR" altLang="en-US" b="1" dirty="0"/>
              <a:t>회</a:t>
            </a:r>
            <a:endParaRPr lang="en-US" altLang="ko-KR" b="1" dirty="0"/>
          </a:p>
          <a:p>
            <a:r>
              <a:rPr lang="en-US" altLang="ko-KR" b="1" dirty="0"/>
              <a:t>	    </a:t>
            </a:r>
            <a:r>
              <a:rPr lang="ko-KR" altLang="en-US" b="1" dirty="0"/>
              <a:t>공산품 조사 </a:t>
            </a:r>
            <a:r>
              <a:rPr lang="en-US" altLang="ko-KR" b="1" dirty="0"/>
              <a:t>–</a:t>
            </a:r>
            <a:r>
              <a:rPr lang="ko-KR" altLang="en-US" b="1" dirty="0"/>
              <a:t> 월 </a:t>
            </a:r>
            <a:r>
              <a:rPr lang="en-US" altLang="ko-KR" b="1" dirty="0"/>
              <a:t>1</a:t>
            </a:r>
            <a:r>
              <a:rPr lang="ko-KR" altLang="en-US" b="1" dirty="0"/>
              <a:t>회</a:t>
            </a:r>
            <a:endParaRPr lang="en-US" altLang="ko-KR" b="1" dirty="0"/>
          </a:p>
          <a:p>
            <a:r>
              <a:rPr lang="en-US" altLang="ko-KR" b="1" dirty="0"/>
              <a:t>	    </a:t>
            </a:r>
            <a:r>
              <a:rPr lang="ko-KR" altLang="en-US" b="1" dirty="0"/>
              <a:t>서비스요금 조사</a:t>
            </a:r>
            <a:r>
              <a:rPr lang="en-US" altLang="ko-KR" b="1" dirty="0"/>
              <a:t> – </a:t>
            </a:r>
            <a:r>
              <a:rPr lang="ko-KR" altLang="en-US" b="1" dirty="0"/>
              <a:t>월 </a:t>
            </a:r>
            <a:r>
              <a:rPr lang="en-US" altLang="ko-KR" b="1" dirty="0"/>
              <a:t>1</a:t>
            </a:r>
            <a:r>
              <a:rPr lang="ko-KR" altLang="en-US" b="1" dirty="0"/>
              <a:t>회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C2CD84A-5A92-486D-A52C-DD22ACD72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849" y="0"/>
            <a:ext cx="4514851" cy="33718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B3E713-792F-4764-9BA7-D45B710ECCCF}"/>
              </a:ext>
            </a:extLst>
          </p:cNvPr>
          <p:cNvSpPr txBox="1"/>
          <p:nvPr/>
        </p:nvSpPr>
        <p:spPr>
          <a:xfrm>
            <a:off x="803865" y="641704"/>
            <a:ext cx="4093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02.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현장 조사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소비자물가조사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(7/16)-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E8165-D1D7-41CA-9F55-ADBBFA8B2EED}"/>
              </a:ext>
            </a:extLst>
          </p:cNvPr>
          <p:cNvSpPr txBox="1"/>
          <p:nvPr/>
        </p:nvSpPr>
        <p:spPr>
          <a:xfrm>
            <a:off x="803865" y="2082055"/>
            <a:ext cx="406599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조사 구역 </a:t>
            </a:r>
            <a:r>
              <a:rPr lang="en-US" altLang="ko-KR" b="1" dirty="0"/>
              <a:t>:  </a:t>
            </a:r>
            <a:r>
              <a:rPr lang="ko-KR" altLang="en-US" b="1" dirty="0"/>
              <a:t>김완  </a:t>
            </a:r>
            <a:r>
              <a:rPr lang="en-US" altLang="ko-KR" b="1" dirty="0"/>
              <a:t> - </a:t>
            </a:r>
            <a:r>
              <a:rPr lang="ko-KR" altLang="en-US" b="1" dirty="0"/>
              <a:t>서울 서초구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            </a:t>
            </a:r>
            <a:r>
              <a:rPr lang="ko-KR" altLang="en-US" b="1" dirty="0"/>
              <a:t>박준용 </a:t>
            </a:r>
            <a:r>
              <a:rPr lang="en-US" altLang="ko-KR" b="1" dirty="0"/>
              <a:t>- </a:t>
            </a:r>
            <a:r>
              <a:rPr lang="ko-KR" altLang="en-US" b="1" dirty="0"/>
              <a:t>안양시 제</a:t>
            </a:r>
            <a:r>
              <a:rPr lang="en-US" altLang="ko-KR" b="1" dirty="0"/>
              <a:t>1</a:t>
            </a:r>
            <a:r>
              <a:rPr lang="ko-KR" altLang="en-US" b="1" dirty="0"/>
              <a:t>권역</a:t>
            </a: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A787A932-9C5D-46AB-A51C-A048E6F48BD3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360ED-5F2E-4ACE-8C12-6A99DACED87C}"/>
              </a:ext>
            </a:extLst>
          </p:cNvPr>
          <p:cNvSpPr txBox="1"/>
          <p:nvPr/>
        </p:nvSpPr>
        <p:spPr>
          <a:xfrm>
            <a:off x="803865" y="4098959"/>
            <a:ext cx="362673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조사 내용 </a:t>
            </a:r>
            <a:r>
              <a:rPr lang="en-US" altLang="ko-KR" b="1" dirty="0"/>
              <a:t>: </a:t>
            </a:r>
            <a:r>
              <a:rPr lang="ko-KR" altLang="en-US" b="1" dirty="0"/>
              <a:t>소비자가 일상생활을 영위하기 위하여 구입하는 상품과 서비스 </a:t>
            </a:r>
            <a:r>
              <a:rPr lang="en-US" altLang="ko-KR" b="1" dirty="0"/>
              <a:t>460</a:t>
            </a:r>
            <a:r>
              <a:rPr lang="ko-KR" altLang="en-US" b="1" dirty="0"/>
              <a:t>개 품목 가격</a:t>
            </a:r>
            <a:endParaRPr lang="en-US" altLang="ko-KR" b="1" dirty="0"/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325CE878-AE43-40C0-9A37-720DCC7CA33A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6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BD7C588-8B28-4287-86A4-C75AF04E7137}"/>
              </a:ext>
            </a:extLst>
          </p:cNvPr>
          <p:cNvSpPr/>
          <p:nvPr/>
        </p:nvSpPr>
        <p:spPr>
          <a:xfrm>
            <a:off x="551865" y="3168960"/>
            <a:ext cx="252000" cy="252000"/>
          </a:xfrm>
          <a:prstGeom prst="ellipse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BC706-1D7E-4940-8616-6454C7E3E370}"/>
              </a:ext>
            </a:extLst>
          </p:cNvPr>
          <p:cNvSpPr/>
          <p:nvPr/>
        </p:nvSpPr>
        <p:spPr>
          <a:xfrm>
            <a:off x="551865" y="4153425"/>
            <a:ext cx="252000" cy="252000"/>
          </a:xfrm>
          <a:prstGeom prst="ellipse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F985B1-4391-4AE6-B978-6CDE601848E9}"/>
              </a:ext>
            </a:extLst>
          </p:cNvPr>
          <p:cNvSpPr txBox="1"/>
          <p:nvPr/>
        </p:nvSpPr>
        <p:spPr>
          <a:xfrm>
            <a:off x="856676" y="3140384"/>
            <a:ext cx="420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조사 주기 </a:t>
            </a:r>
            <a:r>
              <a:rPr lang="en-US" altLang="ko-KR" b="1" dirty="0"/>
              <a:t>: 1</a:t>
            </a:r>
            <a:r>
              <a:rPr lang="ko-KR" altLang="en-US" b="1" dirty="0"/>
              <a:t>년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B3E713-792F-4764-9BA7-D45B710ECCCF}"/>
              </a:ext>
            </a:extLst>
          </p:cNvPr>
          <p:cNvSpPr txBox="1"/>
          <p:nvPr/>
        </p:nvSpPr>
        <p:spPr>
          <a:xfrm>
            <a:off x="803865" y="641704"/>
            <a:ext cx="4398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02.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현장 조사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경제통계 통합조사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(7/18)-</a:t>
            </a:r>
            <a:endParaRPr lang="en-US" altLang="ko-KR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E8165-D1D7-41CA-9F55-ADBBFA8B2EED}"/>
              </a:ext>
            </a:extLst>
          </p:cNvPr>
          <p:cNvSpPr txBox="1"/>
          <p:nvPr/>
        </p:nvSpPr>
        <p:spPr>
          <a:xfrm>
            <a:off x="830042" y="2025610"/>
            <a:ext cx="420234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조사 대상 </a:t>
            </a:r>
            <a:r>
              <a:rPr lang="en-US" altLang="ko-KR" b="1" dirty="0"/>
              <a:t>: </a:t>
            </a:r>
            <a:r>
              <a:rPr lang="ko-KR" altLang="en-US" b="1" dirty="0"/>
              <a:t>국내에서 산업활동을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	   </a:t>
            </a:r>
            <a:r>
              <a:rPr lang="ko-KR" altLang="en-US" b="1" dirty="0"/>
              <a:t>수행하고 있는 모든 사업체 </a:t>
            </a: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A787A932-9C5D-46AB-A51C-A048E6F48BD3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FACB75-92B3-4D99-83FC-B55AD43DF805}"/>
              </a:ext>
            </a:extLst>
          </p:cNvPr>
          <p:cNvSpPr txBox="1"/>
          <p:nvPr/>
        </p:nvSpPr>
        <p:spPr>
          <a:xfrm>
            <a:off x="856676" y="4094759"/>
            <a:ext cx="362673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조사 내용</a:t>
            </a:r>
            <a:r>
              <a:rPr lang="en-US" altLang="ko-KR" b="1" dirty="0"/>
              <a:t>: </a:t>
            </a:r>
            <a:r>
              <a:rPr lang="ko-KR" altLang="en-US" b="1" dirty="0"/>
              <a:t>기업활동조사</a:t>
            </a:r>
            <a:r>
              <a:rPr lang="en-US" altLang="ko-KR" b="1" dirty="0"/>
              <a:t>, </a:t>
            </a:r>
            <a:r>
              <a:rPr lang="ko-KR" altLang="en-US" b="1" dirty="0"/>
              <a:t>서비스</a:t>
            </a:r>
            <a:r>
              <a:rPr lang="en-US" altLang="ko-KR" b="1" dirty="0"/>
              <a:t>	  </a:t>
            </a:r>
            <a:r>
              <a:rPr lang="ko-KR" altLang="en-US" b="1" dirty="0" err="1"/>
              <a:t>업조사</a:t>
            </a:r>
            <a:r>
              <a:rPr lang="en-US" altLang="ko-KR" b="1" dirty="0"/>
              <a:t>, </a:t>
            </a:r>
            <a:r>
              <a:rPr lang="ko-KR" altLang="en-US" b="1" dirty="0"/>
              <a:t>운수업조사 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50BF09-BFF9-44E9-AC4D-10132C784C5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5050"/>
            <a:ext cx="6030000" cy="5760000"/>
          </a:xfrm>
          <a:prstGeom prst="rect">
            <a:avLst/>
          </a:prstGeom>
        </p:spPr>
      </p:pic>
      <p:sp>
        <p:nvSpPr>
          <p:cNvPr id="17" name="슬라이드 번호 개체 틀 5">
            <a:extLst>
              <a:ext uri="{FF2B5EF4-FFF2-40B4-BE49-F238E27FC236}">
                <a16:creationId xmlns:a16="http://schemas.microsoft.com/office/drawing/2014/main" id="{D97A5807-6CD1-4A7E-BC79-B604818C2EAA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7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89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BD7C588-8B28-4287-86A4-C75AF04E7137}"/>
              </a:ext>
            </a:extLst>
          </p:cNvPr>
          <p:cNvSpPr/>
          <p:nvPr/>
        </p:nvSpPr>
        <p:spPr>
          <a:xfrm>
            <a:off x="551865" y="3168960"/>
            <a:ext cx="252000" cy="252000"/>
          </a:xfrm>
          <a:prstGeom prst="ellipse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BC706-1D7E-4940-8616-6454C7E3E370}"/>
              </a:ext>
            </a:extLst>
          </p:cNvPr>
          <p:cNvSpPr/>
          <p:nvPr/>
        </p:nvSpPr>
        <p:spPr>
          <a:xfrm>
            <a:off x="551865" y="4153425"/>
            <a:ext cx="252000" cy="252000"/>
          </a:xfrm>
          <a:prstGeom prst="ellipse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B3E713-792F-4764-9BA7-D45B710ECCCF}"/>
              </a:ext>
            </a:extLst>
          </p:cNvPr>
          <p:cNvSpPr txBox="1"/>
          <p:nvPr/>
        </p:nvSpPr>
        <p:spPr>
          <a:xfrm>
            <a:off x="803865" y="641704"/>
            <a:ext cx="4398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02. </a:t>
            </a:r>
            <a:r>
              <a:rPr lang="ko-KR" altLang="en-US" sz="2000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현장 조사</a:t>
            </a:r>
            <a:endParaRPr lang="en-US" altLang="ko-KR" sz="2000" b="1" dirty="0"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	-</a:t>
            </a:r>
            <a:r>
              <a:rPr lang="ko-KR" altLang="en-US" sz="2000" b="1" dirty="0" err="1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농•어가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 경제조사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(7/20)-</a:t>
            </a:r>
            <a:endParaRPr lang="en-US" altLang="ko-KR" sz="2400" b="1" dirty="0">
              <a:solidFill>
                <a:schemeClr val="bg2">
                  <a:lumMod val="50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E8165-D1D7-41CA-9F55-ADBBFA8B2EED}"/>
              </a:ext>
            </a:extLst>
          </p:cNvPr>
          <p:cNvSpPr txBox="1"/>
          <p:nvPr/>
        </p:nvSpPr>
        <p:spPr>
          <a:xfrm>
            <a:off x="804059" y="2052242"/>
            <a:ext cx="420234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조사 구역 </a:t>
            </a:r>
            <a:r>
              <a:rPr lang="en-US" altLang="ko-KR" b="1" dirty="0"/>
              <a:t>:  </a:t>
            </a:r>
            <a:r>
              <a:rPr lang="ko-KR" altLang="en-US" b="1" dirty="0"/>
              <a:t>김완</a:t>
            </a:r>
            <a:r>
              <a:rPr lang="en-US" altLang="ko-KR" b="1" dirty="0"/>
              <a:t>(</a:t>
            </a:r>
            <a:r>
              <a:rPr lang="ko-KR" altLang="en-US" b="1" dirty="0"/>
              <a:t>농업</a:t>
            </a:r>
            <a:r>
              <a:rPr lang="en-US" altLang="ko-KR" b="1" dirty="0"/>
              <a:t>) - </a:t>
            </a:r>
            <a:r>
              <a:rPr lang="ko-KR" altLang="en-US" b="1" dirty="0"/>
              <a:t>의왕</a:t>
            </a:r>
            <a:r>
              <a:rPr lang="en-US" altLang="ko-KR" b="1" dirty="0"/>
              <a:t>, </a:t>
            </a:r>
            <a:r>
              <a:rPr lang="ko-KR" altLang="en-US" b="1" dirty="0"/>
              <a:t>군포 등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               박준용</a:t>
            </a:r>
            <a:r>
              <a:rPr lang="en-US" altLang="ko-KR" b="1" dirty="0"/>
              <a:t>(</a:t>
            </a:r>
            <a:r>
              <a:rPr lang="ko-KR" altLang="en-US" b="1" dirty="0"/>
              <a:t>어업</a:t>
            </a:r>
            <a:r>
              <a:rPr lang="en-US" altLang="ko-KR" b="1" dirty="0"/>
              <a:t>) - </a:t>
            </a:r>
            <a:r>
              <a:rPr lang="ko-KR" altLang="en-US" b="1" dirty="0"/>
              <a:t>대부도</a:t>
            </a: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A787A932-9C5D-46AB-A51C-A048E6F48BD3}"/>
              </a:ext>
            </a:extLst>
          </p:cNvPr>
          <p:cNvSpPr/>
          <p:nvPr/>
        </p:nvSpPr>
        <p:spPr>
          <a:xfrm>
            <a:off x="551865" y="2184495"/>
            <a:ext cx="252000" cy="252000"/>
          </a:xfrm>
          <a:prstGeom prst="flowChartConnector">
            <a:avLst/>
          </a:prstGeom>
          <a:solidFill>
            <a:srgbClr val="D3445F"/>
          </a:solidFill>
          <a:ln>
            <a:solidFill>
              <a:srgbClr val="D3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잔디, 실외, 자연, 녹색이(가) 표시된 사진&#10;&#10;매우 높은 신뢰도로 생성된 설명">
            <a:extLst>
              <a:ext uri="{FF2B5EF4-FFF2-40B4-BE49-F238E27FC236}">
                <a16:creationId xmlns:a16="http://schemas.microsoft.com/office/drawing/2014/main" id="{FEE89571-F572-4287-B9E4-CC4A7D061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834" y="0"/>
            <a:ext cx="4876166" cy="3236001"/>
          </a:xfrm>
          <a:prstGeom prst="rect">
            <a:avLst/>
          </a:prstGeom>
        </p:spPr>
      </p:pic>
      <p:pic>
        <p:nvPicPr>
          <p:cNvPr id="8" name="그림 7" descr="하늘, 실외, 잔디, 자연이(가) 표시된 사진&#10;&#10;매우 높은 신뢰도로 생성된 설명">
            <a:extLst>
              <a:ext uri="{FF2B5EF4-FFF2-40B4-BE49-F238E27FC236}">
                <a16:creationId xmlns:a16="http://schemas.microsoft.com/office/drawing/2014/main" id="{EE2741A6-DD49-49E9-9B69-0DFCF1D55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576" y="3236002"/>
            <a:ext cx="5326356" cy="35473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5020240-ADC7-4BB7-9D17-B865211BAA53}"/>
              </a:ext>
            </a:extLst>
          </p:cNvPr>
          <p:cNvSpPr txBox="1"/>
          <p:nvPr/>
        </p:nvSpPr>
        <p:spPr>
          <a:xfrm>
            <a:off x="803865" y="3154174"/>
            <a:ext cx="420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조사 주기 </a:t>
            </a:r>
            <a:r>
              <a:rPr lang="en-US" altLang="ko-KR" b="1" dirty="0"/>
              <a:t>: 1</a:t>
            </a:r>
            <a:r>
              <a:rPr lang="ko-KR" altLang="en-US" b="1" dirty="0"/>
              <a:t>달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814E53-334D-4977-89E4-A09A7C349357}"/>
              </a:ext>
            </a:extLst>
          </p:cNvPr>
          <p:cNvSpPr txBox="1"/>
          <p:nvPr/>
        </p:nvSpPr>
        <p:spPr>
          <a:xfrm>
            <a:off x="856676" y="4094759"/>
            <a:ext cx="362673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조사 내용</a:t>
            </a:r>
            <a:r>
              <a:rPr lang="en-US" altLang="ko-KR" b="1" dirty="0"/>
              <a:t>: </a:t>
            </a:r>
            <a:r>
              <a:rPr lang="ko-KR" altLang="en-US" b="1" dirty="0"/>
              <a:t>가구원현황</a:t>
            </a:r>
            <a:r>
              <a:rPr lang="en-US" altLang="ko-KR" b="1" dirty="0"/>
              <a:t>, </a:t>
            </a:r>
            <a:r>
              <a:rPr lang="ko-KR" altLang="en-US" b="1" dirty="0"/>
              <a:t>작물재배현황</a:t>
            </a:r>
            <a:r>
              <a:rPr lang="en-US" altLang="ko-KR" b="1" dirty="0"/>
              <a:t>, </a:t>
            </a:r>
            <a:r>
              <a:rPr lang="ko-KR" altLang="en-US" b="1" dirty="0" err="1"/>
              <a:t>농</a:t>
            </a:r>
            <a:r>
              <a:rPr lang="ko-KR" altLang="en-US" b="1" dirty="0" err="1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•어업</a:t>
            </a:r>
            <a:r>
              <a:rPr lang="ko-KR" altLang="en-US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 총 </a:t>
            </a:r>
            <a:r>
              <a:rPr lang="ko-KR" altLang="en-US" b="1" dirty="0"/>
              <a:t>수입</a:t>
            </a:r>
            <a:r>
              <a:rPr lang="en-US" altLang="ko-KR" b="1" dirty="0"/>
              <a:t> </a:t>
            </a:r>
            <a:r>
              <a:rPr lang="ko-KR" altLang="en-US" b="1" dirty="0"/>
              <a:t>및</a:t>
            </a:r>
            <a:r>
              <a:rPr lang="en-US" altLang="ko-KR" b="1" dirty="0"/>
              <a:t> </a:t>
            </a:r>
            <a:r>
              <a:rPr lang="ko-KR" altLang="en-US" b="1" dirty="0"/>
              <a:t>지출</a:t>
            </a:r>
            <a:r>
              <a:rPr lang="en-US" altLang="ko-KR" b="1" dirty="0"/>
              <a:t>, </a:t>
            </a:r>
            <a:r>
              <a:rPr lang="ko-KR" altLang="en-US" b="1" dirty="0" err="1"/>
              <a:t>농</a:t>
            </a:r>
            <a:r>
              <a:rPr lang="ko-KR" altLang="en-US" b="1" dirty="0" err="1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•어업</a:t>
            </a:r>
            <a:r>
              <a:rPr lang="ko-KR" altLang="en-US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 </a:t>
            </a:r>
            <a:r>
              <a:rPr lang="ko-KR" altLang="en-US" b="1" dirty="0" err="1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외총</a:t>
            </a:r>
            <a:r>
              <a:rPr lang="ko-KR" altLang="en-US" b="1" dirty="0">
                <a:latin typeface="한컴 소망 M" panose="02020603020101020101" pitchFamily="18" charset="-127"/>
                <a:ea typeface="한컴 소망 M" panose="02020603020101020101" pitchFamily="18" charset="-127"/>
                <a:cs typeface="Open Sans Semibold" panose="020B0706030804020204" pitchFamily="34" charset="0"/>
              </a:rPr>
              <a:t> </a:t>
            </a:r>
            <a:r>
              <a:rPr lang="ko-KR" altLang="en-US" b="1" dirty="0"/>
              <a:t>수입</a:t>
            </a:r>
            <a:r>
              <a:rPr lang="en-US" altLang="ko-KR" b="1" dirty="0"/>
              <a:t> </a:t>
            </a:r>
            <a:r>
              <a:rPr lang="ko-KR" altLang="en-US" b="1" dirty="0"/>
              <a:t>및</a:t>
            </a:r>
            <a:r>
              <a:rPr lang="en-US" altLang="ko-KR" b="1" dirty="0"/>
              <a:t> </a:t>
            </a:r>
            <a:r>
              <a:rPr lang="ko-KR" altLang="en-US" b="1" dirty="0"/>
              <a:t>지출 등</a:t>
            </a:r>
          </a:p>
        </p:txBody>
      </p:sp>
      <p:sp>
        <p:nvSpPr>
          <p:cNvPr id="19" name="슬라이드 번호 개체 틀 5">
            <a:extLst>
              <a:ext uri="{FF2B5EF4-FFF2-40B4-BE49-F238E27FC236}">
                <a16:creationId xmlns:a16="http://schemas.microsoft.com/office/drawing/2014/main" id="{D1F1BC55-981D-456B-BCC8-9EE34CFA5040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8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0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49693F-0C41-4A77-B68A-23214BBCCD92}"/>
              </a:ext>
            </a:extLst>
          </p:cNvPr>
          <p:cNvGrpSpPr/>
          <p:nvPr/>
        </p:nvGrpSpPr>
        <p:grpSpPr>
          <a:xfrm>
            <a:off x="0" y="2180231"/>
            <a:ext cx="12192000" cy="2761488"/>
            <a:chOff x="0" y="2180231"/>
            <a:chExt cx="12192000" cy="2761488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5183D72-0505-44F7-8D36-9B1B6482E54A}"/>
                </a:ext>
              </a:extLst>
            </p:cNvPr>
            <p:cNvSpPr/>
            <p:nvPr/>
          </p:nvSpPr>
          <p:spPr>
            <a:xfrm>
              <a:off x="0" y="2180231"/>
              <a:ext cx="12192000" cy="2761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9704FD-6A33-41DE-BFBE-D22D2B9494DD}"/>
                </a:ext>
              </a:extLst>
            </p:cNvPr>
            <p:cNvSpPr txBox="1"/>
            <p:nvPr/>
          </p:nvSpPr>
          <p:spPr>
            <a:xfrm>
              <a:off x="2126480" y="2976201"/>
              <a:ext cx="187423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0" dirty="0">
                  <a:solidFill>
                    <a:srgbClr val="333333"/>
                  </a:solidFill>
                  <a:latin typeface="한컴 소망 M" panose="02020603020101020101" pitchFamily="18" charset="-127"/>
                  <a:ea typeface="한컴 소망 M" panose="02020603020101020101" pitchFamily="18" charset="-127"/>
                  <a:cs typeface="Open Sans Extrabold" panose="020B0906030804020204" pitchFamily="34" charset="0"/>
                </a:rPr>
                <a:t>03.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413989-A115-4850-9147-D270A86BD875}"/>
                </a:ext>
              </a:extLst>
            </p:cNvPr>
            <p:cNvSpPr txBox="1"/>
            <p:nvPr/>
          </p:nvSpPr>
          <p:spPr>
            <a:xfrm>
              <a:off x="3880487" y="2960811"/>
              <a:ext cx="53477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/>
              <a:r>
                <a:rPr lang="ko-KR" altLang="en-US" sz="7000" b="1" dirty="0">
                  <a:latin typeface="한컴 소망 B" panose="02020603020101020101" pitchFamily="18" charset="-127"/>
                  <a:ea typeface="한컴 소망 M" panose="02020603020101020101" pitchFamily="18" charset="-127"/>
                  <a:cs typeface="Open Sans" panose="020B0606030504020204" pitchFamily="34" charset="0"/>
                </a:rPr>
                <a:t>업무 실습</a:t>
              </a:r>
              <a:endParaRPr lang="en-US" altLang="ko-KR" sz="7000" b="1" dirty="0">
                <a:latin typeface="한컴 소망 B" panose="02020603020101020101" pitchFamily="18" charset="-127"/>
                <a:ea typeface="한컴 소망 M" panose="02020603020101020101" pitchFamily="18" charset="-127"/>
                <a:cs typeface="Open Sans" panose="020B0606030504020204" pitchFamily="34" charset="0"/>
              </a:endParaRPr>
            </a:p>
          </p:txBody>
        </p:sp>
        <p:sp>
          <p:nvSpPr>
            <p:cNvPr id="12" name="Isosceles Triangle 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6F87D7D-7F83-474A-85CE-AADA29015825}"/>
                </a:ext>
              </a:extLst>
            </p:cNvPr>
            <p:cNvSpPr/>
            <p:nvPr/>
          </p:nvSpPr>
          <p:spPr>
            <a:xfrm rot="5400000">
              <a:off x="10350101" y="3200975"/>
              <a:ext cx="720000" cy="720000"/>
            </a:xfrm>
            <a:prstGeom prst="triangle">
              <a:avLst/>
            </a:prstGeom>
            <a:solidFill>
              <a:srgbClr val="D34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CEADA9CF-1542-4386-B64C-28E6CC7AD331}"/>
              </a:ext>
            </a:extLst>
          </p:cNvPr>
          <p:cNvSpPr txBox="1">
            <a:spLocks/>
          </p:cNvSpPr>
          <p:nvPr/>
        </p:nvSpPr>
        <p:spPr>
          <a:xfrm>
            <a:off x="9205405" y="6409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962081-820F-4168-B924-3EEB70EEDD71}" type="slidenum">
              <a:rPr lang="ko-KR" altLang="en-US" sz="2000" b="1" smtClean="0">
                <a:solidFill>
                  <a:schemeClr val="tx1"/>
                </a:solidFill>
              </a:rPr>
              <a:pPr/>
              <a:t>9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6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1970</Words>
  <Application>Microsoft Office PowerPoint</Application>
  <PresentationFormat>와이드스크린</PresentationFormat>
  <Paragraphs>771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5" baseType="lpstr">
      <vt:lpstr>Open Sans</vt:lpstr>
      <vt:lpstr>Open Sans Extrabold</vt:lpstr>
      <vt:lpstr>Open Sans Semibold</vt:lpstr>
      <vt:lpstr>나눔고딕</vt:lpstr>
      <vt:lpstr>맑은 고딕</vt:lpstr>
      <vt:lpstr>한컴 소망 B</vt:lpstr>
      <vt:lpstr>한컴 소망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김 완</cp:lastModifiedBy>
  <cp:revision>176</cp:revision>
  <dcterms:created xsi:type="dcterms:W3CDTF">2017-06-21T05:32:06Z</dcterms:created>
  <dcterms:modified xsi:type="dcterms:W3CDTF">2018-08-08T07:35:01Z</dcterms:modified>
</cp:coreProperties>
</file>