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  <p:sldId id="287" r:id="rId31"/>
    <p:sldId id="288" r:id="rId32"/>
    <p:sldId id="289" r:id="rId33"/>
    <p:sldId id="290" r:id="rId34"/>
    <p:sldId id="292" r:id="rId35"/>
    <p:sldId id="305" r:id="rId36"/>
    <p:sldId id="293" r:id="rId37"/>
    <p:sldId id="294" r:id="rId38"/>
    <p:sldId id="295" r:id="rId39"/>
    <p:sldId id="296" r:id="rId40"/>
    <p:sldId id="297" r:id="rId41"/>
    <p:sldId id="303" r:id="rId42"/>
    <p:sldId id="304" r:id="rId43"/>
    <p:sldId id="298" r:id="rId44"/>
    <p:sldId id="299" r:id="rId45"/>
    <p:sldId id="300" r:id="rId46"/>
    <p:sldId id="301" r:id="rId47"/>
    <p:sldId id="302" r:id="rId48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1746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04B8B-E9F6-4D90-8C17-977219D67D05}" type="datetimeFigureOut">
              <a:rPr lang="tr-TR" smtClean="0"/>
              <a:t>24.10.2023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B7FC2-FA1A-4EF0-BDBB-2E833BB96A3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8227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4D0B40C-A5DC-45E7-977B-207A7B7FB766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6425"/>
            <a:ext cx="5143500" cy="418147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662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CSC</a:t>
            </a:r>
            <a:r>
              <a:rPr spc="-50" dirty="0"/>
              <a:t> </a:t>
            </a:r>
            <a:r>
              <a:rPr spc="-5" dirty="0"/>
              <a:t>261,</a:t>
            </a:r>
            <a:r>
              <a:rPr spc="-35" dirty="0"/>
              <a:t> </a:t>
            </a:r>
            <a:r>
              <a:rPr dirty="0"/>
              <a:t>Spring</a:t>
            </a:r>
            <a:r>
              <a:rPr spc="-40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D3EB8-95DE-4EFC-BB28-45018CABD45C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37609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CSC</a:t>
            </a:r>
            <a:r>
              <a:rPr spc="-50" dirty="0"/>
              <a:t> </a:t>
            </a:r>
            <a:r>
              <a:rPr spc="-5" dirty="0"/>
              <a:t>261,</a:t>
            </a:r>
            <a:r>
              <a:rPr spc="-35" dirty="0"/>
              <a:t> </a:t>
            </a:r>
            <a:r>
              <a:rPr dirty="0"/>
              <a:t>Spring</a:t>
            </a:r>
            <a:r>
              <a:rPr spc="-40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94407F-D744-4B8B-B246-18E6AA69180E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37609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CSC</a:t>
            </a:r>
            <a:r>
              <a:rPr spc="-50" dirty="0"/>
              <a:t> </a:t>
            </a:r>
            <a:r>
              <a:rPr spc="-5" dirty="0"/>
              <a:t>261,</a:t>
            </a:r>
            <a:r>
              <a:rPr spc="-35" dirty="0"/>
              <a:t> </a:t>
            </a:r>
            <a:r>
              <a:rPr dirty="0"/>
              <a:t>Spring</a:t>
            </a:r>
            <a:r>
              <a:rPr spc="-40" dirty="0"/>
              <a:t> </a:t>
            </a:r>
            <a:r>
              <a:rPr spc="-5" dirty="0"/>
              <a:t>2018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F89E6-4D20-449C-8A65-3BA47DD82F7F}" type="datetime1">
              <a:rPr lang="en-US" smtClean="0"/>
              <a:t>10/24/2023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37609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CSC</a:t>
            </a:r>
            <a:r>
              <a:rPr spc="-50" dirty="0"/>
              <a:t> </a:t>
            </a:r>
            <a:r>
              <a:rPr spc="-5" dirty="0"/>
              <a:t>261,</a:t>
            </a:r>
            <a:r>
              <a:rPr spc="-35" dirty="0"/>
              <a:t> </a:t>
            </a:r>
            <a:r>
              <a:rPr dirty="0"/>
              <a:t>Spring</a:t>
            </a:r>
            <a:r>
              <a:rPr spc="-40" dirty="0"/>
              <a:t> </a:t>
            </a:r>
            <a:r>
              <a:rPr spc="-5" dirty="0"/>
              <a:t>2018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34DC2-0979-4CE3-AE47-144C6F2683EA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CSC</a:t>
            </a:r>
            <a:r>
              <a:rPr spc="-50" dirty="0"/>
              <a:t> </a:t>
            </a:r>
            <a:r>
              <a:rPr spc="-5" dirty="0"/>
              <a:t>261,</a:t>
            </a:r>
            <a:r>
              <a:rPr spc="-35" dirty="0"/>
              <a:t> </a:t>
            </a:r>
            <a:r>
              <a:rPr dirty="0"/>
              <a:t>Spring</a:t>
            </a:r>
            <a:r>
              <a:rPr spc="-40" dirty="0"/>
              <a:t> </a:t>
            </a:r>
            <a:r>
              <a:rPr spc="-5" dirty="0"/>
              <a:t>2018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4D500-B37A-40AA-93DD-6215B94E0919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5220" y="148166"/>
            <a:ext cx="7393558" cy="441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376092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3815" y="1172632"/>
            <a:ext cx="8576369" cy="2762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073526" y="6453038"/>
            <a:ext cx="1000125" cy="17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98989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dirty="0"/>
              <a:t>CSC</a:t>
            </a:r>
            <a:r>
              <a:rPr spc="-50" dirty="0"/>
              <a:t> </a:t>
            </a:r>
            <a:r>
              <a:rPr spc="-5" dirty="0"/>
              <a:t>261,</a:t>
            </a:r>
            <a:r>
              <a:rPr spc="-35" dirty="0"/>
              <a:t> </a:t>
            </a:r>
            <a:r>
              <a:rPr dirty="0"/>
              <a:t>Spring</a:t>
            </a:r>
            <a:r>
              <a:rPr spc="-40" dirty="0"/>
              <a:t> </a:t>
            </a:r>
            <a:r>
              <a:rPr spc="-5" dirty="0"/>
              <a:t>2018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FD6BF-4618-409D-A8EC-AA0D25B2968D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10" Type="http://schemas.openxmlformats.org/officeDocument/2006/relationships/image" Target="../media/image57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1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3.png"/><Relationship Id="rId10" Type="http://schemas.openxmlformats.org/officeDocument/2006/relationships/image" Target="../media/image89.png"/><Relationship Id="rId4" Type="http://schemas.openxmlformats.org/officeDocument/2006/relationships/image" Target="../media/image82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7" Type="http://schemas.openxmlformats.org/officeDocument/2006/relationships/image" Target="../media/image98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100.png"/><Relationship Id="rId7" Type="http://schemas.openxmlformats.org/officeDocument/2006/relationships/image" Target="../media/image83.png"/><Relationship Id="rId12" Type="http://schemas.openxmlformats.org/officeDocument/2006/relationships/image" Target="../media/image102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2.png"/><Relationship Id="rId11" Type="http://schemas.openxmlformats.org/officeDocument/2006/relationships/image" Target="../media/image88.png"/><Relationship Id="rId5" Type="http://schemas.openxmlformats.org/officeDocument/2006/relationships/image" Target="../media/image81.png"/><Relationship Id="rId10" Type="http://schemas.openxmlformats.org/officeDocument/2006/relationships/image" Target="../media/image87.png"/><Relationship Id="rId4" Type="http://schemas.openxmlformats.org/officeDocument/2006/relationships/image" Target="../media/image101.png"/><Relationship Id="rId9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1.png"/><Relationship Id="rId7" Type="http://schemas.openxmlformats.org/officeDocument/2006/relationships/image" Target="../media/image86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3.png"/><Relationship Id="rId10" Type="http://schemas.openxmlformats.org/officeDocument/2006/relationships/image" Target="../media/image102.png"/><Relationship Id="rId4" Type="http://schemas.openxmlformats.org/officeDocument/2006/relationships/image" Target="../media/image82.png"/><Relationship Id="rId9" Type="http://schemas.openxmlformats.org/officeDocument/2006/relationships/image" Target="../media/image8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90.png"/><Relationship Id="rId3" Type="http://schemas.openxmlformats.org/officeDocument/2006/relationships/image" Target="../media/image107.png"/><Relationship Id="rId7" Type="http://schemas.openxmlformats.org/officeDocument/2006/relationships/image" Target="../media/image83.png"/><Relationship Id="rId12" Type="http://schemas.openxmlformats.org/officeDocument/2006/relationships/image" Target="../media/image109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11" Type="http://schemas.openxmlformats.org/officeDocument/2006/relationships/image" Target="../media/image88.png"/><Relationship Id="rId5" Type="http://schemas.openxmlformats.org/officeDocument/2006/relationships/image" Target="../media/image81.png"/><Relationship Id="rId10" Type="http://schemas.openxmlformats.org/officeDocument/2006/relationships/image" Target="../media/image87.png"/><Relationship Id="rId4" Type="http://schemas.openxmlformats.org/officeDocument/2006/relationships/image" Target="../media/image108.png"/><Relationship Id="rId9" Type="http://schemas.openxmlformats.org/officeDocument/2006/relationships/image" Target="../media/image86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3" Type="http://schemas.openxmlformats.org/officeDocument/2006/relationships/image" Target="../media/image81.png"/><Relationship Id="rId7" Type="http://schemas.openxmlformats.org/officeDocument/2006/relationships/image" Target="../media/image8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111.png"/><Relationship Id="rId5" Type="http://schemas.openxmlformats.org/officeDocument/2006/relationships/image" Target="../media/image83.png"/><Relationship Id="rId10" Type="http://schemas.openxmlformats.org/officeDocument/2006/relationships/image" Target="../media/image90.png"/><Relationship Id="rId4" Type="http://schemas.openxmlformats.org/officeDocument/2006/relationships/image" Target="../media/image82.png"/><Relationship Id="rId9" Type="http://schemas.openxmlformats.org/officeDocument/2006/relationships/image" Target="../media/image109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png"/><Relationship Id="rId3" Type="http://schemas.openxmlformats.org/officeDocument/2006/relationships/image" Target="../media/image113.png"/><Relationship Id="rId7" Type="http://schemas.openxmlformats.org/officeDocument/2006/relationships/image" Target="../media/image117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11" Type="http://schemas.openxmlformats.org/officeDocument/2006/relationships/image" Target="../media/image121.png"/><Relationship Id="rId5" Type="http://schemas.openxmlformats.org/officeDocument/2006/relationships/image" Target="../media/image115.png"/><Relationship Id="rId10" Type="http://schemas.openxmlformats.org/officeDocument/2006/relationships/image" Target="../media/image120.png"/><Relationship Id="rId4" Type="http://schemas.openxmlformats.org/officeDocument/2006/relationships/image" Target="../media/image114.png"/><Relationship Id="rId9" Type="http://schemas.openxmlformats.org/officeDocument/2006/relationships/image" Target="../media/image119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667932" y="2540000"/>
            <a:ext cx="5833745" cy="770890"/>
            <a:chOff x="1667932" y="2540000"/>
            <a:chExt cx="5833745" cy="7708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7932" y="2540000"/>
              <a:ext cx="2692400" cy="77046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94667" y="2540000"/>
              <a:ext cx="575733" cy="77046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4732" y="2540000"/>
              <a:ext cx="3496732" cy="77046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873250" y="2611966"/>
            <a:ext cx="539750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The</a:t>
            </a:r>
            <a:r>
              <a:rPr spc="-35" dirty="0"/>
              <a:t> </a:t>
            </a:r>
            <a:r>
              <a:rPr spc="10" dirty="0"/>
              <a:t>ER</a:t>
            </a:r>
            <a:r>
              <a:rPr spc="-40" dirty="0"/>
              <a:t> </a:t>
            </a:r>
            <a:r>
              <a:rPr spc="-5" dirty="0"/>
              <a:t>(Entity-Relationship)</a:t>
            </a:r>
            <a:r>
              <a:rPr spc="-25" dirty="0"/>
              <a:t> </a:t>
            </a:r>
            <a:r>
              <a:rPr spc="-5" dirty="0"/>
              <a:t>Model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6733" y="76200"/>
            <a:ext cx="2175932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2050" y="148166"/>
            <a:ext cx="174180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In</a:t>
            </a:r>
            <a:r>
              <a:rPr spc="-80" dirty="0"/>
              <a:t> </a:t>
            </a:r>
            <a:r>
              <a:rPr spc="-5" dirty="0"/>
              <a:t>Pictures: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926431" y="2451619"/>
            <a:ext cx="923925" cy="866775"/>
            <a:chOff x="1926431" y="2451619"/>
            <a:chExt cx="923925" cy="8667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431" y="2794519"/>
              <a:ext cx="180975" cy="180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9381" y="2451619"/>
              <a:ext cx="180975" cy="180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431" y="2451619"/>
              <a:ext cx="180975" cy="180975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102643" y="2513531"/>
              <a:ext cx="571500" cy="0"/>
            </a:xfrm>
            <a:custGeom>
              <a:avLst/>
              <a:gdLst/>
              <a:ahLst/>
              <a:cxnLst/>
              <a:rect l="l" t="t" r="r" b="b"/>
              <a:pathLst>
                <a:path w="571500">
                  <a:moveTo>
                    <a:pt x="0" y="0"/>
                  </a:moveTo>
                  <a:lnTo>
                    <a:pt x="5715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9381" y="2794519"/>
              <a:ext cx="180975" cy="1809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02643" y="2570681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0" y="34290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9381" y="3137419"/>
              <a:ext cx="180975" cy="1809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431" y="3137419"/>
              <a:ext cx="180975" cy="180975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102643" y="2913581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0" y="34290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1926431" y="3480319"/>
            <a:ext cx="923925" cy="523875"/>
            <a:chOff x="1926431" y="3480319"/>
            <a:chExt cx="923925" cy="523875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9381" y="3480319"/>
              <a:ext cx="180975" cy="1809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431" y="3480319"/>
              <a:ext cx="180975" cy="1809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26431" y="3823219"/>
              <a:ext cx="180975" cy="18097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102643" y="3599381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0" y="34290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102643" y="3542231"/>
              <a:ext cx="571500" cy="57150"/>
            </a:xfrm>
            <a:custGeom>
              <a:avLst/>
              <a:gdLst/>
              <a:ahLst/>
              <a:cxnLst/>
              <a:rect l="l" t="t" r="r" b="b"/>
              <a:pathLst>
                <a:path w="571500" h="57150">
                  <a:moveTo>
                    <a:pt x="0" y="5715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6431" y="4166119"/>
            <a:ext cx="180975" cy="180975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2034103" y="4804833"/>
            <a:ext cx="72390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30" dirty="0">
                <a:latin typeface="Calibri"/>
                <a:cs typeface="Calibri"/>
              </a:rPr>
              <a:t>ma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y</a:t>
            </a:r>
            <a:r>
              <a:rPr sz="1300" spc="10" dirty="0">
                <a:latin typeface="Calibri"/>
                <a:cs typeface="Calibri"/>
              </a:rPr>
              <a:t>-</a:t>
            </a:r>
            <a:r>
              <a:rPr sz="1300" spc="20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n</a:t>
            </a:r>
            <a:r>
              <a:rPr sz="1300" spc="1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903133" y="2565400"/>
            <a:ext cx="4893732" cy="167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624667" y="220132"/>
            <a:ext cx="4030345" cy="762000"/>
            <a:chOff x="2624667" y="220132"/>
            <a:chExt cx="4030345" cy="76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24667" y="220132"/>
              <a:ext cx="1109133" cy="76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6600" y="220132"/>
              <a:ext cx="575733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86667" y="220132"/>
              <a:ext cx="3268132" cy="762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835275" y="292099"/>
            <a:ext cx="358902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One-One</a:t>
            </a:r>
            <a:r>
              <a:rPr spc="-60" dirty="0"/>
              <a:t> </a:t>
            </a:r>
            <a:r>
              <a:rPr spc="-5" dirty="0"/>
              <a:t>Relationships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07489" y="2129366"/>
            <a:ext cx="6200140" cy="26282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69240" marR="94615" indent="-257175">
              <a:lnSpc>
                <a:spcPts val="2870"/>
              </a:lnSpc>
              <a:spcBef>
                <a:spcPts val="204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i="1" dirty="0">
                <a:solidFill>
                  <a:srgbClr val="FF0066"/>
                </a:solidFill>
                <a:latin typeface="Calibri"/>
                <a:cs typeface="Calibri"/>
              </a:rPr>
              <a:t>one-one </a:t>
            </a:r>
            <a:r>
              <a:rPr sz="2400" spc="-10" dirty="0">
                <a:solidFill>
                  <a:srgbClr val="FF0066"/>
                </a:solidFill>
                <a:latin typeface="Calibri"/>
                <a:cs typeface="Calibri"/>
              </a:rPr>
              <a:t>relationship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10" dirty="0">
                <a:latin typeface="Calibri"/>
                <a:cs typeface="Calibri"/>
              </a:rPr>
              <a:t>entity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either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entity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entity</a:t>
            </a:r>
            <a:r>
              <a:rPr sz="2400" spc="-5" dirty="0">
                <a:latin typeface="Calibri"/>
                <a:cs typeface="Calibri"/>
              </a:rPr>
              <a:t> of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set.</a:t>
            </a:r>
            <a:endParaRPr sz="2400">
              <a:latin typeface="Calibri"/>
              <a:cs typeface="Calibri"/>
            </a:endParaRPr>
          </a:p>
          <a:p>
            <a:pPr marL="269240" marR="5080" indent="-257175">
              <a:lnSpc>
                <a:spcPts val="2870"/>
              </a:lnSpc>
              <a:spcBef>
                <a:spcPts val="585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10" dirty="0">
                <a:solidFill>
                  <a:srgbClr val="1F497D"/>
                </a:solidFill>
                <a:latin typeface="Calibri"/>
                <a:cs typeface="Calibri"/>
              </a:rPr>
              <a:t>Example</a:t>
            </a:r>
            <a:r>
              <a:rPr sz="2400" spc="-10" dirty="0">
                <a:latin typeface="Calibri"/>
                <a:cs typeface="Calibri"/>
              </a:rPr>
              <a:t>: Relationship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president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-10" dirty="0">
                <a:latin typeface="Calibri"/>
                <a:cs typeface="Calibri"/>
              </a:rPr>
              <a:t>entity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country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person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569595" marR="153035" indent="-214629">
              <a:lnSpc>
                <a:spcPts val="2470"/>
              </a:lnSpc>
              <a:spcBef>
                <a:spcPts val="580"/>
              </a:spcBef>
            </a:pPr>
            <a:r>
              <a:rPr sz="2100" spc="15" dirty="0">
                <a:latin typeface="Arial MT"/>
                <a:cs typeface="Arial MT"/>
              </a:rPr>
              <a:t>–</a:t>
            </a:r>
            <a:r>
              <a:rPr sz="2100" spc="-80" dirty="0">
                <a:latin typeface="Arial MT"/>
                <a:cs typeface="Arial MT"/>
              </a:rPr>
              <a:t> </a:t>
            </a:r>
            <a:r>
              <a:rPr sz="2100" spc="15" dirty="0">
                <a:latin typeface="Calibri"/>
                <a:cs typeface="Calibri"/>
              </a:rPr>
              <a:t>A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person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can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be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president </a:t>
            </a:r>
            <a:r>
              <a:rPr sz="2100" spc="5" dirty="0">
                <a:latin typeface="Calibri"/>
                <a:cs typeface="Calibri"/>
              </a:rPr>
              <a:t>of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only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one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25" dirty="0">
                <a:latin typeface="Calibri"/>
                <a:cs typeface="Calibri"/>
              </a:rPr>
              <a:t>country.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One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country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can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have </a:t>
            </a:r>
            <a:r>
              <a:rPr sz="2100" dirty="0">
                <a:latin typeface="Calibri"/>
                <a:cs typeface="Calibri"/>
              </a:rPr>
              <a:t>only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one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president.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9066" y="76200"/>
            <a:ext cx="2082800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49675" y="148166"/>
            <a:ext cx="1647189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In</a:t>
            </a:r>
            <a:r>
              <a:rPr spc="-75" dirty="0"/>
              <a:t> </a:t>
            </a:r>
            <a:r>
              <a:rPr spc="-5" dirty="0"/>
              <a:t>Pictures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32200" y="2760134"/>
            <a:ext cx="5063067" cy="1921932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926431" y="2451619"/>
            <a:ext cx="923925" cy="1552575"/>
            <a:chOff x="1926431" y="2451619"/>
            <a:chExt cx="923925" cy="1552575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6431" y="2794519"/>
              <a:ext cx="180975" cy="180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9381" y="3137419"/>
              <a:ext cx="180975" cy="180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6431" y="3137419"/>
              <a:ext cx="180975" cy="1809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9381" y="2794519"/>
              <a:ext cx="180975" cy="180975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102643" y="2913581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0" y="34290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9381" y="2451619"/>
              <a:ext cx="180975" cy="1809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6431" y="2451619"/>
              <a:ext cx="180975" cy="1809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69381" y="3480319"/>
              <a:ext cx="180975" cy="1809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6431" y="3480319"/>
              <a:ext cx="180975" cy="18097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26431" y="3823219"/>
              <a:ext cx="180975" cy="18097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2102643" y="2578218"/>
              <a:ext cx="615950" cy="1364615"/>
            </a:xfrm>
            <a:custGeom>
              <a:avLst/>
              <a:gdLst/>
              <a:ahLst/>
              <a:cxnLst/>
              <a:rect l="l" t="t" r="r" b="b"/>
              <a:pathLst>
                <a:path w="615950" h="1364614">
                  <a:moveTo>
                    <a:pt x="0" y="1364063"/>
                  </a:moveTo>
                  <a:lnTo>
                    <a:pt x="61577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02643" y="3527132"/>
              <a:ext cx="615950" cy="59690"/>
            </a:xfrm>
            <a:custGeom>
              <a:avLst/>
              <a:gdLst/>
              <a:ahLst/>
              <a:cxnLst/>
              <a:rect l="l" t="t" r="r" b="b"/>
              <a:pathLst>
                <a:path w="615950" h="59689">
                  <a:moveTo>
                    <a:pt x="0" y="59307"/>
                  </a:moveTo>
                  <a:lnTo>
                    <a:pt x="61577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6431" y="4166119"/>
            <a:ext cx="180975" cy="1809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1667" y="76200"/>
            <a:ext cx="3666067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9100" y="148166"/>
            <a:ext cx="322897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Maximum</a:t>
            </a:r>
            <a:r>
              <a:rPr spc="-60" dirty="0"/>
              <a:t> </a:t>
            </a:r>
            <a:r>
              <a:rPr spc="-5" dirty="0"/>
              <a:t>Cardinality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8639" y="1172632"/>
            <a:ext cx="8568055" cy="27552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69875" marR="47625" indent="-257175">
              <a:lnSpc>
                <a:spcPts val="2870"/>
              </a:lnSpc>
              <a:spcBef>
                <a:spcPts val="204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10" dirty="0">
                <a:latin typeface="Calibri"/>
                <a:cs typeface="Calibri"/>
              </a:rPr>
              <a:t>Relationships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classified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by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their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cardinalities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which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word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count </a:t>
            </a:r>
            <a:r>
              <a:rPr sz="2400" spc="-5" dirty="0">
                <a:latin typeface="Calibri"/>
                <a:cs typeface="Calibri"/>
              </a:rPr>
              <a:t>(as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the</a:t>
            </a:r>
            <a:r>
              <a:rPr sz="2400" dirty="0">
                <a:latin typeface="Calibri"/>
                <a:cs typeface="Calibri"/>
              </a:rPr>
              <a:t> number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items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set)</a:t>
            </a:r>
            <a:endParaRPr sz="2400">
              <a:latin typeface="Calibri"/>
              <a:cs typeface="Calibri"/>
            </a:endParaRPr>
          </a:p>
          <a:p>
            <a:pPr marL="269875" marR="5080" indent="-257175">
              <a:lnSpc>
                <a:spcPts val="2870"/>
              </a:lnSpc>
              <a:spcBef>
                <a:spcPts val="590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5" dirty="0">
                <a:latin typeface="Calibri"/>
                <a:cs typeface="Calibri"/>
              </a:rPr>
              <a:t> of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three</a:t>
            </a:r>
            <a:r>
              <a:rPr sz="2400" dirty="0">
                <a:latin typeface="Calibri"/>
                <a:cs typeface="Calibri"/>
              </a:rPr>
              <a:t> types</a:t>
            </a:r>
            <a:r>
              <a:rPr sz="2400" spc="-5" dirty="0">
                <a:latin typeface="Calibri"/>
                <a:cs typeface="Calibri"/>
              </a:rPr>
              <a:t> of </a:t>
            </a:r>
            <a:r>
              <a:rPr sz="2400" dirty="0">
                <a:latin typeface="Calibri"/>
                <a:cs typeface="Calibri"/>
              </a:rPr>
              <a:t>binary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5" dirty="0">
                <a:latin typeface="Calibri"/>
                <a:cs typeface="Calibri"/>
              </a:rPr>
              <a:t> shown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previously</a:t>
            </a:r>
            <a:r>
              <a:rPr sz="2400" spc="-5" dirty="0">
                <a:latin typeface="Calibri"/>
                <a:cs typeface="Calibri"/>
              </a:rPr>
              <a:t> has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different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Calibri"/>
                <a:cs typeface="Calibri"/>
              </a:rPr>
              <a:t>maximum cardinality</a:t>
            </a:r>
            <a:endParaRPr sz="2400">
              <a:latin typeface="Calibri"/>
              <a:cs typeface="Calibri"/>
            </a:endParaRPr>
          </a:p>
          <a:p>
            <a:pPr marL="269875" marR="257175" indent="-257175">
              <a:lnSpc>
                <a:spcPts val="2870"/>
              </a:lnSpc>
              <a:spcBef>
                <a:spcPts val="595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10" dirty="0">
                <a:latin typeface="Calibri"/>
                <a:cs typeface="Calibri"/>
              </a:rPr>
              <a:t>Maximum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cardinality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B0F0"/>
                </a:solidFill>
                <a:latin typeface="Calibri"/>
                <a:cs typeface="Calibri"/>
              </a:rPr>
              <a:t>maximum</a:t>
            </a:r>
            <a:r>
              <a:rPr sz="24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participate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55"/>
              </a:spcBef>
            </a:pPr>
            <a:r>
              <a:rPr sz="2100" spc="15" dirty="0">
                <a:latin typeface="Arial MT"/>
                <a:cs typeface="Arial MT"/>
              </a:rPr>
              <a:t>–</a:t>
            </a:r>
            <a:r>
              <a:rPr sz="2100" spc="-80" dirty="0">
                <a:latin typeface="Arial MT"/>
                <a:cs typeface="Arial MT"/>
              </a:rPr>
              <a:t> </a:t>
            </a:r>
            <a:r>
              <a:rPr sz="2100" spc="-5" dirty="0">
                <a:latin typeface="Calibri"/>
                <a:cs typeface="Calibri"/>
              </a:rPr>
              <a:t>One,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40" dirty="0">
                <a:latin typeface="Calibri"/>
                <a:cs typeface="Calibri"/>
              </a:rPr>
              <a:t>many,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or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some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other</a:t>
            </a:r>
            <a:r>
              <a:rPr sz="2100" spc="-5" dirty="0">
                <a:latin typeface="Calibri"/>
                <a:cs typeface="Calibri"/>
              </a:rPr>
              <a:t> positive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fixed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number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4000" y="76200"/>
            <a:ext cx="3572932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6725" y="148166"/>
            <a:ext cx="31330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Minimum</a:t>
            </a:r>
            <a:r>
              <a:rPr spc="-60" dirty="0"/>
              <a:t> </a:t>
            </a:r>
            <a:r>
              <a:rPr spc="-5" dirty="0"/>
              <a:t>Cardinality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8639" y="1172632"/>
            <a:ext cx="8226425" cy="20002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69875" marR="5080" indent="-257175">
              <a:lnSpc>
                <a:spcPts val="2870"/>
              </a:lnSpc>
              <a:spcBef>
                <a:spcPts val="204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Minimum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cardinality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minimum </a:t>
            </a:r>
            <a:r>
              <a:rPr sz="2400" dirty="0">
                <a:latin typeface="Calibri"/>
                <a:cs typeface="Calibri"/>
              </a:rPr>
              <a:t>number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entity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 participate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har char="•"/>
            </a:pPr>
            <a:endParaRPr sz="3300">
              <a:latin typeface="Calibri"/>
              <a:cs typeface="Calibri"/>
            </a:endParaRPr>
          </a:p>
          <a:p>
            <a:pPr marL="269875" marR="250190" indent="-257175">
              <a:lnSpc>
                <a:spcPts val="2870"/>
              </a:lnSpc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 </a:t>
            </a:r>
            <a:r>
              <a:rPr sz="2400" spc="-5" dirty="0">
                <a:latin typeface="Calibri"/>
                <a:cs typeface="Calibri"/>
              </a:rPr>
              <a:t>typically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assume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zero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(optional)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one </a:t>
            </a:r>
            <a:r>
              <a:rPr sz="2400" spc="-53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(mandatory)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8532" y="76200"/>
            <a:ext cx="6383867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041" y="148166"/>
            <a:ext cx="594550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Crow’s</a:t>
            </a:r>
            <a:r>
              <a:rPr spc="-20" dirty="0"/>
              <a:t> </a:t>
            </a:r>
            <a:r>
              <a:rPr spc="-5" dirty="0"/>
              <a:t>Foot</a:t>
            </a:r>
            <a:r>
              <a:rPr spc="-10" dirty="0"/>
              <a:t> </a:t>
            </a:r>
            <a:r>
              <a:rPr spc="-5" dirty="0"/>
              <a:t>Symbols</a:t>
            </a:r>
            <a:r>
              <a:rPr spc="-15" dirty="0"/>
              <a:t> </a:t>
            </a:r>
            <a:r>
              <a:rPr dirty="0"/>
              <a:t>with</a:t>
            </a:r>
            <a:r>
              <a:rPr spc="-25" dirty="0"/>
              <a:t> </a:t>
            </a:r>
            <a:r>
              <a:rPr spc="-5" dirty="0"/>
              <a:t>Cardinalities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01203" y="2156083"/>
            <a:ext cx="3195405" cy="246794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27867" y="76200"/>
            <a:ext cx="3513667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35300" y="148166"/>
            <a:ext cx="307594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Cardinality</a:t>
            </a:r>
            <a:r>
              <a:rPr spc="-50" dirty="0"/>
              <a:t> </a:t>
            </a:r>
            <a:r>
              <a:rPr spc="-5" dirty="0"/>
              <a:t>Example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22476" y="3643363"/>
            <a:ext cx="4299045" cy="80319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7011034" y="3259797"/>
            <a:ext cx="2130425" cy="369570"/>
          </a:xfrm>
          <a:custGeom>
            <a:avLst/>
            <a:gdLst/>
            <a:ahLst/>
            <a:cxnLst/>
            <a:rect l="l" t="t" r="r" b="b"/>
            <a:pathLst>
              <a:path w="2130425" h="369570">
                <a:moveTo>
                  <a:pt x="2130262" y="0"/>
                </a:moveTo>
                <a:lnTo>
                  <a:pt x="0" y="0"/>
                </a:lnTo>
                <a:lnTo>
                  <a:pt x="0" y="369332"/>
                </a:lnTo>
                <a:lnTo>
                  <a:pt x="2130262" y="369332"/>
                </a:lnTo>
                <a:lnTo>
                  <a:pt x="2130262" y="0"/>
                </a:lnTo>
                <a:close/>
              </a:path>
            </a:pathLst>
          </a:custGeom>
          <a:solidFill>
            <a:srgbClr val="7793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8639" y="1098125"/>
            <a:ext cx="8732520" cy="247396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10" dirty="0">
                <a:latin typeface="Calibri"/>
                <a:cs typeface="Calibri"/>
              </a:rPr>
              <a:t>Maximum cardinality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Customer</a:t>
            </a:r>
            <a:endParaRPr sz="24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5" dirty="0">
                <a:latin typeface="Calibri"/>
                <a:cs typeface="Calibri"/>
              </a:rPr>
              <a:t>Minimum</a:t>
            </a:r>
            <a:r>
              <a:rPr sz="2400" spc="-10" dirty="0">
                <a:latin typeface="Calibri"/>
                <a:cs typeface="Calibri"/>
              </a:rPr>
              <a:t> cardinality</a:t>
            </a:r>
            <a:r>
              <a:rPr sz="2400" spc="-5" dirty="0">
                <a:latin typeface="Calibri"/>
                <a:cs typeface="Calibri"/>
              </a:rPr>
              <a:t>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both </a:t>
            </a:r>
            <a:r>
              <a:rPr sz="2400" spc="-10" dirty="0">
                <a:latin typeface="Calibri"/>
                <a:cs typeface="Calibri"/>
              </a:rPr>
              <a:t>Customer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</a:t>
            </a:r>
            <a:endParaRPr sz="24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90"/>
              </a:spcBef>
              <a:buFont typeface="Arial MT"/>
              <a:buChar char="–"/>
              <a:tabLst>
                <a:tab pos="570230" algn="l"/>
              </a:tabLst>
            </a:pPr>
            <a:r>
              <a:rPr sz="2100" spc="-10" dirty="0">
                <a:latin typeface="Calibri"/>
                <a:cs typeface="Calibri"/>
              </a:rPr>
              <a:t>Each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customer </a:t>
            </a:r>
            <a:r>
              <a:rPr sz="2100" spc="-5" dirty="0">
                <a:latin typeface="Calibri"/>
                <a:cs typeface="Calibri"/>
              </a:rPr>
              <a:t>can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place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solidFill>
                  <a:srgbClr val="FF0000"/>
                </a:solidFill>
                <a:latin typeface="Calibri"/>
                <a:cs typeface="Calibri"/>
              </a:rPr>
              <a:t>one</a:t>
            </a:r>
            <a:r>
              <a:rPr sz="21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or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more</a:t>
            </a:r>
            <a:r>
              <a:rPr sz="2100" spc="-10" dirty="0">
                <a:latin typeface="Calibri"/>
                <a:cs typeface="Calibri"/>
              </a:rPr>
              <a:t> orders</a:t>
            </a:r>
            <a:endParaRPr sz="21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570230" algn="l"/>
              </a:tabLst>
            </a:pPr>
            <a:r>
              <a:rPr sz="2100" spc="-10" dirty="0">
                <a:latin typeface="Calibri"/>
                <a:cs typeface="Calibri"/>
              </a:rPr>
              <a:t>Each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order </a:t>
            </a:r>
            <a:r>
              <a:rPr sz="2100" spc="5" dirty="0">
                <a:latin typeface="Calibri"/>
                <a:cs typeface="Calibri"/>
              </a:rPr>
              <a:t>is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associated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with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one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only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one</a:t>
            </a:r>
            <a:r>
              <a:rPr sz="2100" spc="-10" dirty="0">
                <a:latin typeface="Calibri"/>
                <a:cs typeface="Calibri"/>
              </a:rPr>
              <a:t> customer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4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5"/>
              </a:spcBef>
            </a:pPr>
            <a:r>
              <a:rPr sz="1800" spc="-20" dirty="0">
                <a:latin typeface="Calibri"/>
                <a:cs typeface="Calibri"/>
              </a:rPr>
              <a:t>Crow’s </a:t>
            </a:r>
            <a:r>
              <a:rPr sz="1800" spc="-10" dirty="0">
                <a:latin typeface="Calibri"/>
                <a:cs typeface="Calibri"/>
              </a:rPr>
              <a:t>foot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011034" y="4716230"/>
            <a:ext cx="1547495" cy="369570"/>
          </a:xfrm>
          <a:prstGeom prst="rect">
            <a:avLst/>
          </a:prstGeom>
          <a:solidFill>
            <a:srgbClr val="95B3D7"/>
          </a:solidFill>
        </p:spPr>
        <p:txBody>
          <a:bodyPr vert="horz" wrap="square" lIns="0" tIns="2476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195"/>
              </a:spcBef>
            </a:pPr>
            <a:r>
              <a:rPr sz="1800" dirty="0">
                <a:latin typeface="Calibri"/>
                <a:cs typeface="Calibri"/>
              </a:rPr>
              <a:t>Chen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Notation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4600" y="5249333"/>
            <a:ext cx="7035800" cy="11514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142067" y="76200"/>
            <a:ext cx="4885690" cy="762000"/>
            <a:chOff x="2142067" y="76200"/>
            <a:chExt cx="4885690" cy="76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42067" y="76200"/>
              <a:ext cx="1320800" cy="76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97200" y="76200"/>
              <a:ext cx="575733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15732" y="76200"/>
              <a:ext cx="3911600" cy="762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49500" y="148166"/>
            <a:ext cx="444627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Entity-Relationship</a:t>
            </a:r>
            <a:r>
              <a:rPr spc="-45" dirty="0"/>
              <a:t> </a:t>
            </a:r>
            <a:r>
              <a:rPr spc="-5" dirty="0"/>
              <a:t>Diagrams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8639" y="1172632"/>
            <a:ext cx="7734300" cy="19088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69875" marR="5080" indent="-257175">
              <a:lnSpc>
                <a:spcPts val="2870"/>
              </a:lnSpc>
              <a:spcBef>
                <a:spcPts val="204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diagrams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previous</a:t>
            </a:r>
            <a:r>
              <a:rPr sz="2400" spc="-5" dirty="0">
                <a:latin typeface="Calibri"/>
                <a:cs typeface="Calibri"/>
              </a:rPr>
              <a:t> slides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</a:t>
            </a:r>
            <a:r>
              <a:rPr sz="2400" spc="-10" dirty="0">
                <a:latin typeface="Calibri"/>
                <a:cs typeface="Calibri"/>
              </a:rPr>
              <a:t> entity-relationship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diagrams</a:t>
            </a:r>
            <a:endParaRPr sz="24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385"/>
              </a:spcBef>
              <a:buFont typeface="Arial MT"/>
              <a:buChar char="–"/>
              <a:tabLst>
                <a:tab pos="570230" algn="l"/>
              </a:tabLst>
            </a:pPr>
            <a:r>
              <a:rPr sz="2100" spc="-5" dirty="0">
                <a:latin typeface="Calibri"/>
                <a:cs typeface="Calibri"/>
              </a:rPr>
              <a:t>Entities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represented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by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rectangles</a:t>
            </a:r>
            <a:endParaRPr sz="21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550"/>
              </a:spcBef>
              <a:buFont typeface="Arial MT"/>
              <a:buChar char="–"/>
              <a:tabLst>
                <a:tab pos="570230" algn="l"/>
              </a:tabLst>
            </a:pPr>
            <a:r>
              <a:rPr sz="2100" spc="-10" dirty="0">
                <a:latin typeface="Calibri"/>
                <a:cs typeface="Calibri"/>
              </a:rPr>
              <a:t>Relationships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represented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by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lines</a:t>
            </a:r>
            <a:endParaRPr sz="21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570230" algn="l"/>
              </a:tabLst>
            </a:pPr>
            <a:r>
              <a:rPr sz="2100" spc="-5" dirty="0">
                <a:latin typeface="Calibri"/>
                <a:cs typeface="Calibri"/>
              </a:rPr>
              <a:t>Cardinalities</a:t>
            </a:r>
            <a:r>
              <a:rPr sz="2100" spc="-10" dirty="0">
                <a:latin typeface="Calibri"/>
                <a:cs typeface="Calibri"/>
              </a:rPr>
              <a:t> represented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by</a:t>
            </a:r>
            <a:r>
              <a:rPr sz="2100" spc="-20" dirty="0">
                <a:latin typeface="Calibri"/>
                <a:cs typeface="Calibri"/>
              </a:rPr>
              <a:t> Crow’s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Foot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symbols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60132" y="76200"/>
            <a:ext cx="3641090" cy="762000"/>
            <a:chOff x="2760132" y="76200"/>
            <a:chExt cx="3641090" cy="76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60132" y="76200"/>
              <a:ext cx="1168400" cy="76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62867" y="76200"/>
              <a:ext cx="575733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81400" y="76200"/>
              <a:ext cx="2819400" cy="762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8466" y="148166"/>
            <a:ext cx="32092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HAS-</a:t>
            </a:r>
            <a:r>
              <a:rPr spc="20" dirty="0"/>
              <a:t>A</a:t>
            </a:r>
            <a:r>
              <a:rPr spc="-175" dirty="0"/>
              <a:t> </a:t>
            </a:r>
            <a:r>
              <a:rPr spc="-5" dirty="0"/>
              <a:t>Rel</a:t>
            </a:r>
            <a:r>
              <a:rPr spc="-10" dirty="0"/>
              <a:t>a</a:t>
            </a:r>
            <a:r>
              <a:rPr spc="-5" dirty="0"/>
              <a:t>ti</a:t>
            </a:r>
            <a:r>
              <a:rPr spc="-10" dirty="0"/>
              <a:t>on</a:t>
            </a:r>
            <a:r>
              <a:rPr spc="-5" dirty="0"/>
              <a:t>s</a:t>
            </a:r>
            <a:r>
              <a:rPr spc="-10" dirty="0"/>
              <a:t>h</a:t>
            </a:r>
            <a:r>
              <a:rPr spc="-5" dirty="0"/>
              <a:t>i</a:t>
            </a:r>
            <a:r>
              <a:rPr spc="-10" dirty="0"/>
              <a:t>p</a:t>
            </a:r>
            <a:r>
              <a:rPr spc="15" dirty="0"/>
              <a:t>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94640" marR="1381760" indent="-257175">
              <a:lnSpc>
                <a:spcPts val="2870"/>
              </a:lnSpc>
              <a:spcBef>
                <a:spcPts val="204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dirty="0"/>
              <a:t>The </a:t>
            </a:r>
            <a:r>
              <a:rPr spc="-10" dirty="0"/>
              <a:t>relationships</a:t>
            </a:r>
            <a:r>
              <a:rPr spc="-5" dirty="0"/>
              <a:t> </a:t>
            </a:r>
            <a:r>
              <a:rPr dirty="0"/>
              <a:t>in </a:t>
            </a:r>
            <a:r>
              <a:rPr spc="-5" dirty="0"/>
              <a:t>the</a:t>
            </a:r>
            <a:r>
              <a:rPr dirty="0"/>
              <a:t> </a:t>
            </a:r>
            <a:r>
              <a:rPr spc="-10" dirty="0"/>
              <a:t>previous</a:t>
            </a:r>
            <a:r>
              <a:rPr spc="-5" dirty="0"/>
              <a:t> slides</a:t>
            </a:r>
            <a:r>
              <a:rPr dirty="0"/>
              <a:t> </a:t>
            </a:r>
            <a:r>
              <a:rPr spc="-15" dirty="0"/>
              <a:t>are</a:t>
            </a:r>
            <a:r>
              <a:rPr dirty="0"/>
              <a:t> </a:t>
            </a:r>
            <a:r>
              <a:rPr spc="-5" dirty="0"/>
              <a:t>called HAS-A </a:t>
            </a:r>
            <a:r>
              <a:rPr spc="-525" dirty="0"/>
              <a:t> </a:t>
            </a:r>
            <a:r>
              <a:rPr spc="-10" dirty="0"/>
              <a:t>relationships</a:t>
            </a:r>
          </a:p>
          <a:p>
            <a:pPr marL="294640" marR="5080" indent="-257175">
              <a:lnSpc>
                <a:spcPts val="2870"/>
              </a:lnSpc>
              <a:spcBef>
                <a:spcPts val="590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dirty="0"/>
              <a:t>The </a:t>
            </a:r>
            <a:r>
              <a:rPr spc="-10" dirty="0"/>
              <a:t>term </a:t>
            </a:r>
            <a:r>
              <a:rPr spc="-5" dirty="0"/>
              <a:t>is</a:t>
            </a:r>
            <a:r>
              <a:rPr spc="-10" dirty="0"/>
              <a:t> </a:t>
            </a:r>
            <a:r>
              <a:rPr dirty="0"/>
              <a:t>used</a:t>
            </a:r>
            <a:r>
              <a:rPr spc="-5" dirty="0"/>
              <a:t> because</a:t>
            </a:r>
            <a:r>
              <a:rPr dirty="0"/>
              <a:t> each</a:t>
            </a:r>
            <a:r>
              <a:rPr spc="-5" dirty="0"/>
              <a:t> </a:t>
            </a:r>
            <a:r>
              <a:rPr spc="-10" dirty="0"/>
              <a:t>entity</a:t>
            </a:r>
            <a:r>
              <a:rPr spc="-5" dirty="0"/>
              <a:t> </a:t>
            </a:r>
            <a:r>
              <a:rPr spc="-10" dirty="0"/>
              <a:t>instance</a:t>
            </a:r>
            <a:r>
              <a:rPr dirty="0"/>
              <a:t> </a:t>
            </a:r>
            <a:r>
              <a:rPr i="1" dirty="0">
                <a:latin typeface="Calibri"/>
                <a:cs typeface="Calibri"/>
              </a:rPr>
              <a:t>has</a:t>
            </a:r>
            <a:r>
              <a:rPr i="1" spc="-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a </a:t>
            </a:r>
            <a:r>
              <a:rPr spc="-10" dirty="0"/>
              <a:t>relationship</a:t>
            </a:r>
            <a:r>
              <a:rPr spc="-5" dirty="0"/>
              <a:t> </a:t>
            </a:r>
            <a:r>
              <a:rPr spc="-15" dirty="0"/>
              <a:t>to </a:t>
            </a:r>
            <a:r>
              <a:rPr spc="-53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second </a:t>
            </a:r>
            <a:r>
              <a:rPr spc="-10" dirty="0"/>
              <a:t>entity</a:t>
            </a:r>
            <a:r>
              <a:rPr spc="-5" dirty="0"/>
              <a:t> </a:t>
            </a:r>
            <a:r>
              <a:rPr spc="-10" dirty="0"/>
              <a:t>instance</a:t>
            </a:r>
          </a:p>
          <a:p>
            <a:pPr marL="594995" lvl="1" indent="-214629">
              <a:lnSpc>
                <a:spcPct val="100000"/>
              </a:lnSpc>
              <a:spcBef>
                <a:spcPts val="390"/>
              </a:spcBef>
              <a:buFont typeface="Arial MT"/>
              <a:buChar char="–"/>
              <a:tabLst>
                <a:tab pos="594995" algn="l"/>
              </a:tabLst>
            </a:pPr>
            <a:r>
              <a:rPr sz="2100" spc="5" dirty="0">
                <a:latin typeface="Calibri"/>
                <a:cs typeface="Calibri"/>
              </a:rPr>
              <a:t>An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employee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has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15" dirty="0">
                <a:latin typeface="Calibri"/>
                <a:cs typeface="Calibri"/>
              </a:rPr>
              <a:t>a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locker</a:t>
            </a:r>
            <a:endParaRPr sz="2100">
              <a:latin typeface="Calibri"/>
              <a:cs typeface="Calibri"/>
            </a:endParaRPr>
          </a:p>
          <a:p>
            <a:pPr marL="594995" lvl="1" indent="-214629">
              <a:lnSpc>
                <a:spcPct val="100000"/>
              </a:lnSpc>
              <a:spcBef>
                <a:spcPts val="545"/>
              </a:spcBef>
              <a:buFont typeface="Arial MT"/>
              <a:buChar char="–"/>
              <a:tabLst>
                <a:tab pos="594995" algn="l"/>
              </a:tabLst>
            </a:pPr>
            <a:r>
              <a:rPr sz="2100" spc="15" dirty="0">
                <a:latin typeface="Calibri"/>
                <a:cs typeface="Calibri"/>
              </a:rPr>
              <a:t>A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locker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has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</a:t>
            </a:r>
            <a:r>
              <a:rPr sz="2100" spc="-4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employee</a:t>
            </a:r>
            <a:endParaRPr sz="2100">
              <a:latin typeface="Calibri"/>
              <a:cs typeface="Calibri"/>
            </a:endParaRPr>
          </a:p>
          <a:p>
            <a:pPr marL="294640" indent="-257175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294005" algn="l"/>
                <a:tab pos="294640" algn="l"/>
              </a:tabLst>
            </a:pPr>
            <a:r>
              <a:rPr spc="-10" dirty="0"/>
              <a:t>There </a:t>
            </a:r>
            <a:r>
              <a:rPr spc="-15" dirty="0"/>
              <a:t>are</a:t>
            </a:r>
            <a:r>
              <a:rPr spc="-10" dirty="0"/>
              <a:t> </a:t>
            </a:r>
            <a:r>
              <a:rPr spc="-5" dirty="0"/>
              <a:t>also</a:t>
            </a:r>
            <a:r>
              <a:rPr spc="-20" dirty="0"/>
              <a:t> </a:t>
            </a:r>
            <a:r>
              <a:rPr spc="-5" dirty="0"/>
              <a:t>IS-A </a:t>
            </a:r>
            <a:r>
              <a:rPr spc="-10" dirty="0"/>
              <a:t>relationships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3000" y="76200"/>
            <a:ext cx="4343400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19216" y="148166"/>
            <a:ext cx="3907154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0" dirty="0"/>
              <a:t>Different</a:t>
            </a:r>
            <a:r>
              <a:rPr spc="-45" dirty="0"/>
              <a:t> </a:t>
            </a:r>
            <a:r>
              <a:rPr spc="-5" dirty="0"/>
              <a:t>Representations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333" y="1303865"/>
            <a:ext cx="6908800" cy="4732867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585607" y="2273299"/>
            <a:ext cx="1951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Calibri"/>
                <a:cs typeface="Calibri"/>
              </a:rPr>
              <a:t>Crow’s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foot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Notation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34824" y="5753099"/>
            <a:ext cx="13741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Chen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Notation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31532" y="1651000"/>
            <a:ext cx="3996690" cy="4165600"/>
            <a:chOff x="2531532" y="1651000"/>
            <a:chExt cx="3996690" cy="416560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08132" y="1651000"/>
              <a:ext cx="719666" cy="6858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862415" y="1683520"/>
              <a:ext cx="609600" cy="572770"/>
            </a:xfrm>
            <a:custGeom>
              <a:avLst/>
              <a:gdLst/>
              <a:ahLst/>
              <a:cxnLst/>
              <a:rect l="l" t="t" r="r" b="b"/>
              <a:pathLst>
                <a:path w="609600" h="572769">
                  <a:moveTo>
                    <a:pt x="0" y="286284"/>
                  </a:moveTo>
                  <a:lnTo>
                    <a:pt x="3985" y="239847"/>
                  </a:lnTo>
                  <a:lnTo>
                    <a:pt x="15525" y="195796"/>
                  </a:lnTo>
                  <a:lnTo>
                    <a:pt x="33991" y="154720"/>
                  </a:lnTo>
                  <a:lnTo>
                    <a:pt x="58757" y="117208"/>
                  </a:lnTo>
                  <a:lnTo>
                    <a:pt x="89195" y="83850"/>
                  </a:lnTo>
                  <a:lnTo>
                    <a:pt x="124679" y="55236"/>
                  </a:lnTo>
                  <a:lnTo>
                    <a:pt x="164582" y="31954"/>
                  </a:lnTo>
                  <a:lnTo>
                    <a:pt x="208276" y="14594"/>
                  </a:lnTo>
                  <a:lnTo>
                    <a:pt x="255135" y="3746"/>
                  </a:lnTo>
                  <a:lnTo>
                    <a:pt x="304532" y="0"/>
                  </a:lnTo>
                  <a:lnTo>
                    <a:pt x="353929" y="3746"/>
                  </a:lnTo>
                  <a:lnTo>
                    <a:pt x="400788" y="14594"/>
                  </a:lnTo>
                  <a:lnTo>
                    <a:pt x="444482" y="31954"/>
                  </a:lnTo>
                  <a:lnTo>
                    <a:pt x="484385" y="55236"/>
                  </a:lnTo>
                  <a:lnTo>
                    <a:pt x="519869" y="83850"/>
                  </a:lnTo>
                  <a:lnTo>
                    <a:pt x="550307" y="117208"/>
                  </a:lnTo>
                  <a:lnTo>
                    <a:pt x="575073" y="154720"/>
                  </a:lnTo>
                  <a:lnTo>
                    <a:pt x="593539" y="195796"/>
                  </a:lnTo>
                  <a:lnTo>
                    <a:pt x="605079" y="239847"/>
                  </a:lnTo>
                  <a:lnTo>
                    <a:pt x="609065" y="286284"/>
                  </a:lnTo>
                  <a:lnTo>
                    <a:pt x="605079" y="332720"/>
                  </a:lnTo>
                  <a:lnTo>
                    <a:pt x="593539" y="376771"/>
                  </a:lnTo>
                  <a:lnTo>
                    <a:pt x="575073" y="417847"/>
                  </a:lnTo>
                  <a:lnTo>
                    <a:pt x="550307" y="455359"/>
                  </a:lnTo>
                  <a:lnTo>
                    <a:pt x="519869" y="488717"/>
                  </a:lnTo>
                  <a:lnTo>
                    <a:pt x="484385" y="517331"/>
                  </a:lnTo>
                  <a:lnTo>
                    <a:pt x="444482" y="540613"/>
                  </a:lnTo>
                  <a:lnTo>
                    <a:pt x="400788" y="557973"/>
                  </a:lnTo>
                  <a:lnTo>
                    <a:pt x="353929" y="568821"/>
                  </a:lnTo>
                  <a:lnTo>
                    <a:pt x="304532" y="572568"/>
                  </a:lnTo>
                  <a:lnTo>
                    <a:pt x="255135" y="568821"/>
                  </a:lnTo>
                  <a:lnTo>
                    <a:pt x="208276" y="557973"/>
                  </a:lnTo>
                  <a:lnTo>
                    <a:pt x="164582" y="540613"/>
                  </a:lnTo>
                  <a:lnTo>
                    <a:pt x="124679" y="517331"/>
                  </a:lnTo>
                  <a:lnTo>
                    <a:pt x="89195" y="488717"/>
                  </a:lnTo>
                  <a:lnTo>
                    <a:pt x="58757" y="455359"/>
                  </a:lnTo>
                  <a:lnTo>
                    <a:pt x="33991" y="417847"/>
                  </a:lnTo>
                  <a:lnTo>
                    <a:pt x="15525" y="376771"/>
                  </a:lnTo>
                  <a:lnTo>
                    <a:pt x="3985" y="332720"/>
                  </a:lnTo>
                  <a:lnTo>
                    <a:pt x="0" y="286284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760132" y="4953000"/>
              <a:ext cx="880533" cy="86360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820892" y="4990744"/>
              <a:ext cx="760095" cy="746760"/>
            </a:xfrm>
            <a:custGeom>
              <a:avLst/>
              <a:gdLst/>
              <a:ahLst/>
              <a:cxnLst/>
              <a:rect l="l" t="t" r="r" b="b"/>
              <a:pathLst>
                <a:path w="760095" h="746760">
                  <a:moveTo>
                    <a:pt x="0" y="373294"/>
                  </a:moveTo>
                  <a:lnTo>
                    <a:pt x="2959" y="326468"/>
                  </a:lnTo>
                  <a:lnTo>
                    <a:pt x="11602" y="281379"/>
                  </a:lnTo>
                  <a:lnTo>
                    <a:pt x="25571" y="238375"/>
                  </a:lnTo>
                  <a:lnTo>
                    <a:pt x="44511" y="197806"/>
                  </a:lnTo>
                  <a:lnTo>
                    <a:pt x="68065" y="160023"/>
                  </a:lnTo>
                  <a:lnTo>
                    <a:pt x="95877" y="125374"/>
                  </a:lnTo>
                  <a:lnTo>
                    <a:pt x="127592" y="94210"/>
                  </a:lnTo>
                  <a:lnTo>
                    <a:pt x="162854" y="66881"/>
                  </a:lnTo>
                  <a:lnTo>
                    <a:pt x="201306" y="43737"/>
                  </a:lnTo>
                  <a:lnTo>
                    <a:pt x="242592" y="25126"/>
                  </a:lnTo>
                  <a:lnTo>
                    <a:pt x="286357" y="11400"/>
                  </a:lnTo>
                  <a:lnTo>
                    <a:pt x="332244" y="2908"/>
                  </a:lnTo>
                  <a:lnTo>
                    <a:pt x="379898" y="0"/>
                  </a:lnTo>
                  <a:lnTo>
                    <a:pt x="427552" y="2908"/>
                  </a:lnTo>
                  <a:lnTo>
                    <a:pt x="473439" y="11400"/>
                  </a:lnTo>
                  <a:lnTo>
                    <a:pt x="517204" y="25126"/>
                  </a:lnTo>
                  <a:lnTo>
                    <a:pt x="558490" y="43737"/>
                  </a:lnTo>
                  <a:lnTo>
                    <a:pt x="596942" y="66881"/>
                  </a:lnTo>
                  <a:lnTo>
                    <a:pt x="632204" y="94210"/>
                  </a:lnTo>
                  <a:lnTo>
                    <a:pt x="663919" y="125374"/>
                  </a:lnTo>
                  <a:lnTo>
                    <a:pt x="691731" y="160023"/>
                  </a:lnTo>
                  <a:lnTo>
                    <a:pt x="715285" y="197806"/>
                  </a:lnTo>
                  <a:lnTo>
                    <a:pt x="734225" y="238375"/>
                  </a:lnTo>
                  <a:lnTo>
                    <a:pt x="748194" y="281379"/>
                  </a:lnTo>
                  <a:lnTo>
                    <a:pt x="756837" y="326468"/>
                  </a:lnTo>
                  <a:lnTo>
                    <a:pt x="759797" y="373294"/>
                  </a:lnTo>
                  <a:lnTo>
                    <a:pt x="756837" y="420119"/>
                  </a:lnTo>
                  <a:lnTo>
                    <a:pt x="748194" y="465208"/>
                  </a:lnTo>
                  <a:lnTo>
                    <a:pt x="734225" y="508212"/>
                  </a:lnTo>
                  <a:lnTo>
                    <a:pt x="715285" y="548781"/>
                  </a:lnTo>
                  <a:lnTo>
                    <a:pt x="691731" y="586564"/>
                  </a:lnTo>
                  <a:lnTo>
                    <a:pt x="663919" y="621213"/>
                  </a:lnTo>
                  <a:lnTo>
                    <a:pt x="632204" y="652377"/>
                  </a:lnTo>
                  <a:lnTo>
                    <a:pt x="596942" y="679706"/>
                  </a:lnTo>
                  <a:lnTo>
                    <a:pt x="558490" y="702850"/>
                  </a:lnTo>
                  <a:lnTo>
                    <a:pt x="517204" y="721461"/>
                  </a:lnTo>
                  <a:lnTo>
                    <a:pt x="473439" y="735187"/>
                  </a:lnTo>
                  <a:lnTo>
                    <a:pt x="427552" y="743679"/>
                  </a:lnTo>
                  <a:lnTo>
                    <a:pt x="379898" y="746588"/>
                  </a:lnTo>
                  <a:lnTo>
                    <a:pt x="332244" y="743679"/>
                  </a:lnTo>
                  <a:lnTo>
                    <a:pt x="286357" y="735187"/>
                  </a:lnTo>
                  <a:lnTo>
                    <a:pt x="242592" y="721461"/>
                  </a:lnTo>
                  <a:lnTo>
                    <a:pt x="201306" y="702850"/>
                  </a:lnTo>
                  <a:lnTo>
                    <a:pt x="162854" y="679706"/>
                  </a:lnTo>
                  <a:lnTo>
                    <a:pt x="127592" y="652377"/>
                  </a:lnTo>
                  <a:lnTo>
                    <a:pt x="95877" y="621213"/>
                  </a:lnTo>
                  <a:lnTo>
                    <a:pt x="68065" y="586564"/>
                  </a:lnTo>
                  <a:lnTo>
                    <a:pt x="44511" y="548781"/>
                  </a:lnTo>
                  <a:lnTo>
                    <a:pt x="25571" y="508212"/>
                  </a:lnTo>
                  <a:lnTo>
                    <a:pt x="11602" y="465208"/>
                  </a:lnTo>
                  <a:lnTo>
                    <a:pt x="2959" y="420119"/>
                  </a:lnTo>
                  <a:lnTo>
                    <a:pt x="0" y="373294"/>
                  </a:lnTo>
                  <a:close/>
                </a:path>
              </a:pathLst>
            </a:custGeom>
            <a:ln w="254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31532" y="1651000"/>
              <a:ext cx="719666" cy="68580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85492" y="1683520"/>
              <a:ext cx="609600" cy="572770"/>
            </a:xfrm>
            <a:custGeom>
              <a:avLst/>
              <a:gdLst/>
              <a:ahLst/>
              <a:cxnLst/>
              <a:rect l="l" t="t" r="r" b="b"/>
              <a:pathLst>
                <a:path w="609600" h="572769">
                  <a:moveTo>
                    <a:pt x="0" y="286284"/>
                  </a:moveTo>
                  <a:lnTo>
                    <a:pt x="3985" y="239847"/>
                  </a:lnTo>
                  <a:lnTo>
                    <a:pt x="15525" y="195796"/>
                  </a:lnTo>
                  <a:lnTo>
                    <a:pt x="33991" y="154720"/>
                  </a:lnTo>
                  <a:lnTo>
                    <a:pt x="58757" y="117208"/>
                  </a:lnTo>
                  <a:lnTo>
                    <a:pt x="89195" y="83850"/>
                  </a:lnTo>
                  <a:lnTo>
                    <a:pt x="124679" y="55236"/>
                  </a:lnTo>
                  <a:lnTo>
                    <a:pt x="164582" y="31954"/>
                  </a:lnTo>
                  <a:lnTo>
                    <a:pt x="208276" y="14594"/>
                  </a:lnTo>
                  <a:lnTo>
                    <a:pt x="255135" y="3746"/>
                  </a:lnTo>
                  <a:lnTo>
                    <a:pt x="304532" y="0"/>
                  </a:lnTo>
                  <a:lnTo>
                    <a:pt x="353929" y="3746"/>
                  </a:lnTo>
                  <a:lnTo>
                    <a:pt x="400788" y="14594"/>
                  </a:lnTo>
                  <a:lnTo>
                    <a:pt x="444482" y="31954"/>
                  </a:lnTo>
                  <a:lnTo>
                    <a:pt x="484385" y="55236"/>
                  </a:lnTo>
                  <a:lnTo>
                    <a:pt x="519869" y="83850"/>
                  </a:lnTo>
                  <a:lnTo>
                    <a:pt x="550307" y="117208"/>
                  </a:lnTo>
                  <a:lnTo>
                    <a:pt x="575073" y="154720"/>
                  </a:lnTo>
                  <a:lnTo>
                    <a:pt x="593539" y="195796"/>
                  </a:lnTo>
                  <a:lnTo>
                    <a:pt x="605079" y="239847"/>
                  </a:lnTo>
                  <a:lnTo>
                    <a:pt x="609065" y="286284"/>
                  </a:lnTo>
                  <a:lnTo>
                    <a:pt x="605079" y="332720"/>
                  </a:lnTo>
                  <a:lnTo>
                    <a:pt x="593539" y="376771"/>
                  </a:lnTo>
                  <a:lnTo>
                    <a:pt x="575073" y="417847"/>
                  </a:lnTo>
                  <a:lnTo>
                    <a:pt x="550307" y="455359"/>
                  </a:lnTo>
                  <a:lnTo>
                    <a:pt x="519869" y="488717"/>
                  </a:lnTo>
                  <a:lnTo>
                    <a:pt x="484385" y="517331"/>
                  </a:lnTo>
                  <a:lnTo>
                    <a:pt x="444482" y="540613"/>
                  </a:lnTo>
                  <a:lnTo>
                    <a:pt x="400788" y="557973"/>
                  </a:lnTo>
                  <a:lnTo>
                    <a:pt x="353929" y="568821"/>
                  </a:lnTo>
                  <a:lnTo>
                    <a:pt x="304532" y="572568"/>
                  </a:lnTo>
                  <a:lnTo>
                    <a:pt x="255135" y="568821"/>
                  </a:lnTo>
                  <a:lnTo>
                    <a:pt x="208276" y="557973"/>
                  </a:lnTo>
                  <a:lnTo>
                    <a:pt x="164582" y="540613"/>
                  </a:lnTo>
                  <a:lnTo>
                    <a:pt x="124679" y="517331"/>
                  </a:lnTo>
                  <a:lnTo>
                    <a:pt x="89195" y="488717"/>
                  </a:lnTo>
                  <a:lnTo>
                    <a:pt x="58757" y="455359"/>
                  </a:lnTo>
                  <a:lnTo>
                    <a:pt x="33991" y="417847"/>
                  </a:lnTo>
                  <a:lnTo>
                    <a:pt x="15525" y="376771"/>
                  </a:lnTo>
                  <a:lnTo>
                    <a:pt x="3985" y="332720"/>
                  </a:lnTo>
                  <a:lnTo>
                    <a:pt x="0" y="286284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84800" y="4953000"/>
              <a:ext cx="838200" cy="83820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445717" y="4990744"/>
              <a:ext cx="721360" cy="719455"/>
            </a:xfrm>
            <a:custGeom>
              <a:avLst/>
              <a:gdLst/>
              <a:ahLst/>
              <a:cxnLst/>
              <a:rect l="l" t="t" r="r" b="b"/>
              <a:pathLst>
                <a:path w="721360" h="719454">
                  <a:moveTo>
                    <a:pt x="0" y="359699"/>
                  </a:moveTo>
                  <a:lnTo>
                    <a:pt x="3291" y="310890"/>
                  </a:lnTo>
                  <a:lnTo>
                    <a:pt x="12881" y="264077"/>
                  </a:lnTo>
                  <a:lnTo>
                    <a:pt x="28338" y="219688"/>
                  </a:lnTo>
                  <a:lnTo>
                    <a:pt x="49234" y="178152"/>
                  </a:lnTo>
                  <a:lnTo>
                    <a:pt x="75138" y="139897"/>
                  </a:lnTo>
                  <a:lnTo>
                    <a:pt x="105621" y="105353"/>
                  </a:lnTo>
                  <a:lnTo>
                    <a:pt x="140253" y="74947"/>
                  </a:lnTo>
                  <a:lnTo>
                    <a:pt x="178605" y="49109"/>
                  </a:lnTo>
                  <a:lnTo>
                    <a:pt x="220247" y="28266"/>
                  </a:lnTo>
                  <a:lnTo>
                    <a:pt x="264748" y="12848"/>
                  </a:lnTo>
                  <a:lnTo>
                    <a:pt x="311681" y="3283"/>
                  </a:lnTo>
                  <a:lnTo>
                    <a:pt x="360614" y="0"/>
                  </a:lnTo>
                  <a:lnTo>
                    <a:pt x="409547" y="3283"/>
                  </a:lnTo>
                  <a:lnTo>
                    <a:pt x="456480" y="12848"/>
                  </a:lnTo>
                  <a:lnTo>
                    <a:pt x="500981" y="28266"/>
                  </a:lnTo>
                  <a:lnTo>
                    <a:pt x="542623" y="49109"/>
                  </a:lnTo>
                  <a:lnTo>
                    <a:pt x="580975" y="74947"/>
                  </a:lnTo>
                  <a:lnTo>
                    <a:pt x="615607" y="105353"/>
                  </a:lnTo>
                  <a:lnTo>
                    <a:pt x="646090" y="139897"/>
                  </a:lnTo>
                  <a:lnTo>
                    <a:pt x="671994" y="178152"/>
                  </a:lnTo>
                  <a:lnTo>
                    <a:pt x="692890" y="219688"/>
                  </a:lnTo>
                  <a:lnTo>
                    <a:pt x="708347" y="264077"/>
                  </a:lnTo>
                  <a:lnTo>
                    <a:pt x="717937" y="310890"/>
                  </a:lnTo>
                  <a:lnTo>
                    <a:pt x="721229" y="359699"/>
                  </a:lnTo>
                  <a:lnTo>
                    <a:pt x="717937" y="408508"/>
                  </a:lnTo>
                  <a:lnTo>
                    <a:pt x="708347" y="455321"/>
                  </a:lnTo>
                  <a:lnTo>
                    <a:pt x="692890" y="499710"/>
                  </a:lnTo>
                  <a:lnTo>
                    <a:pt x="671994" y="541246"/>
                  </a:lnTo>
                  <a:lnTo>
                    <a:pt x="646090" y="579501"/>
                  </a:lnTo>
                  <a:lnTo>
                    <a:pt x="615607" y="614045"/>
                  </a:lnTo>
                  <a:lnTo>
                    <a:pt x="580975" y="644451"/>
                  </a:lnTo>
                  <a:lnTo>
                    <a:pt x="542623" y="670289"/>
                  </a:lnTo>
                  <a:lnTo>
                    <a:pt x="500981" y="691132"/>
                  </a:lnTo>
                  <a:lnTo>
                    <a:pt x="456480" y="706550"/>
                  </a:lnTo>
                  <a:lnTo>
                    <a:pt x="409547" y="716115"/>
                  </a:lnTo>
                  <a:lnTo>
                    <a:pt x="360614" y="719399"/>
                  </a:lnTo>
                  <a:lnTo>
                    <a:pt x="311681" y="716115"/>
                  </a:lnTo>
                  <a:lnTo>
                    <a:pt x="264748" y="706550"/>
                  </a:lnTo>
                  <a:lnTo>
                    <a:pt x="220247" y="691132"/>
                  </a:lnTo>
                  <a:lnTo>
                    <a:pt x="178605" y="670289"/>
                  </a:lnTo>
                  <a:lnTo>
                    <a:pt x="140253" y="644451"/>
                  </a:lnTo>
                  <a:lnTo>
                    <a:pt x="105621" y="614045"/>
                  </a:lnTo>
                  <a:lnTo>
                    <a:pt x="75138" y="579501"/>
                  </a:lnTo>
                  <a:lnTo>
                    <a:pt x="49234" y="541246"/>
                  </a:lnTo>
                  <a:lnTo>
                    <a:pt x="28338" y="499710"/>
                  </a:lnTo>
                  <a:lnTo>
                    <a:pt x="12881" y="455321"/>
                  </a:lnTo>
                  <a:lnTo>
                    <a:pt x="3291" y="408508"/>
                  </a:lnTo>
                  <a:lnTo>
                    <a:pt x="0" y="359699"/>
                  </a:lnTo>
                  <a:close/>
                </a:path>
              </a:pathLst>
            </a:custGeom>
            <a:ln w="25400">
              <a:solidFill>
                <a:srgbClr val="0070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980267" y="2074334"/>
              <a:ext cx="2692400" cy="316653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3105362" y="2172238"/>
              <a:ext cx="2446020" cy="2924175"/>
            </a:xfrm>
            <a:custGeom>
              <a:avLst/>
              <a:gdLst/>
              <a:ahLst/>
              <a:cxnLst/>
              <a:rect l="l" t="t" r="r" b="b"/>
              <a:pathLst>
                <a:path w="2446020" h="2924175">
                  <a:moveTo>
                    <a:pt x="2387344" y="2873562"/>
                  </a:moveTo>
                  <a:lnTo>
                    <a:pt x="2367861" y="2889860"/>
                  </a:lnTo>
                  <a:lnTo>
                    <a:pt x="2445978" y="2923860"/>
                  </a:lnTo>
                  <a:lnTo>
                    <a:pt x="2436354" y="2883305"/>
                  </a:lnTo>
                  <a:lnTo>
                    <a:pt x="2395494" y="2883305"/>
                  </a:lnTo>
                  <a:lnTo>
                    <a:pt x="2387344" y="2873562"/>
                  </a:lnTo>
                  <a:close/>
                </a:path>
                <a:path w="2446020" h="2924175">
                  <a:moveTo>
                    <a:pt x="2406825" y="2857265"/>
                  </a:moveTo>
                  <a:lnTo>
                    <a:pt x="2387344" y="2873562"/>
                  </a:lnTo>
                  <a:lnTo>
                    <a:pt x="2395494" y="2883305"/>
                  </a:lnTo>
                  <a:lnTo>
                    <a:pt x="2414976" y="2867008"/>
                  </a:lnTo>
                  <a:lnTo>
                    <a:pt x="2406825" y="2857265"/>
                  </a:lnTo>
                  <a:close/>
                </a:path>
                <a:path w="2446020" h="2924175">
                  <a:moveTo>
                    <a:pt x="2426307" y="2840967"/>
                  </a:moveTo>
                  <a:lnTo>
                    <a:pt x="2406825" y="2857265"/>
                  </a:lnTo>
                  <a:lnTo>
                    <a:pt x="2414976" y="2867008"/>
                  </a:lnTo>
                  <a:lnTo>
                    <a:pt x="2395494" y="2883305"/>
                  </a:lnTo>
                  <a:lnTo>
                    <a:pt x="2436354" y="2883305"/>
                  </a:lnTo>
                  <a:lnTo>
                    <a:pt x="2426307" y="2840967"/>
                  </a:lnTo>
                  <a:close/>
                </a:path>
                <a:path w="2446020" h="2924175">
                  <a:moveTo>
                    <a:pt x="58634" y="50295"/>
                  </a:moveTo>
                  <a:lnTo>
                    <a:pt x="39152" y="66593"/>
                  </a:lnTo>
                  <a:lnTo>
                    <a:pt x="2387344" y="2873562"/>
                  </a:lnTo>
                  <a:lnTo>
                    <a:pt x="2406825" y="2857265"/>
                  </a:lnTo>
                  <a:lnTo>
                    <a:pt x="58634" y="50295"/>
                  </a:lnTo>
                  <a:close/>
                </a:path>
                <a:path w="2446020" h="2924175">
                  <a:moveTo>
                    <a:pt x="0" y="0"/>
                  </a:moveTo>
                  <a:lnTo>
                    <a:pt x="19669" y="82891"/>
                  </a:lnTo>
                  <a:lnTo>
                    <a:pt x="39152" y="66593"/>
                  </a:lnTo>
                  <a:lnTo>
                    <a:pt x="30998" y="56846"/>
                  </a:lnTo>
                  <a:lnTo>
                    <a:pt x="50479" y="40548"/>
                  </a:lnTo>
                  <a:lnTo>
                    <a:pt x="70285" y="40548"/>
                  </a:lnTo>
                  <a:lnTo>
                    <a:pt x="78116" y="33997"/>
                  </a:lnTo>
                  <a:lnTo>
                    <a:pt x="0" y="0"/>
                  </a:lnTo>
                  <a:close/>
                </a:path>
                <a:path w="2446020" h="2924175">
                  <a:moveTo>
                    <a:pt x="50479" y="40548"/>
                  </a:moveTo>
                  <a:lnTo>
                    <a:pt x="30998" y="56846"/>
                  </a:lnTo>
                  <a:lnTo>
                    <a:pt x="39152" y="66593"/>
                  </a:lnTo>
                  <a:lnTo>
                    <a:pt x="58634" y="50295"/>
                  </a:lnTo>
                  <a:lnTo>
                    <a:pt x="50479" y="40548"/>
                  </a:lnTo>
                  <a:close/>
                </a:path>
                <a:path w="2446020" h="2924175">
                  <a:moveTo>
                    <a:pt x="70285" y="40548"/>
                  </a:moveTo>
                  <a:lnTo>
                    <a:pt x="50479" y="40548"/>
                  </a:lnTo>
                  <a:lnTo>
                    <a:pt x="58634" y="50295"/>
                  </a:lnTo>
                  <a:lnTo>
                    <a:pt x="70285" y="40548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081867" y="2074332"/>
              <a:ext cx="2988732" cy="305646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200791" y="2172238"/>
              <a:ext cx="2750820" cy="2818765"/>
            </a:xfrm>
            <a:custGeom>
              <a:avLst/>
              <a:gdLst/>
              <a:ahLst/>
              <a:cxnLst/>
              <a:rect l="l" t="t" r="r" b="b"/>
              <a:pathLst>
                <a:path w="2750820" h="2818765">
                  <a:moveTo>
                    <a:pt x="25956" y="2737361"/>
                  </a:moveTo>
                  <a:lnTo>
                    <a:pt x="0" y="2818505"/>
                  </a:lnTo>
                  <a:lnTo>
                    <a:pt x="80488" y="2790584"/>
                  </a:lnTo>
                  <a:lnTo>
                    <a:pt x="71624" y="2781933"/>
                  </a:lnTo>
                  <a:lnTo>
                    <a:pt x="53439" y="2781933"/>
                  </a:lnTo>
                  <a:lnTo>
                    <a:pt x="35261" y="2764193"/>
                  </a:lnTo>
                  <a:lnTo>
                    <a:pt x="44133" y="2755102"/>
                  </a:lnTo>
                  <a:lnTo>
                    <a:pt x="25956" y="2737361"/>
                  </a:lnTo>
                  <a:close/>
                </a:path>
                <a:path w="2750820" h="2818765">
                  <a:moveTo>
                    <a:pt x="44133" y="2755102"/>
                  </a:moveTo>
                  <a:lnTo>
                    <a:pt x="35261" y="2764193"/>
                  </a:lnTo>
                  <a:lnTo>
                    <a:pt x="53439" y="2781933"/>
                  </a:lnTo>
                  <a:lnTo>
                    <a:pt x="62310" y="2772843"/>
                  </a:lnTo>
                  <a:lnTo>
                    <a:pt x="44133" y="2755102"/>
                  </a:lnTo>
                  <a:close/>
                </a:path>
                <a:path w="2750820" h="2818765">
                  <a:moveTo>
                    <a:pt x="62310" y="2772843"/>
                  </a:moveTo>
                  <a:lnTo>
                    <a:pt x="53439" y="2781933"/>
                  </a:lnTo>
                  <a:lnTo>
                    <a:pt x="71624" y="2781933"/>
                  </a:lnTo>
                  <a:lnTo>
                    <a:pt x="62310" y="2772843"/>
                  </a:lnTo>
                  <a:close/>
                </a:path>
                <a:path w="2750820" h="2818765">
                  <a:moveTo>
                    <a:pt x="2688508" y="45661"/>
                  </a:moveTo>
                  <a:lnTo>
                    <a:pt x="44133" y="2755102"/>
                  </a:lnTo>
                  <a:lnTo>
                    <a:pt x="62310" y="2772843"/>
                  </a:lnTo>
                  <a:lnTo>
                    <a:pt x="2706686" y="63402"/>
                  </a:lnTo>
                  <a:lnTo>
                    <a:pt x="2688508" y="45661"/>
                  </a:lnTo>
                  <a:close/>
                </a:path>
                <a:path w="2750820" h="2818765">
                  <a:moveTo>
                    <a:pt x="2739121" y="36570"/>
                  </a:moveTo>
                  <a:lnTo>
                    <a:pt x="2697380" y="36570"/>
                  </a:lnTo>
                  <a:lnTo>
                    <a:pt x="2715558" y="54311"/>
                  </a:lnTo>
                  <a:lnTo>
                    <a:pt x="2706686" y="63402"/>
                  </a:lnTo>
                  <a:lnTo>
                    <a:pt x="2724863" y="81142"/>
                  </a:lnTo>
                  <a:lnTo>
                    <a:pt x="2739121" y="36570"/>
                  </a:lnTo>
                  <a:close/>
                </a:path>
                <a:path w="2750820" h="2818765">
                  <a:moveTo>
                    <a:pt x="2697380" y="36570"/>
                  </a:moveTo>
                  <a:lnTo>
                    <a:pt x="2688508" y="45661"/>
                  </a:lnTo>
                  <a:lnTo>
                    <a:pt x="2706686" y="63402"/>
                  </a:lnTo>
                  <a:lnTo>
                    <a:pt x="2715558" y="54311"/>
                  </a:lnTo>
                  <a:lnTo>
                    <a:pt x="2697380" y="36570"/>
                  </a:lnTo>
                  <a:close/>
                </a:path>
                <a:path w="2750820" h="2818765">
                  <a:moveTo>
                    <a:pt x="2750820" y="0"/>
                  </a:moveTo>
                  <a:lnTo>
                    <a:pt x="2670331" y="27920"/>
                  </a:lnTo>
                  <a:lnTo>
                    <a:pt x="2688508" y="45661"/>
                  </a:lnTo>
                  <a:lnTo>
                    <a:pt x="2697380" y="36570"/>
                  </a:lnTo>
                  <a:lnTo>
                    <a:pt x="2739121" y="36570"/>
                  </a:lnTo>
                  <a:lnTo>
                    <a:pt x="275082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482600" y="6206066"/>
            <a:ext cx="2760345" cy="593090"/>
            <a:chOff x="482600" y="6206066"/>
            <a:chExt cx="2760345" cy="593090"/>
          </a:xfrm>
        </p:grpSpPr>
        <p:pic>
          <p:nvPicPr>
            <p:cNvPr id="22" name="object 2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2600" y="6206066"/>
              <a:ext cx="2760132" cy="55033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9666" y="6231466"/>
              <a:ext cx="2286000" cy="56726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8269" y="6230248"/>
              <a:ext cx="2666288" cy="455884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528269" y="6230249"/>
            <a:ext cx="2666365" cy="455930"/>
          </a:xfrm>
          <a:prstGeom prst="rect">
            <a:avLst/>
          </a:prstGeom>
          <a:ln w="9525">
            <a:solidFill>
              <a:srgbClr val="4A7EBB"/>
            </a:solidFill>
          </a:ln>
        </p:spPr>
        <p:txBody>
          <a:bodyPr vert="horz" wrap="square" lIns="0" tIns="77470" rIns="0" bIns="0" rtlCol="0">
            <a:spAutoFit/>
          </a:bodyPr>
          <a:lstStyle/>
          <a:p>
            <a:pPr marL="370840">
              <a:lnSpc>
                <a:spcPct val="100000"/>
              </a:lnSpc>
              <a:spcBef>
                <a:spcPts val="61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(min,max)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libri"/>
                <a:cs typeface="Calibri"/>
              </a:rPr>
              <a:t>constraint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9200" y="76200"/>
            <a:ext cx="1642532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8750" y="148166"/>
            <a:ext cx="120904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693227" y="2493432"/>
            <a:ext cx="4409440" cy="2159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2260" indent="-28956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02260" algn="l"/>
              </a:tabLst>
            </a:pPr>
            <a:r>
              <a:rPr sz="2000" spc="-5" dirty="0">
                <a:latin typeface="Calibri"/>
                <a:cs typeface="Calibri"/>
              </a:rPr>
              <a:t>High-level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motivation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E/R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1950">
              <a:latin typeface="Calibri"/>
              <a:cs typeface="Calibri"/>
            </a:endParaRPr>
          </a:p>
          <a:p>
            <a:pPr marL="302260" indent="-28956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02260" algn="l"/>
              </a:tabLst>
            </a:pPr>
            <a:r>
              <a:rPr sz="2000" spc="-5" dirty="0">
                <a:latin typeface="Calibri"/>
                <a:cs typeface="Calibri"/>
              </a:rPr>
              <a:t>Entities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1950">
              <a:latin typeface="Calibri"/>
              <a:cs typeface="Calibri"/>
            </a:endParaRPr>
          </a:p>
          <a:p>
            <a:pPr marL="302260" indent="-28956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02260" algn="l"/>
              </a:tabLst>
            </a:pPr>
            <a:r>
              <a:rPr sz="2000" spc="-10" dirty="0">
                <a:latin typeface="Calibri"/>
                <a:cs typeface="Calibri"/>
              </a:rPr>
              <a:t>Relations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/>
            </a:pPr>
            <a:endParaRPr sz="1950">
              <a:latin typeface="Calibri"/>
              <a:cs typeface="Calibri"/>
            </a:endParaRPr>
          </a:p>
          <a:p>
            <a:pPr marL="302260" indent="-289560">
              <a:lnSpc>
                <a:spcPct val="100000"/>
              </a:lnSpc>
              <a:buAutoNum type="arabicPeriod"/>
              <a:tabLst>
                <a:tab pos="302260" algn="l"/>
              </a:tabLst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E/R</a:t>
            </a:r>
            <a:r>
              <a:rPr sz="20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Model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59200" y="76200"/>
            <a:ext cx="1642532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68750" y="148166"/>
            <a:ext cx="120904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Agenda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8639" y="1098125"/>
            <a:ext cx="3771265" cy="906144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685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15" dirty="0">
                <a:latin typeface="Calibri"/>
                <a:cs typeface="Calibri"/>
              </a:rPr>
              <a:t>More </a:t>
            </a:r>
            <a:r>
              <a:rPr sz="2400" spc="-5" dirty="0">
                <a:latin typeface="Calibri"/>
                <a:cs typeface="Calibri"/>
              </a:rPr>
              <a:t>about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585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dirty="0">
                <a:latin typeface="Calibri"/>
                <a:cs typeface="Calibri"/>
              </a:rPr>
              <a:t>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model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(Table)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33132" y="76200"/>
            <a:ext cx="3894667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44800" y="148166"/>
            <a:ext cx="3456304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Special</a:t>
            </a:r>
            <a:r>
              <a:rPr spc="-35" dirty="0"/>
              <a:t> </a:t>
            </a:r>
            <a:r>
              <a:rPr spc="-5" dirty="0"/>
              <a:t>Symbols</a:t>
            </a:r>
            <a:r>
              <a:rPr spc="-45" dirty="0"/>
              <a:t> </a:t>
            </a:r>
            <a:r>
              <a:rPr dirty="0"/>
              <a:t>Used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1533" y="3005666"/>
            <a:ext cx="3420533" cy="1270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4200" y="2929466"/>
            <a:ext cx="3733799" cy="138006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380067" y="4842933"/>
            <a:ext cx="2362200" cy="567690"/>
            <a:chOff x="1380067" y="4842933"/>
            <a:chExt cx="2362200" cy="567690"/>
          </a:xfrm>
        </p:grpSpPr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413932" y="4859866"/>
              <a:ext cx="2294467" cy="47413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0067" y="4842933"/>
              <a:ext cx="2362200" cy="56726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66490" y="4882551"/>
              <a:ext cx="2191109" cy="379561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1466490" y="4882550"/>
            <a:ext cx="2191385" cy="379730"/>
          </a:xfrm>
          <a:prstGeom prst="rect">
            <a:avLst/>
          </a:prstGeom>
          <a:ln w="9525">
            <a:solidFill>
              <a:srgbClr val="4A7EBB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285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Multivalued</a:t>
            </a:r>
            <a:r>
              <a:rPr sz="1800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04933" y="4961466"/>
            <a:ext cx="2286000" cy="558800"/>
            <a:chOff x="5604933" y="4961466"/>
            <a:chExt cx="2286000" cy="55880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04933" y="4969933"/>
              <a:ext cx="2286000" cy="47413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57333" y="4961466"/>
              <a:ext cx="1972732" cy="5588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650584" y="4994945"/>
              <a:ext cx="2191109" cy="379561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5650584" y="4994945"/>
            <a:ext cx="2191385" cy="379730"/>
          </a:xfrm>
          <a:prstGeom prst="rect">
            <a:avLst/>
          </a:prstGeom>
          <a:ln w="9525">
            <a:solidFill>
              <a:srgbClr val="4A7EBB"/>
            </a:solidFill>
          </a:ln>
        </p:spPr>
        <p:txBody>
          <a:bodyPr vert="horz" wrap="square" lIns="0" tIns="34290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270"/>
              </a:spcBef>
            </a:pPr>
            <a:r>
              <a:rPr sz="1800" spc="-5" dirty="0">
                <a:solidFill>
                  <a:srgbClr val="FFFFFF"/>
                </a:solidFill>
                <a:latin typeface="Calibri"/>
                <a:cs typeface="Calibri"/>
              </a:rPr>
              <a:t>Derived</a:t>
            </a:r>
            <a:r>
              <a:rPr sz="1800" spc="-3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Calibri"/>
                <a:cs typeface="Calibri"/>
              </a:rPr>
              <a:t>Attribute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21467" y="76200"/>
            <a:ext cx="4326467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28741" y="148166"/>
            <a:ext cx="3888104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Strong</a:t>
            </a:r>
            <a:r>
              <a:rPr spc="-4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5" dirty="0"/>
              <a:t>Weak</a:t>
            </a:r>
            <a:r>
              <a:rPr spc="-30" dirty="0"/>
              <a:t> </a:t>
            </a:r>
            <a:r>
              <a:rPr spc="-5" dirty="0"/>
              <a:t>Entities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8639" y="1172632"/>
            <a:ext cx="8547100" cy="32023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69875" marR="433070" indent="-257175">
              <a:lnSpc>
                <a:spcPts val="2870"/>
              </a:lnSpc>
              <a:spcBef>
                <a:spcPts val="204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weak entity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whose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instances </a:t>
            </a:r>
            <a:r>
              <a:rPr sz="2400" b="1" spc="-5" dirty="0">
                <a:latin typeface="Calibri"/>
                <a:cs typeface="Calibri"/>
              </a:rPr>
              <a:t>cannot </a:t>
            </a:r>
            <a:r>
              <a:rPr sz="2400" spc="-15" dirty="0">
                <a:latin typeface="Calibri"/>
                <a:cs typeface="Calibri"/>
              </a:rPr>
              <a:t>exist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without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existence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an </a:t>
            </a:r>
            <a:r>
              <a:rPr sz="2400" spc="-10" dirty="0">
                <a:latin typeface="Calibri"/>
                <a:cs typeface="Calibri"/>
              </a:rPr>
              <a:t>instance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another </a:t>
            </a:r>
            <a:r>
              <a:rPr sz="2400" spc="-10" dirty="0">
                <a:latin typeface="Calibri"/>
                <a:cs typeface="Calibri"/>
              </a:rPr>
              <a:t>entity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20" dirty="0">
                <a:latin typeface="Calibri"/>
                <a:cs typeface="Calibri"/>
              </a:rPr>
              <a:t>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entity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weak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entity 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called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solidFill>
                  <a:srgbClr val="00B050"/>
                </a:solidFill>
                <a:latin typeface="Calibri"/>
                <a:cs typeface="Calibri"/>
              </a:rPr>
              <a:t>strong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entity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90"/>
              </a:spcBef>
            </a:pPr>
            <a:r>
              <a:rPr sz="2100" spc="15" dirty="0">
                <a:latin typeface="Arial MT"/>
                <a:cs typeface="Arial MT"/>
              </a:rPr>
              <a:t>–</a:t>
            </a:r>
            <a:r>
              <a:rPr sz="2100" spc="-80" dirty="0">
                <a:latin typeface="Arial MT"/>
                <a:cs typeface="Arial MT"/>
              </a:rPr>
              <a:t> </a:t>
            </a:r>
            <a:r>
              <a:rPr sz="2100" spc="-10" dirty="0">
                <a:latin typeface="Calibri"/>
                <a:cs typeface="Calibri"/>
              </a:rPr>
              <a:t>Instances </a:t>
            </a:r>
            <a:r>
              <a:rPr sz="2100" spc="5" dirty="0">
                <a:latin typeface="Calibri"/>
                <a:cs typeface="Calibri"/>
              </a:rPr>
              <a:t>of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15" dirty="0">
                <a:latin typeface="Calibri"/>
                <a:cs typeface="Calibri"/>
              </a:rPr>
              <a:t>a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strong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entity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can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exist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10" dirty="0">
                <a:latin typeface="Calibri"/>
                <a:cs typeface="Calibri"/>
              </a:rPr>
              <a:t>in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10" dirty="0">
                <a:latin typeface="Calibri"/>
                <a:cs typeface="Calibri"/>
              </a:rPr>
              <a:t> database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independently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000">
              <a:latin typeface="Calibri"/>
              <a:cs typeface="Calibri"/>
            </a:endParaRPr>
          </a:p>
          <a:p>
            <a:pPr marL="269875" marR="5080" indent="-257175">
              <a:lnSpc>
                <a:spcPts val="2870"/>
              </a:lnSpc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weak </a:t>
            </a:r>
            <a:r>
              <a:rPr sz="2400" spc="-15" dirty="0">
                <a:solidFill>
                  <a:srgbClr val="FF0000"/>
                </a:solidFill>
                <a:latin typeface="Calibri"/>
                <a:cs typeface="Calibri"/>
              </a:rPr>
              <a:t>entity’s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identifier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combination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identifier </a:t>
            </a:r>
            <a:r>
              <a:rPr sz="2400" spc="-5" dirty="0">
                <a:latin typeface="Calibri"/>
                <a:cs typeface="Calibri"/>
              </a:rPr>
              <a:t>of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owner </a:t>
            </a:r>
            <a:r>
              <a:rPr sz="2400" spc="-10" dirty="0">
                <a:latin typeface="Calibri"/>
                <a:cs typeface="Calibri"/>
              </a:rPr>
              <a:t>entity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215968"/>
                </a:solidFill>
                <a:latin typeface="Calibri"/>
                <a:cs typeface="Calibri"/>
              </a:rPr>
              <a:t>partial</a:t>
            </a:r>
            <a:r>
              <a:rPr sz="2400" spc="-10" dirty="0">
                <a:solidFill>
                  <a:srgbClr val="215968"/>
                </a:solidFill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215968"/>
                </a:solidFill>
                <a:latin typeface="Calibri"/>
                <a:cs typeface="Calibri"/>
              </a:rPr>
              <a:t>key</a:t>
            </a:r>
            <a:r>
              <a:rPr sz="2400" spc="-10" dirty="0">
                <a:solidFill>
                  <a:srgbClr val="215968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weak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entity.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0332" y="76200"/>
            <a:ext cx="2980267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302000" y="148166"/>
            <a:ext cx="254190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In</a:t>
            </a:r>
            <a:r>
              <a:rPr spc="-50" dirty="0"/>
              <a:t> </a:t>
            </a:r>
            <a:r>
              <a:rPr spc="5" dirty="0"/>
              <a:t>E/R</a:t>
            </a:r>
            <a:r>
              <a:rPr spc="-50" dirty="0"/>
              <a:t> </a:t>
            </a:r>
            <a:r>
              <a:rPr spc="-5" dirty="0"/>
              <a:t>Diagrams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981200" y="2743200"/>
            <a:ext cx="1143000" cy="990600"/>
          </a:xfrm>
          <a:prstGeom prst="rect">
            <a:avLst/>
          </a:prstGeom>
          <a:solidFill>
            <a:srgbClr val="4F81BD"/>
          </a:solidFill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24384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Players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67400" y="2743200"/>
            <a:ext cx="1143000" cy="990600"/>
          </a:xfrm>
          <a:custGeom>
            <a:avLst/>
            <a:gdLst/>
            <a:ahLst/>
            <a:cxnLst/>
            <a:rect l="l" t="t" r="r" b="b"/>
            <a:pathLst>
              <a:path w="1143000" h="990600">
                <a:moveTo>
                  <a:pt x="1143000" y="0"/>
                </a:moveTo>
                <a:lnTo>
                  <a:pt x="0" y="0"/>
                </a:lnTo>
                <a:lnTo>
                  <a:pt x="0" y="990600"/>
                </a:lnTo>
                <a:lnTo>
                  <a:pt x="1143000" y="990600"/>
                </a:lnTo>
                <a:lnTo>
                  <a:pt x="1143000" y="0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867400" y="2743200"/>
            <a:ext cx="1143000" cy="9906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"/>
              </a:spcBef>
            </a:pPr>
            <a:endParaRPr sz="2300">
              <a:latin typeface="Times New Roman"/>
              <a:cs typeface="Times New Roman"/>
            </a:endParaRPr>
          </a:p>
          <a:p>
            <a:pPr marL="278130">
              <a:lnSpc>
                <a:spcPct val="100000"/>
              </a:lnSpc>
            </a:pPr>
            <a:r>
              <a:rPr sz="1800" spc="-35" dirty="0">
                <a:latin typeface="Calibri"/>
                <a:cs typeface="Calibri"/>
              </a:rPr>
              <a:t>Teams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900237" y="2662237"/>
            <a:ext cx="3362325" cy="1228725"/>
            <a:chOff x="1900237" y="2662237"/>
            <a:chExt cx="3362325" cy="1228725"/>
          </a:xfrm>
        </p:grpSpPr>
        <p:sp>
          <p:nvSpPr>
            <p:cNvPr id="8" name="object 8"/>
            <p:cNvSpPr/>
            <p:nvPr/>
          </p:nvSpPr>
          <p:spPr>
            <a:xfrm>
              <a:off x="1905000" y="2667000"/>
              <a:ext cx="1295400" cy="1143000"/>
            </a:xfrm>
            <a:custGeom>
              <a:avLst/>
              <a:gdLst/>
              <a:ahLst/>
              <a:cxnLst/>
              <a:rect l="l" t="t" r="r" b="b"/>
              <a:pathLst>
                <a:path w="1295400" h="1143000">
                  <a:moveTo>
                    <a:pt x="0" y="0"/>
                  </a:moveTo>
                  <a:lnTo>
                    <a:pt x="1295400" y="0"/>
                  </a:lnTo>
                  <a:lnTo>
                    <a:pt x="1295400" y="1143000"/>
                  </a:lnTo>
                  <a:lnTo>
                    <a:pt x="0" y="114300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10000" y="2667000"/>
              <a:ext cx="1447800" cy="1219200"/>
            </a:xfrm>
            <a:custGeom>
              <a:avLst/>
              <a:gdLst/>
              <a:ahLst/>
              <a:cxnLst/>
              <a:rect l="l" t="t" r="r" b="b"/>
              <a:pathLst>
                <a:path w="1447800" h="1219200">
                  <a:moveTo>
                    <a:pt x="723900" y="0"/>
                  </a:moveTo>
                  <a:lnTo>
                    <a:pt x="0" y="609600"/>
                  </a:lnTo>
                  <a:lnTo>
                    <a:pt x="723900" y="1219200"/>
                  </a:lnTo>
                  <a:lnTo>
                    <a:pt x="1447800" y="6096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CC9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10000" y="2667000"/>
              <a:ext cx="1447800" cy="1219200"/>
            </a:xfrm>
            <a:custGeom>
              <a:avLst/>
              <a:gdLst/>
              <a:ahLst/>
              <a:cxnLst/>
              <a:rect l="l" t="t" r="r" b="b"/>
              <a:pathLst>
                <a:path w="1447800" h="1219200">
                  <a:moveTo>
                    <a:pt x="0" y="609600"/>
                  </a:moveTo>
                  <a:lnTo>
                    <a:pt x="723900" y="0"/>
                  </a:lnTo>
                  <a:lnTo>
                    <a:pt x="1447800" y="609600"/>
                  </a:lnTo>
                  <a:lnTo>
                    <a:pt x="723900" y="1219200"/>
                  </a:lnTo>
                  <a:lnTo>
                    <a:pt x="0" y="6096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21300" y="2976032"/>
            <a:ext cx="558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sz="1800" u="heavy" dirty="0">
                <a:uFill>
                  <a:solidFill>
                    <a:srgbClr val="4F81BD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53706" y="2976032"/>
            <a:ext cx="56070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59385" marR="5080" indent="-147320">
              <a:lnSpc>
                <a:spcPct val="101899"/>
              </a:lnSpc>
              <a:spcBef>
                <a:spcPts val="55"/>
              </a:spcBef>
            </a:pPr>
            <a:r>
              <a:rPr sz="1800" spc="-5" dirty="0">
                <a:latin typeface="Calibri"/>
                <a:cs typeface="Calibri"/>
              </a:rPr>
              <a:t>P</a:t>
            </a:r>
            <a:r>
              <a:rPr sz="1800" dirty="0">
                <a:latin typeface="Calibri"/>
                <a:cs typeface="Calibri"/>
              </a:rPr>
              <a:t>l</a:t>
            </a:r>
            <a:r>
              <a:rPr sz="1800" spc="-35" dirty="0">
                <a:latin typeface="Calibri"/>
                <a:cs typeface="Calibri"/>
              </a:rPr>
              <a:t>a</a:t>
            </a:r>
            <a:r>
              <a:rPr sz="1800" spc="-20" dirty="0">
                <a:latin typeface="Calibri"/>
                <a:cs typeface="Calibri"/>
              </a:rPr>
              <a:t>y</a:t>
            </a:r>
            <a:r>
              <a:rPr sz="1800" spc="-10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-  on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38237" y="1900237"/>
            <a:ext cx="4200525" cy="2066925"/>
            <a:chOff x="1138237" y="1900237"/>
            <a:chExt cx="4200525" cy="2066925"/>
          </a:xfrm>
        </p:grpSpPr>
        <p:sp>
          <p:nvSpPr>
            <p:cNvPr id="14" name="object 14"/>
            <p:cNvSpPr/>
            <p:nvPr/>
          </p:nvSpPr>
          <p:spPr>
            <a:xfrm>
              <a:off x="3733800" y="2590800"/>
              <a:ext cx="1600200" cy="1371600"/>
            </a:xfrm>
            <a:custGeom>
              <a:avLst/>
              <a:gdLst/>
              <a:ahLst/>
              <a:cxnLst/>
              <a:rect l="l" t="t" r="r" b="b"/>
              <a:pathLst>
                <a:path w="1600200" h="1371600">
                  <a:moveTo>
                    <a:pt x="0" y="685800"/>
                  </a:moveTo>
                  <a:lnTo>
                    <a:pt x="800100" y="0"/>
                  </a:lnTo>
                  <a:lnTo>
                    <a:pt x="1600200" y="685800"/>
                  </a:lnTo>
                  <a:lnTo>
                    <a:pt x="800100" y="1371600"/>
                  </a:lnTo>
                  <a:lnTo>
                    <a:pt x="0" y="6858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43000" y="1905000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495300" y="0"/>
                  </a:moveTo>
                  <a:lnTo>
                    <a:pt x="433170" y="2077"/>
                  </a:lnTo>
                  <a:lnTo>
                    <a:pt x="373344" y="8145"/>
                  </a:lnTo>
                  <a:lnTo>
                    <a:pt x="316284" y="17951"/>
                  </a:lnTo>
                  <a:lnTo>
                    <a:pt x="262457" y="31248"/>
                  </a:lnTo>
                  <a:lnTo>
                    <a:pt x="212324" y="47783"/>
                  </a:lnTo>
                  <a:lnTo>
                    <a:pt x="166351" y="67308"/>
                  </a:lnTo>
                  <a:lnTo>
                    <a:pt x="125002" y="89573"/>
                  </a:lnTo>
                  <a:lnTo>
                    <a:pt x="88741" y="114328"/>
                  </a:lnTo>
                  <a:lnTo>
                    <a:pt x="58032" y="141322"/>
                  </a:lnTo>
                  <a:lnTo>
                    <a:pt x="15126" y="201031"/>
                  </a:lnTo>
                  <a:lnTo>
                    <a:pt x="0" y="266700"/>
                  </a:lnTo>
                  <a:lnTo>
                    <a:pt x="3859" y="300154"/>
                  </a:lnTo>
                  <a:lnTo>
                    <a:pt x="33339" y="363092"/>
                  </a:lnTo>
                  <a:lnTo>
                    <a:pt x="88741" y="419071"/>
                  </a:lnTo>
                  <a:lnTo>
                    <a:pt x="125002" y="443826"/>
                  </a:lnTo>
                  <a:lnTo>
                    <a:pt x="166351" y="466091"/>
                  </a:lnTo>
                  <a:lnTo>
                    <a:pt x="212324" y="485616"/>
                  </a:lnTo>
                  <a:lnTo>
                    <a:pt x="262457" y="502151"/>
                  </a:lnTo>
                  <a:lnTo>
                    <a:pt x="316284" y="515448"/>
                  </a:lnTo>
                  <a:lnTo>
                    <a:pt x="373344" y="525254"/>
                  </a:lnTo>
                  <a:lnTo>
                    <a:pt x="433170" y="531322"/>
                  </a:lnTo>
                  <a:lnTo>
                    <a:pt x="495300" y="533400"/>
                  </a:lnTo>
                  <a:lnTo>
                    <a:pt x="557429" y="531322"/>
                  </a:lnTo>
                  <a:lnTo>
                    <a:pt x="617255" y="525254"/>
                  </a:lnTo>
                  <a:lnTo>
                    <a:pt x="674315" y="515448"/>
                  </a:lnTo>
                  <a:lnTo>
                    <a:pt x="728142" y="502151"/>
                  </a:lnTo>
                  <a:lnTo>
                    <a:pt x="778275" y="485616"/>
                  </a:lnTo>
                  <a:lnTo>
                    <a:pt x="824248" y="466091"/>
                  </a:lnTo>
                  <a:lnTo>
                    <a:pt x="865597" y="443826"/>
                  </a:lnTo>
                  <a:lnTo>
                    <a:pt x="901858" y="419071"/>
                  </a:lnTo>
                  <a:lnTo>
                    <a:pt x="932567" y="392077"/>
                  </a:lnTo>
                  <a:lnTo>
                    <a:pt x="975473" y="332368"/>
                  </a:lnTo>
                  <a:lnTo>
                    <a:pt x="990600" y="266700"/>
                  </a:lnTo>
                  <a:lnTo>
                    <a:pt x="986740" y="233245"/>
                  </a:lnTo>
                  <a:lnTo>
                    <a:pt x="957260" y="170307"/>
                  </a:lnTo>
                  <a:lnTo>
                    <a:pt x="901858" y="114328"/>
                  </a:lnTo>
                  <a:lnTo>
                    <a:pt x="865597" y="89573"/>
                  </a:lnTo>
                  <a:lnTo>
                    <a:pt x="824248" y="67308"/>
                  </a:lnTo>
                  <a:lnTo>
                    <a:pt x="778275" y="47783"/>
                  </a:lnTo>
                  <a:lnTo>
                    <a:pt x="728142" y="31248"/>
                  </a:lnTo>
                  <a:lnTo>
                    <a:pt x="674315" y="17951"/>
                  </a:lnTo>
                  <a:lnTo>
                    <a:pt x="617255" y="8145"/>
                  </a:lnTo>
                  <a:lnTo>
                    <a:pt x="557429" y="207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43000" y="1905000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0" y="266700"/>
                  </a:moveTo>
                  <a:lnTo>
                    <a:pt x="15126" y="201031"/>
                  </a:lnTo>
                  <a:lnTo>
                    <a:pt x="58032" y="141322"/>
                  </a:lnTo>
                  <a:lnTo>
                    <a:pt x="88741" y="114328"/>
                  </a:lnTo>
                  <a:lnTo>
                    <a:pt x="125002" y="89573"/>
                  </a:lnTo>
                  <a:lnTo>
                    <a:pt x="166351" y="67308"/>
                  </a:lnTo>
                  <a:lnTo>
                    <a:pt x="212324" y="47783"/>
                  </a:lnTo>
                  <a:lnTo>
                    <a:pt x="262456" y="31248"/>
                  </a:lnTo>
                  <a:lnTo>
                    <a:pt x="316284" y="17951"/>
                  </a:lnTo>
                  <a:lnTo>
                    <a:pt x="373344" y="8145"/>
                  </a:lnTo>
                  <a:lnTo>
                    <a:pt x="433170" y="2077"/>
                  </a:lnTo>
                  <a:lnTo>
                    <a:pt x="495300" y="0"/>
                  </a:lnTo>
                  <a:lnTo>
                    <a:pt x="557429" y="2077"/>
                  </a:lnTo>
                  <a:lnTo>
                    <a:pt x="617255" y="8145"/>
                  </a:lnTo>
                  <a:lnTo>
                    <a:pt x="674315" y="17951"/>
                  </a:lnTo>
                  <a:lnTo>
                    <a:pt x="728143" y="31248"/>
                  </a:lnTo>
                  <a:lnTo>
                    <a:pt x="778275" y="47783"/>
                  </a:lnTo>
                  <a:lnTo>
                    <a:pt x="824248" y="67308"/>
                  </a:lnTo>
                  <a:lnTo>
                    <a:pt x="865597" y="89573"/>
                  </a:lnTo>
                  <a:lnTo>
                    <a:pt x="901858" y="114328"/>
                  </a:lnTo>
                  <a:lnTo>
                    <a:pt x="932567" y="141322"/>
                  </a:lnTo>
                  <a:lnTo>
                    <a:pt x="975473" y="201031"/>
                  </a:lnTo>
                  <a:lnTo>
                    <a:pt x="990600" y="266700"/>
                  </a:lnTo>
                  <a:lnTo>
                    <a:pt x="986740" y="300154"/>
                  </a:lnTo>
                  <a:lnTo>
                    <a:pt x="957260" y="363092"/>
                  </a:lnTo>
                  <a:lnTo>
                    <a:pt x="901858" y="419071"/>
                  </a:lnTo>
                  <a:lnTo>
                    <a:pt x="865597" y="443826"/>
                  </a:lnTo>
                  <a:lnTo>
                    <a:pt x="824248" y="466090"/>
                  </a:lnTo>
                  <a:lnTo>
                    <a:pt x="778275" y="485616"/>
                  </a:lnTo>
                  <a:lnTo>
                    <a:pt x="728143" y="502151"/>
                  </a:lnTo>
                  <a:lnTo>
                    <a:pt x="674315" y="515448"/>
                  </a:lnTo>
                  <a:lnTo>
                    <a:pt x="617255" y="525254"/>
                  </a:lnTo>
                  <a:lnTo>
                    <a:pt x="557429" y="531322"/>
                  </a:lnTo>
                  <a:lnTo>
                    <a:pt x="495300" y="533400"/>
                  </a:lnTo>
                  <a:lnTo>
                    <a:pt x="433170" y="531322"/>
                  </a:lnTo>
                  <a:lnTo>
                    <a:pt x="373344" y="525254"/>
                  </a:lnTo>
                  <a:lnTo>
                    <a:pt x="316284" y="515448"/>
                  </a:lnTo>
                  <a:lnTo>
                    <a:pt x="262456" y="502151"/>
                  </a:lnTo>
                  <a:lnTo>
                    <a:pt x="212324" y="485616"/>
                  </a:lnTo>
                  <a:lnTo>
                    <a:pt x="166351" y="466090"/>
                  </a:lnTo>
                  <a:lnTo>
                    <a:pt x="125002" y="443826"/>
                  </a:lnTo>
                  <a:lnTo>
                    <a:pt x="88741" y="419071"/>
                  </a:lnTo>
                  <a:lnTo>
                    <a:pt x="58032" y="392077"/>
                  </a:lnTo>
                  <a:lnTo>
                    <a:pt x="15126" y="332368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362075" y="2002366"/>
            <a:ext cx="551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am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862637" y="1900237"/>
            <a:ext cx="1000125" cy="542925"/>
            <a:chOff x="5862637" y="1900237"/>
            <a:chExt cx="1000125" cy="542925"/>
          </a:xfrm>
        </p:grpSpPr>
        <p:sp>
          <p:nvSpPr>
            <p:cNvPr id="19" name="object 19"/>
            <p:cNvSpPr/>
            <p:nvPr/>
          </p:nvSpPr>
          <p:spPr>
            <a:xfrm>
              <a:off x="5867400" y="1905000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495300" y="0"/>
                  </a:moveTo>
                  <a:lnTo>
                    <a:pt x="433170" y="2077"/>
                  </a:lnTo>
                  <a:lnTo>
                    <a:pt x="373344" y="8145"/>
                  </a:lnTo>
                  <a:lnTo>
                    <a:pt x="316284" y="17951"/>
                  </a:lnTo>
                  <a:lnTo>
                    <a:pt x="262457" y="31248"/>
                  </a:lnTo>
                  <a:lnTo>
                    <a:pt x="212324" y="47783"/>
                  </a:lnTo>
                  <a:lnTo>
                    <a:pt x="166351" y="67308"/>
                  </a:lnTo>
                  <a:lnTo>
                    <a:pt x="125002" y="89573"/>
                  </a:lnTo>
                  <a:lnTo>
                    <a:pt x="88741" y="114328"/>
                  </a:lnTo>
                  <a:lnTo>
                    <a:pt x="58032" y="141322"/>
                  </a:lnTo>
                  <a:lnTo>
                    <a:pt x="15126" y="201031"/>
                  </a:lnTo>
                  <a:lnTo>
                    <a:pt x="0" y="266700"/>
                  </a:lnTo>
                  <a:lnTo>
                    <a:pt x="3859" y="300154"/>
                  </a:lnTo>
                  <a:lnTo>
                    <a:pt x="33339" y="363092"/>
                  </a:lnTo>
                  <a:lnTo>
                    <a:pt x="88741" y="419071"/>
                  </a:lnTo>
                  <a:lnTo>
                    <a:pt x="125002" y="443826"/>
                  </a:lnTo>
                  <a:lnTo>
                    <a:pt x="166351" y="466091"/>
                  </a:lnTo>
                  <a:lnTo>
                    <a:pt x="212324" y="485616"/>
                  </a:lnTo>
                  <a:lnTo>
                    <a:pt x="262457" y="502151"/>
                  </a:lnTo>
                  <a:lnTo>
                    <a:pt x="316284" y="515448"/>
                  </a:lnTo>
                  <a:lnTo>
                    <a:pt x="373344" y="525254"/>
                  </a:lnTo>
                  <a:lnTo>
                    <a:pt x="433170" y="531322"/>
                  </a:lnTo>
                  <a:lnTo>
                    <a:pt x="495300" y="533400"/>
                  </a:lnTo>
                  <a:lnTo>
                    <a:pt x="557429" y="531322"/>
                  </a:lnTo>
                  <a:lnTo>
                    <a:pt x="617255" y="525254"/>
                  </a:lnTo>
                  <a:lnTo>
                    <a:pt x="674315" y="515448"/>
                  </a:lnTo>
                  <a:lnTo>
                    <a:pt x="728142" y="502151"/>
                  </a:lnTo>
                  <a:lnTo>
                    <a:pt x="778275" y="485616"/>
                  </a:lnTo>
                  <a:lnTo>
                    <a:pt x="824248" y="466091"/>
                  </a:lnTo>
                  <a:lnTo>
                    <a:pt x="865597" y="443826"/>
                  </a:lnTo>
                  <a:lnTo>
                    <a:pt x="901858" y="419071"/>
                  </a:lnTo>
                  <a:lnTo>
                    <a:pt x="932567" y="392077"/>
                  </a:lnTo>
                  <a:lnTo>
                    <a:pt x="975473" y="332368"/>
                  </a:lnTo>
                  <a:lnTo>
                    <a:pt x="990600" y="266700"/>
                  </a:lnTo>
                  <a:lnTo>
                    <a:pt x="986740" y="233245"/>
                  </a:lnTo>
                  <a:lnTo>
                    <a:pt x="957260" y="170307"/>
                  </a:lnTo>
                  <a:lnTo>
                    <a:pt x="901858" y="114328"/>
                  </a:lnTo>
                  <a:lnTo>
                    <a:pt x="865597" y="89573"/>
                  </a:lnTo>
                  <a:lnTo>
                    <a:pt x="824248" y="67308"/>
                  </a:lnTo>
                  <a:lnTo>
                    <a:pt x="778275" y="47783"/>
                  </a:lnTo>
                  <a:lnTo>
                    <a:pt x="728142" y="31248"/>
                  </a:lnTo>
                  <a:lnTo>
                    <a:pt x="674315" y="17951"/>
                  </a:lnTo>
                  <a:lnTo>
                    <a:pt x="617255" y="8145"/>
                  </a:lnTo>
                  <a:lnTo>
                    <a:pt x="557429" y="2077"/>
                  </a:lnTo>
                  <a:lnTo>
                    <a:pt x="4953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867400" y="1905000"/>
              <a:ext cx="990600" cy="533400"/>
            </a:xfrm>
            <a:custGeom>
              <a:avLst/>
              <a:gdLst/>
              <a:ahLst/>
              <a:cxnLst/>
              <a:rect l="l" t="t" r="r" b="b"/>
              <a:pathLst>
                <a:path w="990600" h="533400">
                  <a:moveTo>
                    <a:pt x="0" y="266700"/>
                  </a:moveTo>
                  <a:lnTo>
                    <a:pt x="15126" y="201031"/>
                  </a:lnTo>
                  <a:lnTo>
                    <a:pt x="58032" y="141322"/>
                  </a:lnTo>
                  <a:lnTo>
                    <a:pt x="88741" y="114328"/>
                  </a:lnTo>
                  <a:lnTo>
                    <a:pt x="125002" y="89573"/>
                  </a:lnTo>
                  <a:lnTo>
                    <a:pt x="166351" y="67308"/>
                  </a:lnTo>
                  <a:lnTo>
                    <a:pt x="212324" y="47783"/>
                  </a:lnTo>
                  <a:lnTo>
                    <a:pt x="262456" y="31248"/>
                  </a:lnTo>
                  <a:lnTo>
                    <a:pt x="316284" y="17951"/>
                  </a:lnTo>
                  <a:lnTo>
                    <a:pt x="373344" y="8145"/>
                  </a:lnTo>
                  <a:lnTo>
                    <a:pt x="433170" y="2077"/>
                  </a:lnTo>
                  <a:lnTo>
                    <a:pt x="495300" y="0"/>
                  </a:lnTo>
                  <a:lnTo>
                    <a:pt x="557429" y="2077"/>
                  </a:lnTo>
                  <a:lnTo>
                    <a:pt x="617255" y="8145"/>
                  </a:lnTo>
                  <a:lnTo>
                    <a:pt x="674315" y="17951"/>
                  </a:lnTo>
                  <a:lnTo>
                    <a:pt x="728143" y="31248"/>
                  </a:lnTo>
                  <a:lnTo>
                    <a:pt x="778275" y="47783"/>
                  </a:lnTo>
                  <a:lnTo>
                    <a:pt x="824248" y="67308"/>
                  </a:lnTo>
                  <a:lnTo>
                    <a:pt x="865597" y="89573"/>
                  </a:lnTo>
                  <a:lnTo>
                    <a:pt x="901858" y="114328"/>
                  </a:lnTo>
                  <a:lnTo>
                    <a:pt x="932567" y="141322"/>
                  </a:lnTo>
                  <a:lnTo>
                    <a:pt x="975473" y="201031"/>
                  </a:lnTo>
                  <a:lnTo>
                    <a:pt x="990600" y="266700"/>
                  </a:lnTo>
                  <a:lnTo>
                    <a:pt x="986740" y="300154"/>
                  </a:lnTo>
                  <a:lnTo>
                    <a:pt x="957260" y="363092"/>
                  </a:lnTo>
                  <a:lnTo>
                    <a:pt x="901858" y="419071"/>
                  </a:lnTo>
                  <a:lnTo>
                    <a:pt x="865597" y="443826"/>
                  </a:lnTo>
                  <a:lnTo>
                    <a:pt x="824248" y="466090"/>
                  </a:lnTo>
                  <a:lnTo>
                    <a:pt x="778275" y="485616"/>
                  </a:lnTo>
                  <a:lnTo>
                    <a:pt x="728143" y="502151"/>
                  </a:lnTo>
                  <a:lnTo>
                    <a:pt x="674315" y="515448"/>
                  </a:lnTo>
                  <a:lnTo>
                    <a:pt x="617255" y="525254"/>
                  </a:lnTo>
                  <a:lnTo>
                    <a:pt x="557429" y="531322"/>
                  </a:lnTo>
                  <a:lnTo>
                    <a:pt x="495300" y="533400"/>
                  </a:lnTo>
                  <a:lnTo>
                    <a:pt x="433170" y="531322"/>
                  </a:lnTo>
                  <a:lnTo>
                    <a:pt x="373344" y="525254"/>
                  </a:lnTo>
                  <a:lnTo>
                    <a:pt x="316284" y="515448"/>
                  </a:lnTo>
                  <a:lnTo>
                    <a:pt x="262456" y="502151"/>
                  </a:lnTo>
                  <a:lnTo>
                    <a:pt x="212324" y="485616"/>
                  </a:lnTo>
                  <a:lnTo>
                    <a:pt x="166351" y="466090"/>
                  </a:lnTo>
                  <a:lnTo>
                    <a:pt x="125002" y="443826"/>
                  </a:lnTo>
                  <a:lnTo>
                    <a:pt x="88741" y="419071"/>
                  </a:lnTo>
                  <a:lnTo>
                    <a:pt x="58032" y="392077"/>
                  </a:lnTo>
                  <a:lnTo>
                    <a:pt x="15126" y="332368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6086475" y="2002366"/>
            <a:ext cx="5518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am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2509837" y="1900237"/>
            <a:ext cx="1304925" cy="542925"/>
            <a:chOff x="2509837" y="1900237"/>
            <a:chExt cx="1304925" cy="542925"/>
          </a:xfrm>
        </p:grpSpPr>
        <p:sp>
          <p:nvSpPr>
            <p:cNvPr id="23" name="object 23"/>
            <p:cNvSpPr/>
            <p:nvPr/>
          </p:nvSpPr>
          <p:spPr>
            <a:xfrm>
              <a:off x="2514600" y="1905000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647700" y="0"/>
                  </a:moveTo>
                  <a:lnTo>
                    <a:pt x="581476" y="1376"/>
                  </a:lnTo>
                  <a:lnTo>
                    <a:pt x="517165" y="5418"/>
                  </a:lnTo>
                  <a:lnTo>
                    <a:pt x="455093" y="11990"/>
                  </a:lnTo>
                  <a:lnTo>
                    <a:pt x="395586" y="20958"/>
                  </a:lnTo>
                  <a:lnTo>
                    <a:pt x="338967" y="32189"/>
                  </a:lnTo>
                  <a:lnTo>
                    <a:pt x="285564" y="45548"/>
                  </a:lnTo>
                  <a:lnTo>
                    <a:pt x="235702" y="60901"/>
                  </a:lnTo>
                  <a:lnTo>
                    <a:pt x="189707" y="78114"/>
                  </a:lnTo>
                  <a:lnTo>
                    <a:pt x="147903" y="97053"/>
                  </a:lnTo>
                  <a:lnTo>
                    <a:pt x="110617" y="117585"/>
                  </a:lnTo>
                  <a:lnTo>
                    <a:pt x="78173" y="139574"/>
                  </a:lnTo>
                  <a:lnTo>
                    <a:pt x="29119" y="187391"/>
                  </a:lnTo>
                  <a:lnTo>
                    <a:pt x="3344" y="239431"/>
                  </a:lnTo>
                  <a:lnTo>
                    <a:pt x="0" y="266700"/>
                  </a:lnTo>
                  <a:lnTo>
                    <a:pt x="3344" y="293968"/>
                  </a:lnTo>
                  <a:lnTo>
                    <a:pt x="29119" y="346008"/>
                  </a:lnTo>
                  <a:lnTo>
                    <a:pt x="78173" y="393825"/>
                  </a:lnTo>
                  <a:lnTo>
                    <a:pt x="110617" y="415814"/>
                  </a:lnTo>
                  <a:lnTo>
                    <a:pt x="147903" y="436346"/>
                  </a:lnTo>
                  <a:lnTo>
                    <a:pt x="189707" y="455285"/>
                  </a:lnTo>
                  <a:lnTo>
                    <a:pt x="235702" y="472498"/>
                  </a:lnTo>
                  <a:lnTo>
                    <a:pt x="285564" y="487851"/>
                  </a:lnTo>
                  <a:lnTo>
                    <a:pt x="338967" y="501210"/>
                  </a:lnTo>
                  <a:lnTo>
                    <a:pt x="395586" y="512441"/>
                  </a:lnTo>
                  <a:lnTo>
                    <a:pt x="455093" y="521409"/>
                  </a:lnTo>
                  <a:lnTo>
                    <a:pt x="517165" y="527981"/>
                  </a:lnTo>
                  <a:lnTo>
                    <a:pt x="581476" y="532023"/>
                  </a:lnTo>
                  <a:lnTo>
                    <a:pt x="647700" y="533400"/>
                  </a:lnTo>
                  <a:lnTo>
                    <a:pt x="713923" y="532023"/>
                  </a:lnTo>
                  <a:lnTo>
                    <a:pt x="778234" y="527981"/>
                  </a:lnTo>
                  <a:lnTo>
                    <a:pt x="840306" y="521409"/>
                  </a:lnTo>
                  <a:lnTo>
                    <a:pt x="899813" y="512441"/>
                  </a:lnTo>
                  <a:lnTo>
                    <a:pt x="956432" y="501210"/>
                  </a:lnTo>
                  <a:lnTo>
                    <a:pt x="1009835" y="487851"/>
                  </a:lnTo>
                  <a:lnTo>
                    <a:pt x="1059697" y="472498"/>
                  </a:lnTo>
                  <a:lnTo>
                    <a:pt x="1105692" y="455285"/>
                  </a:lnTo>
                  <a:lnTo>
                    <a:pt x="1147496" y="436346"/>
                  </a:lnTo>
                  <a:lnTo>
                    <a:pt x="1184782" y="415814"/>
                  </a:lnTo>
                  <a:lnTo>
                    <a:pt x="1217226" y="393825"/>
                  </a:lnTo>
                  <a:lnTo>
                    <a:pt x="1266280" y="346008"/>
                  </a:lnTo>
                  <a:lnTo>
                    <a:pt x="1292055" y="293968"/>
                  </a:lnTo>
                  <a:lnTo>
                    <a:pt x="1295400" y="266700"/>
                  </a:lnTo>
                  <a:lnTo>
                    <a:pt x="1292055" y="239431"/>
                  </a:lnTo>
                  <a:lnTo>
                    <a:pt x="1266280" y="187391"/>
                  </a:lnTo>
                  <a:lnTo>
                    <a:pt x="1217226" y="139574"/>
                  </a:lnTo>
                  <a:lnTo>
                    <a:pt x="1184782" y="117585"/>
                  </a:lnTo>
                  <a:lnTo>
                    <a:pt x="1147496" y="97053"/>
                  </a:lnTo>
                  <a:lnTo>
                    <a:pt x="1105692" y="78114"/>
                  </a:lnTo>
                  <a:lnTo>
                    <a:pt x="1059697" y="60901"/>
                  </a:lnTo>
                  <a:lnTo>
                    <a:pt x="1009835" y="45548"/>
                  </a:lnTo>
                  <a:lnTo>
                    <a:pt x="956432" y="32189"/>
                  </a:lnTo>
                  <a:lnTo>
                    <a:pt x="899813" y="20958"/>
                  </a:lnTo>
                  <a:lnTo>
                    <a:pt x="840306" y="11990"/>
                  </a:lnTo>
                  <a:lnTo>
                    <a:pt x="778234" y="5418"/>
                  </a:lnTo>
                  <a:lnTo>
                    <a:pt x="713923" y="1376"/>
                  </a:lnTo>
                  <a:lnTo>
                    <a:pt x="647700" y="0"/>
                  </a:lnTo>
                  <a:close/>
                </a:path>
              </a:pathLst>
            </a:custGeom>
            <a:solidFill>
              <a:srgbClr val="FFFF9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514600" y="1905000"/>
              <a:ext cx="1295400" cy="533400"/>
            </a:xfrm>
            <a:custGeom>
              <a:avLst/>
              <a:gdLst/>
              <a:ahLst/>
              <a:cxnLst/>
              <a:rect l="l" t="t" r="r" b="b"/>
              <a:pathLst>
                <a:path w="1295400" h="533400">
                  <a:moveTo>
                    <a:pt x="0" y="266700"/>
                  </a:moveTo>
                  <a:lnTo>
                    <a:pt x="13158" y="212950"/>
                  </a:lnTo>
                  <a:lnTo>
                    <a:pt x="50899" y="162888"/>
                  </a:lnTo>
                  <a:lnTo>
                    <a:pt x="110616" y="117585"/>
                  </a:lnTo>
                  <a:lnTo>
                    <a:pt x="147903" y="97054"/>
                  </a:lnTo>
                  <a:lnTo>
                    <a:pt x="189706" y="78114"/>
                  </a:lnTo>
                  <a:lnTo>
                    <a:pt x="235702" y="60901"/>
                  </a:lnTo>
                  <a:lnTo>
                    <a:pt x="285564" y="45548"/>
                  </a:lnTo>
                  <a:lnTo>
                    <a:pt x="338967" y="32189"/>
                  </a:lnTo>
                  <a:lnTo>
                    <a:pt x="395585" y="20958"/>
                  </a:lnTo>
                  <a:lnTo>
                    <a:pt x="455093" y="11990"/>
                  </a:lnTo>
                  <a:lnTo>
                    <a:pt x="517165" y="5418"/>
                  </a:lnTo>
                  <a:lnTo>
                    <a:pt x="581476" y="1376"/>
                  </a:lnTo>
                  <a:lnTo>
                    <a:pt x="647700" y="0"/>
                  </a:lnTo>
                  <a:lnTo>
                    <a:pt x="713923" y="1376"/>
                  </a:lnTo>
                  <a:lnTo>
                    <a:pt x="778234" y="5418"/>
                  </a:lnTo>
                  <a:lnTo>
                    <a:pt x="840306" y="11990"/>
                  </a:lnTo>
                  <a:lnTo>
                    <a:pt x="899814" y="20958"/>
                  </a:lnTo>
                  <a:lnTo>
                    <a:pt x="956432" y="32189"/>
                  </a:lnTo>
                  <a:lnTo>
                    <a:pt x="1009835" y="45548"/>
                  </a:lnTo>
                  <a:lnTo>
                    <a:pt x="1059697" y="60901"/>
                  </a:lnTo>
                  <a:lnTo>
                    <a:pt x="1105693" y="78114"/>
                  </a:lnTo>
                  <a:lnTo>
                    <a:pt x="1147496" y="97054"/>
                  </a:lnTo>
                  <a:lnTo>
                    <a:pt x="1184783" y="117585"/>
                  </a:lnTo>
                  <a:lnTo>
                    <a:pt x="1217226" y="139574"/>
                  </a:lnTo>
                  <a:lnTo>
                    <a:pt x="1266280" y="187391"/>
                  </a:lnTo>
                  <a:lnTo>
                    <a:pt x="1292056" y="239431"/>
                  </a:lnTo>
                  <a:lnTo>
                    <a:pt x="1295400" y="266700"/>
                  </a:lnTo>
                  <a:lnTo>
                    <a:pt x="1292056" y="293968"/>
                  </a:lnTo>
                  <a:lnTo>
                    <a:pt x="1266280" y="346008"/>
                  </a:lnTo>
                  <a:lnTo>
                    <a:pt x="1217226" y="393825"/>
                  </a:lnTo>
                  <a:lnTo>
                    <a:pt x="1184783" y="415814"/>
                  </a:lnTo>
                  <a:lnTo>
                    <a:pt x="1147496" y="436345"/>
                  </a:lnTo>
                  <a:lnTo>
                    <a:pt x="1105693" y="455285"/>
                  </a:lnTo>
                  <a:lnTo>
                    <a:pt x="1059697" y="472498"/>
                  </a:lnTo>
                  <a:lnTo>
                    <a:pt x="1009835" y="487851"/>
                  </a:lnTo>
                  <a:lnTo>
                    <a:pt x="956432" y="501210"/>
                  </a:lnTo>
                  <a:lnTo>
                    <a:pt x="899814" y="512441"/>
                  </a:lnTo>
                  <a:lnTo>
                    <a:pt x="840306" y="521409"/>
                  </a:lnTo>
                  <a:lnTo>
                    <a:pt x="778234" y="527981"/>
                  </a:lnTo>
                  <a:lnTo>
                    <a:pt x="713923" y="532023"/>
                  </a:lnTo>
                  <a:lnTo>
                    <a:pt x="647700" y="533400"/>
                  </a:lnTo>
                  <a:lnTo>
                    <a:pt x="581476" y="532023"/>
                  </a:lnTo>
                  <a:lnTo>
                    <a:pt x="517165" y="527981"/>
                  </a:lnTo>
                  <a:lnTo>
                    <a:pt x="455093" y="521409"/>
                  </a:lnTo>
                  <a:lnTo>
                    <a:pt x="395585" y="512441"/>
                  </a:lnTo>
                  <a:lnTo>
                    <a:pt x="338967" y="501210"/>
                  </a:lnTo>
                  <a:lnTo>
                    <a:pt x="285564" y="487851"/>
                  </a:lnTo>
                  <a:lnTo>
                    <a:pt x="235702" y="472498"/>
                  </a:lnTo>
                  <a:lnTo>
                    <a:pt x="189706" y="455285"/>
                  </a:lnTo>
                  <a:lnTo>
                    <a:pt x="147903" y="436345"/>
                  </a:lnTo>
                  <a:lnTo>
                    <a:pt x="110616" y="415814"/>
                  </a:lnTo>
                  <a:lnTo>
                    <a:pt x="78173" y="393825"/>
                  </a:lnTo>
                  <a:lnTo>
                    <a:pt x="29119" y="346008"/>
                  </a:lnTo>
                  <a:lnTo>
                    <a:pt x="3344" y="293968"/>
                  </a:lnTo>
                  <a:lnTo>
                    <a:pt x="0" y="2667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2780506" y="2002366"/>
            <a:ext cx="763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number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1671637" y="2433637"/>
            <a:ext cx="2062480" cy="847725"/>
            <a:chOff x="1671637" y="2433637"/>
            <a:chExt cx="2062480" cy="847725"/>
          </a:xfrm>
        </p:grpSpPr>
        <p:sp>
          <p:nvSpPr>
            <p:cNvPr id="27" name="object 27"/>
            <p:cNvSpPr/>
            <p:nvPr/>
          </p:nvSpPr>
          <p:spPr>
            <a:xfrm>
              <a:off x="3200400" y="3276600"/>
              <a:ext cx="533400" cy="0"/>
            </a:xfrm>
            <a:custGeom>
              <a:avLst/>
              <a:gdLst/>
              <a:ahLst/>
              <a:cxnLst/>
              <a:rect l="l" t="t" r="r" b="b"/>
              <a:pathLst>
                <a:path w="533400">
                  <a:moveTo>
                    <a:pt x="0" y="0"/>
                  </a:moveTo>
                  <a:lnTo>
                    <a:pt x="53340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76400" y="2438400"/>
              <a:ext cx="228600" cy="228600"/>
            </a:xfrm>
            <a:custGeom>
              <a:avLst/>
              <a:gdLst/>
              <a:ahLst/>
              <a:cxnLst/>
              <a:rect l="l" t="t" r="r" b="b"/>
              <a:pathLst>
                <a:path w="228600" h="228600">
                  <a:moveTo>
                    <a:pt x="0" y="0"/>
                  </a:moveTo>
                  <a:lnTo>
                    <a:pt x="22860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19400" y="2438400"/>
              <a:ext cx="381000" cy="228600"/>
            </a:xfrm>
            <a:custGeom>
              <a:avLst/>
              <a:gdLst/>
              <a:ahLst/>
              <a:cxnLst/>
              <a:rect l="l" t="t" r="r" b="b"/>
              <a:pathLst>
                <a:path w="381000" h="228600">
                  <a:moveTo>
                    <a:pt x="381000" y="0"/>
                  </a:moveTo>
                  <a:lnTo>
                    <a:pt x="0" y="22860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/>
          <p:nvPr/>
        </p:nvSpPr>
        <p:spPr>
          <a:xfrm>
            <a:off x="6400800" y="24384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1" y="30480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12140" y="5346699"/>
            <a:ext cx="6974205" cy="579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indent="-167005">
              <a:lnSpc>
                <a:spcPct val="100000"/>
              </a:lnSpc>
              <a:spcBef>
                <a:spcPts val="100"/>
              </a:spcBef>
              <a:buChar char="•"/>
              <a:tabLst>
                <a:tab pos="179705" algn="l"/>
              </a:tabLst>
            </a:pPr>
            <a:r>
              <a:rPr sz="1800" dirty="0">
                <a:latin typeface="Calibri"/>
                <a:cs typeface="Calibri"/>
              </a:rPr>
              <a:t>Double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diamond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i="1" spc="-5" dirty="0">
                <a:solidFill>
                  <a:srgbClr val="FF0066"/>
                </a:solidFill>
                <a:latin typeface="Calibri"/>
                <a:cs typeface="Calibri"/>
              </a:rPr>
              <a:t>supporting</a:t>
            </a:r>
            <a:r>
              <a:rPr sz="1800" i="1" spc="42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many-one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relationship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Weak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Entity.</a:t>
            </a:r>
            <a:endParaRPr sz="1800">
              <a:latin typeface="Calibri"/>
              <a:cs typeface="Calibri"/>
            </a:endParaRPr>
          </a:p>
          <a:p>
            <a:pPr marL="179070" indent="-167005">
              <a:lnSpc>
                <a:spcPct val="100000"/>
              </a:lnSpc>
              <a:spcBef>
                <a:spcPts val="40"/>
              </a:spcBef>
              <a:buChar char="•"/>
              <a:tabLst>
                <a:tab pos="179705" algn="l"/>
              </a:tabLst>
            </a:pPr>
            <a:r>
              <a:rPr sz="1800" dirty="0">
                <a:latin typeface="Calibri"/>
                <a:cs typeface="Calibri"/>
              </a:rPr>
              <a:t>Double </a:t>
            </a:r>
            <a:r>
              <a:rPr sz="1800" spc="-10" dirty="0">
                <a:latin typeface="Calibri"/>
                <a:cs typeface="Calibri"/>
              </a:rPr>
              <a:t>rectangle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weak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entity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set.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2" name="object 3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1666" y="3195637"/>
            <a:ext cx="635000" cy="1619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0667" y="76200"/>
            <a:ext cx="4419600" cy="762000"/>
            <a:chOff x="2370667" y="76200"/>
            <a:chExt cx="4419600" cy="76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0667" y="76200"/>
              <a:ext cx="1794932" cy="76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08400" y="76200"/>
              <a:ext cx="3081867" cy="7620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1116" y="148166"/>
            <a:ext cx="3983354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>
                <a:solidFill>
                  <a:srgbClr val="33CC33"/>
                </a:solidFill>
              </a:rPr>
              <a:t>Example</a:t>
            </a:r>
            <a:r>
              <a:rPr spc="-5" dirty="0"/>
              <a:t>:</a:t>
            </a:r>
            <a:r>
              <a:rPr spc="-30" dirty="0"/>
              <a:t> </a:t>
            </a:r>
            <a:r>
              <a:rPr spc="-15" dirty="0"/>
              <a:t>Weak</a:t>
            </a:r>
            <a:r>
              <a:rPr spc="-40" dirty="0"/>
              <a:t> </a:t>
            </a:r>
            <a:r>
              <a:rPr dirty="0"/>
              <a:t>Entity</a:t>
            </a:r>
            <a:r>
              <a:rPr spc="-30" dirty="0"/>
              <a:t> </a:t>
            </a:r>
            <a:r>
              <a:rPr dirty="0"/>
              <a:t>Set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83540" y="1993899"/>
            <a:ext cx="8251190" cy="236410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69875" marR="5080" indent="-257175">
              <a:lnSpc>
                <a:spcPts val="2870"/>
              </a:lnSpc>
              <a:spcBef>
                <a:spcPts val="204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5" dirty="0">
                <a:solidFill>
                  <a:srgbClr val="0070C0"/>
                </a:solidFill>
                <a:latin typeface="Calibri"/>
                <a:cs typeface="Calibri"/>
              </a:rPr>
              <a:t>name</a:t>
            </a:r>
            <a:r>
              <a:rPr sz="2400" dirty="0">
                <a:solidFill>
                  <a:srgbClr val="0070C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almost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key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football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players,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might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15" dirty="0">
                <a:latin typeface="Calibri"/>
                <a:cs typeface="Calibri"/>
              </a:rPr>
              <a:t>two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name.</a:t>
            </a:r>
            <a:endParaRPr sz="2400">
              <a:latin typeface="Calibri"/>
              <a:cs typeface="Calibri"/>
            </a:endParaRPr>
          </a:p>
          <a:p>
            <a:pPr marL="269875" marR="200660" indent="-257175">
              <a:lnSpc>
                <a:spcPts val="2870"/>
              </a:lnSpc>
              <a:spcBef>
                <a:spcPts val="590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5" dirty="0">
                <a:solidFill>
                  <a:srgbClr val="953735"/>
                </a:solidFill>
                <a:latin typeface="Calibri"/>
                <a:cs typeface="Calibri"/>
              </a:rPr>
              <a:t>number </a:t>
            </a:r>
            <a:r>
              <a:rPr sz="2400" spc="-5" dirty="0">
                <a:latin typeface="Calibri"/>
                <a:cs typeface="Calibri"/>
              </a:rPr>
              <a:t>is certainly not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70" dirty="0">
                <a:latin typeface="Calibri"/>
                <a:cs typeface="Calibri"/>
              </a:rPr>
              <a:t>key,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since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players</a:t>
            </a:r>
            <a:r>
              <a:rPr sz="2400" spc="-5" dirty="0">
                <a:latin typeface="Calibri"/>
                <a:cs typeface="Calibri"/>
              </a:rPr>
              <a:t> on </a:t>
            </a:r>
            <a:r>
              <a:rPr sz="2400" spc="-15" dirty="0">
                <a:latin typeface="Calibri"/>
                <a:cs typeface="Calibri"/>
              </a:rPr>
              <a:t>two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teams could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number.</a:t>
            </a:r>
            <a:endParaRPr sz="2400">
              <a:latin typeface="Calibri"/>
              <a:cs typeface="Calibri"/>
            </a:endParaRPr>
          </a:p>
          <a:p>
            <a:pPr marL="269875" marR="139700" indent="-257175">
              <a:lnSpc>
                <a:spcPts val="2870"/>
              </a:lnSpc>
              <a:spcBef>
                <a:spcPts val="595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5" dirty="0">
                <a:solidFill>
                  <a:srgbClr val="CC9900"/>
                </a:solidFill>
                <a:latin typeface="Calibri"/>
                <a:cs typeface="Calibri"/>
              </a:rPr>
              <a:t>number</a:t>
            </a:r>
            <a:r>
              <a:rPr sz="2400" spc="-3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together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with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team </a:t>
            </a:r>
            <a:r>
              <a:rPr sz="2400" spc="-5" dirty="0">
                <a:solidFill>
                  <a:srgbClr val="CC9900"/>
                </a:solidFill>
                <a:latin typeface="Calibri"/>
                <a:cs typeface="Calibri"/>
              </a:rPr>
              <a:t>name</a:t>
            </a:r>
            <a:r>
              <a:rPr sz="2400" dirty="0">
                <a:solidFill>
                  <a:srgbClr val="CC9900"/>
                </a:solidFill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related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player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unique.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2132" y="76200"/>
            <a:ext cx="4665132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7259" y="148166"/>
            <a:ext cx="423164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Partial</a:t>
            </a:r>
            <a:r>
              <a:rPr spc="-15" dirty="0"/>
              <a:t> </a:t>
            </a:r>
            <a:r>
              <a:rPr spc="5" dirty="0"/>
              <a:t>vs</a:t>
            </a:r>
            <a:r>
              <a:rPr spc="-75" dirty="0"/>
              <a:t> </a:t>
            </a:r>
            <a:r>
              <a:rPr spc="-65" dirty="0"/>
              <a:t>Total</a:t>
            </a:r>
            <a:r>
              <a:rPr spc="-10" dirty="0"/>
              <a:t> </a:t>
            </a:r>
            <a:r>
              <a:rPr spc="-5" dirty="0"/>
              <a:t>Participation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8642" y="1113365"/>
            <a:ext cx="7719695" cy="250634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000" dirty="0">
                <a:latin typeface="Calibri"/>
                <a:cs typeface="Calibri"/>
              </a:rPr>
              <a:t>An</a:t>
            </a:r>
            <a:r>
              <a:rPr sz="2000" spc="-5" dirty="0">
                <a:latin typeface="Calibri"/>
                <a:cs typeface="Calibri"/>
              </a:rPr>
              <a:t> entity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participate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5" dirty="0">
                <a:latin typeface="Calibri"/>
                <a:cs typeface="Calibri"/>
              </a:rPr>
              <a:t>relation </a:t>
            </a:r>
            <a:r>
              <a:rPr sz="2000" dirty="0">
                <a:latin typeface="Calibri"/>
                <a:cs typeface="Calibri"/>
              </a:rPr>
              <a:t>either </a:t>
            </a:r>
            <a:r>
              <a:rPr sz="2000" spc="-10" dirty="0">
                <a:latin typeface="Calibri"/>
                <a:cs typeface="Calibri"/>
              </a:rPr>
              <a:t>totally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partially.</a:t>
            </a:r>
            <a:endParaRPr sz="2000">
              <a:latin typeface="Calibri"/>
              <a:cs typeface="Calibri"/>
            </a:endParaRPr>
          </a:p>
          <a:p>
            <a:pPr marL="269875" marR="200660" indent="-257175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000" b="1" spc="-45" dirty="0">
                <a:solidFill>
                  <a:srgbClr val="FF0000"/>
                </a:solidFill>
                <a:latin typeface="Calibri"/>
                <a:cs typeface="Calibri"/>
              </a:rPr>
              <a:t>Total</a:t>
            </a:r>
            <a:r>
              <a:rPr sz="2000" b="1" spc="-5" dirty="0">
                <a:solidFill>
                  <a:srgbClr val="FF0000"/>
                </a:solidFill>
                <a:latin typeface="Calibri"/>
                <a:cs typeface="Calibri"/>
              </a:rPr>
              <a:t> participation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means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every entity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involved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the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relationship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370"/>
              </a:spcBef>
              <a:buFont typeface="Arial MT"/>
              <a:buChar char="–"/>
              <a:tabLst>
                <a:tab pos="570230" algn="l"/>
              </a:tabLst>
            </a:pPr>
            <a:r>
              <a:rPr sz="1300" dirty="0">
                <a:latin typeface="Calibri"/>
                <a:cs typeface="Calibri"/>
              </a:rPr>
              <a:t>depicted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as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1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double</a:t>
            </a:r>
            <a:r>
              <a:rPr sz="1300" b="1" spc="-35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line</a:t>
            </a:r>
            <a:r>
              <a:rPr sz="1300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2200">
              <a:latin typeface="Calibri"/>
              <a:cs typeface="Calibri"/>
            </a:endParaRPr>
          </a:p>
          <a:p>
            <a:pPr marL="269875" marR="5080" indent="-25717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000" b="1" spc="-10" dirty="0">
                <a:solidFill>
                  <a:srgbClr val="4F6228"/>
                </a:solidFill>
                <a:latin typeface="Calibri"/>
                <a:cs typeface="Calibri"/>
              </a:rPr>
              <a:t>Partial </a:t>
            </a:r>
            <a:r>
              <a:rPr sz="2000" b="1" spc="-5" dirty="0">
                <a:solidFill>
                  <a:srgbClr val="4F6228"/>
                </a:solidFill>
                <a:latin typeface="Calibri"/>
                <a:cs typeface="Calibri"/>
              </a:rPr>
              <a:t>participation </a:t>
            </a:r>
            <a:r>
              <a:rPr sz="2000" spc="-5" dirty="0">
                <a:latin typeface="Calibri"/>
                <a:cs typeface="Calibri"/>
              </a:rPr>
              <a:t>means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not</a:t>
            </a:r>
            <a:r>
              <a:rPr sz="2000" dirty="0">
                <a:latin typeface="Calibri"/>
                <a:cs typeface="Calibri"/>
              </a:rPr>
              <a:t> all </a:t>
            </a:r>
            <a:r>
              <a:rPr sz="2000" spc="-5" dirty="0">
                <a:latin typeface="Calibri"/>
                <a:cs typeface="Calibri"/>
              </a:rPr>
              <a:t>entities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involved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relationship, </a:t>
            </a:r>
            <a:r>
              <a:rPr sz="2000" dirty="0">
                <a:latin typeface="Calibri"/>
                <a:cs typeface="Calibri"/>
              </a:rPr>
              <a:t>e.g.,</a:t>
            </a:r>
            <a:r>
              <a:rPr sz="2000" spc="-5" dirty="0">
                <a:latin typeface="Calibri"/>
                <a:cs typeface="Calibri"/>
              </a:rPr>
              <a:t> not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every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professor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guides</a:t>
            </a:r>
            <a:r>
              <a:rPr sz="2000" dirty="0">
                <a:latin typeface="Calibri"/>
                <a:cs typeface="Calibri"/>
              </a:rPr>
              <a:t> a </a:t>
            </a:r>
            <a:r>
              <a:rPr sz="2000" spc="-10" dirty="0">
                <a:latin typeface="Calibri"/>
                <a:cs typeface="Calibri"/>
              </a:rPr>
              <a:t>student</a:t>
            </a:r>
            <a:endParaRPr sz="2000">
              <a:latin typeface="Calibri"/>
              <a:cs typeface="Calibri"/>
            </a:endParaRPr>
          </a:p>
          <a:p>
            <a:pPr marL="570230" lvl="1" indent="-214629">
              <a:lnSpc>
                <a:spcPct val="100000"/>
              </a:lnSpc>
              <a:spcBef>
                <a:spcPts val="365"/>
              </a:spcBef>
              <a:buFont typeface="Arial MT"/>
              <a:buChar char="–"/>
              <a:tabLst>
                <a:tab pos="570230" algn="l"/>
              </a:tabLst>
            </a:pPr>
            <a:r>
              <a:rPr sz="1300" dirty="0">
                <a:latin typeface="Calibri"/>
                <a:cs typeface="Calibri"/>
              </a:rPr>
              <a:t>depicted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5" dirty="0">
                <a:latin typeface="Calibri"/>
                <a:cs typeface="Calibri"/>
              </a:rPr>
              <a:t>by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spc="15" dirty="0">
                <a:latin typeface="Calibri"/>
                <a:cs typeface="Calibri"/>
              </a:rPr>
              <a:t>a</a:t>
            </a:r>
            <a:r>
              <a:rPr sz="1300" spc="-20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single</a:t>
            </a:r>
            <a:r>
              <a:rPr sz="1300" b="1" spc="-25" dirty="0">
                <a:latin typeface="Calibri"/>
                <a:cs typeface="Calibri"/>
              </a:rPr>
              <a:t> </a:t>
            </a:r>
            <a:r>
              <a:rPr sz="1300" b="1" dirty="0">
                <a:latin typeface="Calibri"/>
                <a:cs typeface="Calibri"/>
              </a:rPr>
              <a:t>line</a:t>
            </a:r>
            <a:r>
              <a:rPr sz="1300" dirty="0">
                <a:latin typeface="Calibri"/>
                <a:cs typeface="Calibri"/>
              </a:rPr>
              <a:t>.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8800" y="4072465"/>
            <a:ext cx="8246532" cy="247226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6600" y="76200"/>
            <a:ext cx="7687732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5800" y="148166"/>
            <a:ext cx="725360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Weak</a:t>
            </a:r>
            <a:r>
              <a:rPr spc="-20" dirty="0"/>
              <a:t> </a:t>
            </a:r>
            <a:r>
              <a:rPr dirty="0"/>
              <a:t>Entity</a:t>
            </a:r>
            <a:r>
              <a:rPr spc="-15" dirty="0"/>
              <a:t> </a:t>
            </a:r>
            <a:r>
              <a:rPr spc="5" dirty="0"/>
              <a:t>,</a:t>
            </a:r>
            <a:r>
              <a:rPr spc="-60" dirty="0"/>
              <a:t> </a:t>
            </a:r>
            <a:r>
              <a:rPr spc="-65" dirty="0"/>
              <a:t>Total</a:t>
            </a:r>
            <a:r>
              <a:rPr spc="-5" dirty="0"/>
              <a:t> Participation</a:t>
            </a:r>
            <a:r>
              <a:rPr spc="-2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5" dirty="0"/>
              <a:t>Partial </a:t>
            </a:r>
            <a:r>
              <a:rPr dirty="0"/>
              <a:t>Key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0266" y="1109134"/>
            <a:ext cx="7831666" cy="502073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1667" y="76200"/>
            <a:ext cx="3666067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9100" y="148166"/>
            <a:ext cx="322707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(min,</a:t>
            </a:r>
            <a:r>
              <a:rPr spc="-30" dirty="0"/>
              <a:t> </a:t>
            </a:r>
            <a:r>
              <a:rPr spc="-5" dirty="0"/>
              <a:t>max)</a:t>
            </a:r>
            <a:r>
              <a:rPr spc="-30" dirty="0"/>
              <a:t> </a:t>
            </a:r>
            <a:r>
              <a:rPr spc="-5" dirty="0"/>
              <a:t>constraint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8639" y="1172632"/>
            <a:ext cx="4683760" cy="126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5" dirty="0">
                <a:latin typeface="Calibri"/>
                <a:cs typeface="Calibri"/>
              </a:rPr>
              <a:t>Min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implies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participation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325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5" dirty="0">
                <a:latin typeface="Calibri"/>
                <a:cs typeface="Calibri"/>
              </a:rPr>
              <a:t>Min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implies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total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participation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34732" y="76200"/>
            <a:ext cx="3699932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40050" y="148166"/>
            <a:ext cx="326771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Modeling</a:t>
            </a:r>
            <a:r>
              <a:rPr spc="-65" dirty="0"/>
              <a:t> </a:t>
            </a:r>
            <a:r>
              <a:rPr spc="-5" dirty="0"/>
              <a:t>Subclasses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0111" y="1621366"/>
            <a:ext cx="6607809" cy="2552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0"/>
              </a:spcBef>
              <a:buChar char="•"/>
              <a:tabLst>
                <a:tab pos="269240" algn="l"/>
                <a:tab pos="269875" algn="l"/>
              </a:tabLst>
            </a:pPr>
            <a:r>
              <a:rPr sz="1800" spc="-5" dirty="0">
                <a:latin typeface="Calibri"/>
                <a:cs typeface="Calibri"/>
              </a:rPr>
              <a:t>Some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objects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may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special,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i.e.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worthy</a:t>
            </a:r>
            <a:r>
              <a:rPr sz="1800" dirty="0">
                <a:latin typeface="Calibri"/>
                <a:cs typeface="Calibri"/>
              </a:rPr>
              <a:t> of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their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own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Calibri"/>
              <a:buChar char="•"/>
            </a:pPr>
            <a:endParaRPr sz="1750">
              <a:latin typeface="Calibri"/>
              <a:cs typeface="Calibri"/>
            </a:endParaRPr>
          </a:p>
          <a:p>
            <a:pPr marL="436245" lvl="1" indent="-167005">
              <a:lnSpc>
                <a:spcPts val="2145"/>
              </a:lnSpc>
              <a:buChar char="•"/>
              <a:tabLst>
                <a:tab pos="436880" algn="l"/>
              </a:tabLst>
            </a:pPr>
            <a:r>
              <a:rPr sz="1800" spc="-5" dirty="0">
                <a:latin typeface="Calibri"/>
                <a:cs typeface="Calibri"/>
              </a:rPr>
              <a:t>Define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new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class?</a:t>
            </a:r>
            <a:endParaRPr sz="1800">
              <a:latin typeface="Calibri"/>
              <a:cs typeface="Calibri"/>
            </a:endParaRPr>
          </a:p>
          <a:p>
            <a:pPr marL="893444" lvl="2" indent="-167005">
              <a:lnSpc>
                <a:spcPts val="2145"/>
              </a:lnSpc>
              <a:buFont typeface="Calibri"/>
              <a:buChar char="•"/>
              <a:tabLst>
                <a:tab pos="894080" algn="l"/>
              </a:tabLst>
            </a:pPr>
            <a:r>
              <a:rPr sz="1800" i="1" spc="-5" dirty="0">
                <a:latin typeface="Calibri"/>
                <a:cs typeface="Calibri"/>
              </a:rPr>
              <a:t>But what</a:t>
            </a:r>
            <a:r>
              <a:rPr sz="1800" i="1" dirty="0">
                <a:latin typeface="Calibri"/>
                <a:cs typeface="Calibri"/>
              </a:rPr>
              <a:t> if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we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want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to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maintain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connection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15" dirty="0">
                <a:latin typeface="Calibri"/>
                <a:cs typeface="Calibri"/>
              </a:rPr>
              <a:t>to</a:t>
            </a:r>
            <a:r>
              <a:rPr sz="1800" i="1" spc="5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current</a:t>
            </a:r>
            <a:r>
              <a:rPr sz="1800" i="1" dirty="0">
                <a:latin typeface="Calibri"/>
                <a:cs typeface="Calibri"/>
              </a:rPr>
              <a:t> </a:t>
            </a:r>
            <a:r>
              <a:rPr sz="1800" i="1" spc="-5" dirty="0">
                <a:latin typeface="Calibri"/>
                <a:cs typeface="Calibri"/>
              </a:rPr>
              <a:t>class?</a:t>
            </a:r>
            <a:endParaRPr sz="1800">
              <a:latin typeface="Calibri"/>
              <a:cs typeface="Calibri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Calibri"/>
              <a:buChar char="•"/>
            </a:pPr>
            <a:endParaRPr sz="1750">
              <a:latin typeface="Calibri"/>
              <a:cs typeface="Calibri"/>
            </a:endParaRPr>
          </a:p>
          <a:p>
            <a:pPr marL="436245" lvl="1" indent="-167005">
              <a:lnSpc>
                <a:spcPct val="100000"/>
              </a:lnSpc>
              <a:spcBef>
                <a:spcPts val="5"/>
              </a:spcBef>
              <a:buChar char="•"/>
              <a:tabLst>
                <a:tab pos="436880" algn="l"/>
              </a:tabLst>
            </a:pPr>
            <a:r>
              <a:rPr sz="18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Better: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define</a:t>
            </a:r>
            <a:r>
              <a:rPr sz="18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a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i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subclass</a:t>
            </a:r>
            <a:endParaRPr sz="1800">
              <a:latin typeface="Calibri"/>
              <a:cs typeface="Calibri"/>
            </a:endParaRPr>
          </a:p>
          <a:p>
            <a:pPr marL="893444" lvl="2" indent="-167005">
              <a:lnSpc>
                <a:spcPct val="100000"/>
              </a:lnSpc>
              <a:spcBef>
                <a:spcPts val="40"/>
              </a:spcBef>
              <a:buFont typeface="Calibri"/>
              <a:buChar char="•"/>
              <a:tabLst>
                <a:tab pos="894080" algn="l"/>
              </a:tabLst>
            </a:pPr>
            <a:r>
              <a:rPr sz="1800" i="1" spc="-5" dirty="0">
                <a:latin typeface="Calibri"/>
                <a:cs typeface="Calibri"/>
              </a:rPr>
              <a:t>Ex: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00">
              <a:latin typeface="Calibri"/>
              <a:cs typeface="Calibri"/>
            </a:endParaRPr>
          </a:p>
          <a:p>
            <a:pPr marL="981075" algn="ctr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Products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50539" y="4533899"/>
            <a:ext cx="857885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55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spc="-20" dirty="0">
                <a:latin typeface="Calibri"/>
                <a:cs typeface="Calibri"/>
              </a:rPr>
              <a:t>w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3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e  p</a:t>
            </a:r>
            <a:r>
              <a:rPr sz="1800" spc="-35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oduc</a:t>
            </a:r>
            <a:r>
              <a:rPr sz="1800" spc="-5" dirty="0">
                <a:latin typeface="Calibri"/>
                <a:cs typeface="Calibri"/>
              </a:rPr>
              <a:t>t</a:t>
            </a:r>
            <a:r>
              <a:rPr sz="1800" dirty="0"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62476" y="4533899"/>
            <a:ext cx="1108710" cy="57912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70180" marR="5080" indent="-158115">
              <a:lnSpc>
                <a:spcPct val="101899"/>
              </a:lnSpc>
              <a:spcBef>
                <a:spcPts val="55"/>
              </a:spcBef>
            </a:pPr>
            <a:r>
              <a:rPr sz="1800" spc="-35" dirty="0">
                <a:latin typeface="Calibri"/>
                <a:cs typeface="Calibri"/>
              </a:rPr>
              <a:t>E</a:t>
            </a:r>
            <a:r>
              <a:rPr sz="1800" dirty="0">
                <a:latin typeface="Calibri"/>
                <a:cs typeface="Calibri"/>
              </a:rPr>
              <a:t>du</a:t>
            </a:r>
            <a:r>
              <a:rPr sz="1800" spc="-15" dirty="0">
                <a:latin typeface="Calibri"/>
                <a:cs typeface="Calibri"/>
              </a:rPr>
              <a:t>c</a:t>
            </a:r>
            <a:r>
              <a:rPr sz="1800" spc="-2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ti</a:t>
            </a:r>
            <a:r>
              <a:rPr sz="1800" dirty="0">
                <a:latin typeface="Calibri"/>
                <a:cs typeface="Calibri"/>
              </a:rPr>
              <a:t>onal  </a:t>
            </a:r>
            <a:r>
              <a:rPr sz="1800" spc="-5" dirty="0">
                <a:latin typeface="Calibri"/>
                <a:cs typeface="Calibri"/>
              </a:rPr>
              <a:t>products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429000" y="4220908"/>
            <a:ext cx="2343150" cy="368935"/>
          </a:xfrm>
          <a:custGeom>
            <a:avLst/>
            <a:gdLst/>
            <a:ahLst/>
            <a:cxnLst/>
            <a:rect l="l" t="t" r="r" b="b"/>
            <a:pathLst>
              <a:path w="2343150" h="368935">
                <a:moveTo>
                  <a:pt x="2343150" y="351104"/>
                </a:moveTo>
                <a:lnTo>
                  <a:pt x="2331097" y="339051"/>
                </a:lnTo>
                <a:lnTo>
                  <a:pt x="2282901" y="290855"/>
                </a:lnTo>
                <a:lnTo>
                  <a:pt x="2273528" y="318973"/>
                </a:lnTo>
                <a:lnTo>
                  <a:pt x="1317117" y="165"/>
                </a:lnTo>
                <a:lnTo>
                  <a:pt x="1314437" y="8204"/>
                </a:lnTo>
                <a:lnTo>
                  <a:pt x="1312303" y="0"/>
                </a:lnTo>
                <a:lnTo>
                  <a:pt x="71589" y="323672"/>
                </a:lnTo>
                <a:lnTo>
                  <a:pt x="64109" y="294995"/>
                </a:lnTo>
                <a:lnTo>
                  <a:pt x="0" y="351104"/>
                </a:lnTo>
                <a:lnTo>
                  <a:pt x="83350" y="368731"/>
                </a:lnTo>
                <a:lnTo>
                  <a:pt x="76695" y="343255"/>
                </a:lnTo>
                <a:lnTo>
                  <a:pt x="75869" y="340055"/>
                </a:lnTo>
                <a:lnTo>
                  <a:pt x="1314157" y="17030"/>
                </a:lnTo>
                <a:lnTo>
                  <a:pt x="2268182" y="335038"/>
                </a:lnTo>
                <a:lnTo>
                  <a:pt x="2258809" y="363143"/>
                </a:lnTo>
                <a:lnTo>
                  <a:pt x="2343150" y="3511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2599267" y="5291666"/>
            <a:ext cx="3979545" cy="660400"/>
            <a:chOff x="2599267" y="5291666"/>
            <a:chExt cx="3979545" cy="660400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667000" y="5325533"/>
              <a:ext cx="3877732" cy="52493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99267" y="5291666"/>
              <a:ext cx="3979332" cy="6604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711805" y="5369020"/>
            <a:ext cx="3766185" cy="415925"/>
          </a:xfrm>
          <a:prstGeom prst="rect">
            <a:avLst/>
          </a:prstGeom>
          <a:solidFill>
            <a:srgbClr val="FDEADA"/>
          </a:solidFill>
        </p:spPr>
        <p:txBody>
          <a:bodyPr vert="horz" wrap="square" lIns="0" tIns="2857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25"/>
              </a:spcBef>
            </a:pPr>
            <a:r>
              <a:rPr sz="2100" spc="-35" dirty="0">
                <a:latin typeface="Calibri"/>
                <a:cs typeface="Calibri"/>
              </a:rPr>
              <a:t>We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can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define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subclasses</a:t>
            </a:r>
            <a:r>
              <a:rPr sz="2100" b="1" spc="-20" dirty="0">
                <a:latin typeface="Calibri"/>
                <a:cs typeface="Calibri"/>
              </a:rPr>
              <a:t> </a:t>
            </a:r>
            <a:r>
              <a:rPr sz="2100" spc="10" dirty="0">
                <a:latin typeface="Calibri"/>
                <a:cs typeface="Calibri"/>
              </a:rPr>
              <a:t>in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E/R!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23994" y="3159305"/>
            <a:ext cx="1230630" cy="439420"/>
          </a:xfrm>
          <a:prstGeom prst="rect">
            <a:avLst/>
          </a:prstGeom>
          <a:solidFill>
            <a:srgbClr val="F2DCDB"/>
          </a:solidFill>
          <a:ln w="9525">
            <a:solidFill>
              <a:srgbClr val="000000"/>
            </a:solidFill>
          </a:ln>
        </p:spPr>
        <p:txBody>
          <a:bodyPr vert="horz" wrap="square" lIns="0" tIns="113030" rIns="0" bIns="0" rtlCol="0">
            <a:spAutoFit/>
          </a:bodyPr>
          <a:lstStyle/>
          <a:p>
            <a:pPr marL="340995">
              <a:lnSpc>
                <a:spcPct val="100000"/>
              </a:lnSpc>
              <a:spcBef>
                <a:spcPts val="890"/>
              </a:spcBef>
            </a:pPr>
            <a:r>
              <a:rPr sz="1300" spc="20" dirty="0">
                <a:latin typeface="Calibri"/>
                <a:cs typeface="Calibri"/>
              </a:rPr>
              <a:t>Product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894976" y="2100065"/>
            <a:ext cx="844550" cy="405130"/>
            <a:chOff x="3894976" y="2100065"/>
            <a:chExt cx="844550" cy="405130"/>
          </a:xfrm>
        </p:grpSpPr>
        <p:sp>
          <p:nvSpPr>
            <p:cNvPr id="4" name="object 4"/>
            <p:cNvSpPr/>
            <p:nvPr/>
          </p:nvSpPr>
          <p:spPr>
            <a:xfrm>
              <a:off x="3899739" y="2104828"/>
              <a:ext cx="835025" cy="395605"/>
            </a:xfrm>
            <a:custGeom>
              <a:avLst/>
              <a:gdLst/>
              <a:ahLst/>
              <a:cxnLst/>
              <a:rect l="l" t="t" r="r" b="b"/>
              <a:pathLst>
                <a:path w="835025" h="395605">
                  <a:moveTo>
                    <a:pt x="417398" y="0"/>
                  </a:moveTo>
                  <a:lnTo>
                    <a:pt x="355718" y="2143"/>
                  </a:lnTo>
                  <a:lnTo>
                    <a:pt x="296848" y="8370"/>
                  </a:lnTo>
                  <a:lnTo>
                    <a:pt x="241433" y="18375"/>
                  </a:lnTo>
                  <a:lnTo>
                    <a:pt x="190120" y="31852"/>
                  </a:lnTo>
                  <a:lnTo>
                    <a:pt x="143554" y="48495"/>
                  </a:lnTo>
                  <a:lnTo>
                    <a:pt x="102380" y="67999"/>
                  </a:lnTo>
                  <a:lnTo>
                    <a:pt x="67245" y="90056"/>
                  </a:lnTo>
                  <a:lnTo>
                    <a:pt x="17672" y="140611"/>
                  </a:lnTo>
                  <a:lnTo>
                    <a:pt x="0" y="197714"/>
                  </a:lnTo>
                  <a:lnTo>
                    <a:pt x="4525" y="226931"/>
                  </a:lnTo>
                  <a:lnTo>
                    <a:pt x="38794" y="281066"/>
                  </a:lnTo>
                  <a:lnTo>
                    <a:pt x="102380" y="327429"/>
                  </a:lnTo>
                  <a:lnTo>
                    <a:pt x="143554" y="346932"/>
                  </a:lnTo>
                  <a:lnTo>
                    <a:pt x="190120" y="363575"/>
                  </a:lnTo>
                  <a:lnTo>
                    <a:pt x="241433" y="377052"/>
                  </a:lnTo>
                  <a:lnTo>
                    <a:pt x="296848" y="387057"/>
                  </a:lnTo>
                  <a:lnTo>
                    <a:pt x="355718" y="393284"/>
                  </a:lnTo>
                  <a:lnTo>
                    <a:pt x="417398" y="395428"/>
                  </a:lnTo>
                  <a:lnTo>
                    <a:pt x="479077" y="393284"/>
                  </a:lnTo>
                  <a:lnTo>
                    <a:pt x="537947" y="387057"/>
                  </a:lnTo>
                  <a:lnTo>
                    <a:pt x="593362" y="377052"/>
                  </a:lnTo>
                  <a:lnTo>
                    <a:pt x="644674" y="363575"/>
                  </a:lnTo>
                  <a:lnTo>
                    <a:pt x="691241" y="346932"/>
                  </a:lnTo>
                  <a:lnTo>
                    <a:pt x="732414" y="327429"/>
                  </a:lnTo>
                  <a:lnTo>
                    <a:pt x="767549" y="305372"/>
                  </a:lnTo>
                  <a:lnTo>
                    <a:pt x="817122" y="254817"/>
                  </a:lnTo>
                  <a:lnTo>
                    <a:pt x="834795" y="197714"/>
                  </a:lnTo>
                  <a:lnTo>
                    <a:pt x="830269" y="168497"/>
                  </a:lnTo>
                  <a:lnTo>
                    <a:pt x="796001" y="114362"/>
                  </a:lnTo>
                  <a:lnTo>
                    <a:pt x="732414" y="67999"/>
                  </a:lnTo>
                  <a:lnTo>
                    <a:pt x="691241" y="48495"/>
                  </a:lnTo>
                  <a:lnTo>
                    <a:pt x="644674" y="31852"/>
                  </a:lnTo>
                  <a:lnTo>
                    <a:pt x="593362" y="18375"/>
                  </a:lnTo>
                  <a:lnTo>
                    <a:pt x="537947" y="8370"/>
                  </a:lnTo>
                  <a:lnTo>
                    <a:pt x="479077" y="2143"/>
                  </a:lnTo>
                  <a:lnTo>
                    <a:pt x="417398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99739" y="2104828"/>
              <a:ext cx="835025" cy="395605"/>
            </a:xfrm>
            <a:custGeom>
              <a:avLst/>
              <a:gdLst/>
              <a:ahLst/>
              <a:cxnLst/>
              <a:rect l="l" t="t" r="r" b="b"/>
              <a:pathLst>
                <a:path w="835025" h="395605">
                  <a:moveTo>
                    <a:pt x="0" y="197714"/>
                  </a:moveTo>
                  <a:lnTo>
                    <a:pt x="17672" y="140611"/>
                  </a:lnTo>
                  <a:lnTo>
                    <a:pt x="67245" y="90056"/>
                  </a:lnTo>
                  <a:lnTo>
                    <a:pt x="102380" y="67999"/>
                  </a:lnTo>
                  <a:lnTo>
                    <a:pt x="143554" y="48496"/>
                  </a:lnTo>
                  <a:lnTo>
                    <a:pt x="190120" y="31853"/>
                  </a:lnTo>
                  <a:lnTo>
                    <a:pt x="241433" y="18376"/>
                  </a:lnTo>
                  <a:lnTo>
                    <a:pt x="296847" y="8371"/>
                  </a:lnTo>
                  <a:lnTo>
                    <a:pt x="355717" y="2143"/>
                  </a:lnTo>
                  <a:lnTo>
                    <a:pt x="417397" y="0"/>
                  </a:lnTo>
                  <a:lnTo>
                    <a:pt x="479077" y="2143"/>
                  </a:lnTo>
                  <a:lnTo>
                    <a:pt x="537947" y="8371"/>
                  </a:lnTo>
                  <a:lnTo>
                    <a:pt x="593361" y="18376"/>
                  </a:lnTo>
                  <a:lnTo>
                    <a:pt x="644674" y="31853"/>
                  </a:lnTo>
                  <a:lnTo>
                    <a:pt x="691240" y="48496"/>
                  </a:lnTo>
                  <a:lnTo>
                    <a:pt x="732414" y="67999"/>
                  </a:lnTo>
                  <a:lnTo>
                    <a:pt x="767549" y="90056"/>
                  </a:lnTo>
                  <a:lnTo>
                    <a:pt x="817122" y="140611"/>
                  </a:lnTo>
                  <a:lnTo>
                    <a:pt x="834795" y="197714"/>
                  </a:lnTo>
                  <a:lnTo>
                    <a:pt x="830269" y="226931"/>
                  </a:lnTo>
                  <a:lnTo>
                    <a:pt x="796001" y="281065"/>
                  </a:lnTo>
                  <a:lnTo>
                    <a:pt x="732414" y="327429"/>
                  </a:lnTo>
                  <a:lnTo>
                    <a:pt x="691240" y="346932"/>
                  </a:lnTo>
                  <a:lnTo>
                    <a:pt x="644674" y="363575"/>
                  </a:lnTo>
                  <a:lnTo>
                    <a:pt x="593361" y="377052"/>
                  </a:lnTo>
                  <a:lnTo>
                    <a:pt x="537947" y="387057"/>
                  </a:lnTo>
                  <a:lnTo>
                    <a:pt x="479077" y="393285"/>
                  </a:lnTo>
                  <a:lnTo>
                    <a:pt x="417397" y="395429"/>
                  </a:lnTo>
                  <a:lnTo>
                    <a:pt x="355717" y="393285"/>
                  </a:lnTo>
                  <a:lnTo>
                    <a:pt x="296847" y="387057"/>
                  </a:lnTo>
                  <a:lnTo>
                    <a:pt x="241433" y="377052"/>
                  </a:lnTo>
                  <a:lnTo>
                    <a:pt x="190120" y="363575"/>
                  </a:lnTo>
                  <a:lnTo>
                    <a:pt x="143554" y="346932"/>
                  </a:lnTo>
                  <a:lnTo>
                    <a:pt x="102380" y="327429"/>
                  </a:lnTo>
                  <a:lnTo>
                    <a:pt x="67245" y="305372"/>
                  </a:lnTo>
                  <a:lnTo>
                    <a:pt x="17672" y="254817"/>
                  </a:lnTo>
                  <a:lnTo>
                    <a:pt x="0" y="19771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4106793" y="2180166"/>
            <a:ext cx="419734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u="sng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nam</a:t>
            </a:r>
            <a:r>
              <a:rPr sz="13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235928" y="2627304"/>
            <a:ext cx="844550" cy="405130"/>
            <a:chOff x="3235928" y="2627304"/>
            <a:chExt cx="844550" cy="405130"/>
          </a:xfrm>
        </p:grpSpPr>
        <p:sp>
          <p:nvSpPr>
            <p:cNvPr id="8" name="object 8"/>
            <p:cNvSpPr/>
            <p:nvPr/>
          </p:nvSpPr>
          <p:spPr>
            <a:xfrm>
              <a:off x="3240690" y="2632067"/>
              <a:ext cx="835025" cy="395605"/>
            </a:xfrm>
            <a:custGeom>
              <a:avLst/>
              <a:gdLst/>
              <a:ahLst/>
              <a:cxnLst/>
              <a:rect l="l" t="t" r="r" b="b"/>
              <a:pathLst>
                <a:path w="835025" h="395605">
                  <a:moveTo>
                    <a:pt x="417398" y="0"/>
                  </a:moveTo>
                  <a:lnTo>
                    <a:pt x="355718" y="2143"/>
                  </a:lnTo>
                  <a:lnTo>
                    <a:pt x="296848" y="8370"/>
                  </a:lnTo>
                  <a:lnTo>
                    <a:pt x="241433" y="18375"/>
                  </a:lnTo>
                  <a:lnTo>
                    <a:pt x="190120" y="31852"/>
                  </a:lnTo>
                  <a:lnTo>
                    <a:pt x="143554" y="48495"/>
                  </a:lnTo>
                  <a:lnTo>
                    <a:pt x="102380" y="67998"/>
                  </a:lnTo>
                  <a:lnTo>
                    <a:pt x="67245" y="90056"/>
                  </a:lnTo>
                  <a:lnTo>
                    <a:pt x="17672" y="140611"/>
                  </a:lnTo>
                  <a:lnTo>
                    <a:pt x="0" y="197713"/>
                  </a:lnTo>
                  <a:lnTo>
                    <a:pt x="4525" y="226930"/>
                  </a:lnTo>
                  <a:lnTo>
                    <a:pt x="38794" y="281065"/>
                  </a:lnTo>
                  <a:lnTo>
                    <a:pt x="102380" y="327428"/>
                  </a:lnTo>
                  <a:lnTo>
                    <a:pt x="143554" y="346932"/>
                  </a:lnTo>
                  <a:lnTo>
                    <a:pt x="190120" y="363575"/>
                  </a:lnTo>
                  <a:lnTo>
                    <a:pt x="241433" y="377052"/>
                  </a:lnTo>
                  <a:lnTo>
                    <a:pt x="296848" y="387057"/>
                  </a:lnTo>
                  <a:lnTo>
                    <a:pt x="355718" y="393284"/>
                  </a:lnTo>
                  <a:lnTo>
                    <a:pt x="417398" y="395428"/>
                  </a:lnTo>
                  <a:lnTo>
                    <a:pt x="479077" y="393284"/>
                  </a:lnTo>
                  <a:lnTo>
                    <a:pt x="537947" y="387057"/>
                  </a:lnTo>
                  <a:lnTo>
                    <a:pt x="593362" y="377052"/>
                  </a:lnTo>
                  <a:lnTo>
                    <a:pt x="644674" y="363575"/>
                  </a:lnTo>
                  <a:lnTo>
                    <a:pt x="691241" y="346932"/>
                  </a:lnTo>
                  <a:lnTo>
                    <a:pt x="732414" y="327428"/>
                  </a:lnTo>
                  <a:lnTo>
                    <a:pt x="767549" y="305371"/>
                  </a:lnTo>
                  <a:lnTo>
                    <a:pt x="817122" y="254816"/>
                  </a:lnTo>
                  <a:lnTo>
                    <a:pt x="834795" y="197713"/>
                  </a:lnTo>
                  <a:lnTo>
                    <a:pt x="830269" y="168496"/>
                  </a:lnTo>
                  <a:lnTo>
                    <a:pt x="796001" y="114362"/>
                  </a:lnTo>
                  <a:lnTo>
                    <a:pt x="732414" y="67998"/>
                  </a:lnTo>
                  <a:lnTo>
                    <a:pt x="691241" y="48495"/>
                  </a:lnTo>
                  <a:lnTo>
                    <a:pt x="644674" y="31852"/>
                  </a:lnTo>
                  <a:lnTo>
                    <a:pt x="593362" y="18375"/>
                  </a:lnTo>
                  <a:lnTo>
                    <a:pt x="537947" y="8370"/>
                  </a:lnTo>
                  <a:lnTo>
                    <a:pt x="479077" y="2143"/>
                  </a:lnTo>
                  <a:lnTo>
                    <a:pt x="417398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240690" y="2632067"/>
              <a:ext cx="835025" cy="395605"/>
            </a:xfrm>
            <a:custGeom>
              <a:avLst/>
              <a:gdLst/>
              <a:ahLst/>
              <a:cxnLst/>
              <a:rect l="l" t="t" r="r" b="b"/>
              <a:pathLst>
                <a:path w="835025" h="395605">
                  <a:moveTo>
                    <a:pt x="0" y="197714"/>
                  </a:moveTo>
                  <a:lnTo>
                    <a:pt x="17672" y="140611"/>
                  </a:lnTo>
                  <a:lnTo>
                    <a:pt x="67245" y="90056"/>
                  </a:lnTo>
                  <a:lnTo>
                    <a:pt x="102380" y="67999"/>
                  </a:lnTo>
                  <a:lnTo>
                    <a:pt x="143554" y="48496"/>
                  </a:lnTo>
                  <a:lnTo>
                    <a:pt x="190120" y="31853"/>
                  </a:lnTo>
                  <a:lnTo>
                    <a:pt x="241433" y="18376"/>
                  </a:lnTo>
                  <a:lnTo>
                    <a:pt x="296847" y="8371"/>
                  </a:lnTo>
                  <a:lnTo>
                    <a:pt x="355717" y="2143"/>
                  </a:lnTo>
                  <a:lnTo>
                    <a:pt x="417397" y="0"/>
                  </a:lnTo>
                  <a:lnTo>
                    <a:pt x="479077" y="2143"/>
                  </a:lnTo>
                  <a:lnTo>
                    <a:pt x="537947" y="8371"/>
                  </a:lnTo>
                  <a:lnTo>
                    <a:pt x="593361" y="18376"/>
                  </a:lnTo>
                  <a:lnTo>
                    <a:pt x="644674" y="31853"/>
                  </a:lnTo>
                  <a:lnTo>
                    <a:pt x="691240" y="48496"/>
                  </a:lnTo>
                  <a:lnTo>
                    <a:pt x="732414" y="67999"/>
                  </a:lnTo>
                  <a:lnTo>
                    <a:pt x="767549" y="90056"/>
                  </a:lnTo>
                  <a:lnTo>
                    <a:pt x="817122" y="140611"/>
                  </a:lnTo>
                  <a:lnTo>
                    <a:pt x="834795" y="197714"/>
                  </a:lnTo>
                  <a:lnTo>
                    <a:pt x="830269" y="226931"/>
                  </a:lnTo>
                  <a:lnTo>
                    <a:pt x="796001" y="281065"/>
                  </a:lnTo>
                  <a:lnTo>
                    <a:pt x="732414" y="327429"/>
                  </a:lnTo>
                  <a:lnTo>
                    <a:pt x="691240" y="346932"/>
                  </a:lnTo>
                  <a:lnTo>
                    <a:pt x="644674" y="363575"/>
                  </a:lnTo>
                  <a:lnTo>
                    <a:pt x="593361" y="377052"/>
                  </a:lnTo>
                  <a:lnTo>
                    <a:pt x="537947" y="387057"/>
                  </a:lnTo>
                  <a:lnTo>
                    <a:pt x="479077" y="393285"/>
                  </a:lnTo>
                  <a:lnTo>
                    <a:pt x="417397" y="395429"/>
                  </a:lnTo>
                  <a:lnTo>
                    <a:pt x="355717" y="393285"/>
                  </a:lnTo>
                  <a:lnTo>
                    <a:pt x="296847" y="387057"/>
                  </a:lnTo>
                  <a:lnTo>
                    <a:pt x="241433" y="377052"/>
                  </a:lnTo>
                  <a:lnTo>
                    <a:pt x="190120" y="363575"/>
                  </a:lnTo>
                  <a:lnTo>
                    <a:pt x="143554" y="346932"/>
                  </a:lnTo>
                  <a:lnTo>
                    <a:pt x="102380" y="327429"/>
                  </a:lnTo>
                  <a:lnTo>
                    <a:pt x="67245" y="305372"/>
                  </a:lnTo>
                  <a:lnTo>
                    <a:pt x="17672" y="254817"/>
                  </a:lnTo>
                  <a:lnTo>
                    <a:pt x="0" y="19771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470764" y="2705099"/>
            <a:ext cx="37338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10" dirty="0">
                <a:latin typeface="Calibri"/>
                <a:cs typeface="Calibri"/>
              </a:rPr>
              <a:t>ri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1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899739" y="2983559"/>
            <a:ext cx="175895" cy="175895"/>
          </a:xfrm>
          <a:custGeom>
            <a:avLst/>
            <a:gdLst/>
            <a:ahLst/>
            <a:cxnLst/>
            <a:rect l="l" t="t" r="r" b="b"/>
            <a:pathLst>
              <a:path w="175895" h="175894">
                <a:moveTo>
                  <a:pt x="175746" y="175746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39106" y="2500257"/>
            <a:ext cx="0" cy="659130"/>
          </a:xfrm>
          <a:custGeom>
            <a:avLst/>
            <a:gdLst/>
            <a:ahLst/>
            <a:cxnLst/>
            <a:rect l="l" t="t" r="r" b="b"/>
            <a:pathLst>
              <a:path h="659130">
                <a:moveTo>
                  <a:pt x="0" y="659048"/>
                </a:moveTo>
                <a:lnTo>
                  <a:pt x="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86213" y="4653145"/>
            <a:ext cx="1362075" cy="439420"/>
          </a:xfrm>
          <a:prstGeom prst="rect">
            <a:avLst/>
          </a:prstGeom>
          <a:solidFill>
            <a:srgbClr val="F2DCDB"/>
          </a:solidFill>
          <a:ln w="9525">
            <a:solidFill>
              <a:srgbClr val="00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860"/>
              </a:spcBef>
            </a:pPr>
            <a:r>
              <a:rPr sz="1300" spc="15" dirty="0">
                <a:latin typeface="Calibri"/>
                <a:cs typeface="Calibri"/>
              </a:rPr>
              <a:t>Software</a:t>
            </a:r>
            <a:r>
              <a:rPr sz="1300" spc="-15" dirty="0">
                <a:latin typeface="Calibri"/>
                <a:cs typeface="Calibri"/>
              </a:rPr>
              <a:t> </a:t>
            </a:r>
            <a:r>
              <a:rPr sz="1300" spc="15" dirty="0">
                <a:latin typeface="Calibri"/>
                <a:cs typeface="Calibri"/>
              </a:rPr>
              <a:t>Product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17832" y="5175622"/>
            <a:ext cx="844550" cy="405130"/>
            <a:chOff x="1917832" y="5175622"/>
            <a:chExt cx="844550" cy="405130"/>
          </a:xfrm>
        </p:grpSpPr>
        <p:sp>
          <p:nvSpPr>
            <p:cNvPr id="15" name="object 15"/>
            <p:cNvSpPr/>
            <p:nvPr/>
          </p:nvSpPr>
          <p:spPr>
            <a:xfrm>
              <a:off x="1922594" y="5180384"/>
              <a:ext cx="835025" cy="395605"/>
            </a:xfrm>
            <a:custGeom>
              <a:avLst/>
              <a:gdLst/>
              <a:ahLst/>
              <a:cxnLst/>
              <a:rect l="l" t="t" r="r" b="b"/>
              <a:pathLst>
                <a:path w="835025" h="395604">
                  <a:moveTo>
                    <a:pt x="417396" y="0"/>
                  </a:moveTo>
                  <a:lnTo>
                    <a:pt x="355716" y="2143"/>
                  </a:lnTo>
                  <a:lnTo>
                    <a:pt x="296846" y="8370"/>
                  </a:lnTo>
                  <a:lnTo>
                    <a:pt x="241432" y="18375"/>
                  </a:lnTo>
                  <a:lnTo>
                    <a:pt x="190119" y="31852"/>
                  </a:lnTo>
                  <a:lnTo>
                    <a:pt x="143553" y="48495"/>
                  </a:lnTo>
                  <a:lnTo>
                    <a:pt x="102380" y="67998"/>
                  </a:lnTo>
                  <a:lnTo>
                    <a:pt x="67245" y="90056"/>
                  </a:lnTo>
                  <a:lnTo>
                    <a:pt x="17672" y="140611"/>
                  </a:lnTo>
                  <a:lnTo>
                    <a:pt x="0" y="197713"/>
                  </a:lnTo>
                  <a:lnTo>
                    <a:pt x="4525" y="226930"/>
                  </a:lnTo>
                  <a:lnTo>
                    <a:pt x="38793" y="281065"/>
                  </a:lnTo>
                  <a:lnTo>
                    <a:pt x="102380" y="327428"/>
                  </a:lnTo>
                  <a:lnTo>
                    <a:pt x="143553" y="346932"/>
                  </a:lnTo>
                  <a:lnTo>
                    <a:pt x="190119" y="363575"/>
                  </a:lnTo>
                  <a:lnTo>
                    <a:pt x="241432" y="377052"/>
                  </a:lnTo>
                  <a:lnTo>
                    <a:pt x="296846" y="387057"/>
                  </a:lnTo>
                  <a:lnTo>
                    <a:pt x="355716" y="393284"/>
                  </a:lnTo>
                  <a:lnTo>
                    <a:pt x="417396" y="395428"/>
                  </a:lnTo>
                  <a:lnTo>
                    <a:pt x="479076" y="393284"/>
                  </a:lnTo>
                  <a:lnTo>
                    <a:pt x="537946" y="387057"/>
                  </a:lnTo>
                  <a:lnTo>
                    <a:pt x="593360" y="377052"/>
                  </a:lnTo>
                  <a:lnTo>
                    <a:pt x="644673" y="363575"/>
                  </a:lnTo>
                  <a:lnTo>
                    <a:pt x="691239" y="346932"/>
                  </a:lnTo>
                  <a:lnTo>
                    <a:pt x="732413" y="327428"/>
                  </a:lnTo>
                  <a:lnTo>
                    <a:pt x="767548" y="305371"/>
                  </a:lnTo>
                  <a:lnTo>
                    <a:pt x="817121" y="254816"/>
                  </a:lnTo>
                  <a:lnTo>
                    <a:pt x="834793" y="197713"/>
                  </a:lnTo>
                  <a:lnTo>
                    <a:pt x="830268" y="168496"/>
                  </a:lnTo>
                  <a:lnTo>
                    <a:pt x="795999" y="114362"/>
                  </a:lnTo>
                  <a:lnTo>
                    <a:pt x="732413" y="67998"/>
                  </a:lnTo>
                  <a:lnTo>
                    <a:pt x="691239" y="48495"/>
                  </a:lnTo>
                  <a:lnTo>
                    <a:pt x="644673" y="31852"/>
                  </a:lnTo>
                  <a:lnTo>
                    <a:pt x="593360" y="18375"/>
                  </a:lnTo>
                  <a:lnTo>
                    <a:pt x="537946" y="8370"/>
                  </a:lnTo>
                  <a:lnTo>
                    <a:pt x="479076" y="2143"/>
                  </a:lnTo>
                  <a:lnTo>
                    <a:pt x="417396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22594" y="5180384"/>
              <a:ext cx="835025" cy="395605"/>
            </a:xfrm>
            <a:custGeom>
              <a:avLst/>
              <a:gdLst/>
              <a:ahLst/>
              <a:cxnLst/>
              <a:rect l="l" t="t" r="r" b="b"/>
              <a:pathLst>
                <a:path w="835025" h="395604">
                  <a:moveTo>
                    <a:pt x="0" y="197714"/>
                  </a:moveTo>
                  <a:lnTo>
                    <a:pt x="17672" y="140611"/>
                  </a:lnTo>
                  <a:lnTo>
                    <a:pt x="67245" y="90056"/>
                  </a:lnTo>
                  <a:lnTo>
                    <a:pt x="102380" y="67999"/>
                  </a:lnTo>
                  <a:lnTo>
                    <a:pt x="143553" y="48496"/>
                  </a:lnTo>
                  <a:lnTo>
                    <a:pt x="190119" y="31853"/>
                  </a:lnTo>
                  <a:lnTo>
                    <a:pt x="241432" y="18376"/>
                  </a:lnTo>
                  <a:lnTo>
                    <a:pt x="296847" y="8371"/>
                  </a:lnTo>
                  <a:lnTo>
                    <a:pt x="355717" y="2143"/>
                  </a:lnTo>
                  <a:lnTo>
                    <a:pt x="417397" y="0"/>
                  </a:lnTo>
                  <a:lnTo>
                    <a:pt x="479076" y="2143"/>
                  </a:lnTo>
                  <a:lnTo>
                    <a:pt x="537946" y="8371"/>
                  </a:lnTo>
                  <a:lnTo>
                    <a:pt x="593361" y="18376"/>
                  </a:lnTo>
                  <a:lnTo>
                    <a:pt x="644674" y="31853"/>
                  </a:lnTo>
                  <a:lnTo>
                    <a:pt x="691240" y="48496"/>
                  </a:lnTo>
                  <a:lnTo>
                    <a:pt x="732413" y="67999"/>
                  </a:lnTo>
                  <a:lnTo>
                    <a:pt x="767548" y="90056"/>
                  </a:lnTo>
                  <a:lnTo>
                    <a:pt x="817121" y="140611"/>
                  </a:lnTo>
                  <a:lnTo>
                    <a:pt x="834794" y="197714"/>
                  </a:lnTo>
                  <a:lnTo>
                    <a:pt x="830268" y="226931"/>
                  </a:lnTo>
                  <a:lnTo>
                    <a:pt x="796000" y="281065"/>
                  </a:lnTo>
                  <a:lnTo>
                    <a:pt x="732413" y="327429"/>
                  </a:lnTo>
                  <a:lnTo>
                    <a:pt x="691240" y="346932"/>
                  </a:lnTo>
                  <a:lnTo>
                    <a:pt x="644674" y="363575"/>
                  </a:lnTo>
                  <a:lnTo>
                    <a:pt x="593361" y="377052"/>
                  </a:lnTo>
                  <a:lnTo>
                    <a:pt x="537946" y="387057"/>
                  </a:lnTo>
                  <a:lnTo>
                    <a:pt x="479076" y="393285"/>
                  </a:lnTo>
                  <a:lnTo>
                    <a:pt x="417397" y="395429"/>
                  </a:lnTo>
                  <a:lnTo>
                    <a:pt x="355717" y="393285"/>
                  </a:lnTo>
                  <a:lnTo>
                    <a:pt x="296847" y="387057"/>
                  </a:lnTo>
                  <a:lnTo>
                    <a:pt x="241432" y="377052"/>
                  </a:lnTo>
                  <a:lnTo>
                    <a:pt x="190119" y="363575"/>
                  </a:lnTo>
                  <a:lnTo>
                    <a:pt x="143553" y="346932"/>
                  </a:lnTo>
                  <a:lnTo>
                    <a:pt x="102380" y="327429"/>
                  </a:lnTo>
                  <a:lnTo>
                    <a:pt x="67245" y="305372"/>
                  </a:lnTo>
                  <a:lnTo>
                    <a:pt x="17672" y="254817"/>
                  </a:lnTo>
                  <a:lnTo>
                    <a:pt x="0" y="19771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991757" y="5253566"/>
            <a:ext cx="69659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10" dirty="0">
                <a:latin typeface="Calibri"/>
                <a:cs typeface="Calibri"/>
              </a:rPr>
              <a:t>lat</a:t>
            </a:r>
            <a:r>
              <a:rPr sz="1300" spc="-15" dirty="0">
                <a:latin typeface="Calibri"/>
                <a:cs typeface="Calibri"/>
              </a:rPr>
              <a:t>f</a:t>
            </a:r>
            <a:r>
              <a:rPr sz="1300" spc="20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rm</a:t>
            </a:r>
            <a:r>
              <a:rPr sz="1300" spc="10" dirty="0">
                <a:latin typeface="Calibri"/>
                <a:cs typeface="Calibri"/>
              </a:rPr>
              <a:t>s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757388" y="5092510"/>
            <a:ext cx="615315" cy="264160"/>
          </a:xfrm>
          <a:custGeom>
            <a:avLst/>
            <a:gdLst/>
            <a:ahLst/>
            <a:cxnLst/>
            <a:rect l="l" t="t" r="r" b="b"/>
            <a:pathLst>
              <a:path w="615314" h="264160">
                <a:moveTo>
                  <a:pt x="615112" y="0"/>
                </a:moveTo>
                <a:lnTo>
                  <a:pt x="0" y="263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5042090" y="4653145"/>
            <a:ext cx="1537970" cy="439420"/>
          </a:xfrm>
          <a:prstGeom prst="rect">
            <a:avLst/>
          </a:prstGeom>
          <a:solidFill>
            <a:srgbClr val="F2DCDB"/>
          </a:solidFill>
          <a:ln w="9525">
            <a:solidFill>
              <a:srgbClr val="000000"/>
            </a:solidFill>
          </a:ln>
        </p:spPr>
        <p:txBody>
          <a:bodyPr vert="horz" wrap="square" lIns="0" tIns="109220" rIns="0" bIns="0" rtlCol="0">
            <a:spAutoFit/>
          </a:bodyPr>
          <a:lstStyle/>
          <a:p>
            <a:pPr marL="67945">
              <a:lnSpc>
                <a:spcPct val="100000"/>
              </a:lnSpc>
              <a:spcBef>
                <a:spcPts val="860"/>
              </a:spcBef>
            </a:pPr>
            <a:r>
              <a:rPr sz="1300" spc="15" dirty="0">
                <a:latin typeface="Calibri"/>
                <a:cs typeface="Calibri"/>
              </a:rPr>
              <a:t>Educational</a:t>
            </a:r>
            <a:r>
              <a:rPr sz="1300" spc="-10" dirty="0">
                <a:latin typeface="Calibri"/>
                <a:cs typeface="Calibri"/>
              </a:rPr>
              <a:t> </a:t>
            </a:r>
            <a:r>
              <a:rPr sz="1300" spc="15" dirty="0">
                <a:latin typeface="Calibri"/>
                <a:cs typeface="Calibri"/>
              </a:rPr>
              <a:t>Product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267552" y="5175622"/>
            <a:ext cx="844550" cy="405130"/>
            <a:chOff x="6267552" y="5175622"/>
            <a:chExt cx="844550" cy="405130"/>
          </a:xfrm>
        </p:grpSpPr>
        <p:sp>
          <p:nvSpPr>
            <p:cNvPr id="21" name="object 21"/>
            <p:cNvSpPr/>
            <p:nvPr/>
          </p:nvSpPr>
          <p:spPr>
            <a:xfrm>
              <a:off x="6272315" y="5180384"/>
              <a:ext cx="835025" cy="395605"/>
            </a:xfrm>
            <a:custGeom>
              <a:avLst/>
              <a:gdLst/>
              <a:ahLst/>
              <a:cxnLst/>
              <a:rect l="l" t="t" r="r" b="b"/>
              <a:pathLst>
                <a:path w="835025" h="395604">
                  <a:moveTo>
                    <a:pt x="417396" y="0"/>
                  </a:moveTo>
                  <a:lnTo>
                    <a:pt x="355716" y="2143"/>
                  </a:lnTo>
                  <a:lnTo>
                    <a:pt x="296846" y="8370"/>
                  </a:lnTo>
                  <a:lnTo>
                    <a:pt x="241432" y="18375"/>
                  </a:lnTo>
                  <a:lnTo>
                    <a:pt x="190119" y="31852"/>
                  </a:lnTo>
                  <a:lnTo>
                    <a:pt x="143553" y="48495"/>
                  </a:lnTo>
                  <a:lnTo>
                    <a:pt x="102380" y="67998"/>
                  </a:lnTo>
                  <a:lnTo>
                    <a:pt x="67245" y="90056"/>
                  </a:lnTo>
                  <a:lnTo>
                    <a:pt x="17672" y="140611"/>
                  </a:lnTo>
                  <a:lnTo>
                    <a:pt x="0" y="197713"/>
                  </a:lnTo>
                  <a:lnTo>
                    <a:pt x="4525" y="226930"/>
                  </a:lnTo>
                  <a:lnTo>
                    <a:pt x="38793" y="281065"/>
                  </a:lnTo>
                  <a:lnTo>
                    <a:pt x="102380" y="327428"/>
                  </a:lnTo>
                  <a:lnTo>
                    <a:pt x="143553" y="346932"/>
                  </a:lnTo>
                  <a:lnTo>
                    <a:pt x="190119" y="363575"/>
                  </a:lnTo>
                  <a:lnTo>
                    <a:pt x="241432" y="377052"/>
                  </a:lnTo>
                  <a:lnTo>
                    <a:pt x="296846" y="387057"/>
                  </a:lnTo>
                  <a:lnTo>
                    <a:pt x="355716" y="393284"/>
                  </a:lnTo>
                  <a:lnTo>
                    <a:pt x="417396" y="395428"/>
                  </a:lnTo>
                  <a:lnTo>
                    <a:pt x="479076" y="393284"/>
                  </a:lnTo>
                  <a:lnTo>
                    <a:pt x="537946" y="387057"/>
                  </a:lnTo>
                  <a:lnTo>
                    <a:pt x="593360" y="377052"/>
                  </a:lnTo>
                  <a:lnTo>
                    <a:pt x="644673" y="363575"/>
                  </a:lnTo>
                  <a:lnTo>
                    <a:pt x="691239" y="346932"/>
                  </a:lnTo>
                  <a:lnTo>
                    <a:pt x="732413" y="327428"/>
                  </a:lnTo>
                  <a:lnTo>
                    <a:pt x="767548" y="305371"/>
                  </a:lnTo>
                  <a:lnTo>
                    <a:pt x="817121" y="254816"/>
                  </a:lnTo>
                  <a:lnTo>
                    <a:pt x="834793" y="197713"/>
                  </a:lnTo>
                  <a:lnTo>
                    <a:pt x="830268" y="168496"/>
                  </a:lnTo>
                  <a:lnTo>
                    <a:pt x="795999" y="114362"/>
                  </a:lnTo>
                  <a:lnTo>
                    <a:pt x="732413" y="67998"/>
                  </a:lnTo>
                  <a:lnTo>
                    <a:pt x="691239" y="48495"/>
                  </a:lnTo>
                  <a:lnTo>
                    <a:pt x="644673" y="31852"/>
                  </a:lnTo>
                  <a:lnTo>
                    <a:pt x="593360" y="18375"/>
                  </a:lnTo>
                  <a:lnTo>
                    <a:pt x="537946" y="8370"/>
                  </a:lnTo>
                  <a:lnTo>
                    <a:pt x="479076" y="2143"/>
                  </a:lnTo>
                  <a:lnTo>
                    <a:pt x="417396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272315" y="5180384"/>
              <a:ext cx="835025" cy="395605"/>
            </a:xfrm>
            <a:custGeom>
              <a:avLst/>
              <a:gdLst/>
              <a:ahLst/>
              <a:cxnLst/>
              <a:rect l="l" t="t" r="r" b="b"/>
              <a:pathLst>
                <a:path w="835025" h="395604">
                  <a:moveTo>
                    <a:pt x="0" y="197714"/>
                  </a:moveTo>
                  <a:lnTo>
                    <a:pt x="17672" y="140611"/>
                  </a:lnTo>
                  <a:lnTo>
                    <a:pt x="67245" y="90056"/>
                  </a:lnTo>
                  <a:lnTo>
                    <a:pt x="102380" y="67999"/>
                  </a:lnTo>
                  <a:lnTo>
                    <a:pt x="143553" y="48496"/>
                  </a:lnTo>
                  <a:lnTo>
                    <a:pt x="190119" y="31853"/>
                  </a:lnTo>
                  <a:lnTo>
                    <a:pt x="241432" y="18376"/>
                  </a:lnTo>
                  <a:lnTo>
                    <a:pt x="296847" y="8371"/>
                  </a:lnTo>
                  <a:lnTo>
                    <a:pt x="355717" y="2143"/>
                  </a:lnTo>
                  <a:lnTo>
                    <a:pt x="417397" y="0"/>
                  </a:lnTo>
                  <a:lnTo>
                    <a:pt x="479076" y="2143"/>
                  </a:lnTo>
                  <a:lnTo>
                    <a:pt x="537946" y="8371"/>
                  </a:lnTo>
                  <a:lnTo>
                    <a:pt x="593361" y="18376"/>
                  </a:lnTo>
                  <a:lnTo>
                    <a:pt x="644674" y="31853"/>
                  </a:lnTo>
                  <a:lnTo>
                    <a:pt x="691240" y="48496"/>
                  </a:lnTo>
                  <a:lnTo>
                    <a:pt x="732413" y="67999"/>
                  </a:lnTo>
                  <a:lnTo>
                    <a:pt x="767548" y="90056"/>
                  </a:lnTo>
                  <a:lnTo>
                    <a:pt x="817121" y="140611"/>
                  </a:lnTo>
                  <a:lnTo>
                    <a:pt x="834794" y="197714"/>
                  </a:lnTo>
                  <a:lnTo>
                    <a:pt x="830268" y="226931"/>
                  </a:lnTo>
                  <a:lnTo>
                    <a:pt x="796000" y="281065"/>
                  </a:lnTo>
                  <a:lnTo>
                    <a:pt x="732413" y="327429"/>
                  </a:lnTo>
                  <a:lnTo>
                    <a:pt x="691240" y="346932"/>
                  </a:lnTo>
                  <a:lnTo>
                    <a:pt x="644674" y="363575"/>
                  </a:lnTo>
                  <a:lnTo>
                    <a:pt x="593361" y="377052"/>
                  </a:lnTo>
                  <a:lnTo>
                    <a:pt x="537946" y="387057"/>
                  </a:lnTo>
                  <a:lnTo>
                    <a:pt x="479076" y="393285"/>
                  </a:lnTo>
                  <a:lnTo>
                    <a:pt x="417397" y="395429"/>
                  </a:lnTo>
                  <a:lnTo>
                    <a:pt x="355717" y="393285"/>
                  </a:lnTo>
                  <a:lnTo>
                    <a:pt x="296847" y="387057"/>
                  </a:lnTo>
                  <a:lnTo>
                    <a:pt x="241432" y="377052"/>
                  </a:lnTo>
                  <a:lnTo>
                    <a:pt x="190119" y="363575"/>
                  </a:lnTo>
                  <a:lnTo>
                    <a:pt x="143553" y="346932"/>
                  </a:lnTo>
                  <a:lnTo>
                    <a:pt x="102380" y="327429"/>
                  </a:lnTo>
                  <a:lnTo>
                    <a:pt x="67245" y="305372"/>
                  </a:lnTo>
                  <a:lnTo>
                    <a:pt x="17672" y="254817"/>
                  </a:lnTo>
                  <a:lnTo>
                    <a:pt x="0" y="19771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334620" y="5253566"/>
            <a:ext cx="7086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Calibri"/>
                <a:cs typeface="Calibri"/>
              </a:rPr>
              <a:t>ageGroup</a:t>
            </a:r>
            <a:endParaRPr sz="13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13265" y="5092510"/>
            <a:ext cx="659130" cy="264160"/>
          </a:xfrm>
          <a:custGeom>
            <a:avLst/>
            <a:gdLst/>
            <a:ahLst/>
            <a:cxnLst/>
            <a:rect l="l" t="t" r="r" b="b"/>
            <a:pathLst>
              <a:path w="659129" h="264160">
                <a:moveTo>
                  <a:pt x="0" y="0"/>
                </a:moveTo>
                <a:lnTo>
                  <a:pt x="659048" y="263619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5" name="object 25"/>
          <p:cNvGrpSpPr/>
          <p:nvPr/>
        </p:nvGrpSpPr>
        <p:grpSpPr>
          <a:xfrm>
            <a:off x="4026789" y="3857524"/>
            <a:ext cx="581025" cy="493395"/>
            <a:chOff x="4026789" y="3857524"/>
            <a:chExt cx="581025" cy="493395"/>
          </a:xfrm>
        </p:grpSpPr>
        <p:sp>
          <p:nvSpPr>
            <p:cNvPr id="26" name="object 26"/>
            <p:cNvSpPr/>
            <p:nvPr/>
          </p:nvSpPr>
          <p:spPr>
            <a:xfrm>
              <a:off x="4031551" y="3862287"/>
              <a:ext cx="571500" cy="483870"/>
            </a:xfrm>
            <a:custGeom>
              <a:avLst/>
              <a:gdLst/>
              <a:ahLst/>
              <a:cxnLst/>
              <a:rect l="l" t="t" r="r" b="b"/>
              <a:pathLst>
                <a:path w="571500" h="483870">
                  <a:moveTo>
                    <a:pt x="285587" y="0"/>
                  </a:moveTo>
                  <a:lnTo>
                    <a:pt x="0" y="483302"/>
                  </a:lnTo>
                  <a:lnTo>
                    <a:pt x="571174" y="483302"/>
                  </a:lnTo>
                  <a:lnTo>
                    <a:pt x="285587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031551" y="3862287"/>
              <a:ext cx="571500" cy="483870"/>
            </a:xfrm>
            <a:custGeom>
              <a:avLst/>
              <a:gdLst/>
              <a:ahLst/>
              <a:cxnLst/>
              <a:rect l="l" t="t" r="r" b="b"/>
              <a:pathLst>
                <a:path w="571500" h="483870">
                  <a:moveTo>
                    <a:pt x="0" y="483303"/>
                  </a:moveTo>
                  <a:lnTo>
                    <a:pt x="285587" y="0"/>
                  </a:lnTo>
                  <a:lnTo>
                    <a:pt x="571175" y="483303"/>
                  </a:lnTo>
                  <a:lnTo>
                    <a:pt x="0" y="483303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201251" y="4102099"/>
            <a:ext cx="22987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0" dirty="0">
                <a:latin typeface="Calibri"/>
                <a:cs typeface="Calibri"/>
              </a:rPr>
              <a:t>i</a:t>
            </a:r>
            <a:r>
              <a:rPr sz="1300" spc="15" dirty="0">
                <a:latin typeface="Calibri"/>
                <a:cs typeface="Calibri"/>
              </a:rPr>
              <a:t>sA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884437" y="3593904"/>
            <a:ext cx="2931795" cy="1064260"/>
            <a:chOff x="2884437" y="3593904"/>
            <a:chExt cx="2931795" cy="1064260"/>
          </a:xfrm>
        </p:grpSpPr>
        <p:sp>
          <p:nvSpPr>
            <p:cNvPr id="30" name="object 30"/>
            <p:cNvSpPr/>
            <p:nvPr/>
          </p:nvSpPr>
          <p:spPr>
            <a:xfrm>
              <a:off x="2889200" y="4345589"/>
              <a:ext cx="1142365" cy="307975"/>
            </a:xfrm>
            <a:custGeom>
              <a:avLst/>
              <a:gdLst/>
              <a:ahLst/>
              <a:cxnLst/>
              <a:rect l="l" t="t" r="r" b="b"/>
              <a:pathLst>
                <a:path w="1142364" h="307975">
                  <a:moveTo>
                    <a:pt x="1142349" y="0"/>
                  </a:moveTo>
                  <a:lnTo>
                    <a:pt x="0" y="307557"/>
                  </a:lnTo>
                </a:path>
              </a:pathLst>
            </a:custGeom>
            <a:solidFill>
              <a:srgbClr val="C0C0C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889200" y="4345589"/>
              <a:ext cx="1142365" cy="307975"/>
            </a:xfrm>
            <a:custGeom>
              <a:avLst/>
              <a:gdLst/>
              <a:ahLst/>
              <a:cxnLst/>
              <a:rect l="l" t="t" r="r" b="b"/>
              <a:pathLst>
                <a:path w="1142364" h="307975">
                  <a:moveTo>
                    <a:pt x="0" y="307557"/>
                  </a:moveTo>
                  <a:lnTo>
                    <a:pt x="1142351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602726" y="4345589"/>
              <a:ext cx="1208405" cy="307975"/>
            </a:xfrm>
            <a:custGeom>
              <a:avLst/>
              <a:gdLst/>
              <a:ahLst/>
              <a:cxnLst/>
              <a:rect l="l" t="t" r="r" b="b"/>
              <a:pathLst>
                <a:path w="1208404" h="307975">
                  <a:moveTo>
                    <a:pt x="0" y="0"/>
                  </a:moveTo>
                  <a:lnTo>
                    <a:pt x="1208255" y="307557"/>
                  </a:lnTo>
                </a:path>
              </a:pathLst>
            </a:custGeom>
            <a:solidFill>
              <a:srgbClr val="C0C0C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602726" y="4345589"/>
              <a:ext cx="1208405" cy="307975"/>
            </a:xfrm>
            <a:custGeom>
              <a:avLst/>
              <a:gdLst/>
              <a:ahLst/>
              <a:cxnLst/>
              <a:rect l="l" t="t" r="r" b="b"/>
              <a:pathLst>
                <a:path w="1208404" h="307975">
                  <a:moveTo>
                    <a:pt x="1208255" y="307557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317137" y="3598666"/>
              <a:ext cx="22225" cy="264160"/>
            </a:xfrm>
            <a:custGeom>
              <a:avLst/>
              <a:gdLst/>
              <a:ahLst/>
              <a:cxnLst/>
              <a:rect l="l" t="t" r="r" b="b"/>
              <a:pathLst>
                <a:path w="22225" h="264160">
                  <a:moveTo>
                    <a:pt x="21968" y="0"/>
                  </a:moveTo>
                  <a:lnTo>
                    <a:pt x="0" y="263618"/>
                  </a:lnTo>
                </a:path>
              </a:pathLst>
            </a:custGeom>
            <a:solidFill>
              <a:srgbClr val="C0C0C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312375" y="3593904"/>
              <a:ext cx="31750" cy="273685"/>
            </a:xfrm>
            <a:custGeom>
              <a:avLst/>
              <a:gdLst/>
              <a:ahLst/>
              <a:cxnLst/>
              <a:rect l="l" t="t" r="r" b="b"/>
              <a:pathLst>
                <a:path w="31750" h="273685">
                  <a:moveTo>
                    <a:pt x="0" y="273144"/>
                  </a:moveTo>
                  <a:lnTo>
                    <a:pt x="31493" y="273144"/>
                  </a:lnTo>
                  <a:lnTo>
                    <a:pt x="31493" y="0"/>
                  </a:lnTo>
                  <a:lnTo>
                    <a:pt x="0" y="0"/>
                  </a:lnTo>
                  <a:lnTo>
                    <a:pt x="0" y="273144"/>
                  </a:lnTo>
                  <a:close/>
                </a:path>
              </a:pathLst>
            </a:custGeom>
            <a:solidFill>
              <a:srgbClr val="00000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xfrm>
            <a:off x="684531" y="1308099"/>
            <a:ext cx="3550285" cy="5334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300" dirty="0">
                <a:solidFill>
                  <a:srgbClr val="000000"/>
                </a:solidFill>
                <a:latin typeface="Calibri"/>
                <a:cs typeface="Calibri"/>
              </a:rPr>
              <a:t>Modeling</a:t>
            </a:r>
            <a:r>
              <a:rPr sz="3300"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300" spc="-5" dirty="0">
                <a:solidFill>
                  <a:srgbClr val="000000"/>
                </a:solidFill>
                <a:latin typeface="Calibri"/>
                <a:cs typeface="Calibri"/>
              </a:rPr>
              <a:t>Subclasses</a:t>
            </a:r>
            <a:endParaRPr sz="33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688666" y="2624665"/>
            <a:ext cx="2244090" cy="1888489"/>
            <a:chOff x="6688666" y="2624665"/>
            <a:chExt cx="2244090" cy="1888489"/>
          </a:xfrm>
        </p:grpSpPr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14066" y="2641599"/>
              <a:ext cx="2167467" cy="1820332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88666" y="2624665"/>
              <a:ext cx="2243667" cy="1888067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6760028" y="2686050"/>
            <a:ext cx="2057400" cy="1708785"/>
          </a:xfrm>
          <a:prstGeom prst="rect">
            <a:avLst/>
          </a:prstGeom>
          <a:solidFill>
            <a:srgbClr val="E6E0EC"/>
          </a:solidFill>
        </p:spPr>
        <p:txBody>
          <a:bodyPr vert="horz" wrap="square" lIns="0" tIns="35560" rIns="0" bIns="0" rtlCol="0">
            <a:spAutoFit/>
          </a:bodyPr>
          <a:lstStyle/>
          <a:p>
            <a:pPr marL="90805" marR="95885">
              <a:lnSpc>
                <a:spcPct val="100000"/>
              </a:lnSpc>
              <a:spcBef>
                <a:spcPts val="280"/>
              </a:spcBef>
            </a:pPr>
            <a:r>
              <a:rPr sz="1500" dirty="0">
                <a:latin typeface="Calibri"/>
                <a:cs typeface="Calibri"/>
              </a:rPr>
              <a:t>Child </a:t>
            </a:r>
            <a:r>
              <a:rPr sz="1500" spc="-5" dirty="0">
                <a:latin typeface="Calibri"/>
                <a:cs typeface="Calibri"/>
              </a:rPr>
              <a:t>subclasses </a:t>
            </a:r>
            <a:r>
              <a:rPr sz="1500" spc="-10" dirty="0">
                <a:latin typeface="Calibri"/>
                <a:cs typeface="Calibri"/>
              </a:rPr>
              <a:t>contain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</a:t>
            </a:r>
            <a:r>
              <a:rPr sz="1500" spc="-10" dirty="0">
                <a:latin typeface="Calibri"/>
                <a:cs typeface="Calibri"/>
              </a:rPr>
              <a:t>attributes</a:t>
            </a:r>
            <a:r>
              <a:rPr sz="1500" dirty="0">
                <a:latin typeface="Calibri"/>
                <a:cs typeface="Calibri"/>
              </a:rPr>
              <a:t> of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all 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 their </a:t>
            </a:r>
            <a:r>
              <a:rPr sz="1500" spc="-10" dirty="0">
                <a:latin typeface="Calibri"/>
                <a:cs typeface="Calibri"/>
              </a:rPr>
              <a:t>parent </a:t>
            </a:r>
            <a:r>
              <a:rPr sz="1500" dirty="0">
                <a:latin typeface="Calibri"/>
                <a:cs typeface="Calibri"/>
              </a:rPr>
              <a:t>classes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plus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new </a:t>
            </a:r>
            <a:r>
              <a:rPr sz="1500" spc="-10" dirty="0">
                <a:latin typeface="Calibri"/>
                <a:cs typeface="Calibri"/>
              </a:rPr>
              <a:t>attributes </a:t>
            </a:r>
            <a:r>
              <a:rPr sz="1500" spc="-5" dirty="0">
                <a:latin typeface="Calibri"/>
                <a:cs typeface="Calibri"/>
              </a:rPr>
              <a:t> shown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attached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them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in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5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E/R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diagram</a:t>
            </a:r>
            <a:endParaRPr sz="15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35225" y="148166"/>
            <a:ext cx="42760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>
                <a:latin typeface="Arial"/>
                <a:cs typeface="Arial"/>
              </a:rPr>
              <a:t>Mapping</a:t>
            </a:r>
            <a:r>
              <a:rPr b="1" spc="-50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natural</a:t>
            </a:r>
            <a:r>
              <a:rPr b="1" spc="-45" dirty="0">
                <a:latin typeface="Arial"/>
                <a:cs typeface="Arial"/>
              </a:rPr>
              <a:t> </a:t>
            </a:r>
            <a:r>
              <a:rPr b="1" spc="-5" dirty="0">
                <a:latin typeface="Arial"/>
                <a:cs typeface="Arial"/>
              </a:rPr>
              <a:t>language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21339" y="1172632"/>
            <a:ext cx="8482965" cy="155956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56540" indent="-256540">
              <a:lnSpc>
                <a:spcPts val="2870"/>
              </a:lnSpc>
              <a:spcBef>
                <a:spcPts val="204"/>
              </a:spcBef>
              <a:buFont typeface="Arial MT"/>
              <a:buChar char="•"/>
              <a:tabLst>
                <a:tab pos="256540" algn="l"/>
                <a:tab pos="257175" algn="l"/>
              </a:tabLst>
            </a:pPr>
            <a:r>
              <a:rPr sz="2400" dirty="0">
                <a:latin typeface="Calibri"/>
                <a:cs typeface="Calibri"/>
              </a:rPr>
              <a:t>Chen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proposed</a:t>
            </a:r>
            <a:r>
              <a:rPr sz="2400" spc="-5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dirty="0">
                <a:latin typeface="Calibri"/>
                <a:cs typeface="Calibri"/>
              </a:rPr>
              <a:t>"rules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thumb"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5" dirty="0">
                <a:latin typeface="Calibri"/>
                <a:cs typeface="Calibri"/>
              </a:rPr>
              <a:t> mapping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natural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language descriptions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ER </a:t>
            </a:r>
            <a:r>
              <a:rPr sz="2400" spc="-10" dirty="0">
                <a:latin typeface="Calibri"/>
                <a:cs typeface="Calibri"/>
              </a:rPr>
              <a:t>diagrams:</a:t>
            </a:r>
            <a:r>
              <a:rPr sz="2400" spc="-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u="heavy" spc="-5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libri"/>
                <a:cs typeface="Calibri"/>
              </a:rPr>
              <a:t>"English, Chinese </a:t>
            </a:r>
            <a:r>
              <a:rPr sz="2400" u="heavy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libri"/>
                <a:cs typeface="Calibri"/>
              </a:rPr>
              <a:t>and ER </a:t>
            </a:r>
            <a:r>
              <a:rPr sz="2400" spc="5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u="heavy" spc="-10" dirty="0">
                <a:solidFill>
                  <a:srgbClr val="800080"/>
                </a:solidFill>
                <a:uFill>
                  <a:solidFill>
                    <a:srgbClr val="800080"/>
                  </a:solidFill>
                </a:uFill>
                <a:latin typeface="Calibri"/>
                <a:cs typeface="Calibri"/>
              </a:rPr>
              <a:t>diagrams"</a:t>
            </a:r>
            <a:r>
              <a:rPr sz="2400" spc="-10" dirty="0">
                <a:solidFill>
                  <a:srgbClr val="80008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Peter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Chen.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8000" y="2463800"/>
            <a:ext cx="5604933" cy="313266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11400" y="76200"/>
            <a:ext cx="4538132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20950" y="148166"/>
            <a:ext cx="410337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Understanding</a:t>
            </a:r>
            <a:r>
              <a:rPr spc="-60" dirty="0"/>
              <a:t> </a:t>
            </a:r>
            <a:r>
              <a:rPr spc="-5" dirty="0"/>
              <a:t>Subclasses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10992" y="1079499"/>
            <a:ext cx="38703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dirty="0">
                <a:latin typeface="Calibri"/>
                <a:cs typeface="Calibri"/>
              </a:rPr>
              <a:t>Think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terms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5" dirty="0">
                <a:latin typeface="Calibri"/>
                <a:cs typeface="Calibri"/>
              </a:rPr>
              <a:t> records; ex: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53893" y="1892299"/>
            <a:ext cx="1090295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15" dirty="0">
                <a:solidFill>
                  <a:srgbClr val="C0504D"/>
                </a:solidFill>
                <a:latin typeface="Arial MT"/>
                <a:cs typeface="Arial MT"/>
              </a:rPr>
              <a:t>–</a:t>
            </a:r>
            <a:r>
              <a:rPr sz="2100" spc="-14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rgbClr val="C0504D"/>
                </a:solidFill>
                <a:latin typeface="Calibri"/>
                <a:cs typeface="Calibri"/>
              </a:rPr>
              <a:t>Product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3893" y="3043766"/>
            <a:ext cx="2063114" cy="3505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100" spc="15" dirty="0">
                <a:solidFill>
                  <a:srgbClr val="C0504D"/>
                </a:solidFill>
                <a:latin typeface="Arial MT"/>
                <a:cs typeface="Arial MT"/>
              </a:rPr>
              <a:t>–</a:t>
            </a:r>
            <a:r>
              <a:rPr sz="2100" spc="-114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rgbClr val="C0504D"/>
                </a:solidFill>
                <a:latin typeface="Calibri"/>
                <a:cs typeface="Calibri"/>
              </a:rPr>
              <a:t>SoftwareProduct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51937" y="2334351"/>
            <a:ext cx="914400" cy="3429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20"/>
              </a:spcBef>
            </a:pPr>
            <a:r>
              <a:rPr sz="1800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1937" y="2677251"/>
            <a:ext cx="914400" cy="28575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6350" rIns="0" bIns="0" rtlCol="0">
            <a:spAutoFit/>
          </a:bodyPr>
          <a:lstStyle/>
          <a:p>
            <a:pPr marL="193675">
              <a:lnSpc>
                <a:spcPct val="100000"/>
              </a:lnSpc>
              <a:spcBef>
                <a:spcPts val="50"/>
              </a:spcBef>
            </a:pPr>
            <a:r>
              <a:rPr sz="1800" spc="-5" dirty="0">
                <a:latin typeface="Calibri"/>
                <a:cs typeface="Calibri"/>
              </a:rPr>
              <a:t>price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51937" y="3565570"/>
            <a:ext cx="914400" cy="3429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05740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51937" y="3908471"/>
            <a:ext cx="914400" cy="28575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8575" rIns="0" bIns="0" rtlCol="0">
            <a:spAutoFit/>
          </a:bodyPr>
          <a:lstStyle/>
          <a:p>
            <a:pPr marL="205740">
              <a:lnSpc>
                <a:spcPts val="2025"/>
              </a:lnSpc>
              <a:spcBef>
                <a:spcPts val="225"/>
              </a:spcBef>
            </a:pPr>
            <a:r>
              <a:rPr sz="1800" spc="-5" dirty="0">
                <a:latin typeface="Calibri"/>
                <a:cs typeface="Calibri"/>
              </a:rPr>
              <a:t>price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53893" y="4084108"/>
            <a:ext cx="2354580" cy="842644"/>
          </a:xfrm>
          <a:prstGeom prst="rect">
            <a:avLst/>
          </a:prstGeom>
        </p:spPr>
        <p:txBody>
          <a:bodyPr vert="horz" wrap="square" lIns="0" tIns="127635" rIns="0" bIns="0" rtlCol="0">
            <a:spAutoFit/>
          </a:bodyPr>
          <a:lstStyle/>
          <a:p>
            <a:pPr marL="774700">
              <a:lnSpc>
                <a:spcPct val="100000"/>
              </a:lnSpc>
              <a:spcBef>
                <a:spcPts val="1005"/>
              </a:spcBef>
            </a:pPr>
            <a:r>
              <a:rPr sz="1300" spc="15" dirty="0">
                <a:latin typeface="Calibri"/>
                <a:cs typeface="Calibri"/>
              </a:rPr>
              <a:t>platforms</a:t>
            </a:r>
            <a:endParaRPr sz="1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100" spc="15" dirty="0">
                <a:solidFill>
                  <a:srgbClr val="C0504D"/>
                </a:solidFill>
                <a:latin typeface="Arial MT"/>
                <a:cs typeface="Arial MT"/>
              </a:rPr>
              <a:t>–</a:t>
            </a:r>
            <a:r>
              <a:rPr sz="2100" spc="-125" dirty="0">
                <a:solidFill>
                  <a:srgbClr val="C0504D"/>
                </a:solidFill>
                <a:latin typeface="Arial MT"/>
                <a:cs typeface="Arial MT"/>
              </a:rPr>
              <a:t> </a:t>
            </a:r>
            <a:r>
              <a:rPr sz="2100" spc="-10" dirty="0">
                <a:solidFill>
                  <a:srgbClr val="C0504D"/>
                </a:solidFill>
                <a:latin typeface="Calibri"/>
                <a:cs typeface="Calibri"/>
              </a:rPr>
              <a:t>EducationalProduct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41792" y="5131997"/>
            <a:ext cx="914400" cy="3429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32384" rIns="0" bIns="0" rtlCol="0">
            <a:spAutoFit/>
          </a:bodyPr>
          <a:lstStyle/>
          <a:p>
            <a:pPr marL="205104">
              <a:lnSpc>
                <a:spcPct val="100000"/>
              </a:lnSpc>
              <a:spcBef>
                <a:spcPts val="254"/>
              </a:spcBef>
            </a:pPr>
            <a:r>
              <a:rPr sz="1800" spc="-5" dirty="0">
                <a:latin typeface="Calibri"/>
                <a:cs typeface="Calibri"/>
              </a:rPr>
              <a:t>name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41792" y="5474897"/>
            <a:ext cx="914400" cy="28575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vert="horz" wrap="square" lIns="0" tIns="27940" rIns="0" bIns="0" rtlCol="0">
            <a:spAutoFit/>
          </a:bodyPr>
          <a:lstStyle/>
          <a:p>
            <a:pPr marL="205104">
              <a:lnSpc>
                <a:spcPts val="2025"/>
              </a:lnSpc>
              <a:spcBef>
                <a:spcPts val="220"/>
              </a:spcBef>
            </a:pPr>
            <a:r>
              <a:rPr sz="1800" spc="-5" dirty="0">
                <a:latin typeface="Calibri"/>
                <a:cs typeface="Calibri"/>
              </a:rPr>
              <a:t>price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48697" y="5736166"/>
            <a:ext cx="7086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5" dirty="0">
                <a:latin typeface="Calibri"/>
                <a:cs typeface="Calibri"/>
              </a:rPr>
              <a:t>ageGroup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6553200" y="1253067"/>
            <a:ext cx="2244090" cy="1879600"/>
            <a:chOff x="6553200" y="1253067"/>
            <a:chExt cx="2244090" cy="187960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78600" y="1270000"/>
              <a:ext cx="2167467" cy="181186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53200" y="1253067"/>
              <a:ext cx="2243667" cy="1879600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6624535" y="1311993"/>
            <a:ext cx="2057400" cy="1708785"/>
          </a:xfrm>
          <a:prstGeom prst="rect">
            <a:avLst/>
          </a:prstGeom>
          <a:solidFill>
            <a:srgbClr val="E6E0EC"/>
          </a:solidFill>
        </p:spPr>
        <p:txBody>
          <a:bodyPr vert="horz" wrap="square" lIns="0" tIns="29845" rIns="0" bIns="0" rtlCol="0">
            <a:spAutoFit/>
          </a:bodyPr>
          <a:lstStyle/>
          <a:p>
            <a:pPr marL="91440" marR="95885">
              <a:lnSpc>
                <a:spcPct val="100000"/>
              </a:lnSpc>
              <a:spcBef>
                <a:spcPts val="235"/>
              </a:spcBef>
            </a:pPr>
            <a:r>
              <a:rPr sz="1500" dirty="0">
                <a:latin typeface="Calibri"/>
                <a:cs typeface="Calibri"/>
              </a:rPr>
              <a:t>Child </a:t>
            </a:r>
            <a:r>
              <a:rPr sz="1500" spc="-5" dirty="0">
                <a:latin typeface="Calibri"/>
                <a:cs typeface="Calibri"/>
              </a:rPr>
              <a:t>subclasses </a:t>
            </a:r>
            <a:r>
              <a:rPr sz="1500" spc="-10" dirty="0">
                <a:latin typeface="Calibri"/>
                <a:cs typeface="Calibri"/>
              </a:rPr>
              <a:t>contain </a:t>
            </a:r>
            <a:r>
              <a:rPr sz="1500" spc="-32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all</a:t>
            </a:r>
            <a:r>
              <a:rPr sz="1500" spc="1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-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attributes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i="1" dirty="0">
                <a:latin typeface="Calibri"/>
                <a:cs typeface="Calibri"/>
              </a:rPr>
              <a:t>all </a:t>
            </a:r>
            <a:r>
              <a:rPr sz="1500" i="1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of their </a:t>
            </a:r>
            <a:r>
              <a:rPr sz="1500" spc="-10" dirty="0">
                <a:latin typeface="Calibri"/>
                <a:cs typeface="Calibri"/>
              </a:rPr>
              <a:t>parent </a:t>
            </a:r>
            <a:r>
              <a:rPr sz="1500" dirty="0">
                <a:latin typeface="Calibri"/>
                <a:cs typeface="Calibri"/>
              </a:rPr>
              <a:t>classes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plus</a:t>
            </a:r>
            <a:r>
              <a:rPr sz="1500" b="1" spc="-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 new </a:t>
            </a:r>
            <a:r>
              <a:rPr sz="1500" spc="-10" dirty="0">
                <a:latin typeface="Calibri"/>
                <a:cs typeface="Calibri"/>
              </a:rPr>
              <a:t>attributes </a:t>
            </a:r>
            <a:r>
              <a:rPr sz="1500" spc="-5" dirty="0">
                <a:latin typeface="Calibri"/>
                <a:cs typeface="Calibri"/>
              </a:rPr>
              <a:t> shown</a:t>
            </a:r>
            <a:r>
              <a:rPr sz="1500" spc="70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attached</a:t>
            </a:r>
            <a:r>
              <a:rPr sz="1500" spc="7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to 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5" dirty="0">
                <a:latin typeface="Calibri"/>
                <a:cs typeface="Calibri"/>
              </a:rPr>
              <a:t>them</a:t>
            </a:r>
            <a:r>
              <a:rPr sz="1500" spc="30" dirty="0">
                <a:latin typeface="Calibri"/>
                <a:cs typeface="Calibri"/>
              </a:rPr>
              <a:t> </a:t>
            </a:r>
            <a:r>
              <a:rPr sz="1500" spc="10" dirty="0">
                <a:latin typeface="Calibri"/>
                <a:cs typeface="Calibri"/>
              </a:rPr>
              <a:t>in</a:t>
            </a:r>
            <a:r>
              <a:rPr sz="1500" spc="40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the</a:t>
            </a:r>
            <a:r>
              <a:rPr sz="1500" spc="4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E/R 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diagram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45109" y="2933371"/>
            <a:ext cx="1527175" cy="675640"/>
          </a:xfrm>
          <a:prstGeom prst="rect">
            <a:avLst/>
          </a:prstGeom>
          <a:solidFill>
            <a:srgbClr val="F2DCDB"/>
          </a:solidFill>
          <a:ln w="9525">
            <a:solidFill>
              <a:srgbClr val="000000"/>
            </a:solidFill>
          </a:ln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Product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58471" y="1307232"/>
            <a:ext cx="1045844" cy="617855"/>
            <a:chOff x="5158471" y="1307232"/>
            <a:chExt cx="1045844" cy="617855"/>
          </a:xfrm>
        </p:grpSpPr>
        <p:sp>
          <p:nvSpPr>
            <p:cNvPr id="21" name="object 21"/>
            <p:cNvSpPr/>
            <p:nvPr/>
          </p:nvSpPr>
          <p:spPr>
            <a:xfrm>
              <a:off x="5163234" y="1311995"/>
              <a:ext cx="1036319" cy="608330"/>
            </a:xfrm>
            <a:custGeom>
              <a:avLst/>
              <a:gdLst/>
              <a:ahLst/>
              <a:cxnLst/>
              <a:rect l="l" t="t" r="r" b="b"/>
              <a:pathLst>
                <a:path w="1036320" h="608330">
                  <a:moveTo>
                    <a:pt x="518045" y="0"/>
                  </a:moveTo>
                  <a:lnTo>
                    <a:pt x="457630" y="2045"/>
                  </a:lnTo>
                  <a:lnTo>
                    <a:pt x="399262" y="8029"/>
                  </a:lnTo>
                  <a:lnTo>
                    <a:pt x="343329" y="17723"/>
                  </a:lnTo>
                  <a:lnTo>
                    <a:pt x="290222" y="30899"/>
                  </a:lnTo>
                  <a:lnTo>
                    <a:pt x="240327" y="47330"/>
                  </a:lnTo>
                  <a:lnTo>
                    <a:pt x="194034" y="66786"/>
                  </a:lnTo>
                  <a:lnTo>
                    <a:pt x="151731" y="89041"/>
                  </a:lnTo>
                  <a:lnTo>
                    <a:pt x="113808" y="113866"/>
                  </a:lnTo>
                  <a:lnTo>
                    <a:pt x="80653" y="141032"/>
                  </a:lnTo>
                  <a:lnTo>
                    <a:pt x="52654" y="170312"/>
                  </a:lnTo>
                  <a:lnTo>
                    <a:pt x="30201" y="201478"/>
                  </a:lnTo>
                  <a:lnTo>
                    <a:pt x="3485" y="268553"/>
                  </a:lnTo>
                  <a:lnTo>
                    <a:pt x="0" y="304007"/>
                  </a:lnTo>
                  <a:lnTo>
                    <a:pt x="3485" y="339461"/>
                  </a:lnTo>
                  <a:lnTo>
                    <a:pt x="30201" y="406537"/>
                  </a:lnTo>
                  <a:lnTo>
                    <a:pt x="52654" y="437702"/>
                  </a:lnTo>
                  <a:lnTo>
                    <a:pt x="80653" y="466982"/>
                  </a:lnTo>
                  <a:lnTo>
                    <a:pt x="113808" y="494149"/>
                  </a:lnTo>
                  <a:lnTo>
                    <a:pt x="151731" y="518974"/>
                  </a:lnTo>
                  <a:lnTo>
                    <a:pt x="194034" y="541228"/>
                  </a:lnTo>
                  <a:lnTo>
                    <a:pt x="240327" y="560685"/>
                  </a:lnTo>
                  <a:lnTo>
                    <a:pt x="290222" y="577116"/>
                  </a:lnTo>
                  <a:lnTo>
                    <a:pt x="343329" y="590292"/>
                  </a:lnTo>
                  <a:lnTo>
                    <a:pt x="399262" y="599987"/>
                  </a:lnTo>
                  <a:lnTo>
                    <a:pt x="457630" y="605971"/>
                  </a:lnTo>
                  <a:lnTo>
                    <a:pt x="518045" y="608016"/>
                  </a:lnTo>
                  <a:lnTo>
                    <a:pt x="578460" y="605971"/>
                  </a:lnTo>
                  <a:lnTo>
                    <a:pt x="636828" y="599987"/>
                  </a:lnTo>
                  <a:lnTo>
                    <a:pt x="692760" y="590292"/>
                  </a:lnTo>
                  <a:lnTo>
                    <a:pt x="745868" y="577116"/>
                  </a:lnTo>
                  <a:lnTo>
                    <a:pt x="795763" y="560685"/>
                  </a:lnTo>
                  <a:lnTo>
                    <a:pt x="842056" y="541228"/>
                  </a:lnTo>
                  <a:lnTo>
                    <a:pt x="884358" y="518974"/>
                  </a:lnTo>
                  <a:lnTo>
                    <a:pt x="922281" y="494149"/>
                  </a:lnTo>
                  <a:lnTo>
                    <a:pt x="955436" y="466982"/>
                  </a:lnTo>
                  <a:lnTo>
                    <a:pt x="983435" y="437702"/>
                  </a:lnTo>
                  <a:lnTo>
                    <a:pt x="1005888" y="406537"/>
                  </a:lnTo>
                  <a:lnTo>
                    <a:pt x="1032604" y="339461"/>
                  </a:lnTo>
                  <a:lnTo>
                    <a:pt x="1036090" y="304007"/>
                  </a:lnTo>
                  <a:lnTo>
                    <a:pt x="1032604" y="268553"/>
                  </a:lnTo>
                  <a:lnTo>
                    <a:pt x="1005888" y="201478"/>
                  </a:lnTo>
                  <a:lnTo>
                    <a:pt x="983435" y="170312"/>
                  </a:lnTo>
                  <a:lnTo>
                    <a:pt x="955436" y="141032"/>
                  </a:lnTo>
                  <a:lnTo>
                    <a:pt x="922281" y="113866"/>
                  </a:lnTo>
                  <a:lnTo>
                    <a:pt x="884358" y="89041"/>
                  </a:lnTo>
                  <a:lnTo>
                    <a:pt x="842056" y="66786"/>
                  </a:lnTo>
                  <a:lnTo>
                    <a:pt x="795763" y="47330"/>
                  </a:lnTo>
                  <a:lnTo>
                    <a:pt x="745868" y="30899"/>
                  </a:lnTo>
                  <a:lnTo>
                    <a:pt x="692760" y="17723"/>
                  </a:lnTo>
                  <a:lnTo>
                    <a:pt x="636828" y="8029"/>
                  </a:lnTo>
                  <a:lnTo>
                    <a:pt x="578460" y="2045"/>
                  </a:lnTo>
                  <a:lnTo>
                    <a:pt x="518045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3234" y="1311995"/>
              <a:ext cx="1036319" cy="608330"/>
            </a:xfrm>
            <a:custGeom>
              <a:avLst/>
              <a:gdLst/>
              <a:ahLst/>
              <a:cxnLst/>
              <a:rect l="l" t="t" r="r" b="b"/>
              <a:pathLst>
                <a:path w="1036320" h="608330">
                  <a:moveTo>
                    <a:pt x="0" y="304008"/>
                  </a:moveTo>
                  <a:lnTo>
                    <a:pt x="13681" y="234301"/>
                  </a:lnTo>
                  <a:lnTo>
                    <a:pt x="52654" y="170312"/>
                  </a:lnTo>
                  <a:lnTo>
                    <a:pt x="80653" y="141032"/>
                  </a:lnTo>
                  <a:lnTo>
                    <a:pt x="113808" y="113866"/>
                  </a:lnTo>
                  <a:lnTo>
                    <a:pt x="151732" y="89041"/>
                  </a:lnTo>
                  <a:lnTo>
                    <a:pt x="194034" y="66787"/>
                  </a:lnTo>
                  <a:lnTo>
                    <a:pt x="240327" y="47330"/>
                  </a:lnTo>
                  <a:lnTo>
                    <a:pt x="290222" y="30899"/>
                  </a:lnTo>
                  <a:lnTo>
                    <a:pt x="343330" y="17723"/>
                  </a:lnTo>
                  <a:lnTo>
                    <a:pt x="399262" y="8029"/>
                  </a:lnTo>
                  <a:lnTo>
                    <a:pt x="457630" y="2045"/>
                  </a:lnTo>
                  <a:lnTo>
                    <a:pt x="518045" y="0"/>
                  </a:lnTo>
                  <a:lnTo>
                    <a:pt x="578460" y="2045"/>
                  </a:lnTo>
                  <a:lnTo>
                    <a:pt x="636828" y="8029"/>
                  </a:lnTo>
                  <a:lnTo>
                    <a:pt x="692760" y="17723"/>
                  </a:lnTo>
                  <a:lnTo>
                    <a:pt x="745868" y="30899"/>
                  </a:lnTo>
                  <a:lnTo>
                    <a:pt x="795763" y="47330"/>
                  </a:lnTo>
                  <a:lnTo>
                    <a:pt x="842056" y="66787"/>
                  </a:lnTo>
                  <a:lnTo>
                    <a:pt x="884358" y="89041"/>
                  </a:lnTo>
                  <a:lnTo>
                    <a:pt x="922282" y="113866"/>
                  </a:lnTo>
                  <a:lnTo>
                    <a:pt x="955437" y="141032"/>
                  </a:lnTo>
                  <a:lnTo>
                    <a:pt x="983436" y="170312"/>
                  </a:lnTo>
                  <a:lnTo>
                    <a:pt x="1005889" y="201478"/>
                  </a:lnTo>
                  <a:lnTo>
                    <a:pt x="1032605" y="268554"/>
                  </a:lnTo>
                  <a:lnTo>
                    <a:pt x="1036091" y="304008"/>
                  </a:lnTo>
                  <a:lnTo>
                    <a:pt x="1032605" y="339461"/>
                  </a:lnTo>
                  <a:lnTo>
                    <a:pt x="1005889" y="406537"/>
                  </a:lnTo>
                  <a:lnTo>
                    <a:pt x="983436" y="437703"/>
                  </a:lnTo>
                  <a:lnTo>
                    <a:pt x="955437" y="466983"/>
                  </a:lnTo>
                  <a:lnTo>
                    <a:pt x="922282" y="494149"/>
                  </a:lnTo>
                  <a:lnTo>
                    <a:pt x="884358" y="518974"/>
                  </a:lnTo>
                  <a:lnTo>
                    <a:pt x="842056" y="541228"/>
                  </a:lnTo>
                  <a:lnTo>
                    <a:pt x="795763" y="560685"/>
                  </a:lnTo>
                  <a:lnTo>
                    <a:pt x="745868" y="577116"/>
                  </a:lnTo>
                  <a:lnTo>
                    <a:pt x="692760" y="590292"/>
                  </a:lnTo>
                  <a:lnTo>
                    <a:pt x="636828" y="599986"/>
                  </a:lnTo>
                  <a:lnTo>
                    <a:pt x="578460" y="605970"/>
                  </a:lnTo>
                  <a:lnTo>
                    <a:pt x="518045" y="608016"/>
                  </a:lnTo>
                  <a:lnTo>
                    <a:pt x="457630" y="605970"/>
                  </a:lnTo>
                  <a:lnTo>
                    <a:pt x="399262" y="599986"/>
                  </a:lnTo>
                  <a:lnTo>
                    <a:pt x="343330" y="590292"/>
                  </a:lnTo>
                  <a:lnTo>
                    <a:pt x="290222" y="577116"/>
                  </a:lnTo>
                  <a:lnTo>
                    <a:pt x="240327" y="560685"/>
                  </a:lnTo>
                  <a:lnTo>
                    <a:pt x="194034" y="541228"/>
                  </a:lnTo>
                  <a:lnTo>
                    <a:pt x="151732" y="518974"/>
                  </a:lnTo>
                  <a:lnTo>
                    <a:pt x="113808" y="494149"/>
                  </a:lnTo>
                  <a:lnTo>
                    <a:pt x="80653" y="466983"/>
                  </a:lnTo>
                  <a:lnTo>
                    <a:pt x="52654" y="437703"/>
                  </a:lnTo>
                  <a:lnTo>
                    <a:pt x="30201" y="406537"/>
                  </a:lnTo>
                  <a:lnTo>
                    <a:pt x="3485" y="339461"/>
                  </a:lnTo>
                  <a:lnTo>
                    <a:pt x="0" y="3040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493160" y="1502832"/>
            <a:ext cx="375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340504" y="2117920"/>
            <a:ext cx="1045844" cy="617855"/>
            <a:chOff x="4340504" y="2117920"/>
            <a:chExt cx="1045844" cy="617855"/>
          </a:xfrm>
        </p:grpSpPr>
        <p:sp>
          <p:nvSpPr>
            <p:cNvPr id="25" name="object 25"/>
            <p:cNvSpPr/>
            <p:nvPr/>
          </p:nvSpPr>
          <p:spPr>
            <a:xfrm>
              <a:off x="4345266" y="2122683"/>
              <a:ext cx="1036319" cy="608330"/>
            </a:xfrm>
            <a:custGeom>
              <a:avLst/>
              <a:gdLst/>
              <a:ahLst/>
              <a:cxnLst/>
              <a:rect l="l" t="t" r="r" b="b"/>
              <a:pathLst>
                <a:path w="1036320" h="608330">
                  <a:moveTo>
                    <a:pt x="518045" y="0"/>
                  </a:moveTo>
                  <a:lnTo>
                    <a:pt x="457630" y="2045"/>
                  </a:lnTo>
                  <a:lnTo>
                    <a:pt x="399262" y="8029"/>
                  </a:lnTo>
                  <a:lnTo>
                    <a:pt x="343330" y="17723"/>
                  </a:lnTo>
                  <a:lnTo>
                    <a:pt x="290222" y="30899"/>
                  </a:lnTo>
                  <a:lnTo>
                    <a:pt x="240327" y="47330"/>
                  </a:lnTo>
                  <a:lnTo>
                    <a:pt x="194034" y="66786"/>
                  </a:lnTo>
                  <a:lnTo>
                    <a:pt x="151732" y="89041"/>
                  </a:lnTo>
                  <a:lnTo>
                    <a:pt x="113809" y="113866"/>
                  </a:lnTo>
                  <a:lnTo>
                    <a:pt x="80653" y="141032"/>
                  </a:lnTo>
                  <a:lnTo>
                    <a:pt x="52654" y="170312"/>
                  </a:lnTo>
                  <a:lnTo>
                    <a:pt x="30201" y="201478"/>
                  </a:lnTo>
                  <a:lnTo>
                    <a:pt x="3485" y="268553"/>
                  </a:lnTo>
                  <a:lnTo>
                    <a:pt x="0" y="304007"/>
                  </a:lnTo>
                  <a:lnTo>
                    <a:pt x="3485" y="339461"/>
                  </a:lnTo>
                  <a:lnTo>
                    <a:pt x="30201" y="406537"/>
                  </a:lnTo>
                  <a:lnTo>
                    <a:pt x="52654" y="437702"/>
                  </a:lnTo>
                  <a:lnTo>
                    <a:pt x="80653" y="466982"/>
                  </a:lnTo>
                  <a:lnTo>
                    <a:pt x="113809" y="494149"/>
                  </a:lnTo>
                  <a:lnTo>
                    <a:pt x="151732" y="518974"/>
                  </a:lnTo>
                  <a:lnTo>
                    <a:pt x="194034" y="541228"/>
                  </a:lnTo>
                  <a:lnTo>
                    <a:pt x="240327" y="560685"/>
                  </a:lnTo>
                  <a:lnTo>
                    <a:pt x="290222" y="577116"/>
                  </a:lnTo>
                  <a:lnTo>
                    <a:pt x="343330" y="590292"/>
                  </a:lnTo>
                  <a:lnTo>
                    <a:pt x="399262" y="599987"/>
                  </a:lnTo>
                  <a:lnTo>
                    <a:pt x="457630" y="605971"/>
                  </a:lnTo>
                  <a:lnTo>
                    <a:pt x="518045" y="608016"/>
                  </a:lnTo>
                  <a:lnTo>
                    <a:pt x="578460" y="605971"/>
                  </a:lnTo>
                  <a:lnTo>
                    <a:pt x="636828" y="599987"/>
                  </a:lnTo>
                  <a:lnTo>
                    <a:pt x="692760" y="590292"/>
                  </a:lnTo>
                  <a:lnTo>
                    <a:pt x="745868" y="577116"/>
                  </a:lnTo>
                  <a:lnTo>
                    <a:pt x="795763" y="560685"/>
                  </a:lnTo>
                  <a:lnTo>
                    <a:pt x="842056" y="541228"/>
                  </a:lnTo>
                  <a:lnTo>
                    <a:pt x="884359" y="518974"/>
                  </a:lnTo>
                  <a:lnTo>
                    <a:pt x="922282" y="494149"/>
                  </a:lnTo>
                  <a:lnTo>
                    <a:pt x="955437" y="466982"/>
                  </a:lnTo>
                  <a:lnTo>
                    <a:pt x="983436" y="437702"/>
                  </a:lnTo>
                  <a:lnTo>
                    <a:pt x="1005889" y="406537"/>
                  </a:lnTo>
                  <a:lnTo>
                    <a:pt x="1032606" y="339461"/>
                  </a:lnTo>
                  <a:lnTo>
                    <a:pt x="1036091" y="304007"/>
                  </a:lnTo>
                  <a:lnTo>
                    <a:pt x="1032606" y="268553"/>
                  </a:lnTo>
                  <a:lnTo>
                    <a:pt x="1005889" y="201478"/>
                  </a:lnTo>
                  <a:lnTo>
                    <a:pt x="983436" y="170312"/>
                  </a:lnTo>
                  <a:lnTo>
                    <a:pt x="955437" y="141032"/>
                  </a:lnTo>
                  <a:lnTo>
                    <a:pt x="922282" y="113866"/>
                  </a:lnTo>
                  <a:lnTo>
                    <a:pt x="884359" y="89041"/>
                  </a:lnTo>
                  <a:lnTo>
                    <a:pt x="842056" y="66786"/>
                  </a:lnTo>
                  <a:lnTo>
                    <a:pt x="795763" y="47330"/>
                  </a:lnTo>
                  <a:lnTo>
                    <a:pt x="745868" y="30899"/>
                  </a:lnTo>
                  <a:lnTo>
                    <a:pt x="692760" y="17723"/>
                  </a:lnTo>
                  <a:lnTo>
                    <a:pt x="636828" y="8029"/>
                  </a:lnTo>
                  <a:lnTo>
                    <a:pt x="578460" y="2045"/>
                  </a:lnTo>
                  <a:lnTo>
                    <a:pt x="518045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345266" y="2122683"/>
              <a:ext cx="1036319" cy="608330"/>
            </a:xfrm>
            <a:custGeom>
              <a:avLst/>
              <a:gdLst/>
              <a:ahLst/>
              <a:cxnLst/>
              <a:rect l="l" t="t" r="r" b="b"/>
              <a:pathLst>
                <a:path w="1036320" h="608330">
                  <a:moveTo>
                    <a:pt x="0" y="304008"/>
                  </a:moveTo>
                  <a:lnTo>
                    <a:pt x="13681" y="234301"/>
                  </a:lnTo>
                  <a:lnTo>
                    <a:pt x="52654" y="170312"/>
                  </a:lnTo>
                  <a:lnTo>
                    <a:pt x="80653" y="141032"/>
                  </a:lnTo>
                  <a:lnTo>
                    <a:pt x="113808" y="113866"/>
                  </a:lnTo>
                  <a:lnTo>
                    <a:pt x="151732" y="89041"/>
                  </a:lnTo>
                  <a:lnTo>
                    <a:pt x="194034" y="66787"/>
                  </a:lnTo>
                  <a:lnTo>
                    <a:pt x="240327" y="47330"/>
                  </a:lnTo>
                  <a:lnTo>
                    <a:pt x="290222" y="30899"/>
                  </a:lnTo>
                  <a:lnTo>
                    <a:pt x="343330" y="17723"/>
                  </a:lnTo>
                  <a:lnTo>
                    <a:pt x="399262" y="8029"/>
                  </a:lnTo>
                  <a:lnTo>
                    <a:pt x="457630" y="2045"/>
                  </a:lnTo>
                  <a:lnTo>
                    <a:pt x="518045" y="0"/>
                  </a:lnTo>
                  <a:lnTo>
                    <a:pt x="578460" y="2045"/>
                  </a:lnTo>
                  <a:lnTo>
                    <a:pt x="636828" y="8029"/>
                  </a:lnTo>
                  <a:lnTo>
                    <a:pt x="692760" y="17723"/>
                  </a:lnTo>
                  <a:lnTo>
                    <a:pt x="745868" y="30899"/>
                  </a:lnTo>
                  <a:lnTo>
                    <a:pt x="795763" y="47330"/>
                  </a:lnTo>
                  <a:lnTo>
                    <a:pt x="842056" y="66787"/>
                  </a:lnTo>
                  <a:lnTo>
                    <a:pt x="884358" y="89041"/>
                  </a:lnTo>
                  <a:lnTo>
                    <a:pt x="922282" y="113866"/>
                  </a:lnTo>
                  <a:lnTo>
                    <a:pt x="955437" y="141032"/>
                  </a:lnTo>
                  <a:lnTo>
                    <a:pt x="983436" y="170312"/>
                  </a:lnTo>
                  <a:lnTo>
                    <a:pt x="1005889" y="201478"/>
                  </a:lnTo>
                  <a:lnTo>
                    <a:pt x="1032605" y="268554"/>
                  </a:lnTo>
                  <a:lnTo>
                    <a:pt x="1036091" y="304008"/>
                  </a:lnTo>
                  <a:lnTo>
                    <a:pt x="1032605" y="339461"/>
                  </a:lnTo>
                  <a:lnTo>
                    <a:pt x="1005889" y="406537"/>
                  </a:lnTo>
                  <a:lnTo>
                    <a:pt x="983436" y="437703"/>
                  </a:lnTo>
                  <a:lnTo>
                    <a:pt x="955437" y="466983"/>
                  </a:lnTo>
                  <a:lnTo>
                    <a:pt x="922282" y="494149"/>
                  </a:lnTo>
                  <a:lnTo>
                    <a:pt x="884358" y="518974"/>
                  </a:lnTo>
                  <a:lnTo>
                    <a:pt x="842056" y="541228"/>
                  </a:lnTo>
                  <a:lnTo>
                    <a:pt x="795763" y="560685"/>
                  </a:lnTo>
                  <a:lnTo>
                    <a:pt x="745868" y="577116"/>
                  </a:lnTo>
                  <a:lnTo>
                    <a:pt x="692760" y="590292"/>
                  </a:lnTo>
                  <a:lnTo>
                    <a:pt x="636828" y="599986"/>
                  </a:lnTo>
                  <a:lnTo>
                    <a:pt x="578460" y="605970"/>
                  </a:lnTo>
                  <a:lnTo>
                    <a:pt x="518045" y="608016"/>
                  </a:lnTo>
                  <a:lnTo>
                    <a:pt x="457630" y="605970"/>
                  </a:lnTo>
                  <a:lnTo>
                    <a:pt x="399262" y="599986"/>
                  </a:lnTo>
                  <a:lnTo>
                    <a:pt x="343330" y="590292"/>
                  </a:lnTo>
                  <a:lnTo>
                    <a:pt x="290222" y="577116"/>
                  </a:lnTo>
                  <a:lnTo>
                    <a:pt x="240327" y="560685"/>
                  </a:lnTo>
                  <a:lnTo>
                    <a:pt x="194034" y="541228"/>
                  </a:lnTo>
                  <a:lnTo>
                    <a:pt x="151732" y="518974"/>
                  </a:lnTo>
                  <a:lnTo>
                    <a:pt x="113808" y="494149"/>
                  </a:lnTo>
                  <a:lnTo>
                    <a:pt x="80653" y="466983"/>
                  </a:lnTo>
                  <a:lnTo>
                    <a:pt x="52654" y="437703"/>
                  </a:lnTo>
                  <a:lnTo>
                    <a:pt x="30201" y="406537"/>
                  </a:lnTo>
                  <a:lnTo>
                    <a:pt x="3485" y="339461"/>
                  </a:lnTo>
                  <a:lnTo>
                    <a:pt x="0" y="3040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696624" y="2315632"/>
            <a:ext cx="333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pr</a:t>
            </a:r>
            <a:r>
              <a:rPr sz="1200" spc="-5" dirty="0">
                <a:latin typeface="Calibri"/>
                <a:cs typeface="Calibri"/>
              </a:rPr>
              <a:t>i</a:t>
            </a:r>
            <a:r>
              <a:rPr sz="1200" dirty="0">
                <a:latin typeface="Calibri"/>
                <a:cs typeface="Calibri"/>
              </a:rPr>
              <a:t>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163234" y="2663140"/>
            <a:ext cx="218440" cy="270510"/>
          </a:xfrm>
          <a:custGeom>
            <a:avLst/>
            <a:gdLst/>
            <a:ahLst/>
            <a:cxnLst/>
            <a:rect l="l" t="t" r="r" b="b"/>
            <a:pathLst>
              <a:path w="218439" h="270510">
                <a:moveTo>
                  <a:pt x="218124" y="270229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708544" y="1920011"/>
            <a:ext cx="0" cy="1013460"/>
          </a:xfrm>
          <a:custGeom>
            <a:avLst/>
            <a:gdLst/>
            <a:ahLst/>
            <a:cxnLst/>
            <a:rect l="l" t="t" r="r" b="b"/>
            <a:pathLst>
              <a:path h="1013460">
                <a:moveTo>
                  <a:pt x="0" y="1013360"/>
                </a:moveTo>
                <a:lnTo>
                  <a:pt x="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0" name="object 30"/>
          <p:cNvGrpSpPr/>
          <p:nvPr/>
        </p:nvGrpSpPr>
        <p:grpSpPr>
          <a:xfrm>
            <a:off x="5322064" y="4009525"/>
            <a:ext cx="718820" cy="753110"/>
            <a:chOff x="5322064" y="4009525"/>
            <a:chExt cx="718820" cy="753110"/>
          </a:xfrm>
        </p:grpSpPr>
        <p:sp>
          <p:nvSpPr>
            <p:cNvPr id="31" name="object 31"/>
            <p:cNvSpPr/>
            <p:nvPr/>
          </p:nvSpPr>
          <p:spPr>
            <a:xfrm>
              <a:off x="5326827" y="4014288"/>
              <a:ext cx="709295" cy="743585"/>
            </a:xfrm>
            <a:custGeom>
              <a:avLst/>
              <a:gdLst/>
              <a:ahLst/>
              <a:cxnLst/>
              <a:rect l="l" t="t" r="r" b="b"/>
              <a:pathLst>
                <a:path w="709295" h="743585">
                  <a:moveTo>
                    <a:pt x="354451" y="0"/>
                  </a:moveTo>
                  <a:lnTo>
                    <a:pt x="0" y="743129"/>
                  </a:lnTo>
                  <a:lnTo>
                    <a:pt x="708903" y="743129"/>
                  </a:lnTo>
                  <a:lnTo>
                    <a:pt x="354451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326827" y="4014288"/>
              <a:ext cx="709295" cy="743585"/>
            </a:xfrm>
            <a:custGeom>
              <a:avLst/>
              <a:gdLst/>
              <a:ahLst/>
              <a:cxnLst/>
              <a:rect l="l" t="t" r="r" b="b"/>
              <a:pathLst>
                <a:path w="709295" h="743585">
                  <a:moveTo>
                    <a:pt x="0" y="743130"/>
                  </a:moveTo>
                  <a:lnTo>
                    <a:pt x="354452" y="0"/>
                  </a:lnTo>
                  <a:lnTo>
                    <a:pt x="708904" y="743130"/>
                  </a:lnTo>
                  <a:lnTo>
                    <a:pt x="0" y="74313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576503" y="4457699"/>
            <a:ext cx="208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581042" y="5230318"/>
            <a:ext cx="1908810" cy="675640"/>
          </a:xfrm>
          <a:prstGeom prst="rect">
            <a:avLst/>
          </a:prstGeom>
          <a:solidFill>
            <a:srgbClr val="F2DCDB"/>
          </a:solidFill>
          <a:ln w="952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33401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Educational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Product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036521" y="5230318"/>
            <a:ext cx="1691005" cy="675640"/>
          </a:xfrm>
          <a:prstGeom prst="rect">
            <a:avLst/>
          </a:prstGeom>
          <a:solidFill>
            <a:srgbClr val="F2DCDB"/>
          </a:solidFill>
          <a:ln w="9525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600">
              <a:latin typeface="Times New Roman"/>
              <a:cs typeface="Times New Roman"/>
            </a:endParaRPr>
          </a:p>
          <a:p>
            <a:pPr marL="30734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Software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Product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8103149" y="6036243"/>
            <a:ext cx="1045844" cy="617855"/>
            <a:chOff x="8103149" y="6036243"/>
            <a:chExt cx="1045844" cy="617855"/>
          </a:xfrm>
        </p:grpSpPr>
        <p:sp>
          <p:nvSpPr>
            <p:cNvPr id="37" name="object 37"/>
            <p:cNvSpPr/>
            <p:nvPr/>
          </p:nvSpPr>
          <p:spPr>
            <a:xfrm>
              <a:off x="8107912" y="6041006"/>
              <a:ext cx="1036319" cy="608330"/>
            </a:xfrm>
            <a:custGeom>
              <a:avLst/>
              <a:gdLst/>
              <a:ahLst/>
              <a:cxnLst/>
              <a:rect l="l" t="t" r="r" b="b"/>
              <a:pathLst>
                <a:path w="1036320" h="608329">
                  <a:moveTo>
                    <a:pt x="518045" y="0"/>
                  </a:moveTo>
                  <a:lnTo>
                    <a:pt x="457630" y="2045"/>
                  </a:lnTo>
                  <a:lnTo>
                    <a:pt x="399262" y="8029"/>
                  </a:lnTo>
                  <a:lnTo>
                    <a:pt x="343330" y="17723"/>
                  </a:lnTo>
                  <a:lnTo>
                    <a:pt x="290222" y="30899"/>
                  </a:lnTo>
                  <a:lnTo>
                    <a:pt x="240327" y="47330"/>
                  </a:lnTo>
                  <a:lnTo>
                    <a:pt x="194034" y="66787"/>
                  </a:lnTo>
                  <a:lnTo>
                    <a:pt x="151732" y="89042"/>
                  </a:lnTo>
                  <a:lnTo>
                    <a:pt x="113809" y="113866"/>
                  </a:lnTo>
                  <a:lnTo>
                    <a:pt x="80653" y="141033"/>
                  </a:lnTo>
                  <a:lnTo>
                    <a:pt x="52654" y="170313"/>
                  </a:lnTo>
                  <a:lnTo>
                    <a:pt x="30201" y="201479"/>
                  </a:lnTo>
                  <a:lnTo>
                    <a:pt x="3485" y="268555"/>
                  </a:lnTo>
                  <a:lnTo>
                    <a:pt x="0" y="304008"/>
                  </a:lnTo>
                  <a:lnTo>
                    <a:pt x="3485" y="339462"/>
                  </a:lnTo>
                  <a:lnTo>
                    <a:pt x="30201" y="406538"/>
                  </a:lnTo>
                  <a:lnTo>
                    <a:pt x="52654" y="437703"/>
                  </a:lnTo>
                  <a:lnTo>
                    <a:pt x="80653" y="466983"/>
                  </a:lnTo>
                  <a:lnTo>
                    <a:pt x="113809" y="494150"/>
                  </a:lnTo>
                  <a:lnTo>
                    <a:pt x="151732" y="518974"/>
                  </a:lnTo>
                  <a:lnTo>
                    <a:pt x="194034" y="541229"/>
                  </a:lnTo>
                  <a:lnTo>
                    <a:pt x="240327" y="560686"/>
                  </a:lnTo>
                  <a:lnTo>
                    <a:pt x="290222" y="577116"/>
                  </a:lnTo>
                  <a:lnTo>
                    <a:pt x="343330" y="590293"/>
                  </a:lnTo>
                  <a:lnTo>
                    <a:pt x="399262" y="599987"/>
                  </a:lnTo>
                  <a:lnTo>
                    <a:pt x="457630" y="605971"/>
                  </a:lnTo>
                  <a:lnTo>
                    <a:pt x="518045" y="608016"/>
                  </a:lnTo>
                  <a:lnTo>
                    <a:pt x="578460" y="605971"/>
                  </a:lnTo>
                  <a:lnTo>
                    <a:pt x="636829" y="599987"/>
                  </a:lnTo>
                  <a:lnTo>
                    <a:pt x="692761" y="590293"/>
                  </a:lnTo>
                  <a:lnTo>
                    <a:pt x="745869" y="577116"/>
                  </a:lnTo>
                  <a:lnTo>
                    <a:pt x="795764" y="560686"/>
                  </a:lnTo>
                  <a:lnTo>
                    <a:pt x="842057" y="541229"/>
                  </a:lnTo>
                  <a:lnTo>
                    <a:pt x="884359" y="518974"/>
                  </a:lnTo>
                  <a:lnTo>
                    <a:pt x="922282" y="494150"/>
                  </a:lnTo>
                  <a:lnTo>
                    <a:pt x="955438" y="466983"/>
                  </a:lnTo>
                  <a:lnTo>
                    <a:pt x="983436" y="437703"/>
                  </a:lnTo>
                  <a:lnTo>
                    <a:pt x="1005890" y="406538"/>
                  </a:lnTo>
                  <a:lnTo>
                    <a:pt x="1032606" y="339462"/>
                  </a:lnTo>
                  <a:lnTo>
                    <a:pt x="1036091" y="304008"/>
                  </a:lnTo>
                  <a:lnTo>
                    <a:pt x="1032606" y="268555"/>
                  </a:lnTo>
                  <a:lnTo>
                    <a:pt x="1005890" y="201479"/>
                  </a:lnTo>
                  <a:lnTo>
                    <a:pt x="983436" y="170313"/>
                  </a:lnTo>
                  <a:lnTo>
                    <a:pt x="955438" y="141033"/>
                  </a:lnTo>
                  <a:lnTo>
                    <a:pt x="922282" y="113866"/>
                  </a:lnTo>
                  <a:lnTo>
                    <a:pt x="884359" y="89042"/>
                  </a:lnTo>
                  <a:lnTo>
                    <a:pt x="842057" y="66787"/>
                  </a:lnTo>
                  <a:lnTo>
                    <a:pt x="795764" y="47330"/>
                  </a:lnTo>
                  <a:lnTo>
                    <a:pt x="745869" y="30899"/>
                  </a:lnTo>
                  <a:lnTo>
                    <a:pt x="692761" y="17723"/>
                  </a:lnTo>
                  <a:lnTo>
                    <a:pt x="636829" y="8029"/>
                  </a:lnTo>
                  <a:lnTo>
                    <a:pt x="578460" y="2045"/>
                  </a:lnTo>
                  <a:lnTo>
                    <a:pt x="518045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107912" y="6041006"/>
              <a:ext cx="1036319" cy="608330"/>
            </a:xfrm>
            <a:custGeom>
              <a:avLst/>
              <a:gdLst/>
              <a:ahLst/>
              <a:cxnLst/>
              <a:rect l="l" t="t" r="r" b="b"/>
              <a:pathLst>
                <a:path w="1036320" h="608329">
                  <a:moveTo>
                    <a:pt x="0" y="304008"/>
                  </a:moveTo>
                  <a:lnTo>
                    <a:pt x="13681" y="234301"/>
                  </a:lnTo>
                  <a:lnTo>
                    <a:pt x="52654" y="170312"/>
                  </a:lnTo>
                  <a:lnTo>
                    <a:pt x="80653" y="141032"/>
                  </a:lnTo>
                  <a:lnTo>
                    <a:pt x="113808" y="113866"/>
                  </a:lnTo>
                  <a:lnTo>
                    <a:pt x="151732" y="89041"/>
                  </a:lnTo>
                  <a:lnTo>
                    <a:pt x="194034" y="66787"/>
                  </a:lnTo>
                  <a:lnTo>
                    <a:pt x="240327" y="47330"/>
                  </a:lnTo>
                  <a:lnTo>
                    <a:pt x="290222" y="30899"/>
                  </a:lnTo>
                  <a:lnTo>
                    <a:pt x="343330" y="17723"/>
                  </a:lnTo>
                  <a:lnTo>
                    <a:pt x="399262" y="8029"/>
                  </a:lnTo>
                  <a:lnTo>
                    <a:pt x="457630" y="2045"/>
                  </a:lnTo>
                  <a:lnTo>
                    <a:pt x="518045" y="0"/>
                  </a:lnTo>
                  <a:lnTo>
                    <a:pt x="578460" y="2045"/>
                  </a:lnTo>
                  <a:lnTo>
                    <a:pt x="636828" y="8029"/>
                  </a:lnTo>
                  <a:lnTo>
                    <a:pt x="692760" y="17723"/>
                  </a:lnTo>
                  <a:lnTo>
                    <a:pt x="745868" y="30899"/>
                  </a:lnTo>
                  <a:lnTo>
                    <a:pt x="795763" y="47330"/>
                  </a:lnTo>
                  <a:lnTo>
                    <a:pt x="842056" y="66787"/>
                  </a:lnTo>
                  <a:lnTo>
                    <a:pt x="884358" y="89041"/>
                  </a:lnTo>
                  <a:lnTo>
                    <a:pt x="922282" y="113866"/>
                  </a:lnTo>
                  <a:lnTo>
                    <a:pt x="955437" y="141032"/>
                  </a:lnTo>
                  <a:lnTo>
                    <a:pt x="983436" y="170312"/>
                  </a:lnTo>
                  <a:lnTo>
                    <a:pt x="1005889" y="201478"/>
                  </a:lnTo>
                  <a:lnTo>
                    <a:pt x="1032605" y="268554"/>
                  </a:lnTo>
                  <a:lnTo>
                    <a:pt x="1036091" y="304008"/>
                  </a:lnTo>
                  <a:lnTo>
                    <a:pt x="1032605" y="339461"/>
                  </a:lnTo>
                  <a:lnTo>
                    <a:pt x="1005889" y="406537"/>
                  </a:lnTo>
                  <a:lnTo>
                    <a:pt x="983436" y="437703"/>
                  </a:lnTo>
                  <a:lnTo>
                    <a:pt x="955437" y="466983"/>
                  </a:lnTo>
                  <a:lnTo>
                    <a:pt x="922282" y="494149"/>
                  </a:lnTo>
                  <a:lnTo>
                    <a:pt x="884358" y="518974"/>
                  </a:lnTo>
                  <a:lnTo>
                    <a:pt x="842056" y="541228"/>
                  </a:lnTo>
                  <a:lnTo>
                    <a:pt x="795763" y="560685"/>
                  </a:lnTo>
                  <a:lnTo>
                    <a:pt x="745868" y="577116"/>
                  </a:lnTo>
                  <a:lnTo>
                    <a:pt x="692760" y="590292"/>
                  </a:lnTo>
                  <a:lnTo>
                    <a:pt x="636828" y="599986"/>
                  </a:lnTo>
                  <a:lnTo>
                    <a:pt x="578460" y="605970"/>
                  </a:lnTo>
                  <a:lnTo>
                    <a:pt x="518045" y="608016"/>
                  </a:lnTo>
                  <a:lnTo>
                    <a:pt x="457630" y="605970"/>
                  </a:lnTo>
                  <a:lnTo>
                    <a:pt x="399262" y="599986"/>
                  </a:lnTo>
                  <a:lnTo>
                    <a:pt x="343330" y="590292"/>
                  </a:lnTo>
                  <a:lnTo>
                    <a:pt x="290222" y="577116"/>
                  </a:lnTo>
                  <a:lnTo>
                    <a:pt x="240327" y="560685"/>
                  </a:lnTo>
                  <a:lnTo>
                    <a:pt x="194034" y="541228"/>
                  </a:lnTo>
                  <a:lnTo>
                    <a:pt x="151732" y="518974"/>
                  </a:lnTo>
                  <a:lnTo>
                    <a:pt x="113808" y="494149"/>
                  </a:lnTo>
                  <a:lnTo>
                    <a:pt x="80653" y="466983"/>
                  </a:lnTo>
                  <a:lnTo>
                    <a:pt x="52654" y="437703"/>
                  </a:lnTo>
                  <a:lnTo>
                    <a:pt x="30201" y="406537"/>
                  </a:lnTo>
                  <a:lnTo>
                    <a:pt x="3485" y="339461"/>
                  </a:lnTo>
                  <a:lnTo>
                    <a:pt x="0" y="3040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310332" y="6235699"/>
            <a:ext cx="632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ageGroup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704571" y="6036243"/>
            <a:ext cx="1045844" cy="617855"/>
            <a:chOff x="2704571" y="6036243"/>
            <a:chExt cx="1045844" cy="617855"/>
          </a:xfrm>
        </p:grpSpPr>
        <p:sp>
          <p:nvSpPr>
            <p:cNvPr id="41" name="object 41"/>
            <p:cNvSpPr/>
            <p:nvPr/>
          </p:nvSpPr>
          <p:spPr>
            <a:xfrm>
              <a:off x="2709334" y="6041006"/>
              <a:ext cx="1036319" cy="608330"/>
            </a:xfrm>
            <a:custGeom>
              <a:avLst/>
              <a:gdLst/>
              <a:ahLst/>
              <a:cxnLst/>
              <a:rect l="l" t="t" r="r" b="b"/>
              <a:pathLst>
                <a:path w="1036320" h="608329">
                  <a:moveTo>
                    <a:pt x="518045" y="0"/>
                  </a:moveTo>
                  <a:lnTo>
                    <a:pt x="457630" y="2045"/>
                  </a:lnTo>
                  <a:lnTo>
                    <a:pt x="399262" y="8029"/>
                  </a:lnTo>
                  <a:lnTo>
                    <a:pt x="343329" y="17723"/>
                  </a:lnTo>
                  <a:lnTo>
                    <a:pt x="290222" y="30899"/>
                  </a:lnTo>
                  <a:lnTo>
                    <a:pt x="240327" y="47330"/>
                  </a:lnTo>
                  <a:lnTo>
                    <a:pt x="194034" y="66787"/>
                  </a:lnTo>
                  <a:lnTo>
                    <a:pt x="151731" y="89042"/>
                  </a:lnTo>
                  <a:lnTo>
                    <a:pt x="113808" y="113866"/>
                  </a:lnTo>
                  <a:lnTo>
                    <a:pt x="80653" y="141033"/>
                  </a:lnTo>
                  <a:lnTo>
                    <a:pt x="52654" y="170313"/>
                  </a:lnTo>
                  <a:lnTo>
                    <a:pt x="30201" y="201479"/>
                  </a:lnTo>
                  <a:lnTo>
                    <a:pt x="3485" y="268555"/>
                  </a:lnTo>
                  <a:lnTo>
                    <a:pt x="0" y="304008"/>
                  </a:lnTo>
                  <a:lnTo>
                    <a:pt x="3485" y="339462"/>
                  </a:lnTo>
                  <a:lnTo>
                    <a:pt x="30201" y="406538"/>
                  </a:lnTo>
                  <a:lnTo>
                    <a:pt x="52654" y="437703"/>
                  </a:lnTo>
                  <a:lnTo>
                    <a:pt x="80653" y="466983"/>
                  </a:lnTo>
                  <a:lnTo>
                    <a:pt x="113808" y="494150"/>
                  </a:lnTo>
                  <a:lnTo>
                    <a:pt x="151731" y="518974"/>
                  </a:lnTo>
                  <a:lnTo>
                    <a:pt x="194034" y="541229"/>
                  </a:lnTo>
                  <a:lnTo>
                    <a:pt x="240327" y="560686"/>
                  </a:lnTo>
                  <a:lnTo>
                    <a:pt x="290222" y="577116"/>
                  </a:lnTo>
                  <a:lnTo>
                    <a:pt x="343329" y="590293"/>
                  </a:lnTo>
                  <a:lnTo>
                    <a:pt x="399262" y="599987"/>
                  </a:lnTo>
                  <a:lnTo>
                    <a:pt x="457630" y="605971"/>
                  </a:lnTo>
                  <a:lnTo>
                    <a:pt x="518045" y="608016"/>
                  </a:lnTo>
                  <a:lnTo>
                    <a:pt x="578460" y="605971"/>
                  </a:lnTo>
                  <a:lnTo>
                    <a:pt x="636828" y="599987"/>
                  </a:lnTo>
                  <a:lnTo>
                    <a:pt x="692760" y="590293"/>
                  </a:lnTo>
                  <a:lnTo>
                    <a:pt x="745868" y="577116"/>
                  </a:lnTo>
                  <a:lnTo>
                    <a:pt x="795763" y="560686"/>
                  </a:lnTo>
                  <a:lnTo>
                    <a:pt x="842056" y="541229"/>
                  </a:lnTo>
                  <a:lnTo>
                    <a:pt x="884359" y="518974"/>
                  </a:lnTo>
                  <a:lnTo>
                    <a:pt x="922282" y="494150"/>
                  </a:lnTo>
                  <a:lnTo>
                    <a:pt x="955437" y="466983"/>
                  </a:lnTo>
                  <a:lnTo>
                    <a:pt x="983436" y="437703"/>
                  </a:lnTo>
                  <a:lnTo>
                    <a:pt x="1005889" y="406538"/>
                  </a:lnTo>
                  <a:lnTo>
                    <a:pt x="1032606" y="339462"/>
                  </a:lnTo>
                  <a:lnTo>
                    <a:pt x="1036091" y="304008"/>
                  </a:lnTo>
                  <a:lnTo>
                    <a:pt x="1032606" y="268555"/>
                  </a:lnTo>
                  <a:lnTo>
                    <a:pt x="1005889" y="201479"/>
                  </a:lnTo>
                  <a:lnTo>
                    <a:pt x="983436" y="170313"/>
                  </a:lnTo>
                  <a:lnTo>
                    <a:pt x="955437" y="141033"/>
                  </a:lnTo>
                  <a:lnTo>
                    <a:pt x="922282" y="113866"/>
                  </a:lnTo>
                  <a:lnTo>
                    <a:pt x="884359" y="89042"/>
                  </a:lnTo>
                  <a:lnTo>
                    <a:pt x="842056" y="66787"/>
                  </a:lnTo>
                  <a:lnTo>
                    <a:pt x="795763" y="47330"/>
                  </a:lnTo>
                  <a:lnTo>
                    <a:pt x="745868" y="30899"/>
                  </a:lnTo>
                  <a:lnTo>
                    <a:pt x="692760" y="17723"/>
                  </a:lnTo>
                  <a:lnTo>
                    <a:pt x="636828" y="8029"/>
                  </a:lnTo>
                  <a:lnTo>
                    <a:pt x="578460" y="2045"/>
                  </a:lnTo>
                  <a:lnTo>
                    <a:pt x="518045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709334" y="6041006"/>
              <a:ext cx="1036319" cy="608330"/>
            </a:xfrm>
            <a:custGeom>
              <a:avLst/>
              <a:gdLst/>
              <a:ahLst/>
              <a:cxnLst/>
              <a:rect l="l" t="t" r="r" b="b"/>
              <a:pathLst>
                <a:path w="1036320" h="608329">
                  <a:moveTo>
                    <a:pt x="0" y="304008"/>
                  </a:moveTo>
                  <a:lnTo>
                    <a:pt x="13681" y="234301"/>
                  </a:lnTo>
                  <a:lnTo>
                    <a:pt x="52654" y="170312"/>
                  </a:lnTo>
                  <a:lnTo>
                    <a:pt x="80653" y="141032"/>
                  </a:lnTo>
                  <a:lnTo>
                    <a:pt x="113808" y="113866"/>
                  </a:lnTo>
                  <a:lnTo>
                    <a:pt x="151732" y="89041"/>
                  </a:lnTo>
                  <a:lnTo>
                    <a:pt x="194034" y="66787"/>
                  </a:lnTo>
                  <a:lnTo>
                    <a:pt x="240327" y="47330"/>
                  </a:lnTo>
                  <a:lnTo>
                    <a:pt x="290222" y="30899"/>
                  </a:lnTo>
                  <a:lnTo>
                    <a:pt x="343330" y="17723"/>
                  </a:lnTo>
                  <a:lnTo>
                    <a:pt x="399262" y="8029"/>
                  </a:lnTo>
                  <a:lnTo>
                    <a:pt x="457630" y="2045"/>
                  </a:lnTo>
                  <a:lnTo>
                    <a:pt x="518045" y="0"/>
                  </a:lnTo>
                  <a:lnTo>
                    <a:pt x="578460" y="2045"/>
                  </a:lnTo>
                  <a:lnTo>
                    <a:pt x="636828" y="8029"/>
                  </a:lnTo>
                  <a:lnTo>
                    <a:pt x="692760" y="17723"/>
                  </a:lnTo>
                  <a:lnTo>
                    <a:pt x="745868" y="30899"/>
                  </a:lnTo>
                  <a:lnTo>
                    <a:pt x="795763" y="47330"/>
                  </a:lnTo>
                  <a:lnTo>
                    <a:pt x="842056" y="66787"/>
                  </a:lnTo>
                  <a:lnTo>
                    <a:pt x="884358" y="89041"/>
                  </a:lnTo>
                  <a:lnTo>
                    <a:pt x="922282" y="113866"/>
                  </a:lnTo>
                  <a:lnTo>
                    <a:pt x="955437" y="141032"/>
                  </a:lnTo>
                  <a:lnTo>
                    <a:pt x="983436" y="170312"/>
                  </a:lnTo>
                  <a:lnTo>
                    <a:pt x="1005889" y="201478"/>
                  </a:lnTo>
                  <a:lnTo>
                    <a:pt x="1032605" y="268554"/>
                  </a:lnTo>
                  <a:lnTo>
                    <a:pt x="1036091" y="304008"/>
                  </a:lnTo>
                  <a:lnTo>
                    <a:pt x="1032605" y="339461"/>
                  </a:lnTo>
                  <a:lnTo>
                    <a:pt x="1005889" y="406537"/>
                  </a:lnTo>
                  <a:lnTo>
                    <a:pt x="983436" y="437703"/>
                  </a:lnTo>
                  <a:lnTo>
                    <a:pt x="955437" y="466983"/>
                  </a:lnTo>
                  <a:lnTo>
                    <a:pt x="922282" y="494149"/>
                  </a:lnTo>
                  <a:lnTo>
                    <a:pt x="884358" y="518974"/>
                  </a:lnTo>
                  <a:lnTo>
                    <a:pt x="842056" y="541228"/>
                  </a:lnTo>
                  <a:lnTo>
                    <a:pt x="795763" y="560685"/>
                  </a:lnTo>
                  <a:lnTo>
                    <a:pt x="745868" y="577116"/>
                  </a:lnTo>
                  <a:lnTo>
                    <a:pt x="692760" y="590292"/>
                  </a:lnTo>
                  <a:lnTo>
                    <a:pt x="636828" y="599986"/>
                  </a:lnTo>
                  <a:lnTo>
                    <a:pt x="578460" y="605970"/>
                  </a:lnTo>
                  <a:lnTo>
                    <a:pt x="518045" y="608016"/>
                  </a:lnTo>
                  <a:lnTo>
                    <a:pt x="457630" y="605970"/>
                  </a:lnTo>
                  <a:lnTo>
                    <a:pt x="399262" y="599986"/>
                  </a:lnTo>
                  <a:lnTo>
                    <a:pt x="343330" y="590292"/>
                  </a:lnTo>
                  <a:lnTo>
                    <a:pt x="290222" y="577116"/>
                  </a:lnTo>
                  <a:lnTo>
                    <a:pt x="240327" y="560685"/>
                  </a:lnTo>
                  <a:lnTo>
                    <a:pt x="194034" y="541228"/>
                  </a:lnTo>
                  <a:lnTo>
                    <a:pt x="151732" y="518974"/>
                  </a:lnTo>
                  <a:lnTo>
                    <a:pt x="113808" y="494149"/>
                  </a:lnTo>
                  <a:lnTo>
                    <a:pt x="80653" y="466983"/>
                  </a:lnTo>
                  <a:lnTo>
                    <a:pt x="52654" y="437703"/>
                  </a:lnTo>
                  <a:lnTo>
                    <a:pt x="30201" y="406537"/>
                  </a:lnTo>
                  <a:lnTo>
                    <a:pt x="3485" y="339461"/>
                  </a:lnTo>
                  <a:lnTo>
                    <a:pt x="0" y="30400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2916928" y="6235699"/>
            <a:ext cx="620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platforms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745425" y="5905893"/>
            <a:ext cx="763905" cy="405765"/>
          </a:xfrm>
          <a:custGeom>
            <a:avLst/>
            <a:gdLst/>
            <a:ahLst/>
            <a:cxnLst/>
            <a:rect l="l" t="t" r="r" b="b"/>
            <a:pathLst>
              <a:path w="763904" h="405764">
                <a:moveTo>
                  <a:pt x="763435" y="0"/>
                </a:moveTo>
                <a:lnTo>
                  <a:pt x="0" y="4053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7289947" y="5905893"/>
            <a:ext cx="818515" cy="405765"/>
          </a:xfrm>
          <a:custGeom>
            <a:avLst/>
            <a:gdLst/>
            <a:ahLst/>
            <a:cxnLst/>
            <a:rect l="l" t="t" r="r" b="b"/>
            <a:pathLst>
              <a:path w="818515" h="405764">
                <a:moveTo>
                  <a:pt x="0" y="0"/>
                </a:moveTo>
                <a:lnTo>
                  <a:pt x="817967" y="405344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6" name="object 46"/>
          <p:cNvGrpSpPr/>
          <p:nvPr/>
        </p:nvGrpSpPr>
        <p:grpSpPr>
          <a:xfrm>
            <a:off x="3904255" y="3604181"/>
            <a:ext cx="3636010" cy="1631314"/>
            <a:chOff x="3904255" y="3604181"/>
            <a:chExt cx="3636010" cy="1631314"/>
          </a:xfrm>
        </p:grpSpPr>
        <p:sp>
          <p:nvSpPr>
            <p:cNvPr id="47" name="object 47"/>
            <p:cNvSpPr/>
            <p:nvPr/>
          </p:nvSpPr>
          <p:spPr>
            <a:xfrm>
              <a:off x="3909017" y="4757417"/>
              <a:ext cx="1417955" cy="473075"/>
            </a:xfrm>
            <a:custGeom>
              <a:avLst/>
              <a:gdLst/>
              <a:ahLst/>
              <a:cxnLst/>
              <a:rect l="l" t="t" r="r" b="b"/>
              <a:pathLst>
                <a:path w="1417954" h="473075">
                  <a:moveTo>
                    <a:pt x="1417808" y="0"/>
                  </a:moveTo>
                  <a:lnTo>
                    <a:pt x="0" y="472901"/>
                  </a:lnTo>
                </a:path>
              </a:pathLst>
            </a:custGeom>
            <a:solidFill>
              <a:srgbClr val="C0C0C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909017" y="4757417"/>
              <a:ext cx="1417955" cy="473075"/>
            </a:xfrm>
            <a:custGeom>
              <a:avLst/>
              <a:gdLst/>
              <a:ahLst/>
              <a:cxnLst/>
              <a:rect l="l" t="t" r="r" b="b"/>
              <a:pathLst>
                <a:path w="1417954" h="473075">
                  <a:moveTo>
                    <a:pt x="0" y="472901"/>
                  </a:moveTo>
                  <a:lnTo>
                    <a:pt x="1417809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035730" y="4757417"/>
              <a:ext cx="1499870" cy="473075"/>
            </a:xfrm>
            <a:custGeom>
              <a:avLst/>
              <a:gdLst/>
              <a:ahLst/>
              <a:cxnLst/>
              <a:rect l="l" t="t" r="r" b="b"/>
              <a:pathLst>
                <a:path w="1499870" h="473075">
                  <a:moveTo>
                    <a:pt x="0" y="0"/>
                  </a:moveTo>
                  <a:lnTo>
                    <a:pt x="1499604" y="472901"/>
                  </a:lnTo>
                </a:path>
              </a:pathLst>
            </a:custGeom>
            <a:solidFill>
              <a:srgbClr val="C0C0C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035730" y="4757417"/>
              <a:ext cx="1499870" cy="473075"/>
            </a:xfrm>
            <a:custGeom>
              <a:avLst/>
              <a:gdLst/>
              <a:ahLst/>
              <a:cxnLst/>
              <a:rect l="l" t="t" r="r" b="b"/>
              <a:pathLst>
                <a:path w="1499870" h="473075">
                  <a:moveTo>
                    <a:pt x="1499605" y="472901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5681278" y="3608943"/>
              <a:ext cx="27305" cy="405765"/>
            </a:xfrm>
            <a:custGeom>
              <a:avLst/>
              <a:gdLst/>
              <a:ahLst/>
              <a:cxnLst/>
              <a:rect l="l" t="t" r="r" b="b"/>
              <a:pathLst>
                <a:path w="27304" h="405764">
                  <a:moveTo>
                    <a:pt x="27265" y="0"/>
                  </a:moveTo>
                  <a:lnTo>
                    <a:pt x="0" y="405344"/>
                  </a:lnTo>
                </a:path>
              </a:pathLst>
            </a:custGeom>
            <a:solidFill>
              <a:srgbClr val="C0C0C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681278" y="3608944"/>
              <a:ext cx="27305" cy="405765"/>
            </a:xfrm>
            <a:custGeom>
              <a:avLst/>
              <a:gdLst/>
              <a:ahLst/>
              <a:cxnLst/>
              <a:rect l="l" t="t" r="r" b="b"/>
              <a:pathLst>
                <a:path w="27304" h="405764">
                  <a:moveTo>
                    <a:pt x="0" y="405344"/>
                  </a:moveTo>
                  <a:lnTo>
                    <a:pt x="2726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6467" y="1117599"/>
            <a:ext cx="2904067" cy="67733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970087" y="1181099"/>
            <a:ext cx="25184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376092"/>
                </a:solidFill>
                <a:latin typeface="Arial MT"/>
                <a:cs typeface="Arial MT"/>
              </a:rPr>
              <a:t>Think</a:t>
            </a:r>
            <a:r>
              <a:rPr sz="2400" spc="-30" dirty="0">
                <a:solidFill>
                  <a:srgbClr val="376092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376092"/>
                </a:solidFill>
                <a:latin typeface="Arial MT"/>
                <a:cs typeface="Arial MT"/>
              </a:rPr>
              <a:t>like</a:t>
            </a:r>
            <a:r>
              <a:rPr sz="2400" spc="-30" dirty="0">
                <a:solidFill>
                  <a:srgbClr val="376092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376092"/>
                </a:solidFill>
                <a:latin typeface="Arial MT"/>
                <a:cs typeface="Arial MT"/>
              </a:rPr>
              <a:t>tables…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86207" y="3180871"/>
            <a:ext cx="1044575" cy="373380"/>
          </a:xfrm>
          <a:prstGeom prst="rect">
            <a:avLst/>
          </a:prstGeom>
          <a:solidFill>
            <a:srgbClr val="E6E0EC"/>
          </a:solidFill>
          <a:ln w="9525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latin typeface="Calibri"/>
                <a:cs typeface="Calibri"/>
              </a:rPr>
              <a:t>Product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130616" y="2281240"/>
            <a:ext cx="718185" cy="345440"/>
            <a:chOff x="2130616" y="2281240"/>
            <a:chExt cx="718185" cy="345440"/>
          </a:xfrm>
        </p:grpSpPr>
        <p:sp>
          <p:nvSpPr>
            <p:cNvPr id="6" name="object 6"/>
            <p:cNvSpPr/>
            <p:nvPr/>
          </p:nvSpPr>
          <p:spPr>
            <a:xfrm>
              <a:off x="2135379" y="2286002"/>
              <a:ext cx="708660" cy="335915"/>
            </a:xfrm>
            <a:custGeom>
              <a:avLst/>
              <a:gdLst/>
              <a:ahLst/>
              <a:cxnLst/>
              <a:rect l="l" t="t" r="r" b="b"/>
              <a:pathLst>
                <a:path w="708660" h="335914">
                  <a:moveTo>
                    <a:pt x="354281" y="0"/>
                  </a:moveTo>
                  <a:lnTo>
                    <a:pt x="290598" y="2703"/>
                  </a:lnTo>
                  <a:lnTo>
                    <a:pt x="230661" y="10497"/>
                  </a:lnTo>
                  <a:lnTo>
                    <a:pt x="175468" y="22908"/>
                  </a:lnTo>
                  <a:lnTo>
                    <a:pt x="126022" y="39461"/>
                  </a:lnTo>
                  <a:lnTo>
                    <a:pt x="83322" y="59684"/>
                  </a:lnTo>
                  <a:lnTo>
                    <a:pt x="48369" y="83102"/>
                  </a:lnTo>
                  <a:lnTo>
                    <a:pt x="5707" y="137628"/>
                  </a:lnTo>
                  <a:lnTo>
                    <a:pt x="0" y="167788"/>
                  </a:lnTo>
                  <a:lnTo>
                    <a:pt x="5707" y="197948"/>
                  </a:lnTo>
                  <a:lnTo>
                    <a:pt x="48369" y="252473"/>
                  </a:lnTo>
                  <a:lnTo>
                    <a:pt x="83322" y="275891"/>
                  </a:lnTo>
                  <a:lnTo>
                    <a:pt x="126022" y="296114"/>
                  </a:lnTo>
                  <a:lnTo>
                    <a:pt x="175468" y="312667"/>
                  </a:lnTo>
                  <a:lnTo>
                    <a:pt x="230661" y="325078"/>
                  </a:lnTo>
                  <a:lnTo>
                    <a:pt x="290598" y="332872"/>
                  </a:lnTo>
                  <a:lnTo>
                    <a:pt x="354281" y="335575"/>
                  </a:lnTo>
                  <a:lnTo>
                    <a:pt x="417964" y="332872"/>
                  </a:lnTo>
                  <a:lnTo>
                    <a:pt x="477901" y="325078"/>
                  </a:lnTo>
                  <a:lnTo>
                    <a:pt x="533093" y="312667"/>
                  </a:lnTo>
                  <a:lnTo>
                    <a:pt x="582540" y="296114"/>
                  </a:lnTo>
                  <a:lnTo>
                    <a:pt x="625239" y="275891"/>
                  </a:lnTo>
                  <a:lnTo>
                    <a:pt x="660192" y="252473"/>
                  </a:lnTo>
                  <a:lnTo>
                    <a:pt x="702854" y="197948"/>
                  </a:lnTo>
                  <a:lnTo>
                    <a:pt x="708562" y="167788"/>
                  </a:lnTo>
                  <a:lnTo>
                    <a:pt x="702854" y="137628"/>
                  </a:lnTo>
                  <a:lnTo>
                    <a:pt x="660192" y="83102"/>
                  </a:lnTo>
                  <a:lnTo>
                    <a:pt x="625239" y="59684"/>
                  </a:lnTo>
                  <a:lnTo>
                    <a:pt x="582540" y="39461"/>
                  </a:lnTo>
                  <a:lnTo>
                    <a:pt x="533093" y="22908"/>
                  </a:lnTo>
                  <a:lnTo>
                    <a:pt x="477901" y="10497"/>
                  </a:lnTo>
                  <a:lnTo>
                    <a:pt x="417964" y="2703"/>
                  </a:lnTo>
                  <a:lnTo>
                    <a:pt x="354281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35379" y="2286002"/>
              <a:ext cx="708660" cy="335915"/>
            </a:xfrm>
            <a:custGeom>
              <a:avLst/>
              <a:gdLst/>
              <a:ahLst/>
              <a:cxnLst/>
              <a:rect l="l" t="t" r="r" b="b"/>
              <a:pathLst>
                <a:path w="708660" h="335914">
                  <a:moveTo>
                    <a:pt x="0" y="167787"/>
                  </a:moveTo>
                  <a:lnTo>
                    <a:pt x="22164" y="109241"/>
                  </a:lnTo>
                  <a:lnTo>
                    <a:pt x="83322" y="59684"/>
                  </a:lnTo>
                  <a:lnTo>
                    <a:pt x="126022" y="39461"/>
                  </a:lnTo>
                  <a:lnTo>
                    <a:pt x="175468" y="22907"/>
                  </a:lnTo>
                  <a:lnTo>
                    <a:pt x="230661" y="10497"/>
                  </a:lnTo>
                  <a:lnTo>
                    <a:pt x="290598" y="2703"/>
                  </a:lnTo>
                  <a:lnTo>
                    <a:pt x="354281" y="0"/>
                  </a:lnTo>
                  <a:lnTo>
                    <a:pt x="417964" y="2703"/>
                  </a:lnTo>
                  <a:lnTo>
                    <a:pt x="477901" y="10497"/>
                  </a:lnTo>
                  <a:lnTo>
                    <a:pt x="533094" y="22907"/>
                  </a:lnTo>
                  <a:lnTo>
                    <a:pt x="582540" y="39461"/>
                  </a:lnTo>
                  <a:lnTo>
                    <a:pt x="625240" y="59684"/>
                  </a:lnTo>
                  <a:lnTo>
                    <a:pt x="660193" y="83101"/>
                  </a:lnTo>
                  <a:lnTo>
                    <a:pt x="702855" y="137627"/>
                  </a:lnTo>
                  <a:lnTo>
                    <a:pt x="708563" y="167787"/>
                  </a:lnTo>
                  <a:lnTo>
                    <a:pt x="702855" y="197947"/>
                  </a:lnTo>
                  <a:lnTo>
                    <a:pt x="660193" y="252473"/>
                  </a:lnTo>
                  <a:lnTo>
                    <a:pt x="625240" y="275890"/>
                  </a:lnTo>
                  <a:lnTo>
                    <a:pt x="582540" y="296113"/>
                  </a:lnTo>
                  <a:lnTo>
                    <a:pt x="533094" y="312667"/>
                  </a:lnTo>
                  <a:lnTo>
                    <a:pt x="477901" y="325077"/>
                  </a:lnTo>
                  <a:lnTo>
                    <a:pt x="417964" y="332871"/>
                  </a:lnTo>
                  <a:lnTo>
                    <a:pt x="354281" y="335575"/>
                  </a:lnTo>
                  <a:lnTo>
                    <a:pt x="290598" y="332871"/>
                  </a:lnTo>
                  <a:lnTo>
                    <a:pt x="230661" y="325077"/>
                  </a:lnTo>
                  <a:lnTo>
                    <a:pt x="175468" y="312667"/>
                  </a:lnTo>
                  <a:lnTo>
                    <a:pt x="126022" y="296113"/>
                  </a:lnTo>
                  <a:lnTo>
                    <a:pt x="83322" y="275890"/>
                  </a:lnTo>
                  <a:lnTo>
                    <a:pt x="48369" y="252473"/>
                  </a:lnTo>
                  <a:lnTo>
                    <a:pt x="5707" y="197947"/>
                  </a:lnTo>
                  <a:lnTo>
                    <a:pt x="0" y="1677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571224" y="2728674"/>
            <a:ext cx="718185" cy="345440"/>
            <a:chOff x="1571224" y="2728674"/>
            <a:chExt cx="718185" cy="345440"/>
          </a:xfrm>
        </p:grpSpPr>
        <p:sp>
          <p:nvSpPr>
            <p:cNvPr id="9" name="object 9"/>
            <p:cNvSpPr/>
            <p:nvPr/>
          </p:nvSpPr>
          <p:spPr>
            <a:xfrm>
              <a:off x="1575987" y="2733437"/>
              <a:ext cx="708660" cy="335915"/>
            </a:xfrm>
            <a:custGeom>
              <a:avLst/>
              <a:gdLst/>
              <a:ahLst/>
              <a:cxnLst/>
              <a:rect l="l" t="t" r="r" b="b"/>
              <a:pathLst>
                <a:path w="708660" h="335914">
                  <a:moveTo>
                    <a:pt x="354280" y="0"/>
                  </a:moveTo>
                  <a:lnTo>
                    <a:pt x="290598" y="2703"/>
                  </a:lnTo>
                  <a:lnTo>
                    <a:pt x="230660" y="10497"/>
                  </a:lnTo>
                  <a:lnTo>
                    <a:pt x="175468" y="22907"/>
                  </a:lnTo>
                  <a:lnTo>
                    <a:pt x="126022" y="39461"/>
                  </a:lnTo>
                  <a:lnTo>
                    <a:pt x="83322" y="59683"/>
                  </a:lnTo>
                  <a:lnTo>
                    <a:pt x="48369" y="83101"/>
                  </a:lnTo>
                  <a:lnTo>
                    <a:pt x="5707" y="137627"/>
                  </a:lnTo>
                  <a:lnTo>
                    <a:pt x="0" y="167787"/>
                  </a:lnTo>
                  <a:lnTo>
                    <a:pt x="5707" y="197947"/>
                  </a:lnTo>
                  <a:lnTo>
                    <a:pt x="48369" y="252472"/>
                  </a:lnTo>
                  <a:lnTo>
                    <a:pt x="83322" y="275890"/>
                  </a:lnTo>
                  <a:lnTo>
                    <a:pt x="126022" y="296112"/>
                  </a:lnTo>
                  <a:lnTo>
                    <a:pt x="175468" y="312666"/>
                  </a:lnTo>
                  <a:lnTo>
                    <a:pt x="230660" y="325077"/>
                  </a:lnTo>
                  <a:lnTo>
                    <a:pt x="290598" y="332871"/>
                  </a:lnTo>
                  <a:lnTo>
                    <a:pt x="354280" y="335574"/>
                  </a:lnTo>
                  <a:lnTo>
                    <a:pt x="417963" y="332871"/>
                  </a:lnTo>
                  <a:lnTo>
                    <a:pt x="477901" y="325077"/>
                  </a:lnTo>
                  <a:lnTo>
                    <a:pt x="533093" y="312666"/>
                  </a:lnTo>
                  <a:lnTo>
                    <a:pt x="582539" y="296112"/>
                  </a:lnTo>
                  <a:lnTo>
                    <a:pt x="625239" y="275890"/>
                  </a:lnTo>
                  <a:lnTo>
                    <a:pt x="660192" y="252472"/>
                  </a:lnTo>
                  <a:lnTo>
                    <a:pt x="702854" y="197947"/>
                  </a:lnTo>
                  <a:lnTo>
                    <a:pt x="708562" y="167787"/>
                  </a:lnTo>
                  <a:lnTo>
                    <a:pt x="702854" y="137627"/>
                  </a:lnTo>
                  <a:lnTo>
                    <a:pt x="660192" y="83101"/>
                  </a:lnTo>
                  <a:lnTo>
                    <a:pt x="625239" y="59683"/>
                  </a:lnTo>
                  <a:lnTo>
                    <a:pt x="582539" y="39461"/>
                  </a:lnTo>
                  <a:lnTo>
                    <a:pt x="533093" y="22907"/>
                  </a:lnTo>
                  <a:lnTo>
                    <a:pt x="477901" y="10497"/>
                  </a:lnTo>
                  <a:lnTo>
                    <a:pt x="417963" y="2703"/>
                  </a:lnTo>
                  <a:lnTo>
                    <a:pt x="354280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75987" y="2733437"/>
              <a:ext cx="708660" cy="335915"/>
            </a:xfrm>
            <a:custGeom>
              <a:avLst/>
              <a:gdLst/>
              <a:ahLst/>
              <a:cxnLst/>
              <a:rect l="l" t="t" r="r" b="b"/>
              <a:pathLst>
                <a:path w="708660" h="335914">
                  <a:moveTo>
                    <a:pt x="0" y="167787"/>
                  </a:moveTo>
                  <a:lnTo>
                    <a:pt x="22164" y="109241"/>
                  </a:lnTo>
                  <a:lnTo>
                    <a:pt x="83322" y="59684"/>
                  </a:lnTo>
                  <a:lnTo>
                    <a:pt x="126022" y="39461"/>
                  </a:lnTo>
                  <a:lnTo>
                    <a:pt x="175468" y="22907"/>
                  </a:lnTo>
                  <a:lnTo>
                    <a:pt x="230661" y="10497"/>
                  </a:lnTo>
                  <a:lnTo>
                    <a:pt x="290598" y="2703"/>
                  </a:lnTo>
                  <a:lnTo>
                    <a:pt x="354281" y="0"/>
                  </a:lnTo>
                  <a:lnTo>
                    <a:pt x="417964" y="2703"/>
                  </a:lnTo>
                  <a:lnTo>
                    <a:pt x="477901" y="10497"/>
                  </a:lnTo>
                  <a:lnTo>
                    <a:pt x="533094" y="22907"/>
                  </a:lnTo>
                  <a:lnTo>
                    <a:pt x="582540" y="39461"/>
                  </a:lnTo>
                  <a:lnTo>
                    <a:pt x="625240" y="59684"/>
                  </a:lnTo>
                  <a:lnTo>
                    <a:pt x="660193" y="83101"/>
                  </a:lnTo>
                  <a:lnTo>
                    <a:pt x="702855" y="137627"/>
                  </a:lnTo>
                  <a:lnTo>
                    <a:pt x="708563" y="167787"/>
                  </a:lnTo>
                  <a:lnTo>
                    <a:pt x="702855" y="197947"/>
                  </a:lnTo>
                  <a:lnTo>
                    <a:pt x="660193" y="252473"/>
                  </a:lnTo>
                  <a:lnTo>
                    <a:pt x="625240" y="275890"/>
                  </a:lnTo>
                  <a:lnTo>
                    <a:pt x="582540" y="296113"/>
                  </a:lnTo>
                  <a:lnTo>
                    <a:pt x="533094" y="312667"/>
                  </a:lnTo>
                  <a:lnTo>
                    <a:pt x="477901" y="325077"/>
                  </a:lnTo>
                  <a:lnTo>
                    <a:pt x="417964" y="332871"/>
                  </a:lnTo>
                  <a:lnTo>
                    <a:pt x="354281" y="335575"/>
                  </a:lnTo>
                  <a:lnTo>
                    <a:pt x="290598" y="332871"/>
                  </a:lnTo>
                  <a:lnTo>
                    <a:pt x="230661" y="325077"/>
                  </a:lnTo>
                  <a:lnTo>
                    <a:pt x="175468" y="312667"/>
                  </a:lnTo>
                  <a:lnTo>
                    <a:pt x="126022" y="296113"/>
                  </a:lnTo>
                  <a:lnTo>
                    <a:pt x="83322" y="275890"/>
                  </a:lnTo>
                  <a:lnTo>
                    <a:pt x="48369" y="252473"/>
                  </a:lnTo>
                  <a:lnTo>
                    <a:pt x="5707" y="197947"/>
                  </a:lnTo>
                  <a:lnTo>
                    <a:pt x="0" y="1677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63580" y="2341032"/>
            <a:ext cx="913765" cy="657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00"/>
              </a:spcBef>
            </a:pPr>
            <a:r>
              <a:rPr sz="12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me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latin typeface="Calibri"/>
                <a:cs typeface="Calibri"/>
              </a:rPr>
              <a:t>price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135378" y="3031726"/>
            <a:ext cx="149225" cy="149225"/>
          </a:xfrm>
          <a:custGeom>
            <a:avLst/>
            <a:gdLst/>
            <a:ahLst/>
            <a:cxnLst/>
            <a:rect l="l" t="t" r="r" b="b"/>
            <a:pathLst>
              <a:path w="149225" h="149225">
                <a:moveTo>
                  <a:pt x="149171" y="149145"/>
                </a:moveTo>
                <a:lnTo>
                  <a:pt x="0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508307" y="2621577"/>
            <a:ext cx="0" cy="559435"/>
          </a:xfrm>
          <a:custGeom>
            <a:avLst/>
            <a:gdLst/>
            <a:ahLst/>
            <a:cxnLst/>
            <a:rect l="l" t="t" r="r" b="b"/>
            <a:pathLst>
              <a:path h="559435">
                <a:moveTo>
                  <a:pt x="0" y="559292"/>
                </a:moveTo>
                <a:lnTo>
                  <a:pt x="1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2223848" y="3653061"/>
            <a:ext cx="494665" cy="419734"/>
            <a:chOff x="2223848" y="3653061"/>
            <a:chExt cx="494665" cy="419734"/>
          </a:xfrm>
        </p:grpSpPr>
        <p:sp>
          <p:nvSpPr>
            <p:cNvPr id="15" name="object 15"/>
            <p:cNvSpPr/>
            <p:nvPr/>
          </p:nvSpPr>
          <p:spPr>
            <a:xfrm>
              <a:off x="2228611" y="3657823"/>
              <a:ext cx="485140" cy="410209"/>
            </a:xfrm>
            <a:custGeom>
              <a:avLst/>
              <a:gdLst/>
              <a:ahLst/>
              <a:cxnLst/>
              <a:rect l="l" t="t" r="r" b="b"/>
              <a:pathLst>
                <a:path w="485139" h="410210">
                  <a:moveTo>
                    <a:pt x="242402" y="0"/>
                  </a:moveTo>
                  <a:lnTo>
                    <a:pt x="0" y="410147"/>
                  </a:lnTo>
                  <a:lnTo>
                    <a:pt x="484805" y="410147"/>
                  </a:lnTo>
                  <a:lnTo>
                    <a:pt x="242402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228611" y="3657823"/>
              <a:ext cx="485140" cy="410209"/>
            </a:xfrm>
            <a:custGeom>
              <a:avLst/>
              <a:gdLst/>
              <a:ahLst/>
              <a:cxnLst/>
              <a:rect l="l" t="t" r="r" b="b"/>
              <a:pathLst>
                <a:path w="485139" h="410210">
                  <a:moveTo>
                    <a:pt x="0" y="410148"/>
                  </a:moveTo>
                  <a:lnTo>
                    <a:pt x="242403" y="0"/>
                  </a:lnTo>
                  <a:lnTo>
                    <a:pt x="484806" y="410148"/>
                  </a:lnTo>
                  <a:lnTo>
                    <a:pt x="0" y="41014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366239" y="3856566"/>
            <a:ext cx="2089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i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04992" y="4448600"/>
            <a:ext cx="1305560" cy="373380"/>
          </a:xfrm>
          <a:prstGeom prst="rect">
            <a:avLst/>
          </a:prstGeom>
          <a:solidFill>
            <a:srgbClr val="E6E0EC"/>
          </a:solidFill>
          <a:ln w="9525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32384">
              <a:lnSpc>
                <a:spcPct val="100000"/>
              </a:lnSpc>
              <a:spcBef>
                <a:spcPts val="705"/>
              </a:spcBef>
            </a:pPr>
            <a:r>
              <a:rPr sz="1200" spc="-10" dirty="0">
                <a:latin typeface="Calibri"/>
                <a:cs typeface="Calibri"/>
              </a:rPr>
              <a:t>Educational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Product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80960" y="4448600"/>
            <a:ext cx="1156335" cy="373380"/>
          </a:xfrm>
          <a:prstGeom prst="rect">
            <a:avLst/>
          </a:prstGeom>
          <a:solidFill>
            <a:srgbClr val="E6E0EC"/>
          </a:solidFill>
          <a:ln w="9525">
            <a:solidFill>
              <a:srgbClr val="000000"/>
            </a:solidFill>
          </a:ln>
        </p:spPr>
        <p:txBody>
          <a:bodyPr vert="horz" wrap="square" lIns="0" tIns="89535" rIns="0" bIns="0" rtlCol="0">
            <a:spAutoFit/>
          </a:bodyPr>
          <a:lstStyle/>
          <a:p>
            <a:pPr marL="40005">
              <a:lnSpc>
                <a:spcPct val="100000"/>
              </a:lnSpc>
              <a:spcBef>
                <a:spcPts val="705"/>
              </a:spcBef>
            </a:pPr>
            <a:r>
              <a:rPr sz="1200" spc="-10" dirty="0">
                <a:latin typeface="Calibri"/>
                <a:cs typeface="Calibri"/>
              </a:rPr>
              <a:t>Software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Product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144427" y="4891272"/>
            <a:ext cx="718185" cy="345440"/>
            <a:chOff x="4144427" y="4891272"/>
            <a:chExt cx="718185" cy="345440"/>
          </a:xfrm>
        </p:grpSpPr>
        <p:sp>
          <p:nvSpPr>
            <p:cNvPr id="21" name="object 21"/>
            <p:cNvSpPr/>
            <p:nvPr/>
          </p:nvSpPr>
          <p:spPr>
            <a:xfrm>
              <a:off x="4149190" y="4896035"/>
              <a:ext cx="708660" cy="335915"/>
            </a:xfrm>
            <a:custGeom>
              <a:avLst/>
              <a:gdLst/>
              <a:ahLst/>
              <a:cxnLst/>
              <a:rect l="l" t="t" r="r" b="b"/>
              <a:pathLst>
                <a:path w="708660" h="335914">
                  <a:moveTo>
                    <a:pt x="354281" y="0"/>
                  </a:moveTo>
                  <a:lnTo>
                    <a:pt x="290599" y="2703"/>
                  </a:lnTo>
                  <a:lnTo>
                    <a:pt x="230661" y="10497"/>
                  </a:lnTo>
                  <a:lnTo>
                    <a:pt x="175469" y="22907"/>
                  </a:lnTo>
                  <a:lnTo>
                    <a:pt x="126022" y="39461"/>
                  </a:lnTo>
                  <a:lnTo>
                    <a:pt x="83322" y="59683"/>
                  </a:lnTo>
                  <a:lnTo>
                    <a:pt x="48369" y="83101"/>
                  </a:lnTo>
                  <a:lnTo>
                    <a:pt x="5707" y="137627"/>
                  </a:lnTo>
                  <a:lnTo>
                    <a:pt x="0" y="167787"/>
                  </a:lnTo>
                  <a:lnTo>
                    <a:pt x="5707" y="197947"/>
                  </a:lnTo>
                  <a:lnTo>
                    <a:pt x="48369" y="252472"/>
                  </a:lnTo>
                  <a:lnTo>
                    <a:pt x="83322" y="275890"/>
                  </a:lnTo>
                  <a:lnTo>
                    <a:pt x="126022" y="296113"/>
                  </a:lnTo>
                  <a:lnTo>
                    <a:pt x="175469" y="312666"/>
                  </a:lnTo>
                  <a:lnTo>
                    <a:pt x="230661" y="325077"/>
                  </a:lnTo>
                  <a:lnTo>
                    <a:pt x="290599" y="332871"/>
                  </a:lnTo>
                  <a:lnTo>
                    <a:pt x="354281" y="335574"/>
                  </a:lnTo>
                  <a:lnTo>
                    <a:pt x="417964" y="332871"/>
                  </a:lnTo>
                  <a:lnTo>
                    <a:pt x="477902" y="325077"/>
                  </a:lnTo>
                  <a:lnTo>
                    <a:pt x="533094" y="312666"/>
                  </a:lnTo>
                  <a:lnTo>
                    <a:pt x="582541" y="296113"/>
                  </a:lnTo>
                  <a:lnTo>
                    <a:pt x="625241" y="275890"/>
                  </a:lnTo>
                  <a:lnTo>
                    <a:pt x="660193" y="252472"/>
                  </a:lnTo>
                  <a:lnTo>
                    <a:pt x="702855" y="197947"/>
                  </a:lnTo>
                  <a:lnTo>
                    <a:pt x="708563" y="167787"/>
                  </a:lnTo>
                  <a:lnTo>
                    <a:pt x="702855" y="137627"/>
                  </a:lnTo>
                  <a:lnTo>
                    <a:pt x="660193" y="83101"/>
                  </a:lnTo>
                  <a:lnTo>
                    <a:pt x="625241" y="59683"/>
                  </a:lnTo>
                  <a:lnTo>
                    <a:pt x="582541" y="39461"/>
                  </a:lnTo>
                  <a:lnTo>
                    <a:pt x="533094" y="22907"/>
                  </a:lnTo>
                  <a:lnTo>
                    <a:pt x="477902" y="10497"/>
                  </a:lnTo>
                  <a:lnTo>
                    <a:pt x="417964" y="2703"/>
                  </a:lnTo>
                  <a:lnTo>
                    <a:pt x="354281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149190" y="4896035"/>
              <a:ext cx="708660" cy="335915"/>
            </a:xfrm>
            <a:custGeom>
              <a:avLst/>
              <a:gdLst/>
              <a:ahLst/>
              <a:cxnLst/>
              <a:rect l="l" t="t" r="r" b="b"/>
              <a:pathLst>
                <a:path w="708660" h="335914">
                  <a:moveTo>
                    <a:pt x="0" y="167787"/>
                  </a:moveTo>
                  <a:lnTo>
                    <a:pt x="22164" y="109241"/>
                  </a:lnTo>
                  <a:lnTo>
                    <a:pt x="83322" y="59684"/>
                  </a:lnTo>
                  <a:lnTo>
                    <a:pt x="126022" y="39461"/>
                  </a:lnTo>
                  <a:lnTo>
                    <a:pt x="175468" y="22907"/>
                  </a:lnTo>
                  <a:lnTo>
                    <a:pt x="230661" y="10497"/>
                  </a:lnTo>
                  <a:lnTo>
                    <a:pt x="290598" y="2703"/>
                  </a:lnTo>
                  <a:lnTo>
                    <a:pt x="354281" y="0"/>
                  </a:lnTo>
                  <a:lnTo>
                    <a:pt x="417964" y="2703"/>
                  </a:lnTo>
                  <a:lnTo>
                    <a:pt x="477901" y="10497"/>
                  </a:lnTo>
                  <a:lnTo>
                    <a:pt x="533094" y="22907"/>
                  </a:lnTo>
                  <a:lnTo>
                    <a:pt x="582540" y="39461"/>
                  </a:lnTo>
                  <a:lnTo>
                    <a:pt x="625240" y="59684"/>
                  </a:lnTo>
                  <a:lnTo>
                    <a:pt x="660193" y="83101"/>
                  </a:lnTo>
                  <a:lnTo>
                    <a:pt x="702855" y="137627"/>
                  </a:lnTo>
                  <a:lnTo>
                    <a:pt x="708563" y="167787"/>
                  </a:lnTo>
                  <a:lnTo>
                    <a:pt x="702855" y="197947"/>
                  </a:lnTo>
                  <a:lnTo>
                    <a:pt x="660193" y="252473"/>
                  </a:lnTo>
                  <a:lnTo>
                    <a:pt x="625240" y="275890"/>
                  </a:lnTo>
                  <a:lnTo>
                    <a:pt x="582540" y="296113"/>
                  </a:lnTo>
                  <a:lnTo>
                    <a:pt x="533094" y="312667"/>
                  </a:lnTo>
                  <a:lnTo>
                    <a:pt x="477901" y="325077"/>
                  </a:lnTo>
                  <a:lnTo>
                    <a:pt x="417964" y="332871"/>
                  </a:lnTo>
                  <a:lnTo>
                    <a:pt x="354281" y="335575"/>
                  </a:lnTo>
                  <a:lnTo>
                    <a:pt x="290598" y="332871"/>
                  </a:lnTo>
                  <a:lnTo>
                    <a:pt x="230661" y="325077"/>
                  </a:lnTo>
                  <a:lnTo>
                    <a:pt x="175468" y="312667"/>
                  </a:lnTo>
                  <a:lnTo>
                    <a:pt x="126022" y="296113"/>
                  </a:lnTo>
                  <a:lnTo>
                    <a:pt x="83322" y="275890"/>
                  </a:lnTo>
                  <a:lnTo>
                    <a:pt x="48369" y="252473"/>
                  </a:lnTo>
                  <a:lnTo>
                    <a:pt x="5707" y="197947"/>
                  </a:lnTo>
                  <a:lnTo>
                    <a:pt x="0" y="1677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87845" y="4948766"/>
            <a:ext cx="6324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ageGroup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52440" y="4891272"/>
            <a:ext cx="718185" cy="345440"/>
            <a:chOff x="452440" y="4891272"/>
            <a:chExt cx="718185" cy="345440"/>
          </a:xfrm>
        </p:grpSpPr>
        <p:sp>
          <p:nvSpPr>
            <p:cNvPr id="25" name="object 25"/>
            <p:cNvSpPr/>
            <p:nvPr/>
          </p:nvSpPr>
          <p:spPr>
            <a:xfrm>
              <a:off x="457203" y="4896035"/>
              <a:ext cx="708660" cy="335915"/>
            </a:xfrm>
            <a:custGeom>
              <a:avLst/>
              <a:gdLst/>
              <a:ahLst/>
              <a:cxnLst/>
              <a:rect l="l" t="t" r="r" b="b"/>
              <a:pathLst>
                <a:path w="708660" h="335914">
                  <a:moveTo>
                    <a:pt x="354281" y="0"/>
                  </a:moveTo>
                  <a:lnTo>
                    <a:pt x="290598" y="2703"/>
                  </a:lnTo>
                  <a:lnTo>
                    <a:pt x="230661" y="10497"/>
                  </a:lnTo>
                  <a:lnTo>
                    <a:pt x="175468" y="22907"/>
                  </a:lnTo>
                  <a:lnTo>
                    <a:pt x="126022" y="39461"/>
                  </a:lnTo>
                  <a:lnTo>
                    <a:pt x="83322" y="59683"/>
                  </a:lnTo>
                  <a:lnTo>
                    <a:pt x="48369" y="83101"/>
                  </a:lnTo>
                  <a:lnTo>
                    <a:pt x="5707" y="137627"/>
                  </a:lnTo>
                  <a:lnTo>
                    <a:pt x="0" y="167787"/>
                  </a:lnTo>
                  <a:lnTo>
                    <a:pt x="5707" y="197947"/>
                  </a:lnTo>
                  <a:lnTo>
                    <a:pt x="48369" y="252472"/>
                  </a:lnTo>
                  <a:lnTo>
                    <a:pt x="83322" y="275890"/>
                  </a:lnTo>
                  <a:lnTo>
                    <a:pt x="126022" y="296113"/>
                  </a:lnTo>
                  <a:lnTo>
                    <a:pt x="175468" y="312666"/>
                  </a:lnTo>
                  <a:lnTo>
                    <a:pt x="230661" y="325077"/>
                  </a:lnTo>
                  <a:lnTo>
                    <a:pt x="290598" y="332871"/>
                  </a:lnTo>
                  <a:lnTo>
                    <a:pt x="354281" y="335574"/>
                  </a:lnTo>
                  <a:lnTo>
                    <a:pt x="417964" y="332871"/>
                  </a:lnTo>
                  <a:lnTo>
                    <a:pt x="477901" y="325077"/>
                  </a:lnTo>
                  <a:lnTo>
                    <a:pt x="533094" y="312666"/>
                  </a:lnTo>
                  <a:lnTo>
                    <a:pt x="582540" y="296113"/>
                  </a:lnTo>
                  <a:lnTo>
                    <a:pt x="625240" y="275890"/>
                  </a:lnTo>
                  <a:lnTo>
                    <a:pt x="660193" y="252472"/>
                  </a:lnTo>
                  <a:lnTo>
                    <a:pt x="702855" y="197947"/>
                  </a:lnTo>
                  <a:lnTo>
                    <a:pt x="708562" y="167787"/>
                  </a:lnTo>
                  <a:lnTo>
                    <a:pt x="702855" y="137627"/>
                  </a:lnTo>
                  <a:lnTo>
                    <a:pt x="660193" y="83101"/>
                  </a:lnTo>
                  <a:lnTo>
                    <a:pt x="625240" y="59683"/>
                  </a:lnTo>
                  <a:lnTo>
                    <a:pt x="582540" y="39461"/>
                  </a:lnTo>
                  <a:lnTo>
                    <a:pt x="533094" y="22907"/>
                  </a:lnTo>
                  <a:lnTo>
                    <a:pt x="477901" y="10497"/>
                  </a:lnTo>
                  <a:lnTo>
                    <a:pt x="417964" y="2703"/>
                  </a:lnTo>
                  <a:lnTo>
                    <a:pt x="354281" y="0"/>
                  </a:lnTo>
                  <a:close/>
                </a:path>
              </a:pathLst>
            </a:custGeom>
            <a:solidFill>
              <a:srgbClr val="99FF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57203" y="4896035"/>
              <a:ext cx="708660" cy="335915"/>
            </a:xfrm>
            <a:custGeom>
              <a:avLst/>
              <a:gdLst/>
              <a:ahLst/>
              <a:cxnLst/>
              <a:rect l="l" t="t" r="r" b="b"/>
              <a:pathLst>
                <a:path w="708660" h="335914">
                  <a:moveTo>
                    <a:pt x="0" y="167787"/>
                  </a:moveTo>
                  <a:lnTo>
                    <a:pt x="22164" y="109241"/>
                  </a:lnTo>
                  <a:lnTo>
                    <a:pt x="83322" y="59684"/>
                  </a:lnTo>
                  <a:lnTo>
                    <a:pt x="126022" y="39461"/>
                  </a:lnTo>
                  <a:lnTo>
                    <a:pt x="175468" y="22907"/>
                  </a:lnTo>
                  <a:lnTo>
                    <a:pt x="230661" y="10497"/>
                  </a:lnTo>
                  <a:lnTo>
                    <a:pt x="290598" y="2703"/>
                  </a:lnTo>
                  <a:lnTo>
                    <a:pt x="354281" y="0"/>
                  </a:lnTo>
                  <a:lnTo>
                    <a:pt x="417964" y="2703"/>
                  </a:lnTo>
                  <a:lnTo>
                    <a:pt x="477901" y="10497"/>
                  </a:lnTo>
                  <a:lnTo>
                    <a:pt x="533094" y="22907"/>
                  </a:lnTo>
                  <a:lnTo>
                    <a:pt x="582540" y="39461"/>
                  </a:lnTo>
                  <a:lnTo>
                    <a:pt x="625240" y="59684"/>
                  </a:lnTo>
                  <a:lnTo>
                    <a:pt x="660193" y="83101"/>
                  </a:lnTo>
                  <a:lnTo>
                    <a:pt x="702855" y="137627"/>
                  </a:lnTo>
                  <a:lnTo>
                    <a:pt x="708563" y="167787"/>
                  </a:lnTo>
                  <a:lnTo>
                    <a:pt x="702855" y="197947"/>
                  </a:lnTo>
                  <a:lnTo>
                    <a:pt x="660193" y="252473"/>
                  </a:lnTo>
                  <a:lnTo>
                    <a:pt x="625240" y="275890"/>
                  </a:lnTo>
                  <a:lnTo>
                    <a:pt x="582540" y="296113"/>
                  </a:lnTo>
                  <a:lnTo>
                    <a:pt x="533094" y="312667"/>
                  </a:lnTo>
                  <a:lnTo>
                    <a:pt x="477901" y="325077"/>
                  </a:lnTo>
                  <a:lnTo>
                    <a:pt x="417964" y="332871"/>
                  </a:lnTo>
                  <a:lnTo>
                    <a:pt x="354281" y="335575"/>
                  </a:lnTo>
                  <a:lnTo>
                    <a:pt x="290598" y="332871"/>
                  </a:lnTo>
                  <a:lnTo>
                    <a:pt x="230661" y="325077"/>
                  </a:lnTo>
                  <a:lnTo>
                    <a:pt x="175468" y="312667"/>
                  </a:lnTo>
                  <a:lnTo>
                    <a:pt x="126022" y="296113"/>
                  </a:lnTo>
                  <a:lnTo>
                    <a:pt x="83322" y="275890"/>
                  </a:lnTo>
                  <a:lnTo>
                    <a:pt x="48369" y="252473"/>
                  </a:lnTo>
                  <a:lnTo>
                    <a:pt x="5707" y="197947"/>
                  </a:lnTo>
                  <a:lnTo>
                    <a:pt x="0" y="16778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01033" y="4948766"/>
            <a:ext cx="62039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platforms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1165766" y="4821462"/>
            <a:ext cx="522605" cy="224154"/>
          </a:xfrm>
          <a:custGeom>
            <a:avLst/>
            <a:gdLst/>
            <a:ahLst/>
            <a:cxnLst/>
            <a:rect l="l" t="t" r="r" b="b"/>
            <a:pathLst>
              <a:path w="522605" h="224154">
                <a:moveTo>
                  <a:pt x="522099" y="0"/>
                </a:moveTo>
                <a:lnTo>
                  <a:pt x="0" y="2237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589798" y="4821462"/>
            <a:ext cx="559435" cy="224154"/>
          </a:xfrm>
          <a:custGeom>
            <a:avLst/>
            <a:gdLst/>
            <a:ahLst/>
            <a:cxnLst/>
            <a:rect l="l" t="t" r="r" b="b"/>
            <a:pathLst>
              <a:path w="559435" h="224154">
                <a:moveTo>
                  <a:pt x="0" y="0"/>
                </a:moveTo>
                <a:lnTo>
                  <a:pt x="559392" y="223717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5243515" y="1528763"/>
          <a:ext cx="2571750" cy="148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7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7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00" u="sng" spc="-5" dirty="0">
                          <a:solidFill>
                            <a:srgbClr val="C0504D"/>
                          </a:solidFill>
                          <a:uFill>
                            <a:solidFill>
                              <a:srgbClr val="C0504D"/>
                            </a:solidFill>
                          </a:uFill>
                          <a:latin typeface="Times New Roman"/>
                          <a:cs typeface="Times New Roman"/>
                        </a:rPr>
                        <a:t>name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00" spc="-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price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00" spc="-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category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Gizmo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99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55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gadget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7048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Camera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49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photo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350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Toy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39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gadget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413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5815013" y="3300415"/>
          <a:ext cx="2000250" cy="742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00" u="sng" spc="-5" dirty="0">
                          <a:solidFill>
                            <a:srgbClr val="C0504D"/>
                          </a:solidFill>
                          <a:uFill>
                            <a:solidFill>
                              <a:srgbClr val="C0504D"/>
                            </a:solidFill>
                          </a:uFill>
                          <a:latin typeface="Times New Roman"/>
                          <a:cs typeface="Times New Roman"/>
                        </a:rPr>
                        <a:t>name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platforms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Gizmo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unix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5757862" y="4443415"/>
          <a:ext cx="2000250" cy="1114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00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00" u="sng" spc="-5" dirty="0">
                          <a:solidFill>
                            <a:srgbClr val="C0504D"/>
                          </a:solidFill>
                          <a:uFill>
                            <a:solidFill>
                              <a:srgbClr val="C0504D"/>
                            </a:solidFill>
                          </a:uFill>
                          <a:latin typeface="Times New Roman"/>
                          <a:cs typeface="Times New Roman"/>
                        </a:rPr>
                        <a:t>name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sz="1500" spc="-5" dirty="0">
                          <a:solidFill>
                            <a:srgbClr val="C0504D"/>
                          </a:solidFill>
                          <a:latin typeface="Times New Roman"/>
                          <a:cs typeface="Times New Roman"/>
                        </a:rPr>
                        <a:t>ageGroup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73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dirty="0">
                          <a:latin typeface="Times New Roman"/>
                          <a:cs typeface="Times New Roman"/>
                        </a:rPr>
                        <a:t>Gizmo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todler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858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00" spc="-35" dirty="0">
                          <a:latin typeface="Times New Roman"/>
                          <a:cs typeface="Times New Roman"/>
                        </a:rPr>
                        <a:t>Toy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sz="1500" spc="-5" dirty="0">
                          <a:latin typeface="Times New Roman"/>
                          <a:cs typeface="Times New Roman"/>
                        </a:rPr>
                        <a:t>retired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6985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>
            <a:spLocks noGrp="1"/>
          </p:cNvSpPr>
          <p:nvPr>
            <p:ph type="title"/>
          </p:nvPr>
        </p:nvSpPr>
        <p:spPr>
          <a:xfrm>
            <a:off x="5000785" y="1164166"/>
            <a:ext cx="754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504D"/>
                </a:solidFill>
                <a:latin typeface="Calibri"/>
                <a:cs typeface="Calibri"/>
              </a:rPr>
              <a:t>Product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4650741" y="3272366"/>
            <a:ext cx="10629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solidFill>
                  <a:srgbClr val="C0504D"/>
                </a:solidFill>
                <a:latin typeface="Calibri"/>
                <a:cs typeface="Calibri"/>
              </a:rPr>
              <a:t>S</a:t>
            </a:r>
            <a:r>
              <a:rPr sz="1800" spc="-120" dirty="0">
                <a:solidFill>
                  <a:srgbClr val="C0504D"/>
                </a:solidFill>
                <a:latin typeface="Calibri"/>
                <a:cs typeface="Calibri"/>
              </a:rPr>
              <a:t>w</a:t>
            </a:r>
            <a:r>
              <a:rPr sz="1800" spc="-5" dirty="0">
                <a:solidFill>
                  <a:srgbClr val="C0504D"/>
                </a:solidFill>
                <a:latin typeface="Calibri"/>
                <a:cs typeface="Calibri"/>
              </a:rPr>
              <a:t>.P</a:t>
            </a:r>
            <a:r>
              <a:rPr sz="1800" spc="-35" dirty="0">
                <a:solidFill>
                  <a:srgbClr val="C0504D"/>
                </a:solidFill>
                <a:latin typeface="Calibri"/>
                <a:cs typeface="Calibri"/>
              </a:rPr>
              <a:t>r</a:t>
            </a:r>
            <a:r>
              <a:rPr sz="1800" dirty="0">
                <a:solidFill>
                  <a:srgbClr val="C0504D"/>
                </a:solidFill>
                <a:latin typeface="Calibri"/>
                <a:cs typeface="Calibri"/>
              </a:rPr>
              <a:t>oduct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050791" y="4076699"/>
            <a:ext cx="103949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C0504D"/>
                </a:solidFill>
                <a:latin typeface="Calibri"/>
                <a:cs typeface="Calibri"/>
              </a:rPr>
              <a:t>Ed.Product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1254233" y="3548967"/>
            <a:ext cx="2508250" cy="904875"/>
            <a:chOff x="1254233" y="3548967"/>
            <a:chExt cx="2508250" cy="904875"/>
          </a:xfrm>
        </p:grpSpPr>
        <p:sp>
          <p:nvSpPr>
            <p:cNvPr id="37" name="object 37"/>
            <p:cNvSpPr/>
            <p:nvPr/>
          </p:nvSpPr>
          <p:spPr>
            <a:xfrm>
              <a:off x="1258995" y="4067970"/>
              <a:ext cx="1212215" cy="381000"/>
            </a:xfrm>
            <a:custGeom>
              <a:avLst/>
              <a:gdLst/>
              <a:ahLst/>
              <a:cxnLst/>
              <a:rect l="l" t="t" r="r" b="b"/>
              <a:pathLst>
                <a:path w="1212214" h="381000">
                  <a:moveTo>
                    <a:pt x="1212016" y="0"/>
                  </a:moveTo>
                  <a:lnTo>
                    <a:pt x="0" y="380630"/>
                  </a:lnTo>
                </a:path>
              </a:pathLst>
            </a:custGeom>
            <a:solidFill>
              <a:srgbClr val="C0C0C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258995" y="4067969"/>
              <a:ext cx="1212215" cy="381000"/>
            </a:xfrm>
            <a:custGeom>
              <a:avLst/>
              <a:gdLst/>
              <a:ahLst/>
              <a:cxnLst/>
              <a:rect l="l" t="t" r="r" b="b"/>
              <a:pathLst>
                <a:path w="1212214" h="381000">
                  <a:moveTo>
                    <a:pt x="0" y="380631"/>
                  </a:moveTo>
                  <a:lnTo>
                    <a:pt x="1212016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471013" y="4067970"/>
              <a:ext cx="1287145" cy="381000"/>
            </a:xfrm>
            <a:custGeom>
              <a:avLst/>
              <a:gdLst/>
              <a:ahLst/>
              <a:cxnLst/>
              <a:rect l="l" t="t" r="r" b="b"/>
              <a:pathLst>
                <a:path w="1287145" h="381000">
                  <a:moveTo>
                    <a:pt x="0" y="0"/>
                  </a:moveTo>
                  <a:lnTo>
                    <a:pt x="1286602" y="380630"/>
                  </a:lnTo>
                </a:path>
              </a:pathLst>
            </a:custGeom>
            <a:solidFill>
              <a:srgbClr val="C0C0C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2471013" y="4067969"/>
              <a:ext cx="1287145" cy="381000"/>
            </a:xfrm>
            <a:custGeom>
              <a:avLst/>
              <a:gdLst/>
              <a:ahLst/>
              <a:cxnLst/>
              <a:rect l="l" t="t" r="r" b="b"/>
              <a:pathLst>
                <a:path w="1287145" h="381000">
                  <a:moveTo>
                    <a:pt x="1286603" y="380631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471014" y="3553730"/>
              <a:ext cx="37465" cy="104139"/>
            </a:xfrm>
            <a:custGeom>
              <a:avLst/>
              <a:gdLst/>
              <a:ahLst/>
              <a:cxnLst/>
              <a:rect l="l" t="t" r="r" b="b"/>
              <a:pathLst>
                <a:path w="37464" h="104139">
                  <a:moveTo>
                    <a:pt x="37293" y="0"/>
                  </a:moveTo>
                  <a:lnTo>
                    <a:pt x="0" y="104090"/>
                  </a:lnTo>
                </a:path>
              </a:pathLst>
            </a:custGeom>
            <a:solidFill>
              <a:srgbClr val="C0C0C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2471014" y="3553729"/>
              <a:ext cx="37465" cy="104139"/>
            </a:xfrm>
            <a:custGeom>
              <a:avLst/>
              <a:gdLst/>
              <a:ahLst/>
              <a:cxnLst/>
              <a:rect l="l" t="t" r="r" b="b"/>
              <a:pathLst>
                <a:path w="37464" h="104139">
                  <a:moveTo>
                    <a:pt x="0" y="104091"/>
                  </a:moveTo>
                  <a:lnTo>
                    <a:pt x="37293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5266" y="76200"/>
            <a:ext cx="1930400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5875" y="148166"/>
            <a:ext cx="14947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8639" y="1172632"/>
            <a:ext cx="14611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5" dirty="0">
                <a:latin typeface="Calibri"/>
                <a:cs typeface="Calibri"/>
              </a:rPr>
              <a:t>Summary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11400" y="237067"/>
            <a:ext cx="4521200" cy="6011332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139265" y="1888066"/>
            <a:ext cx="1501775" cy="246379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365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65"/>
              </a:spcBef>
            </a:pPr>
            <a:r>
              <a:rPr sz="1000" spc="-5" dirty="0">
                <a:solidFill>
                  <a:srgbClr val="FF0000"/>
                </a:solidFill>
                <a:latin typeface="Calibri"/>
                <a:cs typeface="Calibri"/>
              </a:rPr>
              <a:t>Identifying</a:t>
            </a:r>
            <a:r>
              <a:rPr sz="10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1000" spc="-5" dirty="0">
                <a:solidFill>
                  <a:srgbClr val="FF0000"/>
                </a:solidFill>
                <a:latin typeface="Calibri"/>
                <a:cs typeface="Calibri"/>
              </a:rPr>
              <a:t>Relationship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1600" y="3115733"/>
            <a:ext cx="6417732" cy="7704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80991" y="3187699"/>
            <a:ext cx="598233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Design</a:t>
            </a:r>
            <a:r>
              <a:rPr spc="-70" dirty="0"/>
              <a:t> </a:t>
            </a:r>
            <a:r>
              <a:rPr spc="-5" dirty="0"/>
              <a:t>Theory</a:t>
            </a:r>
            <a:r>
              <a:rPr spc="-20" dirty="0"/>
              <a:t> </a:t>
            </a:r>
            <a:r>
              <a:rPr spc="5" dirty="0"/>
              <a:t>(ER</a:t>
            </a:r>
            <a:r>
              <a:rPr spc="-25" dirty="0"/>
              <a:t> </a:t>
            </a:r>
            <a:r>
              <a:rPr spc="-5" dirty="0"/>
              <a:t>model</a:t>
            </a:r>
            <a:r>
              <a:rPr spc="-10" dirty="0"/>
              <a:t> </a:t>
            </a:r>
            <a:r>
              <a:rPr spc="5" dirty="0"/>
              <a:t>to</a:t>
            </a:r>
            <a:r>
              <a:rPr spc="-25" dirty="0"/>
              <a:t> </a:t>
            </a:r>
            <a:r>
              <a:rPr spc="-5" dirty="0"/>
              <a:t>Relations)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2467" y="76200"/>
            <a:ext cx="3564467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009709" y="148166"/>
            <a:ext cx="312610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Entity</a:t>
            </a:r>
            <a:r>
              <a:rPr spc="-40" dirty="0"/>
              <a:t> </a:t>
            </a:r>
            <a:r>
              <a:rPr dirty="0"/>
              <a:t>Sets</a:t>
            </a:r>
            <a:r>
              <a:rPr spc="-40" dirty="0"/>
              <a:t> </a:t>
            </a:r>
            <a:r>
              <a:rPr spc="5" dirty="0"/>
              <a:t>to</a:t>
            </a:r>
            <a:r>
              <a:rPr spc="-85" dirty="0"/>
              <a:t> </a:t>
            </a:r>
            <a:r>
              <a:rPr spc="-55" dirty="0"/>
              <a:t>Tables</a:t>
            </a:r>
          </a:p>
        </p:txBody>
      </p:sp>
      <p:sp>
        <p:nvSpPr>
          <p:cNvPr id="4" name="object 4"/>
          <p:cNvSpPr/>
          <p:nvPr/>
        </p:nvSpPr>
        <p:spPr>
          <a:xfrm>
            <a:off x="2009546" y="3275080"/>
            <a:ext cx="758825" cy="365760"/>
          </a:xfrm>
          <a:custGeom>
            <a:avLst/>
            <a:gdLst/>
            <a:ahLst/>
            <a:cxnLst/>
            <a:rect l="l" t="t" r="r" b="b"/>
            <a:pathLst>
              <a:path w="758825" h="365760">
                <a:moveTo>
                  <a:pt x="758821" y="0"/>
                </a:moveTo>
                <a:lnTo>
                  <a:pt x="0" y="0"/>
                </a:lnTo>
                <a:lnTo>
                  <a:pt x="0" y="365584"/>
                </a:lnTo>
                <a:lnTo>
                  <a:pt x="758821" y="365584"/>
                </a:lnTo>
                <a:lnTo>
                  <a:pt x="758821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09546" y="3275081"/>
            <a:ext cx="758825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675"/>
              </a:spcBef>
            </a:pPr>
            <a:r>
              <a:rPr sz="1200" spc="-5" dirty="0">
                <a:latin typeface="Calibri"/>
                <a:cs typeface="Calibri"/>
              </a:rPr>
              <a:t>Employees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76206" y="2059138"/>
            <a:ext cx="871855" cy="408305"/>
            <a:chOff x="2976206" y="2059138"/>
            <a:chExt cx="871855" cy="408305"/>
          </a:xfrm>
        </p:grpSpPr>
        <p:sp>
          <p:nvSpPr>
            <p:cNvPr id="7" name="object 7"/>
            <p:cNvSpPr/>
            <p:nvPr/>
          </p:nvSpPr>
          <p:spPr>
            <a:xfrm>
              <a:off x="2980969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7" y="0"/>
                  </a:moveTo>
                  <a:lnTo>
                    <a:pt x="367393" y="2159"/>
                  </a:lnTo>
                  <a:lnTo>
                    <a:pt x="306591" y="8430"/>
                  </a:lnTo>
                  <a:lnTo>
                    <a:pt x="249358" y="18507"/>
                  </a:lnTo>
                  <a:lnTo>
                    <a:pt x="196360" y="32080"/>
                  </a:lnTo>
                  <a:lnTo>
                    <a:pt x="148266" y="48842"/>
                  </a:lnTo>
                  <a:lnTo>
                    <a:pt x="105741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1" y="329768"/>
                  </a:lnTo>
                  <a:lnTo>
                    <a:pt x="148266" y="349411"/>
                  </a:lnTo>
                  <a:lnTo>
                    <a:pt x="196360" y="366173"/>
                  </a:lnTo>
                  <a:lnTo>
                    <a:pt x="249358" y="379746"/>
                  </a:lnTo>
                  <a:lnTo>
                    <a:pt x="306591" y="389823"/>
                  </a:lnTo>
                  <a:lnTo>
                    <a:pt x="367393" y="396095"/>
                  </a:lnTo>
                  <a:lnTo>
                    <a:pt x="431097" y="398254"/>
                  </a:lnTo>
                  <a:lnTo>
                    <a:pt x="494801" y="396095"/>
                  </a:lnTo>
                  <a:lnTo>
                    <a:pt x="555603" y="389823"/>
                  </a:lnTo>
                  <a:lnTo>
                    <a:pt x="612836" y="379746"/>
                  </a:lnTo>
                  <a:lnTo>
                    <a:pt x="665833" y="366173"/>
                  </a:lnTo>
                  <a:lnTo>
                    <a:pt x="713928" y="349411"/>
                  </a:lnTo>
                  <a:lnTo>
                    <a:pt x="756453" y="329768"/>
                  </a:lnTo>
                  <a:lnTo>
                    <a:pt x="792741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4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1" y="90699"/>
                  </a:lnTo>
                  <a:lnTo>
                    <a:pt x="756453" y="68484"/>
                  </a:lnTo>
                  <a:lnTo>
                    <a:pt x="713928" y="48842"/>
                  </a:lnTo>
                  <a:lnTo>
                    <a:pt x="665833" y="32080"/>
                  </a:lnTo>
                  <a:lnTo>
                    <a:pt x="612836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0969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36659" y="2171699"/>
            <a:ext cx="1524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latin typeface="Calibri"/>
                <a:cs typeface="Calibri"/>
              </a:rPr>
              <a:t>l</a:t>
            </a:r>
            <a:r>
              <a:rPr sz="900" spc="-5" dirty="0">
                <a:latin typeface="Calibri"/>
                <a:cs typeface="Calibri"/>
              </a:rPr>
              <a:t>o</a:t>
            </a:r>
            <a:r>
              <a:rPr sz="900" spc="10" dirty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01413" y="1591337"/>
            <a:ext cx="871855" cy="408305"/>
            <a:chOff x="1901413" y="1591337"/>
            <a:chExt cx="871855" cy="408305"/>
          </a:xfrm>
        </p:grpSpPr>
        <p:sp>
          <p:nvSpPr>
            <p:cNvPr id="11" name="object 11"/>
            <p:cNvSpPr/>
            <p:nvPr/>
          </p:nvSpPr>
          <p:spPr>
            <a:xfrm>
              <a:off x="190617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0"/>
                  </a:lnTo>
                  <a:lnTo>
                    <a:pt x="196359" y="366172"/>
                  </a:lnTo>
                  <a:lnTo>
                    <a:pt x="249356" y="379745"/>
                  </a:lnTo>
                  <a:lnTo>
                    <a:pt x="306590" y="389822"/>
                  </a:lnTo>
                  <a:lnTo>
                    <a:pt x="367392" y="396093"/>
                  </a:lnTo>
                  <a:lnTo>
                    <a:pt x="431096" y="398252"/>
                  </a:lnTo>
                  <a:lnTo>
                    <a:pt x="494800" y="396093"/>
                  </a:lnTo>
                  <a:lnTo>
                    <a:pt x="555602" y="389822"/>
                  </a:lnTo>
                  <a:lnTo>
                    <a:pt x="612835" y="379745"/>
                  </a:lnTo>
                  <a:lnTo>
                    <a:pt x="665833" y="366172"/>
                  </a:lnTo>
                  <a:lnTo>
                    <a:pt x="713927" y="349410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617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92809" y="1706033"/>
            <a:ext cx="29083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nam</a:t>
            </a:r>
            <a:r>
              <a:rPr sz="900" spc="15" dirty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1323" y="2059138"/>
            <a:ext cx="871855" cy="408305"/>
            <a:chOff x="841323" y="2059138"/>
            <a:chExt cx="871855" cy="408305"/>
          </a:xfrm>
        </p:grpSpPr>
        <p:sp>
          <p:nvSpPr>
            <p:cNvPr id="15" name="object 15"/>
            <p:cNvSpPr/>
            <p:nvPr/>
          </p:nvSpPr>
          <p:spPr>
            <a:xfrm>
              <a:off x="84608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431097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7" y="18507"/>
                  </a:lnTo>
                  <a:lnTo>
                    <a:pt x="196360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60" y="366173"/>
                  </a:lnTo>
                  <a:lnTo>
                    <a:pt x="249357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7" y="398254"/>
                  </a:lnTo>
                  <a:lnTo>
                    <a:pt x="494801" y="396095"/>
                  </a:lnTo>
                  <a:lnTo>
                    <a:pt x="555603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3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608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89869" y="2171699"/>
            <a:ext cx="17526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ssn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27666" y="1947332"/>
            <a:ext cx="2244090" cy="1405890"/>
            <a:chOff x="1227666" y="1947332"/>
            <a:chExt cx="2244090" cy="140589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7666" y="2429933"/>
              <a:ext cx="1219200" cy="92286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77183" y="2462155"/>
              <a:ext cx="1111885" cy="813435"/>
            </a:xfrm>
            <a:custGeom>
              <a:avLst/>
              <a:gdLst/>
              <a:ahLst/>
              <a:cxnLst/>
              <a:rect l="l" t="t" r="r" b="b"/>
              <a:pathLst>
                <a:path w="1111885" h="813435">
                  <a:moveTo>
                    <a:pt x="0" y="0"/>
                  </a:moveTo>
                  <a:lnTo>
                    <a:pt x="1111775" y="8129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9867" y="1947332"/>
              <a:ext cx="127000" cy="140546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372574" y="1970919"/>
              <a:ext cx="16510" cy="1304290"/>
            </a:xfrm>
            <a:custGeom>
              <a:avLst/>
              <a:gdLst/>
              <a:ahLst/>
              <a:cxnLst/>
              <a:rect l="l" t="t" r="r" b="b"/>
              <a:pathLst>
                <a:path w="16510" h="1304289">
                  <a:moveTo>
                    <a:pt x="0" y="0"/>
                  </a:moveTo>
                  <a:lnTo>
                    <a:pt x="16383" y="1304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6800" y="2421466"/>
              <a:ext cx="1134533" cy="9313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88957" y="2462157"/>
              <a:ext cx="1023619" cy="813435"/>
            </a:xfrm>
            <a:custGeom>
              <a:avLst/>
              <a:gdLst/>
              <a:ahLst/>
              <a:cxnLst/>
              <a:rect l="l" t="t" r="r" b="b"/>
              <a:pathLst>
                <a:path w="1023620" h="813435">
                  <a:moveTo>
                    <a:pt x="0" y="812924"/>
                  </a:moveTo>
                  <a:lnTo>
                    <a:pt x="102310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4286250" y="1788999"/>
          <a:ext cx="457200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ssn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300" b="1" spc="1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lot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746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20" dirty="0">
                          <a:latin typeface="Calibri"/>
                          <a:cs typeface="Calibri"/>
                        </a:rPr>
                        <a:t>123-22-3333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10" dirty="0">
                          <a:latin typeface="Calibri"/>
                          <a:cs typeface="Calibri"/>
                        </a:rPr>
                        <a:t>Alex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300" spc="25" dirty="0">
                          <a:latin typeface="Calibri"/>
                          <a:cs typeface="Calibri"/>
                        </a:rPr>
                        <a:t>23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3937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20" dirty="0">
                          <a:latin typeface="Calibri"/>
                          <a:cs typeface="Calibri"/>
                        </a:rPr>
                        <a:t>234-44-6666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20" dirty="0">
                          <a:latin typeface="Calibri"/>
                          <a:cs typeface="Calibri"/>
                        </a:rPr>
                        <a:t>Bob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300" spc="25" dirty="0">
                          <a:latin typeface="Calibri"/>
                          <a:cs typeface="Calibri"/>
                        </a:rPr>
                        <a:t>44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spc="20" dirty="0">
                          <a:latin typeface="Calibri"/>
                          <a:cs typeface="Calibri"/>
                        </a:rPr>
                        <a:t>567-88-9787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spc="15" dirty="0">
                          <a:latin typeface="Calibri"/>
                          <a:cs typeface="Calibri"/>
                        </a:rPr>
                        <a:t>John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sz="1300" spc="25" dirty="0">
                          <a:latin typeface="Calibri"/>
                          <a:cs typeface="Calibri"/>
                        </a:rPr>
                        <a:t>12</a:t>
                      </a:r>
                      <a:endParaRPr sz="1300">
                        <a:latin typeface="Calibri"/>
                        <a:cs typeface="Calibri"/>
                      </a:endParaRPr>
                    </a:p>
                  </a:txBody>
                  <a:tcPr marL="0" marR="0" marT="4254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1238673" y="4627032"/>
            <a:ext cx="33026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CREATE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TABLE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Employees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96272" y="4627032"/>
            <a:ext cx="2482850" cy="1121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41605">
              <a:lnSpc>
                <a:spcPct val="100299"/>
              </a:lnSpc>
              <a:spcBef>
                <a:spcPts val="90"/>
              </a:spcBef>
            </a:pPr>
            <a:r>
              <a:rPr sz="1800" spc="-10" dirty="0">
                <a:latin typeface="Courier New"/>
                <a:cs typeface="Courier New"/>
              </a:rPr>
              <a:t>ssn</a:t>
            </a:r>
            <a:r>
              <a:rPr sz="1800" spc="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char(11),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name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varchar(30),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lot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Integer,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latin typeface="Courier New"/>
                <a:cs typeface="Courier New"/>
              </a:rPr>
              <a:t>PRIMARY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KEY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(ssn))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ea typeface="+mj-ea"/>
              </a:rPr>
              <a:t>Relationship Sets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5663" y="1222375"/>
            <a:ext cx="7848600" cy="3139321"/>
          </a:xfrm>
        </p:spPr>
        <p:txBody>
          <a:bodyPr/>
          <a:lstStyle/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relationship</a:t>
            </a:r>
            <a:r>
              <a:rPr lang="en-US" altLang="en-US" dirty="0">
                <a:ea typeface="ＭＳ Ｐゴシック" panose="020B0600070205080204" pitchFamily="34" charset="-128"/>
              </a:rPr>
              <a:t> is an association among several entities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	Example:</a:t>
            </a:r>
            <a:br>
              <a:rPr lang="en-US" altLang="en-US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 44553 (Peltier</a:t>
            </a:r>
            <a:r>
              <a:rPr lang="en-US" altLang="en-US" u="sng" dirty="0">
                <a:ea typeface="ＭＳ Ｐゴシック" panose="020B0600070205080204" pitchFamily="34" charset="-128"/>
              </a:rPr>
              <a:t>)</a:t>
            </a:r>
            <a:r>
              <a:rPr lang="en-US" altLang="en-US" dirty="0">
                <a:ea typeface="ＭＳ Ｐゴシック" panose="020B0600070205080204" pitchFamily="34" charset="-128"/>
              </a:rPr>
              <a:t> 	</a:t>
            </a:r>
            <a:r>
              <a:rPr lang="en-US" altLang="en-US" i="1" u="sng" dirty="0">
                <a:ea typeface="ＭＳ Ｐゴシック" panose="020B0600070205080204" pitchFamily="34" charset="-128"/>
              </a:rPr>
              <a:t>advisor</a:t>
            </a:r>
            <a:r>
              <a:rPr lang="en-US" altLang="en-US" dirty="0">
                <a:ea typeface="ＭＳ Ｐゴシック" panose="020B0600070205080204" pitchFamily="34" charset="-128"/>
              </a:rPr>
              <a:t>	 22222 (</a:t>
            </a:r>
            <a:r>
              <a:rPr lang="en-US" altLang="en-US" u="sng" dirty="0">
                <a:ea typeface="ＭＳ Ｐゴシック" panose="020B0600070205080204" pitchFamily="34" charset="-128"/>
              </a:rPr>
              <a:t>Einstein)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br>
              <a:rPr lang="en-US" altLang="en-US" u="sng" dirty="0">
                <a:ea typeface="ＭＳ Ｐゴシック" panose="020B0600070205080204" pitchFamily="34" charset="-128"/>
              </a:rPr>
            </a:br>
            <a:r>
              <a:rPr lang="en-US" altLang="en-US" dirty="0">
                <a:ea typeface="ＭＳ Ｐゴシック" panose="020B0600070205080204" pitchFamily="34" charset="-128"/>
              </a:rPr>
              <a:t>	 </a:t>
            </a:r>
            <a:r>
              <a:rPr lang="en-US" altLang="en-US" i="1" dirty="0">
                <a:ea typeface="ＭＳ Ｐゴシック" panose="020B0600070205080204" pitchFamily="34" charset="-128"/>
              </a:rPr>
              <a:t>student</a:t>
            </a:r>
            <a:r>
              <a:rPr lang="en-US" altLang="en-US" dirty="0">
                <a:ea typeface="ＭＳ Ｐゴシック" panose="020B0600070205080204" pitchFamily="34" charset="-128"/>
              </a:rPr>
              <a:t> entity	relationship set	 </a:t>
            </a:r>
            <a:r>
              <a:rPr lang="en-US" altLang="en-US" i="1" dirty="0">
                <a:ea typeface="ＭＳ Ｐゴシック" panose="020B0600070205080204" pitchFamily="34" charset="-128"/>
              </a:rPr>
              <a:t>instructor</a:t>
            </a:r>
            <a:r>
              <a:rPr lang="en-US" altLang="en-US" dirty="0">
                <a:ea typeface="ＭＳ Ｐゴシック" panose="020B0600070205080204" pitchFamily="34" charset="-128"/>
              </a:rPr>
              <a:t> entity</a:t>
            </a:r>
          </a:p>
          <a:p>
            <a:pPr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>
                <a:ea typeface="ＭＳ Ｐゴシック" panose="020B0600070205080204" pitchFamily="34" charset="-128"/>
              </a:rPr>
              <a:t>A </a:t>
            </a:r>
            <a:r>
              <a:rPr lang="en-US" altLang="en-US" b="1" dirty="0">
                <a:solidFill>
                  <a:srgbClr val="000099"/>
                </a:solidFill>
                <a:ea typeface="ＭＳ Ｐゴシック" panose="020B0600070205080204" pitchFamily="34" charset="-128"/>
              </a:rPr>
              <a:t>relationship set</a:t>
            </a:r>
            <a:r>
              <a:rPr lang="en-US" altLang="en-US" dirty="0">
                <a:ea typeface="ＭＳ Ｐゴシック" panose="020B0600070205080204" pitchFamily="34" charset="-128"/>
              </a:rPr>
              <a:t> is a mathematical relation among </a:t>
            </a:r>
            <a:r>
              <a:rPr lang="en-US" altLang="en-US" i="1" dirty="0">
                <a:ea typeface="ＭＳ Ｐゴシック" panose="020B0600070205080204" pitchFamily="34" charset="-128"/>
              </a:rPr>
              <a:t>n</a:t>
            </a:r>
            <a:r>
              <a:rPr lang="en-US" altLang="en-US" dirty="0">
                <a:ea typeface="ＭＳ Ｐゴシック" panose="020B0600070205080204" pitchFamily="34" charset="-128"/>
              </a:rPr>
              <a:t> </a:t>
            </a: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 2 entities, each taken from entity sets</a:t>
            </a:r>
          </a:p>
          <a:p>
            <a:pPr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	</a:t>
            </a:r>
          </a:p>
          <a:p>
            <a:pPr lvl="1"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Example: </a:t>
            </a:r>
          </a:p>
          <a:p>
            <a:pPr lvl="1">
              <a:buFont typeface="Monotype Sorts" charset="2"/>
              <a:buNone/>
              <a:tabLst>
                <a:tab pos="1536700" algn="ctr"/>
                <a:tab pos="3543300" algn="ctr"/>
                <a:tab pos="5481638" algn="ctr"/>
              </a:tabLst>
            </a:pPr>
            <a:r>
              <a:rPr lang="en-US" altLang="en-US" dirty="0">
                <a:ea typeface="ＭＳ Ｐゴシック" panose="020B0600070205080204" pitchFamily="34" charset="-128"/>
                <a:sym typeface="Symbol" panose="05050102010706020507" pitchFamily="18" charset="2"/>
              </a:rPr>
              <a:t>		        (44553,22222)  </a:t>
            </a:r>
            <a:r>
              <a:rPr lang="en-US" altLang="en-US" i="1" dirty="0">
                <a:ea typeface="ＭＳ Ｐゴシック" panose="020B0600070205080204" pitchFamily="34" charset="-128"/>
                <a:sym typeface="Symbol" panose="05050102010706020507" pitchFamily="18" charset="2"/>
              </a:rPr>
              <a:t>advisor</a:t>
            </a:r>
          </a:p>
        </p:txBody>
      </p:sp>
    </p:spTree>
    <p:extLst>
      <p:ext uri="{BB962C8B-B14F-4D97-AF65-F5344CB8AC3E}">
        <p14:creationId xmlns:p14="http://schemas.microsoft.com/office/powerpoint/2010/main" val="3759452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866" y="76200"/>
            <a:ext cx="7831667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Relationship</a:t>
            </a:r>
            <a:r>
              <a:rPr spc="-20" dirty="0"/>
              <a:t> </a:t>
            </a:r>
            <a:r>
              <a:rPr dirty="0"/>
              <a:t>Sets</a:t>
            </a:r>
            <a:r>
              <a:rPr spc="-15" dirty="0"/>
              <a:t> </a:t>
            </a:r>
            <a:r>
              <a:rPr spc="-5" dirty="0"/>
              <a:t>(without Constraints)</a:t>
            </a:r>
            <a:r>
              <a:rPr dirty="0"/>
              <a:t> </a:t>
            </a:r>
            <a:r>
              <a:rPr spc="5" dirty="0"/>
              <a:t>to</a:t>
            </a:r>
            <a:r>
              <a:rPr spc="-65" dirty="0"/>
              <a:t> </a:t>
            </a:r>
            <a:r>
              <a:rPr spc="-55" dirty="0"/>
              <a:t>Tables</a:t>
            </a:r>
          </a:p>
        </p:txBody>
      </p:sp>
      <p:sp>
        <p:nvSpPr>
          <p:cNvPr id="4" name="object 4"/>
          <p:cNvSpPr/>
          <p:nvPr/>
        </p:nvSpPr>
        <p:spPr>
          <a:xfrm>
            <a:off x="2009546" y="3275080"/>
            <a:ext cx="758825" cy="365760"/>
          </a:xfrm>
          <a:custGeom>
            <a:avLst/>
            <a:gdLst/>
            <a:ahLst/>
            <a:cxnLst/>
            <a:rect l="l" t="t" r="r" b="b"/>
            <a:pathLst>
              <a:path w="758825" h="365760">
                <a:moveTo>
                  <a:pt x="758821" y="0"/>
                </a:moveTo>
                <a:lnTo>
                  <a:pt x="0" y="0"/>
                </a:lnTo>
                <a:lnTo>
                  <a:pt x="0" y="365584"/>
                </a:lnTo>
                <a:lnTo>
                  <a:pt x="758821" y="365584"/>
                </a:lnTo>
                <a:lnTo>
                  <a:pt x="758821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09546" y="3275081"/>
            <a:ext cx="758825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675"/>
              </a:spcBef>
            </a:pPr>
            <a:r>
              <a:rPr sz="1200" spc="-5" dirty="0">
                <a:latin typeface="Calibri"/>
                <a:cs typeface="Calibri"/>
              </a:rPr>
              <a:t>Employees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76206" y="2059138"/>
            <a:ext cx="871855" cy="408305"/>
            <a:chOff x="2976206" y="2059138"/>
            <a:chExt cx="871855" cy="408305"/>
          </a:xfrm>
        </p:grpSpPr>
        <p:sp>
          <p:nvSpPr>
            <p:cNvPr id="7" name="object 7"/>
            <p:cNvSpPr/>
            <p:nvPr/>
          </p:nvSpPr>
          <p:spPr>
            <a:xfrm>
              <a:off x="2980969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7" y="0"/>
                  </a:moveTo>
                  <a:lnTo>
                    <a:pt x="367393" y="2159"/>
                  </a:lnTo>
                  <a:lnTo>
                    <a:pt x="306591" y="8430"/>
                  </a:lnTo>
                  <a:lnTo>
                    <a:pt x="249358" y="18507"/>
                  </a:lnTo>
                  <a:lnTo>
                    <a:pt x="196360" y="32080"/>
                  </a:lnTo>
                  <a:lnTo>
                    <a:pt x="148266" y="48842"/>
                  </a:lnTo>
                  <a:lnTo>
                    <a:pt x="105741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1" y="329768"/>
                  </a:lnTo>
                  <a:lnTo>
                    <a:pt x="148266" y="349411"/>
                  </a:lnTo>
                  <a:lnTo>
                    <a:pt x="196360" y="366173"/>
                  </a:lnTo>
                  <a:lnTo>
                    <a:pt x="249358" y="379746"/>
                  </a:lnTo>
                  <a:lnTo>
                    <a:pt x="306591" y="389823"/>
                  </a:lnTo>
                  <a:lnTo>
                    <a:pt x="367393" y="396095"/>
                  </a:lnTo>
                  <a:lnTo>
                    <a:pt x="431097" y="398254"/>
                  </a:lnTo>
                  <a:lnTo>
                    <a:pt x="494801" y="396095"/>
                  </a:lnTo>
                  <a:lnTo>
                    <a:pt x="555603" y="389823"/>
                  </a:lnTo>
                  <a:lnTo>
                    <a:pt x="612836" y="379746"/>
                  </a:lnTo>
                  <a:lnTo>
                    <a:pt x="665833" y="366173"/>
                  </a:lnTo>
                  <a:lnTo>
                    <a:pt x="713928" y="349411"/>
                  </a:lnTo>
                  <a:lnTo>
                    <a:pt x="756453" y="329768"/>
                  </a:lnTo>
                  <a:lnTo>
                    <a:pt x="792741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4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1" y="90699"/>
                  </a:lnTo>
                  <a:lnTo>
                    <a:pt x="756453" y="68484"/>
                  </a:lnTo>
                  <a:lnTo>
                    <a:pt x="713928" y="48842"/>
                  </a:lnTo>
                  <a:lnTo>
                    <a:pt x="665833" y="32080"/>
                  </a:lnTo>
                  <a:lnTo>
                    <a:pt x="612836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0969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36659" y="2171699"/>
            <a:ext cx="1524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latin typeface="Calibri"/>
                <a:cs typeface="Calibri"/>
              </a:rPr>
              <a:t>l</a:t>
            </a:r>
            <a:r>
              <a:rPr sz="900" spc="-5" dirty="0">
                <a:latin typeface="Calibri"/>
                <a:cs typeface="Calibri"/>
              </a:rPr>
              <a:t>o</a:t>
            </a:r>
            <a:r>
              <a:rPr sz="900" spc="10" dirty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01413" y="1591337"/>
            <a:ext cx="871855" cy="408305"/>
            <a:chOff x="1901413" y="1591337"/>
            <a:chExt cx="871855" cy="408305"/>
          </a:xfrm>
        </p:grpSpPr>
        <p:sp>
          <p:nvSpPr>
            <p:cNvPr id="11" name="object 11"/>
            <p:cNvSpPr/>
            <p:nvPr/>
          </p:nvSpPr>
          <p:spPr>
            <a:xfrm>
              <a:off x="190617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0"/>
                  </a:lnTo>
                  <a:lnTo>
                    <a:pt x="196359" y="366172"/>
                  </a:lnTo>
                  <a:lnTo>
                    <a:pt x="249356" y="379745"/>
                  </a:lnTo>
                  <a:lnTo>
                    <a:pt x="306590" y="389822"/>
                  </a:lnTo>
                  <a:lnTo>
                    <a:pt x="367392" y="396093"/>
                  </a:lnTo>
                  <a:lnTo>
                    <a:pt x="431096" y="398252"/>
                  </a:lnTo>
                  <a:lnTo>
                    <a:pt x="494800" y="396093"/>
                  </a:lnTo>
                  <a:lnTo>
                    <a:pt x="555602" y="389822"/>
                  </a:lnTo>
                  <a:lnTo>
                    <a:pt x="612835" y="379745"/>
                  </a:lnTo>
                  <a:lnTo>
                    <a:pt x="665833" y="366172"/>
                  </a:lnTo>
                  <a:lnTo>
                    <a:pt x="713927" y="349410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617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92809" y="1706033"/>
            <a:ext cx="29083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nam</a:t>
            </a:r>
            <a:r>
              <a:rPr sz="900" spc="15" dirty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1323" y="2059138"/>
            <a:ext cx="871855" cy="408305"/>
            <a:chOff x="841323" y="2059138"/>
            <a:chExt cx="871855" cy="408305"/>
          </a:xfrm>
        </p:grpSpPr>
        <p:sp>
          <p:nvSpPr>
            <p:cNvPr id="15" name="object 15"/>
            <p:cNvSpPr/>
            <p:nvPr/>
          </p:nvSpPr>
          <p:spPr>
            <a:xfrm>
              <a:off x="84608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431097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7" y="18507"/>
                  </a:lnTo>
                  <a:lnTo>
                    <a:pt x="196360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60" y="366173"/>
                  </a:lnTo>
                  <a:lnTo>
                    <a:pt x="249357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7" y="398254"/>
                  </a:lnTo>
                  <a:lnTo>
                    <a:pt x="494801" y="396095"/>
                  </a:lnTo>
                  <a:lnTo>
                    <a:pt x="555603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3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608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89869" y="2171699"/>
            <a:ext cx="17526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ssn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27666" y="1947332"/>
            <a:ext cx="4115435" cy="1900555"/>
            <a:chOff x="1227666" y="1947332"/>
            <a:chExt cx="4115435" cy="190055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7666" y="2429933"/>
              <a:ext cx="1219200" cy="92286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77183" y="2462155"/>
              <a:ext cx="1111885" cy="813435"/>
            </a:xfrm>
            <a:custGeom>
              <a:avLst/>
              <a:gdLst/>
              <a:ahLst/>
              <a:cxnLst/>
              <a:rect l="l" t="t" r="r" b="b"/>
              <a:pathLst>
                <a:path w="1111885" h="813435">
                  <a:moveTo>
                    <a:pt x="0" y="0"/>
                  </a:moveTo>
                  <a:lnTo>
                    <a:pt x="1111775" y="8129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9867" y="1947332"/>
              <a:ext cx="127000" cy="140546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372574" y="1970919"/>
              <a:ext cx="16510" cy="1304290"/>
            </a:xfrm>
            <a:custGeom>
              <a:avLst/>
              <a:gdLst/>
              <a:ahLst/>
              <a:cxnLst/>
              <a:rect l="l" t="t" r="r" b="b"/>
              <a:pathLst>
                <a:path w="16510" h="1304289">
                  <a:moveTo>
                    <a:pt x="0" y="0"/>
                  </a:moveTo>
                  <a:lnTo>
                    <a:pt x="16383" y="1304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6800" y="2421466"/>
              <a:ext cx="1134533" cy="9313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88957" y="2462157"/>
              <a:ext cx="1023619" cy="813435"/>
            </a:xfrm>
            <a:custGeom>
              <a:avLst/>
              <a:gdLst/>
              <a:ahLst/>
              <a:cxnLst/>
              <a:rect l="l" t="t" r="r" b="b"/>
              <a:pathLst>
                <a:path w="1023620" h="813435">
                  <a:moveTo>
                    <a:pt x="0" y="812924"/>
                  </a:moveTo>
                  <a:lnTo>
                    <a:pt x="102310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21750" y="3129158"/>
              <a:ext cx="1116330" cy="714375"/>
            </a:xfrm>
            <a:custGeom>
              <a:avLst/>
              <a:gdLst/>
              <a:ahLst/>
              <a:cxnLst/>
              <a:rect l="l" t="t" r="r" b="b"/>
              <a:pathLst>
                <a:path w="1116329" h="714375">
                  <a:moveTo>
                    <a:pt x="558007" y="0"/>
                  </a:moveTo>
                  <a:lnTo>
                    <a:pt x="0" y="356971"/>
                  </a:lnTo>
                  <a:lnTo>
                    <a:pt x="558007" y="713943"/>
                  </a:lnTo>
                  <a:lnTo>
                    <a:pt x="1116015" y="356971"/>
                  </a:lnTo>
                  <a:lnTo>
                    <a:pt x="55800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21750" y="3129158"/>
              <a:ext cx="1116330" cy="714375"/>
            </a:xfrm>
            <a:custGeom>
              <a:avLst/>
              <a:gdLst/>
              <a:ahLst/>
              <a:cxnLst/>
              <a:rect l="l" t="t" r="r" b="b"/>
              <a:pathLst>
                <a:path w="1116329" h="714375">
                  <a:moveTo>
                    <a:pt x="0" y="356971"/>
                  </a:moveTo>
                  <a:lnTo>
                    <a:pt x="558007" y="0"/>
                  </a:lnTo>
                  <a:lnTo>
                    <a:pt x="1116015" y="356971"/>
                  </a:lnTo>
                  <a:lnTo>
                    <a:pt x="558007" y="713943"/>
                  </a:lnTo>
                  <a:lnTo>
                    <a:pt x="0" y="35697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44807" y="3399366"/>
            <a:ext cx="47244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Works_In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07527" y="3275080"/>
            <a:ext cx="810895" cy="365760"/>
          </a:xfrm>
          <a:custGeom>
            <a:avLst/>
            <a:gdLst/>
            <a:ahLst/>
            <a:cxnLst/>
            <a:rect l="l" t="t" r="r" b="b"/>
            <a:pathLst>
              <a:path w="810895" h="365760">
                <a:moveTo>
                  <a:pt x="810508" y="0"/>
                </a:moveTo>
                <a:lnTo>
                  <a:pt x="0" y="0"/>
                </a:lnTo>
                <a:lnTo>
                  <a:pt x="0" y="365584"/>
                </a:lnTo>
                <a:lnTo>
                  <a:pt x="810508" y="365584"/>
                </a:lnTo>
                <a:lnTo>
                  <a:pt x="810508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07527" y="3275081"/>
            <a:ext cx="823594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r>
              <a:rPr sz="1200" spc="-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me</a:t>
            </a:r>
            <a:r>
              <a:rPr sz="1200" spc="-2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574188" y="2059138"/>
            <a:ext cx="871855" cy="408305"/>
            <a:chOff x="7574188" y="2059138"/>
            <a:chExt cx="871855" cy="408305"/>
          </a:xfrm>
        </p:grpSpPr>
        <p:sp>
          <p:nvSpPr>
            <p:cNvPr id="31" name="object 31"/>
            <p:cNvSpPr/>
            <p:nvPr/>
          </p:nvSpPr>
          <p:spPr>
            <a:xfrm>
              <a:off x="7578951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59" y="366173"/>
                  </a:lnTo>
                  <a:lnTo>
                    <a:pt x="249356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6" y="398254"/>
                  </a:lnTo>
                  <a:lnTo>
                    <a:pt x="494800" y="396095"/>
                  </a:lnTo>
                  <a:lnTo>
                    <a:pt x="555602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8951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832247" y="2171699"/>
            <a:ext cx="3556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budget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499393" y="1591337"/>
            <a:ext cx="871855" cy="408305"/>
            <a:chOff x="6499393" y="1591337"/>
            <a:chExt cx="871855" cy="408305"/>
          </a:xfrm>
        </p:grpSpPr>
        <p:sp>
          <p:nvSpPr>
            <p:cNvPr id="35" name="object 35"/>
            <p:cNvSpPr/>
            <p:nvPr/>
          </p:nvSpPr>
          <p:spPr>
            <a:xfrm>
              <a:off x="650415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7" y="0"/>
                  </a:moveTo>
                  <a:lnTo>
                    <a:pt x="367393" y="2159"/>
                  </a:lnTo>
                  <a:lnTo>
                    <a:pt x="306591" y="8430"/>
                  </a:lnTo>
                  <a:lnTo>
                    <a:pt x="249358" y="18507"/>
                  </a:lnTo>
                  <a:lnTo>
                    <a:pt x="196360" y="32080"/>
                  </a:lnTo>
                  <a:lnTo>
                    <a:pt x="148266" y="48842"/>
                  </a:lnTo>
                  <a:lnTo>
                    <a:pt x="105741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1" y="329768"/>
                  </a:lnTo>
                  <a:lnTo>
                    <a:pt x="148266" y="349410"/>
                  </a:lnTo>
                  <a:lnTo>
                    <a:pt x="196360" y="366172"/>
                  </a:lnTo>
                  <a:lnTo>
                    <a:pt x="249358" y="379745"/>
                  </a:lnTo>
                  <a:lnTo>
                    <a:pt x="306591" y="389822"/>
                  </a:lnTo>
                  <a:lnTo>
                    <a:pt x="367393" y="396093"/>
                  </a:lnTo>
                  <a:lnTo>
                    <a:pt x="431097" y="398252"/>
                  </a:lnTo>
                  <a:lnTo>
                    <a:pt x="494801" y="396093"/>
                  </a:lnTo>
                  <a:lnTo>
                    <a:pt x="555603" y="389822"/>
                  </a:lnTo>
                  <a:lnTo>
                    <a:pt x="612836" y="379745"/>
                  </a:lnTo>
                  <a:lnTo>
                    <a:pt x="665833" y="366172"/>
                  </a:lnTo>
                  <a:lnTo>
                    <a:pt x="713928" y="349410"/>
                  </a:lnTo>
                  <a:lnTo>
                    <a:pt x="756453" y="329768"/>
                  </a:lnTo>
                  <a:lnTo>
                    <a:pt x="792741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4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1" y="90699"/>
                  </a:lnTo>
                  <a:lnTo>
                    <a:pt x="756453" y="68484"/>
                  </a:lnTo>
                  <a:lnTo>
                    <a:pt x="713928" y="48842"/>
                  </a:lnTo>
                  <a:lnTo>
                    <a:pt x="665833" y="32080"/>
                  </a:lnTo>
                  <a:lnTo>
                    <a:pt x="612836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0415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760629" y="1706033"/>
            <a:ext cx="35115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dnam</a:t>
            </a:r>
            <a:r>
              <a:rPr sz="900" spc="15" dirty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439304" y="2059138"/>
            <a:ext cx="871855" cy="408305"/>
            <a:chOff x="5439304" y="2059138"/>
            <a:chExt cx="871855" cy="408305"/>
          </a:xfrm>
        </p:grpSpPr>
        <p:sp>
          <p:nvSpPr>
            <p:cNvPr id="39" name="object 39"/>
            <p:cNvSpPr/>
            <p:nvPr/>
          </p:nvSpPr>
          <p:spPr>
            <a:xfrm>
              <a:off x="544406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59" y="366173"/>
                  </a:lnTo>
                  <a:lnTo>
                    <a:pt x="249356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6" y="398254"/>
                  </a:lnTo>
                  <a:lnTo>
                    <a:pt x="494800" y="396095"/>
                  </a:lnTo>
                  <a:lnTo>
                    <a:pt x="555602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4406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788644" y="2171699"/>
            <a:ext cx="17526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9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726267" y="1539440"/>
            <a:ext cx="5342890" cy="2025650"/>
            <a:chOff x="2726267" y="1539440"/>
            <a:chExt cx="5342890" cy="2025650"/>
          </a:xfrm>
        </p:grpSpPr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6267" y="3420533"/>
              <a:ext cx="1549400" cy="14393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768368" y="3457873"/>
              <a:ext cx="1453515" cy="28575"/>
            </a:xfrm>
            <a:custGeom>
              <a:avLst/>
              <a:gdLst/>
              <a:ahLst/>
              <a:cxnLst/>
              <a:rect l="l" t="t" r="r" b="b"/>
              <a:pathLst>
                <a:path w="1453514" h="28575">
                  <a:moveTo>
                    <a:pt x="0" y="0"/>
                  </a:moveTo>
                  <a:lnTo>
                    <a:pt x="1453381" y="2825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5067" y="2429933"/>
              <a:ext cx="1219200" cy="92286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875163" y="2462155"/>
              <a:ext cx="1111885" cy="813435"/>
            </a:xfrm>
            <a:custGeom>
              <a:avLst/>
              <a:gdLst/>
              <a:ahLst/>
              <a:cxnLst/>
              <a:rect l="l" t="t" r="r" b="b"/>
              <a:pathLst>
                <a:path w="1111884" h="813435">
                  <a:moveTo>
                    <a:pt x="0" y="0"/>
                  </a:moveTo>
                  <a:lnTo>
                    <a:pt x="1111775" y="8129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17267" y="1947332"/>
              <a:ext cx="127000" cy="140546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970556" y="1970919"/>
              <a:ext cx="16510" cy="1304290"/>
            </a:xfrm>
            <a:custGeom>
              <a:avLst/>
              <a:gdLst/>
              <a:ahLst/>
              <a:cxnLst/>
              <a:rect l="l" t="t" r="r" b="b"/>
              <a:pathLst>
                <a:path w="16509" h="1304289">
                  <a:moveTo>
                    <a:pt x="0" y="0"/>
                  </a:moveTo>
                  <a:lnTo>
                    <a:pt x="16383" y="1304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34200" y="2421466"/>
              <a:ext cx="1134533" cy="93133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986939" y="2462157"/>
              <a:ext cx="1023619" cy="813435"/>
            </a:xfrm>
            <a:custGeom>
              <a:avLst/>
              <a:gdLst/>
              <a:ahLst/>
              <a:cxnLst/>
              <a:rect l="l" t="t" r="r" b="b"/>
              <a:pathLst>
                <a:path w="1023620" h="813435">
                  <a:moveTo>
                    <a:pt x="0" y="812924"/>
                  </a:moveTo>
                  <a:lnTo>
                    <a:pt x="102310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91667" y="3420533"/>
              <a:ext cx="1371600" cy="143933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337765" y="3457873"/>
              <a:ext cx="1270000" cy="28575"/>
            </a:xfrm>
            <a:custGeom>
              <a:avLst/>
              <a:gdLst/>
              <a:ahLst/>
              <a:cxnLst/>
              <a:rect l="l" t="t" r="r" b="b"/>
              <a:pathLst>
                <a:path w="1270000" h="28575">
                  <a:moveTo>
                    <a:pt x="0" y="28256"/>
                  </a:moveTo>
                  <a:lnTo>
                    <a:pt x="126976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348661" y="1544203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7" y="0"/>
                  </a:moveTo>
                  <a:lnTo>
                    <a:pt x="367393" y="2159"/>
                  </a:lnTo>
                  <a:lnTo>
                    <a:pt x="306591" y="8430"/>
                  </a:lnTo>
                  <a:lnTo>
                    <a:pt x="249358" y="18507"/>
                  </a:lnTo>
                  <a:lnTo>
                    <a:pt x="196360" y="32080"/>
                  </a:lnTo>
                  <a:lnTo>
                    <a:pt x="148266" y="48842"/>
                  </a:lnTo>
                  <a:lnTo>
                    <a:pt x="105741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1" y="329768"/>
                  </a:lnTo>
                  <a:lnTo>
                    <a:pt x="148266" y="349411"/>
                  </a:lnTo>
                  <a:lnTo>
                    <a:pt x="196360" y="366173"/>
                  </a:lnTo>
                  <a:lnTo>
                    <a:pt x="249358" y="379746"/>
                  </a:lnTo>
                  <a:lnTo>
                    <a:pt x="306591" y="389823"/>
                  </a:lnTo>
                  <a:lnTo>
                    <a:pt x="367393" y="396095"/>
                  </a:lnTo>
                  <a:lnTo>
                    <a:pt x="431097" y="398254"/>
                  </a:lnTo>
                  <a:lnTo>
                    <a:pt x="494801" y="396095"/>
                  </a:lnTo>
                  <a:lnTo>
                    <a:pt x="555603" y="389823"/>
                  </a:lnTo>
                  <a:lnTo>
                    <a:pt x="612836" y="379746"/>
                  </a:lnTo>
                  <a:lnTo>
                    <a:pt x="665833" y="366173"/>
                  </a:lnTo>
                  <a:lnTo>
                    <a:pt x="713928" y="349411"/>
                  </a:lnTo>
                  <a:lnTo>
                    <a:pt x="756453" y="329768"/>
                  </a:lnTo>
                  <a:lnTo>
                    <a:pt x="792741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4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1" y="90699"/>
                  </a:lnTo>
                  <a:lnTo>
                    <a:pt x="756453" y="68484"/>
                  </a:lnTo>
                  <a:lnTo>
                    <a:pt x="713928" y="48842"/>
                  </a:lnTo>
                  <a:lnTo>
                    <a:pt x="665833" y="32080"/>
                  </a:lnTo>
                  <a:lnTo>
                    <a:pt x="612836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48661" y="1544203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648789" y="1655233"/>
            <a:ext cx="26416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i</a:t>
            </a:r>
            <a:r>
              <a:rPr sz="900" spc="-5" dirty="0">
                <a:latin typeface="Calibri"/>
                <a:cs typeface="Calibri"/>
              </a:rPr>
              <a:t>nc</a:t>
            </a:r>
            <a:r>
              <a:rPr sz="900" spc="15" dirty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2186227" y="1921934"/>
            <a:ext cx="2648585" cy="3486150"/>
            <a:chOff x="2186227" y="1921934"/>
            <a:chExt cx="2648585" cy="3486150"/>
          </a:xfrm>
        </p:grpSpPr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24400" y="1921934"/>
              <a:ext cx="110066" cy="12869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779758" y="1942457"/>
              <a:ext cx="0" cy="1186815"/>
            </a:xfrm>
            <a:custGeom>
              <a:avLst/>
              <a:gdLst/>
              <a:ahLst/>
              <a:cxnLst/>
              <a:rect l="l" t="t" r="r" b="b"/>
              <a:pathLst>
                <a:path h="1186814">
                  <a:moveTo>
                    <a:pt x="1" y="0"/>
                  </a:moveTo>
                  <a:lnTo>
                    <a:pt x="0" y="118670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9" name="object 5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715933" y="3818467"/>
              <a:ext cx="118533" cy="1270000"/>
            </a:xfrm>
            <a:prstGeom prst="rect">
              <a:avLst/>
            </a:prstGeom>
          </p:spPr>
        </p:pic>
        <p:sp>
          <p:nvSpPr>
            <p:cNvPr id="60" name="object 60"/>
            <p:cNvSpPr/>
            <p:nvPr/>
          </p:nvSpPr>
          <p:spPr>
            <a:xfrm>
              <a:off x="4776300" y="3830401"/>
              <a:ext cx="0" cy="1177925"/>
            </a:xfrm>
            <a:custGeom>
              <a:avLst/>
              <a:gdLst/>
              <a:ahLst/>
              <a:cxnLst/>
              <a:rect l="l" t="t" r="r" b="b"/>
              <a:pathLst>
                <a:path h="1177925">
                  <a:moveTo>
                    <a:pt x="0" y="0"/>
                  </a:moveTo>
                  <a:lnTo>
                    <a:pt x="0" y="1177931"/>
                  </a:lnTo>
                </a:path>
              </a:pathLst>
            </a:custGeom>
            <a:ln w="323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2190990" y="5004675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79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59" y="366173"/>
                  </a:lnTo>
                  <a:lnTo>
                    <a:pt x="249356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6" y="398254"/>
                  </a:lnTo>
                  <a:lnTo>
                    <a:pt x="494800" y="396095"/>
                  </a:lnTo>
                  <a:lnTo>
                    <a:pt x="555602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2190990" y="5004675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79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2429205" y="5118099"/>
            <a:ext cx="38798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ddres</a:t>
            </a:r>
            <a:r>
              <a:rPr sz="900" u="sng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3005667" y="5008332"/>
            <a:ext cx="2146935" cy="365760"/>
            <a:chOff x="3005667" y="5008332"/>
            <a:chExt cx="2146935" cy="365760"/>
          </a:xfrm>
        </p:grpSpPr>
        <p:pic>
          <p:nvPicPr>
            <p:cNvPr id="65" name="object 6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005667" y="5156199"/>
              <a:ext cx="1447800" cy="127000"/>
            </a:xfrm>
            <a:prstGeom prst="rect">
              <a:avLst/>
            </a:prstGeom>
          </p:spPr>
        </p:pic>
        <p:sp>
          <p:nvSpPr>
            <p:cNvPr id="66" name="object 66"/>
            <p:cNvSpPr/>
            <p:nvPr/>
          </p:nvSpPr>
          <p:spPr>
            <a:xfrm>
              <a:off x="3053182" y="5191125"/>
              <a:ext cx="1340485" cy="12700"/>
            </a:xfrm>
            <a:custGeom>
              <a:avLst/>
              <a:gdLst/>
              <a:ahLst/>
              <a:cxnLst/>
              <a:rect l="l" t="t" r="r" b="b"/>
              <a:pathLst>
                <a:path w="1340485" h="12700">
                  <a:moveTo>
                    <a:pt x="0" y="12677"/>
                  </a:moveTo>
                  <a:lnTo>
                    <a:pt x="1340248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4393431" y="5008332"/>
              <a:ext cx="758825" cy="365760"/>
            </a:xfrm>
            <a:custGeom>
              <a:avLst/>
              <a:gdLst/>
              <a:ahLst/>
              <a:cxnLst/>
              <a:rect l="l" t="t" r="r" b="b"/>
              <a:pathLst>
                <a:path w="758825" h="365760">
                  <a:moveTo>
                    <a:pt x="758821" y="0"/>
                  </a:moveTo>
                  <a:lnTo>
                    <a:pt x="0" y="0"/>
                  </a:lnTo>
                  <a:lnTo>
                    <a:pt x="0" y="365584"/>
                  </a:lnTo>
                  <a:lnTo>
                    <a:pt x="758821" y="365584"/>
                  </a:lnTo>
                  <a:lnTo>
                    <a:pt x="758821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4393431" y="5008332"/>
            <a:ext cx="758825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001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630"/>
              </a:spcBef>
            </a:pPr>
            <a:r>
              <a:rPr sz="1200" spc="-5" dirty="0">
                <a:latin typeface="Calibri"/>
                <a:cs typeface="Calibri"/>
              </a:rPr>
              <a:t>Locations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6308703" y="4987233"/>
            <a:ext cx="871855" cy="408305"/>
            <a:chOff x="6308703" y="4987233"/>
            <a:chExt cx="871855" cy="408305"/>
          </a:xfrm>
        </p:grpSpPr>
        <p:sp>
          <p:nvSpPr>
            <p:cNvPr id="70" name="object 70"/>
            <p:cNvSpPr/>
            <p:nvPr/>
          </p:nvSpPr>
          <p:spPr>
            <a:xfrm>
              <a:off x="6313465" y="4991996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79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5"/>
                  </a:lnTo>
                  <a:lnTo>
                    <a:pt x="69452" y="90700"/>
                  </a:lnTo>
                  <a:lnTo>
                    <a:pt x="40067" y="115180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4"/>
                  </a:lnTo>
                  <a:lnTo>
                    <a:pt x="69452" y="307554"/>
                  </a:lnTo>
                  <a:lnTo>
                    <a:pt x="105740" y="329769"/>
                  </a:lnTo>
                  <a:lnTo>
                    <a:pt x="148265" y="349411"/>
                  </a:lnTo>
                  <a:lnTo>
                    <a:pt x="196359" y="366173"/>
                  </a:lnTo>
                  <a:lnTo>
                    <a:pt x="249356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6" y="398254"/>
                  </a:lnTo>
                  <a:lnTo>
                    <a:pt x="494800" y="396095"/>
                  </a:lnTo>
                  <a:lnTo>
                    <a:pt x="555602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9"/>
                  </a:lnTo>
                  <a:lnTo>
                    <a:pt x="792740" y="307554"/>
                  </a:lnTo>
                  <a:lnTo>
                    <a:pt x="822125" y="283074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80"/>
                  </a:lnTo>
                  <a:lnTo>
                    <a:pt x="792740" y="90700"/>
                  </a:lnTo>
                  <a:lnTo>
                    <a:pt x="756452" y="68485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6313465" y="4991996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79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6541363" y="5101166"/>
            <a:ext cx="40830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capacity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5105400" y="5156200"/>
            <a:ext cx="1261745" cy="110489"/>
            <a:chOff x="5105400" y="5156200"/>
            <a:chExt cx="1261745" cy="110489"/>
          </a:xfrm>
        </p:grpSpPr>
        <p:pic>
          <p:nvPicPr>
            <p:cNvPr id="74" name="object 7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5105400" y="5156200"/>
              <a:ext cx="1261533" cy="110066"/>
            </a:xfrm>
            <a:prstGeom prst="rect">
              <a:avLst/>
            </a:prstGeom>
          </p:spPr>
        </p:pic>
        <p:sp>
          <p:nvSpPr>
            <p:cNvPr id="75" name="object 75"/>
            <p:cNvSpPr/>
            <p:nvPr/>
          </p:nvSpPr>
          <p:spPr>
            <a:xfrm>
              <a:off x="5152252" y="5191123"/>
              <a:ext cx="1161415" cy="0"/>
            </a:xfrm>
            <a:custGeom>
              <a:avLst/>
              <a:gdLst/>
              <a:ahLst/>
              <a:cxnLst/>
              <a:rect l="l" t="t" r="r" b="b"/>
              <a:pathLst>
                <a:path w="1161414">
                  <a:moveTo>
                    <a:pt x="0" y="1"/>
                  </a:moveTo>
                  <a:lnTo>
                    <a:pt x="1161213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866" y="76200"/>
            <a:ext cx="7831667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Relationship</a:t>
            </a:r>
            <a:r>
              <a:rPr spc="-20" dirty="0"/>
              <a:t> </a:t>
            </a:r>
            <a:r>
              <a:rPr dirty="0"/>
              <a:t>Sets</a:t>
            </a:r>
            <a:r>
              <a:rPr spc="-15" dirty="0"/>
              <a:t> </a:t>
            </a:r>
            <a:r>
              <a:rPr spc="-5" dirty="0"/>
              <a:t>(without Constraints)</a:t>
            </a:r>
            <a:r>
              <a:rPr dirty="0"/>
              <a:t> </a:t>
            </a:r>
            <a:r>
              <a:rPr spc="5" dirty="0"/>
              <a:t>to</a:t>
            </a:r>
            <a:r>
              <a:rPr spc="-65" dirty="0"/>
              <a:t> </a:t>
            </a:r>
            <a:r>
              <a:rPr spc="-55" dirty="0"/>
              <a:t>Tables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82299" y="1900766"/>
            <a:ext cx="3030220" cy="112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CREATE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TABLE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Works_in</a:t>
            </a:r>
            <a:r>
              <a:rPr sz="1800" spc="-10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000">
              <a:latin typeface="Courier New"/>
              <a:cs typeface="Courier New"/>
            </a:endParaRPr>
          </a:p>
          <a:p>
            <a:pPr marL="12700" marR="278765">
              <a:lnSpc>
                <a:spcPts val="2130"/>
              </a:lnSpc>
            </a:pPr>
            <a:r>
              <a:rPr sz="1800" spc="-10" dirty="0">
                <a:latin typeface="Courier New"/>
                <a:cs typeface="Courier New"/>
              </a:rPr>
              <a:t>address varchar(30), </a:t>
            </a:r>
            <a:r>
              <a:rPr sz="1800" spc="-107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since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date,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639899" y="1900766"/>
            <a:ext cx="2346325" cy="570865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sz="1800" spc="-10" dirty="0">
                <a:latin typeface="Courier New"/>
                <a:cs typeface="Courier New"/>
              </a:rPr>
              <a:t>ssn</a:t>
            </a:r>
            <a:r>
              <a:rPr sz="1800" spc="11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char(11),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did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integer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(30),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963249" y="3043952"/>
          <a:ext cx="5933440" cy="1359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31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9180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PRIMARY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KEY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(ssn,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did,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address),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166">
                <a:tc>
                  <a:txBody>
                    <a:bodyPr/>
                    <a:lstStyle/>
                    <a:p>
                      <a:pPr marL="31750">
                        <a:lnSpc>
                          <a:spcPts val="1939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FOREIGN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9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KEY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(ssn)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REFERENCES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Employees,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5166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FOREIGN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KEY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0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(address)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REFERENCES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Locations,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113">
                <a:tc>
                  <a:txBody>
                    <a:bodyPr/>
                    <a:lstStyle/>
                    <a:p>
                      <a:pPr marL="31750">
                        <a:lnSpc>
                          <a:spcPts val="192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FOREIGN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14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9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KEY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(did)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REFERENCES</a:t>
                      </a:r>
                      <a:r>
                        <a:rPr sz="18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Departments,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866" y="76200"/>
            <a:ext cx="7831667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Relationship</a:t>
            </a:r>
            <a:r>
              <a:rPr spc="-20" dirty="0"/>
              <a:t> </a:t>
            </a:r>
            <a:r>
              <a:rPr dirty="0"/>
              <a:t>Sets</a:t>
            </a:r>
            <a:r>
              <a:rPr spc="-15" dirty="0"/>
              <a:t> </a:t>
            </a:r>
            <a:r>
              <a:rPr spc="-5" dirty="0"/>
              <a:t>(without Constraints)</a:t>
            </a:r>
            <a:r>
              <a:rPr dirty="0"/>
              <a:t> </a:t>
            </a:r>
            <a:r>
              <a:rPr spc="5" dirty="0"/>
              <a:t>to</a:t>
            </a:r>
            <a:r>
              <a:rPr spc="-65" dirty="0"/>
              <a:t> </a:t>
            </a:r>
            <a:r>
              <a:rPr spc="-55" dirty="0"/>
              <a:t>Tables</a:t>
            </a:r>
          </a:p>
        </p:txBody>
      </p:sp>
      <p:sp>
        <p:nvSpPr>
          <p:cNvPr id="4" name="object 4"/>
          <p:cNvSpPr/>
          <p:nvPr/>
        </p:nvSpPr>
        <p:spPr>
          <a:xfrm>
            <a:off x="1271844" y="3519861"/>
            <a:ext cx="758825" cy="365760"/>
          </a:xfrm>
          <a:custGeom>
            <a:avLst/>
            <a:gdLst/>
            <a:ahLst/>
            <a:cxnLst/>
            <a:rect l="l" t="t" r="r" b="b"/>
            <a:pathLst>
              <a:path w="758825" h="365760">
                <a:moveTo>
                  <a:pt x="758821" y="0"/>
                </a:moveTo>
                <a:lnTo>
                  <a:pt x="0" y="0"/>
                </a:lnTo>
                <a:lnTo>
                  <a:pt x="0" y="365584"/>
                </a:lnTo>
                <a:lnTo>
                  <a:pt x="758821" y="365584"/>
                </a:lnTo>
                <a:lnTo>
                  <a:pt x="758821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71844" y="3519862"/>
            <a:ext cx="758825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699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685"/>
              </a:spcBef>
            </a:pPr>
            <a:r>
              <a:rPr sz="1200" spc="-5" dirty="0">
                <a:latin typeface="Calibri"/>
                <a:cs typeface="Calibri"/>
              </a:rPr>
              <a:t>Employees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238504" y="2303919"/>
            <a:ext cx="871855" cy="408305"/>
            <a:chOff x="2238504" y="2303919"/>
            <a:chExt cx="871855" cy="408305"/>
          </a:xfrm>
        </p:grpSpPr>
        <p:sp>
          <p:nvSpPr>
            <p:cNvPr id="7" name="object 7"/>
            <p:cNvSpPr/>
            <p:nvPr/>
          </p:nvSpPr>
          <p:spPr>
            <a:xfrm>
              <a:off x="2243266" y="2308682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59" y="366173"/>
                  </a:lnTo>
                  <a:lnTo>
                    <a:pt x="249356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6" y="398254"/>
                  </a:lnTo>
                  <a:lnTo>
                    <a:pt x="494800" y="396095"/>
                  </a:lnTo>
                  <a:lnTo>
                    <a:pt x="555602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243266" y="2308682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598957" y="2417233"/>
            <a:ext cx="1524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latin typeface="Calibri"/>
                <a:cs typeface="Calibri"/>
              </a:rPr>
              <a:t>l</a:t>
            </a:r>
            <a:r>
              <a:rPr sz="900" spc="-5" dirty="0">
                <a:latin typeface="Calibri"/>
                <a:cs typeface="Calibri"/>
              </a:rPr>
              <a:t>o</a:t>
            </a:r>
            <a:r>
              <a:rPr sz="900" spc="10" dirty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63710" y="1836118"/>
            <a:ext cx="871855" cy="408305"/>
            <a:chOff x="1163710" y="1836118"/>
            <a:chExt cx="871855" cy="408305"/>
          </a:xfrm>
        </p:grpSpPr>
        <p:sp>
          <p:nvSpPr>
            <p:cNvPr id="11" name="object 11"/>
            <p:cNvSpPr/>
            <p:nvPr/>
          </p:nvSpPr>
          <p:spPr>
            <a:xfrm>
              <a:off x="1168473" y="184088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431097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7" y="18507"/>
                  </a:lnTo>
                  <a:lnTo>
                    <a:pt x="196360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0"/>
                  </a:lnTo>
                  <a:lnTo>
                    <a:pt x="196360" y="366172"/>
                  </a:lnTo>
                  <a:lnTo>
                    <a:pt x="249357" y="379745"/>
                  </a:lnTo>
                  <a:lnTo>
                    <a:pt x="306590" y="389822"/>
                  </a:lnTo>
                  <a:lnTo>
                    <a:pt x="367392" y="396093"/>
                  </a:lnTo>
                  <a:lnTo>
                    <a:pt x="431097" y="398252"/>
                  </a:lnTo>
                  <a:lnTo>
                    <a:pt x="494801" y="396093"/>
                  </a:lnTo>
                  <a:lnTo>
                    <a:pt x="555603" y="389822"/>
                  </a:lnTo>
                  <a:lnTo>
                    <a:pt x="612835" y="379745"/>
                  </a:lnTo>
                  <a:lnTo>
                    <a:pt x="665833" y="366172"/>
                  </a:lnTo>
                  <a:lnTo>
                    <a:pt x="713927" y="349410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3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68473" y="184088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455106" y="1951566"/>
            <a:ext cx="29083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nam</a:t>
            </a:r>
            <a:r>
              <a:rPr sz="900" spc="15" dirty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3620" y="2303919"/>
            <a:ext cx="871855" cy="408305"/>
            <a:chOff x="103620" y="2303919"/>
            <a:chExt cx="871855" cy="408305"/>
          </a:xfrm>
        </p:grpSpPr>
        <p:sp>
          <p:nvSpPr>
            <p:cNvPr id="15" name="object 15"/>
            <p:cNvSpPr/>
            <p:nvPr/>
          </p:nvSpPr>
          <p:spPr>
            <a:xfrm>
              <a:off x="108382" y="2308682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7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59" y="366173"/>
                  </a:lnTo>
                  <a:lnTo>
                    <a:pt x="249357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6" y="398254"/>
                  </a:lnTo>
                  <a:lnTo>
                    <a:pt x="494800" y="396095"/>
                  </a:lnTo>
                  <a:lnTo>
                    <a:pt x="555602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3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8382" y="2308682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52166" y="2417233"/>
            <a:ext cx="17526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ssn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91066" y="2192865"/>
            <a:ext cx="2244090" cy="2851150"/>
            <a:chOff x="491066" y="2192865"/>
            <a:chExt cx="2244090" cy="285115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1066" y="2675466"/>
              <a:ext cx="1219200" cy="92286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39480" y="2706936"/>
              <a:ext cx="1111885" cy="813435"/>
            </a:xfrm>
            <a:custGeom>
              <a:avLst/>
              <a:gdLst/>
              <a:ahLst/>
              <a:cxnLst/>
              <a:rect l="l" t="t" r="r" b="b"/>
              <a:pathLst>
                <a:path w="1111885" h="813435">
                  <a:moveTo>
                    <a:pt x="0" y="0"/>
                  </a:moveTo>
                  <a:lnTo>
                    <a:pt x="1111775" y="8129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4800" y="2192865"/>
              <a:ext cx="135466" cy="140546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634872" y="2215700"/>
              <a:ext cx="16510" cy="1304290"/>
            </a:xfrm>
            <a:custGeom>
              <a:avLst/>
              <a:gdLst/>
              <a:ahLst/>
              <a:cxnLst/>
              <a:rect l="l" t="t" r="r" b="b"/>
              <a:pathLst>
                <a:path w="16510" h="1304289">
                  <a:moveTo>
                    <a:pt x="0" y="0"/>
                  </a:moveTo>
                  <a:lnTo>
                    <a:pt x="16383" y="1304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00200" y="2667000"/>
              <a:ext cx="1134533" cy="92286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651255" y="2706938"/>
              <a:ext cx="1023619" cy="813435"/>
            </a:xfrm>
            <a:custGeom>
              <a:avLst/>
              <a:gdLst/>
              <a:ahLst/>
              <a:cxnLst/>
              <a:rect l="l" t="t" r="r" b="b"/>
              <a:pathLst>
                <a:path w="1023619" h="813435">
                  <a:moveTo>
                    <a:pt x="0" y="812924"/>
                  </a:moveTo>
                  <a:lnTo>
                    <a:pt x="102310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95367" y="4530813"/>
              <a:ext cx="1047115" cy="508634"/>
            </a:xfrm>
            <a:custGeom>
              <a:avLst/>
              <a:gdLst/>
              <a:ahLst/>
              <a:cxnLst/>
              <a:rect l="l" t="t" r="r" b="b"/>
              <a:pathLst>
                <a:path w="1047114" h="508635">
                  <a:moveTo>
                    <a:pt x="523430" y="0"/>
                  </a:moveTo>
                  <a:lnTo>
                    <a:pt x="0" y="254078"/>
                  </a:lnTo>
                  <a:lnTo>
                    <a:pt x="523430" y="508157"/>
                  </a:lnTo>
                  <a:lnTo>
                    <a:pt x="1046862" y="254078"/>
                  </a:lnTo>
                  <a:lnTo>
                    <a:pt x="52343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095367" y="4530813"/>
              <a:ext cx="1047115" cy="508634"/>
            </a:xfrm>
            <a:custGeom>
              <a:avLst/>
              <a:gdLst/>
              <a:ahLst/>
              <a:cxnLst/>
              <a:rect l="l" t="t" r="r" b="b"/>
              <a:pathLst>
                <a:path w="1047114" h="508635">
                  <a:moveTo>
                    <a:pt x="0" y="254078"/>
                  </a:moveTo>
                  <a:lnTo>
                    <a:pt x="523431" y="0"/>
                  </a:lnTo>
                  <a:lnTo>
                    <a:pt x="1046863" y="254078"/>
                  </a:lnTo>
                  <a:lnTo>
                    <a:pt x="523431" y="508157"/>
                  </a:lnTo>
                  <a:lnTo>
                    <a:pt x="0" y="25407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257006" y="4669366"/>
            <a:ext cx="7232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libri"/>
                <a:cs typeface="Calibri"/>
              </a:rPr>
              <a:t>R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5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_</a:t>
            </a:r>
            <a:r>
              <a:rPr sz="1200" spc="-10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o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363132" y="3860800"/>
            <a:ext cx="542290" cy="855344"/>
            <a:chOff x="1363132" y="3860800"/>
            <a:chExt cx="542290" cy="855344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94932" y="3860800"/>
              <a:ext cx="110066" cy="846666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1851672" y="3885446"/>
              <a:ext cx="0" cy="743585"/>
            </a:xfrm>
            <a:custGeom>
              <a:avLst/>
              <a:gdLst/>
              <a:ahLst/>
              <a:cxnLst/>
              <a:rect l="l" t="t" r="r" b="b"/>
              <a:pathLst>
                <a:path h="743585">
                  <a:moveTo>
                    <a:pt x="0" y="0"/>
                  </a:moveTo>
                  <a:lnTo>
                    <a:pt x="1" y="7433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3132" y="3869266"/>
              <a:ext cx="118533" cy="84666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1422954" y="3892566"/>
              <a:ext cx="0" cy="743585"/>
            </a:xfrm>
            <a:custGeom>
              <a:avLst/>
              <a:gdLst/>
              <a:ahLst/>
              <a:cxnLst/>
              <a:rect l="l" t="t" r="r" b="b"/>
              <a:pathLst>
                <a:path h="743585">
                  <a:moveTo>
                    <a:pt x="0" y="0"/>
                  </a:moveTo>
                  <a:lnTo>
                    <a:pt x="1" y="743327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8739" y="4085166"/>
            <a:ext cx="9969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s</a:t>
            </a:r>
            <a:r>
              <a:rPr sz="1800" spc="5" dirty="0">
                <a:latin typeface="Calibri"/>
                <a:cs typeface="Calibri"/>
              </a:rPr>
              <a:t>u</a:t>
            </a:r>
            <a:r>
              <a:rPr sz="1800" dirty="0">
                <a:latin typeface="Calibri"/>
                <a:cs typeface="Calibri"/>
              </a:rPr>
              <a:t>pe</a:t>
            </a:r>
            <a:r>
              <a:rPr sz="1800" spc="10" dirty="0">
                <a:latin typeface="Calibri"/>
                <a:cs typeface="Calibri"/>
              </a:rPr>
              <a:t>r</a:t>
            </a:r>
            <a:r>
              <a:rPr sz="1800" dirty="0">
                <a:latin typeface="Calibri"/>
                <a:cs typeface="Calibri"/>
              </a:rPr>
              <a:t>v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or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30412" y="4085166"/>
            <a:ext cx="1141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subordinate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3334742" y="1840881"/>
            <a:ext cx="5809615" cy="2862580"/>
          </a:xfrm>
          <a:custGeom>
            <a:avLst/>
            <a:gdLst/>
            <a:ahLst/>
            <a:cxnLst/>
            <a:rect l="l" t="t" r="r" b="b"/>
            <a:pathLst>
              <a:path w="5809615" h="2862579">
                <a:moveTo>
                  <a:pt x="0" y="0"/>
                </a:moveTo>
                <a:lnTo>
                  <a:pt x="5809257" y="0"/>
                </a:lnTo>
              </a:path>
              <a:path w="5809615" h="2862579">
                <a:moveTo>
                  <a:pt x="5809257" y="2862322"/>
                </a:moveTo>
                <a:lnTo>
                  <a:pt x="0" y="2862322"/>
                </a:lnTo>
                <a:lnTo>
                  <a:pt x="0" y="0"/>
                </a:lnTo>
              </a:path>
            </a:pathLst>
          </a:custGeom>
          <a:ln w="9525">
            <a:solidFill>
              <a:srgbClr val="4F81B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3426183" y="1849966"/>
            <a:ext cx="5652770" cy="2493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45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CREATE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TABLE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Reports_To</a:t>
            </a:r>
            <a:r>
              <a:rPr sz="1800" spc="-10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  <a:p>
            <a:pPr marL="1828800">
              <a:lnSpc>
                <a:spcPts val="2145"/>
              </a:lnSpc>
            </a:pPr>
            <a:r>
              <a:rPr sz="1800" spc="-10" dirty="0">
                <a:latin typeface="Courier New"/>
                <a:cs typeface="Courier New"/>
              </a:rPr>
              <a:t>supervisor_ssn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char(11),</a:t>
            </a:r>
            <a:endParaRPr sz="1800">
              <a:latin typeface="Courier New"/>
              <a:cs typeface="Courier New"/>
            </a:endParaRPr>
          </a:p>
          <a:p>
            <a:pPr marL="1828800">
              <a:lnSpc>
                <a:spcPts val="2130"/>
              </a:lnSpc>
              <a:spcBef>
                <a:spcPts val="135"/>
              </a:spcBef>
            </a:pPr>
            <a:r>
              <a:rPr sz="1800" spc="-10" dirty="0">
                <a:latin typeface="Courier New"/>
                <a:cs typeface="Courier New"/>
              </a:rPr>
              <a:t>subordinate_ssn char(11),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PRIMARY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KEY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(supervisor_ssn,</a:t>
            </a:r>
            <a:endParaRPr sz="1800">
              <a:latin typeface="Courier New"/>
              <a:cs typeface="Courier New"/>
            </a:endParaRPr>
          </a:p>
          <a:p>
            <a:pPr marL="2879725">
              <a:lnSpc>
                <a:spcPts val="2070"/>
              </a:lnSpc>
            </a:pPr>
            <a:r>
              <a:rPr sz="1800" spc="-10" dirty="0">
                <a:latin typeface="Courier New"/>
                <a:cs typeface="Courier New"/>
              </a:rPr>
              <a:t>subordinate_ssn),</a:t>
            </a:r>
            <a:endParaRPr sz="1800">
              <a:latin typeface="Courier New"/>
              <a:cs typeface="Courier New"/>
            </a:endParaRPr>
          </a:p>
          <a:p>
            <a:pPr marL="914400" marR="1180465" indent="-914400">
              <a:lnSpc>
                <a:spcPts val="2130"/>
              </a:lnSpc>
              <a:spcBef>
                <a:spcPts val="135"/>
              </a:spcBef>
            </a:pPr>
            <a:r>
              <a:rPr sz="1800" b="1" spc="-10" dirty="0">
                <a:latin typeface="Courier New"/>
                <a:cs typeface="Courier New"/>
              </a:rPr>
              <a:t>FOREIGN KEY </a:t>
            </a:r>
            <a:r>
              <a:rPr sz="1800" spc="-10" dirty="0">
                <a:latin typeface="Courier New"/>
                <a:cs typeface="Courier New"/>
              </a:rPr>
              <a:t>(supervisor_ssn </a:t>
            </a:r>
            <a:r>
              <a:rPr sz="1800" dirty="0">
                <a:latin typeface="Courier New"/>
                <a:cs typeface="Courier New"/>
              </a:rPr>
              <a:t>) 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REFERENCES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Employees(ssn),</a:t>
            </a:r>
            <a:endParaRPr sz="1800">
              <a:latin typeface="Courier New"/>
              <a:cs typeface="Courier New"/>
            </a:endParaRPr>
          </a:p>
          <a:p>
            <a:pPr marL="914400" marR="1316355" indent="-914400">
              <a:lnSpc>
                <a:spcPts val="2130"/>
              </a:lnSpc>
              <a:spcBef>
                <a:spcPts val="75"/>
              </a:spcBef>
            </a:pPr>
            <a:r>
              <a:rPr sz="1800" b="1" spc="-10" dirty="0">
                <a:latin typeface="Courier New"/>
                <a:cs typeface="Courier New"/>
              </a:rPr>
              <a:t>FOREIGN KEY </a:t>
            </a:r>
            <a:r>
              <a:rPr sz="1800" spc="-10" dirty="0">
                <a:latin typeface="Courier New"/>
                <a:cs typeface="Courier New"/>
              </a:rPr>
              <a:t>(subordinate_ssn </a:t>
            </a:r>
            <a:r>
              <a:rPr sz="1800" dirty="0">
                <a:latin typeface="Courier New"/>
                <a:cs typeface="Courier New"/>
              </a:rPr>
              <a:t>) </a:t>
            </a:r>
            <a:r>
              <a:rPr sz="1800" spc="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REFERENCES</a:t>
            </a:r>
            <a:r>
              <a:rPr sz="1800" spc="-8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Employees(ssn)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426183" y="4313766"/>
            <a:ext cx="137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92666" y="76200"/>
            <a:ext cx="7984490" cy="762000"/>
            <a:chOff x="592666" y="76200"/>
            <a:chExt cx="7984490" cy="76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666" y="76200"/>
              <a:ext cx="3335867" cy="76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1332" y="76200"/>
              <a:ext cx="1794932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00600" y="76200"/>
              <a:ext cx="3776132" cy="762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99908" y="148166"/>
            <a:ext cx="754634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Relationship</a:t>
            </a:r>
            <a:r>
              <a:rPr spc="-20" dirty="0"/>
              <a:t> </a:t>
            </a:r>
            <a:r>
              <a:rPr dirty="0"/>
              <a:t>Sets</a:t>
            </a:r>
            <a:r>
              <a:rPr spc="-15" dirty="0"/>
              <a:t> </a:t>
            </a:r>
            <a:r>
              <a:rPr dirty="0"/>
              <a:t>(with</a:t>
            </a:r>
            <a:r>
              <a:rPr spc="-20" dirty="0"/>
              <a:t> </a:t>
            </a:r>
            <a:r>
              <a:rPr dirty="0"/>
              <a:t>key</a:t>
            </a:r>
            <a:r>
              <a:rPr spc="-15" dirty="0"/>
              <a:t> </a:t>
            </a:r>
            <a:r>
              <a:rPr spc="-5" dirty="0"/>
              <a:t>Constraints) </a:t>
            </a:r>
            <a:r>
              <a:rPr spc="5" dirty="0"/>
              <a:t>to</a:t>
            </a:r>
            <a:r>
              <a:rPr spc="-65" dirty="0"/>
              <a:t> </a:t>
            </a:r>
            <a:r>
              <a:rPr spc="-55" dirty="0"/>
              <a:t>Tables</a:t>
            </a:r>
          </a:p>
        </p:txBody>
      </p:sp>
      <p:sp>
        <p:nvSpPr>
          <p:cNvPr id="7" name="object 7"/>
          <p:cNvSpPr/>
          <p:nvPr/>
        </p:nvSpPr>
        <p:spPr>
          <a:xfrm>
            <a:off x="2009546" y="3275080"/>
            <a:ext cx="758825" cy="365760"/>
          </a:xfrm>
          <a:custGeom>
            <a:avLst/>
            <a:gdLst/>
            <a:ahLst/>
            <a:cxnLst/>
            <a:rect l="l" t="t" r="r" b="b"/>
            <a:pathLst>
              <a:path w="758825" h="365760">
                <a:moveTo>
                  <a:pt x="758821" y="0"/>
                </a:moveTo>
                <a:lnTo>
                  <a:pt x="0" y="0"/>
                </a:lnTo>
                <a:lnTo>
                  <a:pt x="0" y="365584"/>
                </a:lnTo>
                <a:lnTo>
                  <a:pt x="758821" y="365584"/>
                </a:lnTo>
                <a:lnTo>
                  <a:pt x="758821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009546" y="3275081"/>
            <a:ext cx="758825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675"/>
              </a:spcBef>
            </a:pPr>
            <a:r>
              <a:rPr sz="1200" spc="-5" dirty="0">
                <a:latin typeface="Calibri"/>
                <a:cs typeface="Calibri"/>
              </a:rPr>
              <a:t>Employees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976206" y="2059138"/>
            <a:ext cx="871855" cy="408305"/>
            <a:chOff x="2976206" y="2059138"/>
            <a:chExt cx="871855" cy="408305"/>
          </a:xfrm>
        </p:grpSpPr>
        <p:sp>
          <p:nvSpPr>
            <p:cNvPr id="10" name="object 10"/>
            <p:cNvSpPr/>
            <p:nvPr/>
          </p:nvSpPr>
          <p:spPr>
            <a:xfrm>
              <a:off x="2980969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7" y="0"/>
                  </a:moveTo>
                  <a:lnTo>
                    <a:pt x="367393" y="2159"/>
                  </a:lnTo>
                  <a:lnTo>
                    <a:pt x="306591" y="8430"/>
                  </a:lnTo>
                  <a:lnTo>
                    <a:pt x="249358" y="18507"/>
                  </a:lnTo>
                  <a:lnTo>
                    <a:pt x="196360" y="32080"/>
                  </a:lnTo>
                  <a:lnTo>
                    <a:pt x="148266" y="48842"/>
                  </a:lnTo>
                  <a:lnTo>
                    <a:pt x="105741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1" y="329768"/>
                  </a:lnTo>
                  <a:lnTo>
                    <a:pt x="148266" y="349411"/>
                  </a:lnTo>
                  <a:lnTo>
                    <a:pt x="196360" y="366173"/>
                  </a:lnTo>
                  <a:lnTo>
                    <a:pt x="249358" y="379746"/>
                  </a:lnTo>
                  <a:lnTo>
                    <a:pt x="306591" y="389823"/>
                  </a:lnTo>
                  <a:lnTo>
                    <a:pt x="367393" y="396095"/>
                  </a:lnTo>
                  <a:lnTo>
                    <a:pt x="431097" y="398254"/>
                  </a:lnTo>
                  <a:lnTo>
                    <a:pt x="494801" y="396095"/>
                  </a:lnTo>
                  <a:lnTo>
                    <a:pt x="555603" y="389823"/>
                  </a:lnTo>
                  <a:lnTo>
                    <a:pt x="612836" y="379746"/>
                  </a:lnTo>
                  <a:lnTo>
                    <a:pt x="665833" y="366173"/>
                  </a:lnTo>
                  <a:lnTo>
                    <a:pt x="713928" y="349411"/>
                  </a:lnTo>
                  <a:lnTo>
                    <a:pt x="756453" y="329768"/>
                  </a:lnTo>
                  <a:lnTo>
                    <a:pt x="792741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4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1" y="90699"/>
                  </a:lnTo>
                  <a:lnTo>
                    <a:pt x="756453" y="68484"/>
                  </a:lnTo>
                  <a:lnTo>
                    <a:pt x="713928" y="48842"/>
                  </a:lnTo>
                  <a:lnTo>
                    <a:pt x="665833" y="32080"/>
                  </a:lnTo>
                  <a:lnTo>
                    <a:pt x="612836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80969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336659" y="2171699"/>
            <a:ext cx="1524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latin typeface="Calibri"/>
                <a:cs typeface="Calibri"/>
              </a:rPr>
              <a:t>l</a:t>
            </a:r>
            <a:r>
              <a:rPr sz="900" spc="-5" dirty="0">
                <a:latin typeface="Calibri"/>
                <a:cs typeface="Calibri"/>
              </a:rPr>
              <a:t>o</a:t>
            </a:r>
            <a:r>
              <a:rPr sz="900" spc="10" dirty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901413" y="1591337"/>
            <a:ext cx="871855" cy="408305"/>
            <a:chOff x="1901413" y="1591337"/>
            <a:chExt cx="871855" cy="408305"/>
          </a:xfrm>
        </p:grpSpPr>
        <p:sp>
          <p:nvSpPr>
            <p:cNvPr id="14" name="object 14"/>
            <p:cNvSpPr/>
            <p:nvPr/>
          </p:nvSpPr>
          <p:spPr>
            <a:xfrm>
              <a:off x="190617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0"/>
                  </a:lnTo>
                  <a:lnTo>
                    <a:pt x="196359" y="366172"/>
                  </a:lnTo>
                  <a:lnTo>
                    <a:pt x="249356" y="379745"/>
                  </a:lnTo>
                  <a:lnTo>
                    <a:pt x="306590" y="389822"/>
                  </a:lnTo>
                  <a:lnTo>
                    <a:pt x="367392" y="396093"/>
                  </a:lnTo>
                  <a:lnTo>
                    <a:pt x="431096" y="398252"/>
                  </a:lnTo>
                  <a:lnTo>
                    <a:pt x="494800" y="396093"/>
                  </a:lnTo>
                  <a:lnTo>
                    <a:pt x="555602" y="389822"/>
                  </a:lnTo>
                  <a:lnTo>
                    <a:pt x="612835" y="379745"/>
                  </a:lnTo>
                  <a:lnTo>
                    <a:pt x="665833" y="366172"/>
                  </a:lnTo>
                  <a:lnTo>
                    <a:pt x="713927" y="349410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90617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2192809" y="1706033"/>
            <a:ext cx="29083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nam</a:t>
            </a:r>
            <a:r>
              <a:rPr sz="900" spc="15" dirty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41323" y="2059138"/>
            <a:ext cx="871855" cy="408305"/>
            <a:chOff x="841323" y="2059138"/>
            <a:chExt cx="871855" cy="408305"/>
          </a:xfrm>
        </p:grpSpPr>
        <p:sp>
          <p:nvSpPr>
            <p:cNvPr id="18" name="object 18"/>
            <p:cNvSpPr/>
            <p:nvPr/>
          </p:nvSpPr>
          <p:spPr>
            <a:xfrm>
              <a:off x="84608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431097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7" y="18507"/>
                  </a:lnTo>
                  <a:lnTo>
                    <a:pt x="196360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60" y="366173"/>
                  </a:lnTo>
                  <a:lnTo>
                    <a:pt x="249357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7" y="398254"/>
                  </a:lnTo>
                  <a:lnTo>
                    <a:pt x="494801" y="396095"/>
                  </a:lnTo>
                  <a:lnTo>
                    <a:pt x="555603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3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4608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189869" y="2171699"/>
            <a:ext cx="17526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ssn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1227666" y="1947332"/>
            <a:ext cx="4115435" cy="1900555"/>
            <a:chOff x="1227666" y="1947332"/>
            <a:chExt cx="4115435" cy="1900555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7666" y="2429933"/>
              <a:ext cx="1219200" cy="922866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1277183" y="2462155"/>
              <a:ext cx="1111885" cy="813435"/>
            </a:xfrm>
            <a:custGeom>
              <a:avLst/>
              <a:gdLst/>
              <a:ahLst/>
              <a:cxnLst/>
              <a:rect l="l" t="t" r="r" b="b"/>
              <a:pathLst>
                <a:path w="1111885" h="813435">
                  <a:moveTo>
                    <a:pt x="0" y="0"/>
                  </a:moveTo>
                  <a:lnTo>
                    <a:pt x="1111775" y="8129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9867" y="1947332"/>
              <a:ext cx="127000" cy="1405467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372574" y="1970919"/>
              <a:ext cx="16510" cy="1304290"/>
            </a:xfrm>
            <a:custGeom>
              <a:avLst/>
              <a:gdLst/>
              <a:ahLst/>
              <a:cxnLst/>
              <a:rect l="l" t="t" r="r" b="b"/>
              <a:pathLst>
                <a:path w="16510" h="1304289">
                  <a:moveTo>
                    <a:pt x="0" y="0"/>
                  </a:moveTo>
                  <a:lnTo>
                    <a:pt x="16383" y="1304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6800" y="2421466"/>
              <a:ext cx="1134533" cy="931333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2388957" y="2462157"/>
              <a:ext cx="1023619" cy="813435"/>
            </a:xfrm>
            <a:custGeom>
              <a:avLst/>
              <a:gdLst/>
              <a:ahLst/>
              <a:cxnLst/>
              <a:rect l="l" t="t" r="r" b="b"/>
              <a:pathLst>
                <a:path w="1023620" h="813435">
                  <a:moveTo>
                    <a:pt x="0" y="812924"/>
                  </a:moveTo>
                  <a:lnTo>
                    <a:pt x="102310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221750" y="3129158"/>
              <a:ext cx="1116330" cy="714375"/>
            </a:xfrm>
            <a:custGeom>
              <a:avLst/>
              <a:gdLst/>
              <a:ahLst/>
              <a:cxnLst/>
              <a:rect l="l" t="t" r="r" b="b"/>
              <a:pathLst>
                <a:path w="1116329" h="714375">
                  <a:moveTo>
                    <a:pt x="558007" y="0"/>
                  </a:moveTo>
                  <a:lnTo>
                    <a:pt x="0" y="356971"/>
                  </a:lnTo>
                  <a:lnTo>
                    <a:pt x="558007" y="713943"/>
                  </a:lnTo>
                  <a:lnTo>
                    <a:pt x="1116015" y="356971"/>
                  </a:lnTo>
                  <a:lnTo>
                    <a:pt x="55800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21750" y="3129158"/>
              <a:ext cx="1116330" cy="714375"/>
            </a:xfrm>
            <a:custGeom>
              <a:avLst/>
              <a:gdLst/>
              <a:ahLst/>
              <a:cxnLst/>
              <a:rect l="l" t="t" r="r" b="b"/>
              <a:pathLst>
                <a:path w="1116329" h="714375">
                  <a:moveTo>
                    <a:pt x="0" y="356971"/>
                  </a:moveTo>
                  <a:lnTo>
                    <a:pt x="558007" y="0"/>
                  </a:lnTo>
                  <a:lnTo>
                    <a:pt x="1116015" y="356971"/>
                  </a:lnTo>
                  <a:lnTo>
                    <a:pt x="558007" y="713943"/>
                  </a:lnTo>
                  <a:lnTo>
                    <a:pt x="0" y="35697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544012" y="3390899"/>
            <a:ext cx="4730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5" dirty="0">
                <a:latin typeface="Cambria"/>
                <a:cs typeface="Cambria"/>
              </a:rPr>
              <a:t>M</a:t>
            </a:r>
            <a:r>
              <a:rPr sz="900" spc="15" dirty="0">
                <a:latin typeface="Cambria"/>
                <a:cs typeface="Cambria"/>
              </a:rPr>
              <a:t>a</a:t>
            </a:r>
            <a:r>
              <a:rPr sz="900" spc="45" dirty="0">
                <a:latin typeface="Cambria"/>
                <a:cs typeface="Cambria"/>
              </a:rPr>
              <a:t>n</a:t>
            </a:r>
            <a:r>
              <a:rPr sz="900" spc="-10" dirty="0">
                <a:latin typeface="Cambria"/>
                <a:cs typeface="Cambria"/>
              </a:rPr>
              <a:t>a</a:t>
            </a:r>
            <a:r>
              <a:rPr sz="900" spc="10" dirty="0">
                <a:latin typeface="Cambria"/>
                <a:cs typeface="Cambria"/>
              </a:rPr>
              <a:t>g</a:t>
            </a:r>
            <a:r>
              <a:rPr sz="900" spc="5" dirty="0">
                <a:latin typeface="Cambria"/>
                <a:cs typeface="Cambria"/>
              </a:rPr>
              <a:t>e</a:t>
            </a:r>
            <a:r>
              <a:rPr sz="900" spc="10" dirty="0">
                <a:latin typeface="Cambria"/>
                <a:cs typeface="Cambria"/>
              </a:rPr>
              <a:t>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6607527" y="3275080"/>
            <a:ext cx="810895" cy="365760"/>
          </a:xfrm>
          <a:custGeom>
            <a:avLst/>
            <a:gdLst/>
            <a:ahLst/>
            <a:cxnLst/>
            <a:rect l="l" t="t" r="r" b="b"/>
            <a:pathLst>
              <a:path w="810895" h="365760">
                <a:moveTo>
                  <a:pt x="810508" y="0"/>
                </a:moveTo>
                <a:lnTo>
                  <a:pt x="0" y="0"/>
                </a:lnTo>
                <a:lnTo>
                  <a:pt x="0" y="365584"/>
                </a:lnTo>
                <a:lnTo>
                  <a:pt x="810508" y="365584"/>
                </a:lnTo>
                <a:lnTo>
                  <a:pt x="810508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607527" y="3275081"/>
            <a:ext cx="823594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r>
              <a:rPr sz="1200" spc="-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me</a:t>
            </a:r>
            <a:r>
              <a:rPr sz="1200" spc="-2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7574188" y="2059138"/>
            <a:ext cx="871855" cy="408305"/>
            <a:chOff x="7574188" y="2059138"/>
            <a:chExt cx="871855" cy="408305"/>
          </a:xfrm>
        </p:grpSpPr>
        <p:sp>
          <p:nvSpPr>
            <p:cNvPr id="34" name="object 34"/>
            <p:cNvSpPr/>
            <p:nvPr/>
          </p:nvSpPr>
          <p:spPr>
            <a:xfrm>
              <a:off x="7578951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59" y="366173"/>
                  </a:lnTo>
                  <a:lnTo>
                    <a:pt x="249356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6" y="398254"/>
                  </a:lnTo>
                  <a:lnTo>
                    <a:pt x="494800" y="396095"/>
                  </a:lnTo>
                  <a:lnTo>
                    <a:pt x="555602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578951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832247" y="2171699"/>
            <a:ext cx="3556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budget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6499393" y="1591337"/>
            <a:ext cx="871855" cy="408305"/>
            <a:chOff x="6499393" y="1591337"/>
            <a:chExt cx="871855" cy="408305"/>
          </a:xfrm>
        </p:grpSpPr>
        <p:sp>
          <p:nvSpPr>
            <p:cNvPr id="38" name="object 38"/>
            <p:cNvSpPr/>
            <p:nvPr/>
          </p:nvSpPr>
          <p:spPr>
            <a:xfrm>
              <a:off x="650415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7" y="0"/>
                  </a:moveTo>
                  <a:lnTo>
                    <a:pt x="367393" y="2159"/>
                  </a:lnTo>
                  <a:lnTo>
                    <a:pt x="306591" y="8430"/>
                  </a:lnTo>
                  <a:lnTo>
                    <a:pt x="249358" y="18507"/>
                  </a:lnTo>
                  <a:lnTo>
                    <a:pt x="196360" y="32080"/>
                  </a:lnTo>
                  <a:lnTo>
                    <a:pt x="148266" y="48842"/>
                  </a:lnTo>
                  <a:lnTo>
                    <a:pt x="105741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1" y="329768"/>
                  </a:lnTo>
                  <a:lnTo>
                    <a:pt x="148266" y="349410"/>
                  </a:lnTo>
                  <a:lnTo>
                    <a:pt x="196360" y="366172"/>
                  </a:lnTo>
                  <a:lnTo>
                    <a:pt x="249358" y="379745"/>
                  </a:lnTo>
                  <a:lnTo>
                    <a:pt x="306591" y="389822"/>
                  </a:lnTo>
                  <a:lnTo>
                    <a:pt x="367393" y="396093"/>
                  </a:lnTo>
                  <a:lnTo>
                    <a:pt x="431097" y="398252"/>
                  </a:lnTo>
                  <a:lnTo>
                    <a:pt x="494801" y="396093"/>
                  </a:lnTo>
                  <a:lnTo>
                    <a:pt x="555603" y="389822"/>
                  </a:lnTo>
                  <a:lnTo>
                    <a:pt x="612836" y="379745"/>
                  </a:lnTo>
                  <a:lnTo>
                    <a:pt x="665833" y="366172"/>
                  </a:lnTo>
                  <a:lnTo>
                    <a:pt x="713928" y="349410"/>
                  </a:lnTo>
                  <a:lnTo>
                    <a:pt x="756453" y="329768"/>
                  </a:lnTo>
                  <a:lnTo>
                    <a:pt x="792741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4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1" y="90699"/>
                  </a:lnTo>
                  <a:lnTo>
                    <a:pt x="756453" y="68484"/>
                  </a:lnTo>
                  <a:lnTo>
                    <a:pt x="713928" y="48842"/>
                  </a:lnTo>
                  <a:lnTo>
                    <a:pt x="665833" y="32080"/>
                  </a:lnTo>
                  <a:lnTo>
                    <a:pt x="612836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50415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6760629" y="1706033"/>
            <a:ext cx="35115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dnam</a:t>
            </a:r>
            <a:r>
              <a:rPr sz="900" spc="15" dirty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5439304" y="2059138"/>
            <a:ext cx="871855" cy="408305"/>
            <a:chOff x="5439304" y="2059138"/>
            <a:chExt cx="871855" cy="408305"/>
          </a:xfrm>
        </p:grpSpPr>
        <p:sp>
          <p:nvSpPr>
            <p:cNvPr id="42" name="object 42"/>
            <p:cNvSpPr/>
            <p:nvPr/>
          </p:nvSpPr>
          <p:spPr>
            <a:xfrm>
              <a:off x="544406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59" y="366173"/>
                  </a:lnTo>
                  <a:lnTo>
                    <a:pt x="249356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6" y="398254"/>
                  </a:lnTo>
                  <a:lnTo>
                    <a:pt x="494800" y="396095"/>
                  </a:lnTo>
                  <a:lnTo>
                    <a:pt x="555602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44406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788644" y="2171699"/>
            <a:ext cx="17526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9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2726267" y="1539440"/>
            <a:ext cx="5342890" cy="2084705"/>
            <a:chOff x="2726267" y="1539440"/>
            <a:chExt cx="5342890" cy="2084705"/>
          </a:xfrm>
        </p:grpSpPr>
        <p:pic>
          <p:nvPicPr>
            <p:cNvPr id="46" name="object 4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6267" y="3420533"/>
              <a:ext cx="1549400" cy="14393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2768368" y="3457873"/>
              <a:ext cx="1453515" cy="28575"/>
            </a:xfrm>
            <a:custGeom>
              <a:avLst/>
              <a:gdLst/>
              <a:ahLst/>
              <a:cxnLst/>
              <a:rect l="l" t="t" r="r" b="b"/>
              <a:pathLst>
                <a:path w="1453514" h="28575">
                  <a:moveTo>
                    <a:pt x="0" y="0"/>
                  </a:moveTo>
                  <a:lnTo>
                    <a:pt x="1453381" y="2825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25067" y="2429933"/>
              <a:ext cx="1219200" cy="922866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5875163" y="2462155"/>
              <a:ext cx="1111885" cy="813435"/>
            </a:xfrm>
            <a:custGeom>
              <a:avLst/>
              <a:gdLst/>
              <a:ahLst/>
              <a:cxnLst/>
              <a:rect l="l" t="t" r="r" b="b"/>
              <a:pathLst>
                <a:path w="1111884" h="813435">
                  <a:moveTo>
                    <a:pt x="0" y="0"/>
                  </a:moveTo>
                  <a:lnTo>
                    <a:pt x="1111775" y="8129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17267" y="1947332"/>
              <a:ext cx="127000" cy="140546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6970556" y="1970919"/>
              <a:ext cx="16510" cy="1304290"/>
            </a:xfrm>
            <a:custGeom>
              <a:avLst/>
              <a:gdLst/>
              <a:ahLst/>
              <a:cxnLst/>
              <a:rect l="l" t="t" r="r" b="b"/>
              <a:pathLst>
                <a:path w="16509" h="1304289">
                  <a:moveTo>
                    <a:pt x="0" y="0"/>
                  </a:moveTo>
                  <a:lnTo>
                    <a:pt x="16383" y="1304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34200" y="2421466"/>
              <a:ext cx="1134533" cy="93133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6986939" y="2462157"/>
              <a:ext cx="1023619" cy="813435"/>
            </a:xfrm>
            <a:custGeom>
              <a:avLst/>
              <a:gdLst/>
              <a:ahLst/>
              <a:cxnLst/>
              <a:rect l="l" t="t" r="r" b="b"/>
              <a:pathLst>
                <a:path w="1023620" h="813435">
                  <a:moveTo>
                    <a:pt x="0" y="812924"/>
                  </a:moveTo>
                  <a:lnTo>
                    <a:pt x="102310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215467" y="3386666"/>
              <a:ext cx="1447800" cy="237066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337765" y="3445177"/>
              <a:ext cx="1270635" cy="77470"/>
            </a:xfrm>
            <a:custGeom>
              <a:avLst/>
              <a:gdLst/>
              <a:ahLst/>
              <a:cxnLst/>
              <a:rect l="l" t="t" r="r" b="b"/>
              <a:pathLst>
                <a:path w="1270634" h="77470">
                  <a:moveTo>
                    <a:pt x="75332" y="1167"/>
                  </a:moveTo>
                  <a:lnTo>
                    <a:pt x="0" y="40952"/>
                  </a:lnTo>
                  <a:lnTo>
                    <a:pt x="77028" y="77348"/>
                  </a:lnTo>
                  <a:lnTo>
                    <a:pt x="76469" y="52237"/>
                  </a:lnTo>
                  <a:lnTo>
                    <a:pt x="63765" y="52237"/>
                  </a:lnTo>
                  <a:lnTo>
                    <a:pt x="63200" y="26842"/>
                  </a:lnTo>
                  <a:lnTo>
                    <a:pt x="75897" y="26560"/>
                  </a:lnTo>
                  <a:lnTo>
                    <a:pt x="75332" y="1167"/>
                  </a:lnTo>
                  <a:close/>
                </a:path>
                <a:path w="1270634" h="77470">
                  <a:moveTo>
                    <a:pt x="75897" y="26560"/>
                  </a:moveTo>
                  <a:lnTo>
                    <a:pt x="63200" y="26842"/>
                  </a:lnTo>
                  <a:lnTo>
                    <a:pt x="63765" y="52237"/>
                  </a:lnTo>
                  <a:lnTo>
                    <a:pt x="76462" y="51955"/>
                  </a:lnTo>
                  <a:lnTo>
                    <a:pt x="75897" y="26560"/>
                  </a:lnTo>
                  <a:close/>
                </a:path>
                <a:path w="1270634" h="77470">
                  <a:moveTo>
                    <a:pt x="76462" y="51955"/>
                  </a:moveTo>
                  <a:lnTo>
                    <a:pt x="63765" y="52237"/>
                  </a:lnTo>
                  <a:lnTo>
                    <a:pt x="76469" y="52237"/>
                  </a:lnTo>
                  <a:lnTo>
                    <a:pt x="76462" y="51955"/>
                  </a:lnTo>
                  <a:close/>
                </a:path>
                <a:path w="1270634" h="77470">
                  <a:moveTo>
                    <a:pt x="1269480" y="0"/>
                  </a:moveTo>
                  <a:lnTo>
                    <a:pt x="75897" y="26560"/>
                  </a:lnTo>
                  <a:lnTo>
                    <a:pt x="76462" y="51955"/>
                  </a:lnTo>
                  <a:lnTo>
                    <a:pt x="1270044" y="25393"/>
                  </a:lnTo>
                  <a:lnTo>
                    <a:pt x="1269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348661" y="1544203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7" y="0"/>
                  </a:moveTo>
                  <a:lnTo>
                    <a:pt x="367393" y="2159"/>
                  </a:lnTo>
                  <a:lnTo>
                    <a:pt x="306591" y="8430"/>
                  </a:lnTo>
                  <a:lnTo>
                    <a:pt x="249358" y="18507"/>
                  </a:lnTo>
                  <a:lnTo>
                    <a:pt x="196360" y="32080"/>
                  </a:lnTo>
                  <a:lnTo>
                    <a:pt x="148266" y="48842"/>
                  </a:lnTo>
                  <a:lnTo>
                    <a:pt x="105741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1" y="329768"/>
                  </a:lnTo>
                  <a:lnTo>
                    <a:pt x="148266" y="349411"/>
                  </a:lnTo>
                  <a:lnTo>
                    <a:pt x="196360" y="366173"/>
                  </a:lnTo>
                  <a:lnTo>
                    <a:pt x="249358" y="379746"/>
                  </a:lnTo>
                  <a:lnTo>
                    <a:pt x="306591" y="389823"/>
                  </a:lnTo>
                  <a:lnTo>
                    <a:pt x="367393" y="396095"/>
                  </a:lnTo>
                  <a:lnTo>
                    <a:pt x="431097" y="398254"/>
                  </a:lnTo>
                  <a:lnTo>
                    <a:pt x="494801" y="396095"/>
                  </a:lnTo>
                  <a:lnTo>
                    <a:pt x="555603" y="389823"/>
                  </a:lnTo>
                  <a:lnTo>
                    <a:pt x="612836" y="379746"/>
                  </a:lnTo>
                  <a:lnTo>
                    <a:pt x="665833" y="366173"/>
                  </a:lnTo>
                  <a:lnTo>
                    <a:pt x="713928" y="349411"/>
                  </a:lnTo>
                  <a:lnTo>
                    <a:pt x="756453" y="329768"/>
                  </a:lnTo>
                  <a:lnTo>
                    <a:pt x="792741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4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1" y="90699"/>
                  </a:lnTo>
                  <a:lnTo>
                    <a:pt x="756453" y="68484"/>
                  </a:lnTo>
                  <a:lnTo>
                    <a:pt x="713928" y="48842"/>
                  </a:lnTo>
                  <a:lnTo>
                    <a:pt x="665833" y="32080"/>
                  </a:lnTo>
                  <a:lnTo>
                    <a:pt x="612836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48661" y="1544203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648789" y="1655233"/>
            <a:ext cx="26416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i</a:t>
            </a:r>
            <a:r>
              <a:rPr sz="900" spc="-5" dirty="0">
                <a:latin typeface="Calibri"/>
                <a:cs typeface="Calibri"/>
              </a:rPr>
              <a:t>nc</a:t>
            </a:r>
            <a:r>
              <a:rPr sz="900" spc="15" dirty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9" name="object 59"/>
          <p:cNvGrpSpPr/>
          <p:nvPr/>
        </p:nvGrpSpPr>
        <p:grpSpPr>
          <a:xfrm>
            <a:off x="4724400" y="1921934"/>
            <a:ext cx="110489" cy="1287145"/>
            <a:chOff x="4724400" y="1921934"/>
            <a:chExt cx="110489" cy="1287145"/>
          </a:xfrm>
        </p:grpSpPr>
        <p:pic>
          <p:nvPicPr>
            <p:cNvPr id="60" name="object 6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4400" y="1921934"/>
              <a:ext cx="110066" cy="1286932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4779758" y="1942457"/>
              <a:ext cx="0" cy="1186815"/>
            </a:xfrm>
            <a:custGeom>
              <a:avLst/>
              <a:gdLst/>
              <a:ahLst/>
              <a:cxnLst/>
              <a:rect l="l" t="t" r="r" b="b"/>
              <a:pathLst>
                <a:path h="1186814">
                  <a:moveTo>
                    <a:pt x="1" y="0"/>
                  </a:moveTo>
                  <a:lnTo>
                    <a:pt x="0" y="118670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1436116" y="4068232"/>
            <a:ext cx="28936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CREATE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TABLE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Manages</a:t>
            </a:r>
            <a:r>
              <a:rPr sz="1800" spc="-10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5093715" y="4068232"/>
            <a:ext cx="2346325" cy="8502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90"/>
              </a:spcBef>
            </a:pPr>
            <a:r>
              <a:rPr sz="1800" spc="-10" dirty="0">
                <a:latin typeface="Courier New"/>
                <a:cs typeface="Courier New"/>
              </a:rPr>
              <a:t>ssn</a:t>
            </a:r>
            <a:r>
              <a:rPr sz="1800" spc="115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char(11),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did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integer</a:t>
            </a:r>
            <a:r>
              <a:rPr sz="1800" spc="-5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(30),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since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date,</a:t>
            </a:r>
            <a:endParaRPr sz="1800">
              <a:latin typeface="Courier New"/>
              <a:cs typeface="Courier New"/>
            </a:endParaRPr>
          </a:p>
        </p:txBody>
      </p:sp>
      <p:graphicFrame>
        <p:nvGraphicFramePr>
          <p:cNvPr id="64" name="object 64"/>
          <p:cNvGraphicFramePr>
            <a:graphicFrameLocks noGrp="1"/>
          </p:cNvGraphicFramePr>
          <p:nvPr/>
        </p:nvGraphicFramePr>
        <p:xfrm>
          <a:off x="1417066" y="4940485"/>
          <a:ext cx="5660390" cy="10802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53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8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946">
                <a:tc>
                  <a:txBody>
                    <a:bodyPr/>
                    <a:lstStyle/>
                    <a:p>
                      <a:pPr marL="31750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PRIMARY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0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KEY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60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(did),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5166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FOREIGN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0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KEY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05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(ssn)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REFERENCES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Employees,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118">
                <a:tc>
                  <a:txBody>
                    <a:bodyPr/>
                    <a:lstStyle/>
                    <a:p>
                      <a:pPr marL="31750">
                        <a:lnSpc>
                          <a:spcPts val="1925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FOREIGN</a:t>
                      </a:r>
                      <a:endParaRPr sz="18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145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)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939"/>
                        </a:lnSpc>
                      </a:pPr>
                      <a:r>
                        <a:rPr sz="1800" b="1" spc="-10" dirty="0">
                          <a:latin typeface="Courier New"/>
                          <a:cs typeface="Courier New"/>
                        </a:rPr>
                        <a:t>KEY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939"/>
                        </a:lnSpc>
                      </a:pPr>
                      <a:r>
                        <a:rPr sz="1800" spc="-10" dirty="0">
                          <a:latin typeface="Courier New"/>
                          <a:cs typeface="Courier New"/>
                        </a:rPr>
                        <a:t>(did)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REFERENCES</a:t>
                      </a:r>
                      <a:r>
                        <a:rPr sz="18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Departments,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328987" y="3720631"/>
            <a:ext cx="685800" cy="300355"/>
          </a:xfrm>
          <a:prstGeom prst="rect">
            <a:avLst/>
          </a:prstGeom>
          <a:solidFill>
            <a:srgbClr val="F2DCDB"/>
          </a:solidFill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335"/>
              </a:spcBef>
            </a:pPr>
            <a:r>
              <a:rPr sz="1300" spc="20" dirty="0">
                <a:latin typeface="Calibri"/>
                <a:cs typeface="Calibri"/>
              </a:rPr>
              <a:t>Product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2681287" y="3072930"/>
            <a:ext cx="824230" cy="395605"/>
            <a:chOff x="2681287" y="3072930"/>
            <a:chExt cx="824230" cy="395605"/>
          </a:xfrm>
        </p:grpSpPr>
        <p:sp>
          <p:nvSpPr>
            <p:cNvPr id="4" name="object 4"/>
            <p:cNvSpPr/>
            <p:nvPr/>
          </p:nvSpPr>
          <p:spPr>
            <a:xfrm>
              <a:off x="2686050" y="3077692"/>
              <a:ext cx="814705" cy="386080"/>
            </a:xfrm>
            <a:custGeom>
              <a:avLst/>
              <a:gdLst/>
              <a:ahLst/>
              <a:cxnLst/>
              <a:rect l="l" t="t" r="r" b="b"/>
              <a:pathLst>
                <a:path w="814704" h="386079">
                  <a:moveTo>
                    <a:pt x="407193" y="0"/>
                  </a:moveTo>
                  <a:lnTo>
                    <a:pt x="341144" y="2524"/>
                  </a:lnTo>
                  <a:lnTo>
                    <a:pt x="278489" y="9833"/>
                  </a:lnTo>
                  <a:lnTo>
                    <a:pt x="220064" y="21529"/>
                  </a:lnTo>
                  <a:lnTo>
                    <a:pt x="166710" y="37215"/>
                  </a:lnTo>
                  <a:lnTo>
                    <a:pt x="119264" y="56493"/>
                  </a:lnTo>
                  <a:lnTo>
                    <a:pt x="78564" y="78968"/>
                  </a:lnTo>
                  <a:lnTo>
                    <a:pt x="45450" y="104241"/>
                  </a:lnTo>
                  <a:lnTo>
                    <a:pt x="5329" y="161595"/>
                  </a:lnTo>
                  <a:lnTo>
                    <a:pt x="0" y="192882"/>
                  </a:lnTo>
                  <a:lnTo>
                    <a:pt x="5329" y="224168"/>
                  </a:lnTo>
                  <a:lnTo>
                    <a:pt x="45450" y="281522"/>
                  </a:lnTo>
                  <a:lnTo>
                    <a:pt x="78564" y="306795"/>
                  </a:lnTo>
                  <a:lnTo>
                    <a:pt x="119264" y="329270"/>
                  </a:lnTo>
                  <a:lnTo>
                    <a:pt x="166710" y="348548"/>
                  </a:lnTo>
                  <a:lnTo>
                    <a:pt x="220064" y="364234"/>
                  </a:lnTo>
                  <a:lnTo>
                    <a:pt x="278489" y="375930"/>
                  </a:lnTo>
                  <a:lnTo>
                    <a:pt x="341144" y="383239"/>
                  </a:lnTo>
                  <a:lnTo>
                    <a:pt x="407193" y="385763"/>
                  </a:lnTo>
                  <a:lnTo>
                    <a:pt x="473242" y="383239"/>
                  </a:lnTo>
                  <a:lnTo>
                    <a:pt x="535898" y="375930"/>
                  </a:lnTo>
                  <a:lnTo>
                    <a:pt x="594323" y="364234"/>
                  </a:lnTo>
                  <a:lnTo>
                    <a:pt x="647677" y="348548"/>
                  </a:lnTo>
                  <a:lnTo>
                    <a:pt x="695123" y="329270"/>
                  </a:lnTo>
                  <a:lnTo>
                    <a:pt x="735822" y="306795"/>
                  </a:lnTo>
                  <a:lnTo>
                    <a:pt x="768937" y="281522"/>
                  </a:lnTo>
                  <a:lnTo>
                    <a:pt x="809058" y="224168"/>
                  </a:lnTo>
                  <a:lnTo>
                    <a:pt x="814387" y="192882"/>
                  </a:lnTo>
                  <a:lnTo>
                    <a:pt x="809058" y="161595"/>
                  </a:lnTo>
                  <a:lnTo>
                    <a:pt x="768937" y="104241"/>
                  </a:lnTo>
                  <a:lnTo>
                    <a:pt x="735822" y="78968"/>
                  </a:lnTo>
                  <a:lnTo>
                    <a:pt x="695123" y="56493"/>
                  </a:lnTo>
                  <a:lnTo>
                    <a:pt x="647677" y="37215"/>
                  </a:lnTo>
                  <a:lnTo>
                    <a:pt x="594323" y="21529"/>
                  </a:lnTo>
                  <a:lnTo>
                    <a:pt x="535898" y="9833"/>
                  </a:lnTo>
                  <a:lnTo>
                    <a:pt x="473242" y="2524"/>
                  </a:lnTo>
                  <a:lnTo>
                    <a:pt x="407193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686050" y="3077692"/>
              <a:ext cx="814705" cy="386080"/>
            </a:xfrm>
            <a:custGeom>
              <a:avLst/>
              <a:gdLst/>
              <a:ahLst/>
              <a:cxnLst/>
              <a:rect l="l" t="t" r="r" b="b"/>
              <a:pathLst>
                <a:path w="814704" h="386079">
                  <a:moveTo>
                    <a:pt x="0" y="192881"/>
                  </a:moveTo>
                  <a:lnTo>
                    <a:pt x="20759" y="131916"/>
                  </a:lnTo>
                  <a:lnTo>
                    <a:pt x="78564" y="78968"/>
                  </a:lnTo>
                  <a:lnTo>
                    <a:pt x="119264" y="56493"/>
                  </a:lnTo>
                  <a:lnTo>
                    <a:pt x="166710" y="37214"/>
                  </a:lnTo>
                  <a:lnTo>
                    <a:pt x="220064" y="21529"/>
                  </a:lnTo>
                  <a:lnTo>
                    <a:pt x="278489" y="9833"/>
                  </a:lnTo>
                  <a:lnTo>
                    <a:pt x="341145" y="2524"/>
                  </a:lnTo>
                  <a:lnTo>
                    <a:pt x="407194" y="0"/>
                  </a:lnTo>
                  <a:lnTo>
                    <a:pt x="473242" y="2524"/>
                  </a:lnTo>
                  <a:lnTo>
                    <a:pt x="535898" y="9833"/>
                  </a:lnTo>
                  <a:lnTo>
                    <a:pt x="594323" y="21529"/>
                  </a:lnTo>
                  <a:lnTo>
                    <a:pt x="647677" y="37214"/>
                  </a:lnTo>
                  <a:lnTo>
                    <a:pt x="695123" y="56493"/>
                  </a:lnTo>
                  <a:lnTo>
                    <a:pt x="735823" y="78968"/>
                  </a:lnTo>
                  <a:lnTo>
                    <a:pt x="768937" y="104241"/>
                  </a:lnTo>
                  <a:lnTo>
                    <a:pt x="809058" y="161595"/>
                  </a:lnTo>
                  <a:lnTo>
                    <a:pt x="814388" y="192881"/>
                  </a:lnTo>
                  <a:lnTo>
                    <a:pt x="809058" y="224167"/>
                  </a:lnTo>
                  <a:lnTo>
                    <a:pt x="768937" y="281521"/>
                  </a:lnTo>
                  <a:lnTo>
                    <a:pt x="735823" y="306794"/>
                  </a:lnTo>
                  <a:lnTo>
                    <a:pt x="695123" y="329269"/>
                  </a:lnTo>
                  <a:lnTo>
                    <a:pt x="647677" y="348548"/>
                  </a:lnTo>
                  <a:lnTo>
                    <a:pt x="594323" y="364233"/>
                  </a:lnTo>
                  <a:lnTo>
                    <a:pt x="535898" y="375929"/>
                  </a:lnTo>
                  <a:lnTo>
                    <a:pt x="473242" y="383238"/>
                  </a:lnTo>
                  <a:lnTo>
                    <a:pt x="407194" y="385763"/>
                  </a:lnTo>
                  <a:lnTo>
                    <a:pt x="341145" y="383238"/>
                  </a:lnTo>
                  <a:lnTo>
                    <a:pt x="278489" y="375929"/>
                  </a:lnTo>
                  <a:lnTo>
                    <a:pt x="220064" y="364233"/>
                  </a:lnTo>
                  <a:lnTo>
                    <a:pt x="166710" y="348548"/>
                  </a:lnTo>
                  <a:lnTo>
                    <a:pt x="119264" y="329269"/>
                  </a:lnTo>
                  <a:lnTo>
                    <a:pt x="78564" y="306794"/>
                  </a:lnTo>
                  <a:lnTo>
                    <a:pt x="45450" y="281521"/>
                  </a:lnTo>
                  <a:lnTo>
                    <a:pt x="5329" y="224167"/>
                  </a:lnTo>
                  <a:lnTo>
                    <a:pt x="0" y="1928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2882900" y="3145366"/>
            <a:ext cx="419734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u="sng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nam</a:t>
            </a:r>
            <a:r>
              <a:rPr sz="13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3581400" y="3115793"/>
            <a:ext cx="824230" cy="395605"/>
            <a:chOff x="3581400" y="3115793"/>
            <a:chExt cx="824230" cy="395605"/>
          </a:xfrm>
        </p:grpSpPr>
        <p:sp>
          <p:nvSpPr>
            <p:cNvPr id="8" name="object 8"/>
            <p:cNvSpPr/>
            <p:nvPr/>
          </p:nvSpPr>
          <p:spPr>
            <a:xfrm>
              <a:off x="3586162" y="3120556"/>
              <a:ext cx="814705" cy="386080"/>
            </a:xfrm>
            <a:custGeom>
              <a:avLst/>
              <a:gdLst/>
              <a:ahLst/>
              <a:cxnLst/>
              <a:rect l="l" t="t" r="r" b="b"/>
              <a:pathLst>
                <a:path w="814704" h="386079">
                  <a:moveTo>
                    <a:pt x="407195" y="0"/>
                  </a:moveTo>
                  <a:lnTo>
                    <a:pt x="341145" y="2524"/>
                  </a:lnTo>
                  <a:lnTo>
                    <a:pt x="278489" y="9833"/>
                  </a:lnTo>
                  <a:lnTo>
                    <a:pt x="220065" y="21529"/>
                  </a:lnTo>
                  <a:lnTo>
                    <a:pt x="166710" y="37214"/>
                  </a:lnTo>
                  <a:lnTo>
                    <a:pt x="119264" y="56493"/>
                  </a:lnTo>
                  <a:lnTo>
                    <a:pt x="78564" y="78968"/>
                  </a:lnTo>
                  <a:lnTo>
                    <a:pt x="45450" y="104241"/>
                  </a:lnTo>
                  <a:lnTo>
                    <a:pt x="5329" y="161594"/>
                  </a:lnTo>
                  <a:lnTo>
                    <a:pt x="0" y="192881"/>
                  </a:lnTo>
                  <a:lnTo>
                    <a:pt x="5329" y="224167"/>
                  </a:lnTo>
                  <a:lnTo>
                    <a:pt x="45450" y="281521"/>
                  </a:lnTo>
                  <a:lnTo>
                    <a:pt x="78564" y="306794"/>
                  </a:lnTo>
                  <a:lnTo>
                    <a:pt x="119264" y="329268"/>
                  </a:lnTo>
                  <a:lnTo>
                    <a:pt x="166710" y="348547"/>
                  </a:lnTo>
                  <a:lnTo>
                    <a:pt x="220065" y="364233"/>
                  </a:lnTo>
                  <a:lnTo>
                    <a:pt x="278489" y="375929"/>
                  </a:lnTo>
                  <a:lnTo>
                    <a:pt x="341145" y="383238"/>
                  </a:lnTo>
                  <a:lnTo>
                    <a:pt x="407195" y="385762"/>
                  </a:lnTo>
                  <a:lnTo>
                    <a:pt x="473243" y="383238"/>
                  </a:lnTo>
                  <a:lnTo>
                    <a:pt x="535899" y="375929"/>
                  </a:lnTo>
                  <a:lnTo>
                    <a:pt x="594323" y="364233"/>
                  </a:lnTo>
                  <a:lnTo>
                    <a:pt x="647678" y="348547"/>
                  </a:lnTo>
                  <a:lnTo>
                    <a:pt x="695124" y="329268"/>
                  </a:lnTo>
                  <a:lnTo>
                    <a:pt x="735823" y="306794"/>
                  </a:lnTo>
                  <a:lnTo>
                    <a:pt x="768938" y="281521"/>
                  </a:lnTo>
                  <a:lnTo>
                    <a:pt x="809059" y="224167"/>
                  </a:lnTo>
                  <a:lnTo>
                    <a:pt x="814388" y="192881"/>
                  </a:lnTo>
                  <a:lnTo>
                    <a:pt x="809059" y="161594"/>
                  </a:lnTo>
                  <a:lnTo>
                    <a:pt x="768938" y="104241"/>
                  </a:lnTo>
                  <a:lnTo>
                    <a:pt x="735823" y="78968"/>
                  </a:lnTo>
                  <a:lnTo>
                    <a:pt x="695124" y="56493"/>
                  </a:lnTo>
                  <a:lnTo>
                    <a:pt x="647678" y="37214"/>
                  </a:lnTo>
                  <a:lnTo>
                    <a:pt x="594323" y="21529"/>
                  </a:lnTo>
                  <a:lnTo>
                    <a:pt x="535899" y="9833"/>
                  </a:lnTo>
                  <a:lnTo>
                    <a:pt x="473243" y="2524"/>
                  </a:lnTo>
                  <a:lnTo>
                    <a:pt x="407195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586162" y="3120556"/>
              <a:ext cx="814705" cy="386080"/>
            </a:xfrm>
            <a:custGeom>
              <a:avLst/>
              <a:gdLst/>
              <a:ahLst/>
              <a:cxnLst/>
              <a:rect l="l" t="t" r="r" b="b"/>
              <a:pathLst>
                <a:path w="814704" h="386079">
                  <a:moveTo>
                    <a:pt x="0" y="192881"/>
                  </a:moveTo>
                  <a:lnTo>
                    <a:pt x="20759" y="131916"/>
                  </a:lnTo>
                  <a:lnTo>
                    <a:pt x="78564" y="78968"/>
                  </a:lnTo>
                  <a:lnTo>
                    <a:pt x="119264" y="56493"/>
                  </a:lnTo>
                  <a:lnTo>
                    <a:pt x="166710" y="37214"/>
                  </a:lnTo>
                  <a:lnTo>
                    <a:pt x="220064" y="21529"/>
                  </a:lnTo>
                  <a:lnTo>
                    <a:pt x="278489" y="9833"/>
                  </a:lnTo>
                  <a:lnTo>
                    <a:pt x="341145" y="2524"/>
                  </a:lnTo>
                  <a:lnTo>
                    <a:pt x="407194" y="0"/>
                  </a:lnTo>
                  <a:lnTo>
                    <a:pt x="473242" y="2524"/>
                  </a:lnTo>
                  <a:lnTo>
                    <a:pt x="535898" y="9833"/>
                  </a:lnTo>
                  <a:lnTo>
                    <a:pt x="594323" y="21529"/>
                  </a:lnTo>
                  <a:lnTo>
                    <a:pt x="647677" y="37214"/>
                  </a:lnTo>
                  <a:lnTo>
                    <a:pt x="695123" y="56493"/>
                  </a:lnTo>
                  <a:lnTo>
                    <a:pt x="735823" y="78968"/>
                  </a:lnTo>
                  <a:lnTo>
                    <a:pt x="768937" y="104241"/>
                  </a:lnTo>
                  <a:lnTo>
                    <a:pt x="809058" y="161595"/>
                  </a:lnTo>
                  <a:lnTo>
                    <a:pt x="814388" y="192881"/>
                  </a:lnTo>
                  <a:lnTo>
                    <a:pt x="809058" y="224167"/>
                  </a:lnTo>
                  <a:lnTo>
                    <a:pt x="768937" y="281521"/>
                  </a:lnTo>
                  <a:lnTo>
                    <a:pt x="735823" y="306794"/>
                  </a:lnTo>
                  <a:lnTo>
                    <a:pt x="695123" y="329269"/>
                  </a:lnTo>
                  <a:lnTo>
                    <a:pt x="647677" y="348548"/>
                  </a:lnTo>
                  <a:lnTo>
                    <a:pt x="594323" y="364233"/>
                  </a:lnTo>
                  <a:lnTo>
                    <a:pt x="535898" y="375929"/>
                  </a:lnTo>
                  <a:lnTo>
                    <a:pt x="473242" y="383238"/>
                  </a:lnTo>
                  <a:lnTo>
                    <a:pt x="407194" y="385763"/>
                  </a:lnTo>
                  <a:lnTo>
                    <a:pt x="341145" y="383238"/>
                  </a:lnTo>
                  <a:lnTo>
                    <a:pt x="278489" y="375929"/>
                  </a:lnTo>
                  <a:lnTo>
                    <a:pt x="220064" y="364233"/>
                  </a:lnTo>
                  <a:lnTo>
                    <a:pt x="166710" y="348548"/>
                  </a:lnTo>
                  <a:lnTo>
                    <a:pt x="119264" y="329269"/>
                  </a:lnTo>
                  <a:lnTo>
                    <a:pt x="78564" y="306794"/>
                  </a:lnTo>
                  <a:lnTo>
                    <a:pt x="45450" y="281521"/>
                  </a:lnTo>
                  <a:lnTo>
                    <a:pt x="5329" y="224167"/>
                  </a:lnTo>
                  <a:lnTo>
                    <a:pt x="0" y="1928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679223" y="3187699"/>
            <a:ext cx="62738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0" dirty="0">
                <a:latin typeface="Calibri"/>
                <a:cs typeface="Calibri"/>
              </a:rPr>
              <a:t>ca</a:t>
            </a:r>
            <a:r>
              <a:rPr sz="1300" spc="-5" dirty="0">
                <a:latin typeface="Calibri"/>
                <a:cs typeface="Calibri"/>
              </a:rPr>
              <a:t>t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15" dirty="0">
                <a:latin typeface="Calibri"/>
                <a:cs typeface="Calibri"/>
              </a:rPr>
              <a:t>g</a:t>
            </a:r>
            <a:r>
              <a:rPr sz="1300" spc="20" dirty="0">
                <a:latin typeface="Calibri"/>
                <a:cs typeface="Calibri"/>
              </a:rPr>
              <a:t>o</a:t>
            </a:r>
            <a:r>
              <a:rPr sz="1300" spc="25" dirty="0">
                <a:latin typeface="Calibri"/>
                <a:cs typeface="Calibri"/>
              </a:rPr>
              <a:t>r</a:t>
            </a:r>
            <a:r>
              <a:rPr sz="1300" spc="15" dirty="0">
                <a:latin typeface="Calibri"/>
                <a:cs typeface="Calibri"/>
              </a:rPr>
              <a:t>y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081212" y="3415830"/>
            <a:ext cx="824230" cy="395605"/>
            <a:chOff x="2081212" y="3415830"/>
            <a:chExt cx="824230" cy="395605"/>
          </a:xfrm>
        </p:grpSpPr>
        <p:sp>
          <p:nvSpPr>
            <p:cNvPr id="12" name="object 12"/>
            <p:cNvSpPr/>
            <p:nvPr/>
          </p:nvSpPr>
          <p:spPr>
            <a:xfrm>
              <a:off x="2085975" y="3420592"/>
              <a:ext cx="814705" cy="386080"/>
            </a:xfrm>
            <a:custGeom>
              <a:avLst/>
              <a:gdLst/>
              <a:ahLst/>
              <a:cxnLst/>
              <a:rect l="l" t="t" r="r" b="b"/>
              <a:pathLst>
                <a:path w="814705" h="386079">
                  <a:moveTo>
                    <a:pt x="407193" y="0"/>
                  </a:moveTo>
                  <a:lnTo>
                    <a:pt x="341144" y="2524"/>
                  </a:lnTo>
                  <a:lnTo>
                    <a:pt x="278489" y="9833"/>
                  </a:lnTo>
                  <a:lnTo>
                    <a:pt x="220064" y="21529"/>
                  </a:lnTo>
                  <a:lnTo>
                    <a:pt x="166710" y="37215"/>
                  </a:lnTo>
                  <a:lnTo>
                    <a:pt x="119264" y="56493"/>
                  </a:lnTo>
                  <a:lnTo>
                    <a:pt x="78564" y="78968"/>
                  </a:lnTo>
                  <a:lnTo>
                    <a:pt x="45450" y="104241"/>
                  </a:lnTo>
                  <a:lnTo>
                    <a:pt x="5329" y="161595"/>
                  </a:lnTo>
                  <a:lnTo>
                    <a:pt x="0" y="192882"/>
                  </a:lnTo>
                  <a:lnTo>
                    <a:pt x="5329" y="224168"/>
                  </a:lnTo>
                  <a:lnTo>
                    <a:pt x="45450" y="281522"/>
                  </a:lnTo>
                  <a:lnTo>
                    <a:pt x="78564" y="306795"/>
                  </a:lnTo>
                  <a:lnTo>
                    <a:pt x="119264" y="329270"/>
                  </a:lnTo>
                  <a:lnTo>
                    <a:pt x="166710" y="348548"/>
                  </a:lnTo>
                  <a:lnTo>
                    <a:pt x="220064" y="364234"/>
                  </a:lnTo>
                  <a:lnTo>
                    <a:pt x="278489" y="375930"/>
                  </a:lnTo>
                  <a:lnTo>
                    <a:pt x="341144" y="383239"/>
                  </a:lnTo>
                  <a:lnTo>
                    <a:pt x="407193" y="385763"/>
                  </a:lnTo>
                  <a:lnTo>
                    <a:pt x="473242" y="383239"/>
                  </a:lnTo>
                  <a:lnTo>
                    <a:pt x="535898" y="375930"/>
                  </a:lnTo>
                  <a:lnTo>
                    <a:pt x="594323" y="364234"/>
                  </a:lnTo>
                  <a:lnTo>
                    <a:pt x="647677" y="348548"/>
                  </a:lnTo>
                  <a:lnTo>
                    <a:pt x="695123" y="329270"/>
                  </a:lnTo>
                  <a:lnTo>
                    <a:pt x="735822" y="306795"/>
                  </a:lnTo>
                  <a:lnTo>
                    <a:pt x="768937" y="281522"/>
                  </a:lnTo>
                  <a:lnTo>
                    <a:pt x="809058" y="224168"/>
                  </a:lnTo>
                  <a:lnTo>
                    <a:pt x="814387" y="192882"/>
                  </a:lnTo>
                  <a:lnTo>
                    <a:pt x="809058" y="161595"/>
                  </a:lnTo>
                  <a:lnTo>
                    <a:pt x="768937" y="104241"/>
                  </a:lnTo>
                  <a:lnTo>
                    <a:pt x="735822" y="78968"/>
                  </a:lnTo>
                  <a:lnTo>
                    <a:pt x="695123" y="56493"/>
                  </a:lnTo>
                  <a:lnTo>
                    <a:pt x="647677" y="37215"/>
                  </a:lnTo>
                  <a:lnTo>
                    <a:pt x="594323" y="21529"/>
                  </a:lnTo>
                  <a:lnTo>
                    <a:pt x="535898" y="9833"/>
                  </a:lnTo>
                  <a:lnTo>
                    <a:pt x="473242" y="2524"/>
                  </a:lnTo>
                  <a:lnTo>
                    <a:pt x="407193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5975" y="3420592"/>
              <a:ext cx="814705" cy="386080"/>
            </a:xfrm>
            <a:custGeom>
              <a:avLst/>
              <a:gdLst/>
              <a:ahLst/>
              <a:cxnLst/>
              <a:rect l="l" t="t" r="r" b="b"/>
              <a:pathLst>
                <a:path w="814705" h="386079">
                  <a:moveTo>
                    <a:pt x="0" y="192881"/>
                  </a:moveTo>
                  <a:lnTo>
                    <a:pt x="20759" y="131916"/>
                  </a:lnTo>
                  <a:lnTo>
                    <a:pt x="78564" y="78968"/>
                  </a:lnTo>
                  <a:lnTo>
                    <a:pt x="119264" y="56493"/>
                  </a:lnTo>
                  <a:lnTo>
                    <a:pt x="166710" y="37214"/>
                  </a:lnTo>
                  <a:lnTo>
                    <a:pt x="220064" y="21529"/>
                  </a:lnTo>
                  <a:lnTo>
                    <a:pt x="278489" y="9833"/>
                  </a:lnTo>
                  <a:lnTo>
                    <a:pt x="341145" y="2524"/>
                  </a:lnTo>
                  <a:lnTo>
                    <a:pt x="407194" y="0"/>
                  </a:lnTo>
                  <a:lnTo>
                    <a:pt x="473242" y="2524"/>
                  </a:lnTo>
                  <a:lnTo>
                    <a:pt x="535898" y="9833"/>
                  </a:lnTo>
                  <a:lnTo>
                    <a:pt x="594323" y="21529"/>
                  </a:lnTo>
                  <a:lnTo>
                    <a:pt x="647677" y="37214"/>
                  </a:lnTo>
                  <a:lnTo>
                    <a:pt x="695123" y="56493"/>
                  </a:lnTo>
                  <a:lnTo>
                    <a:pt x="735823" y="78968"/>
                  </a:lnTo>
                  <a:lnTo>
                    <a:pt x="768937" y="104241"/>
                  </a:lnTo>
                  <a:lnTo>
                    <a:pt x="809058" y="161595"/>
                  </a:lnTo>
                  <a:lnTo>
                    <a:pt x="814388" y="192881"/>
                  </a:lnTo>
                  <a:lnTo>
                    <a:pt x="809058" y="224167"/>
                  </a:lnTo>
                  <a:lnTo>
                    <a:pt x="768937" y="281521"/>
                  </a:lnTo>
                  <a:lnTo>
                    <a:pt x="735823" y="306794"/>
                  </a:lnTo>
                  <a:lnTo>
                    <a:pt x="695123" y="329269"/>
                  </a:lnTo>
                  <a:lnTo>
                    <a:pt x="647677" y="348548"/>
                  </a:lnTo>
                  <a:lnTo>
                    <a:pt x="594323" y="364233"/>
                  </a:lnTo>
                  <a:lnTo>
                    <a:pt x="535898" y="375929"/>
                  </a:lnTo>
                  <a:lnTo>
                    <a:pt x="473242" y="383238"/>
                  </a:lnTo>
                  <a:lnTo>
                    <a:pt x="407194" y="385763"/>
                  </a:lnTo>
                  <a:lnTo>
                    <a:pt x="341145" y="383238"/>
                  </a:lnTo>
                  <a:lnTo>
                    <a:pt x="278489" y="375929"/>
                  </a:lnTo>
                  <a:lnTo>
                    <a:pt x="220064" y="364233"/>
                  </a:lnTo>
                  <a:lnTo>
                    <a:pt x="166710" y="348548"/>
                  </a:lnTo>
                  <a:lnTo>
                    <a:pt x="119264" y="329269"/>
                  </a:lnTo>
                  <a:lnTo>
                    <a:pt x="78564" y="306794"/>
                  </a:lnTo>
                  <a:lnTo>
                    <a:pt x="45450" y="281521"/>
                  </a:lnTo>
                  <a:lnTo>
                    <a:pt x="5329" y="224167"/>
                  </a:lnTo>
                  <a:lnTo>
                    <a:pt x="0" y="1928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305843" y="3492499"/>
            <a:ext cx="37338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25" dirty="0">
                <a:latin typeface="Calibri"/>
                <a:cs typeface="Calibri"/>
              </a:rPr>
              <a:t>p</a:t>
            </a:r>
            <a:r>
              <a:rPr sz="1300" spc="10" dirty="0">
                <a:latin typeface="Calibri"/>
                <a:cs typeface="Calibri"/>
              </a:rPr>
              <a:t>ri</a:t>
            </a:r>
            <a:r>
              <a:rPr sz="1300" spc="20" dirty="0">
                <a:latin typeface="Calibri"/>
                <a:cs typeface="Calibri"/>
              </a:rPr>
              <a:t>c</a:t>
            </a:r>
            <a:r>
              <a:rPr sz="1300" spc="1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76335" y="3402199"/>
            <a:ext cx="1222375" cy="473709"/>
            <a:chOff x="2776335" y="3402199"/>
            <a:chExt cx="1222375" cy="473709"/>
          </a:xfrm>
        </p:grpSpPr>
        <p:sp>
          <p:nvSpPr>
            <p:cNvPr id="16" name="object 16"/>
            <p:cNvSpPr/>
            <p:nvPr/>
          </p:nvSpPr>
          <p:spPr>
            <a:xfrm>
              <a:off x="2781098" y="3749863"/>
              <a:ext cx="548005" cy="121285"/>
            </a:xfrm>
            <a:custGeom>
              <a:avLst/>
              <a:gdLst/>
              <a:ahLst/>
              <a:cxnLst/>
              <a:rect l="l" t="t" r="r" b="b"/>
              <a:pathLst>
                <a:path w="548004" h="121285">
                  <a:moveTo>
                    <a:pt x="0" y="0"/>
                  </a:moveTo>
                  <a:lnTo>
                    <a:pt x="547890" y="120787"/>
                  </a:lnTo>
                </a:path>
              </a:pathLst>
            </a:custGeom>
            <a:solidFill>
              <a:srgbClr val="C0C0C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781098" y="3749863"/>
              <a:ext cx="548005" cy="121285"/>
            </a:xfrm>
            <a:custGeom>
              <a:avLst/>
              <a:gdLst/>
              <a:ahLst/>
              <a:cxnLst/>
              <a:rect l="l" t="t" r="r" b="b"/>
              <a:pathLst>
                <a:path w="548004" h="121285">
                  <a:moveTo>
                    <a:pt x="0" y="0"/>
                  </a:moveTo>
                  <a:lnTo>
                    <a:pt x="547890" y="120787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81174" y="3406961"/>
              <a:ext cx="290830" cy="313690"/>
            </a:xfrm>
            <a:custGeom>
              <a:avLst/>
              <a:gdLst/>
              <a:ahLst/>
              <a:cxnLst/>
              <a:rect l="l" t="t" r="r" b="b"/>
              <a:pathLst>
                <a:path w="290829" h="313689">
                  <a:moveTo>
                    <a:pt x="0" y="0"/>
                  </a:moveTo>
                  <a:lnTo>
                    <a:pt x="290714" y="313669"/>
                  </a:lnTo>
                </a:path>
              </a:pathLst>
            </a:custGeom>
            <a:solidFill>
              <a:srgbClr val="C0C0C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81174" y="3406961"/>
              <a:ext cx="290830" cy="313690"/>
            </a:xfrm>
            <a:custGeom>
              <a:avLst/>
              <a:gdLst/>
              <a:ahLst/>
              <a:cxnLst/>
              <a:rect l="l" t="t" r="r" b="b"/>
              <a:pathLst>
                <a:path w="290829" h="313689">
                  <a:moveTo>
                    <a:pt x="0" y="0"/>
                  </a:moveTo>
                  <a:lnTo>
                    <a:pt x="290715" y="313669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71887" y="3506317"/>
              <a:ext cx="321945" cy="214629"/>
            </a:xfrm>
            <a:custGeom>
              <a:avLst/>
              <a:gdLst/>
              <a:ahLst/>
              <a:cxnLst/>
              <a:rect l="l" t="t" r="r" b="b"/>
              <a:pathLst>
                <a:path w="321945" h="214629">
                  <a:moveTo>
                    <a:pt x="321470" y="0"/>
                  </a:moveTo>
                  <a:lnTo>
                    <a:pt x="0" y="214313"/>
                  </a:lnTo>
                </a:path>
              </a:pathLst>
            </a:custGeom>
            <a:solidFill>
              <a:srgbClr val="C0C0C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71888" y="3506317"/>
              <a:ext cx="321945" cy="214629"/>
            </a:xfrm>
            <a:custGeom>
              <a:avLst/>
              <a:gdLst/>
              <a:ahLst/>
              <a:cxnLst/>
              <a:rect l="l" t="t" r="r" b="b"/>
              <a:pathLst>
                <a:path w="321945" h="214629">
                  <a:moveTo>
                    <a:pt x="321469" y="0"/>
                  </a:moveTo>
                  <a:lnTo>
                    <a:pt x="0" y="21431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5772152" y="3720633"/>
            <a:ext cx="787400" cy="300355"/>
          </a:xfrm>
          <a:prstGeom prst="rect">
            <a:avLst/>
          </a:prstGeom>
          <a:solidFill>
            <a:srgbClr val="F2DCDB"/>
          </a:solidFill>
          <a:ln w="9525">
            <a:solidFill>
              <a:srgbClr val="000000"/>
            </a:solidFill>
          </a:ln>
        </p:spPr>
        <p:txBody>
          <a:bodyPr vert="horz" wrap="square" lIns="0" tIns="4254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335"/>
              </a:spcBef>
            </a:pPr>
            <a:r>
              <a:rPr sz="1300" spc="20" dirty="0">
                <a:latin typeface="Calibri"/>
                <a:cs typeface="Calibri"/>
              </a:rPr>
              <a:t>Company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981701" y="2858620"/>
            <a:ext cx="824230" cy="395605"/>
            <a:chOff x="5981701" y="2858620"/>
            <a:chExt cx="824230" cy="395605"/>
          </a:xfrm>
        </p:grpSpPr>
        <p:sp>
          <p:nvSpPr>
            <p:cNvPr id="24" name="object 24"/>
            <p:cNvSpPr/>
            <p:nvPr/>
          </p:nvSpPr>
          <p:spPr>
            <a:xfrm>
              <a:off x="5986463" y="2863382"/>
              <a:ext cx="814705" cy="386080"/>
            </a:xfrm>
            <a:custGeom>
              <a:avLst/>
              <a:gdLst/>
              <a:ahLst/>
              <a:cxnLst/>
              <a:rect l="l" t="t" r="r" b="b"/>
              <a:pathLst>
                <a:path w="814704" h="386080">
                  <a:moveTo>
                    <a:pt x="407193" y="0"/>
                  </a:moveTo>
                  <a:lnTo>
                    <a:pt x="341144" y="2524"/>
                  </a:lnTo>
                  <a:lnTo>
                    <a:pt x="278489" y="9833"/>
                  </a:lnTo>
                  <a:lnTo>
                    <a:pt x="220064" y="21529"/>
                  </a:lnTo>
                  <a:lnTo>
                    <a:pt x="166710" y="37214"/>
                  </a:lnTo>
                  <a:lnTo>
                    <a:pt x="119264" y="56493"/>
                  </a:lnTo>
                  <a:lnTo>
                    <a:pt x="78564" y="78968"/>
                  </a:lnTo>
                  <a:lnTo>
                    <a:pt x="45450" y="104241"/>
                  </a:lnTo>
                  <a:lnTo>
                    <a:pt x="5329" y="161594"/>
                  </a:lnTo>
                  <a:lnTo>
                    <a:pt x="0" y="192881"/>
                  </a:lnTo>
                  <a:lnTo>
                    <a:pt x="5329" y="224167"/>
                  </a:lnTo>
                  <a:lnTo>
                    <a:pt x="45450" y="281521"/>
                  </a:lnTo>
                  <a:lnTo>
                    <a:pt x="78564" y="306794"/>
                  </a:lnTo>
                  <a:lnTo>
                    <a:pt x="119264" y="329268"/>
                  </a:lnTo>
                  <a:lnTo>
                    <a:pt x="166710" y="348547"/>
                  </a:lnTo>
                  <a:lnTo>
                    <a:pt x="220064" y="364233"/>
                  </a:lnTo>
                  <a:lnTo>
                    <a:pt x="278489" y="375929"/>
                  </a:lnTo>
                  <a:lnTo>
                    <a:pt x="341144" y="383238"/>
                  </a:lnTo>
                  <a:lnTo>
                    <a:pt x="407193" y="385762"/>
                  </a:lnTo>
                  <a:lnTo>
                    <a:pt x="473242" y="383238"/>
                  </a:lnTo>
                  <a:lnTo>
                    <a:pt x="535898" y="375929"/>
                  </a:lnTo>
                  <a:lnTo>
                    <a:pt x="594322" y="364233"/>
                  </a:lnTo>
                  <a:lnTo>
                    <a:pt x="647676" y="348547"/>
                  </a:lnTo>
                  <a:lnTo>
                    <a:pt x="695123" y="329268"/>
                  </a:lnTo>
                  <a:lnTo>
                    <a:pt x="735822" y="306794"/>
                  </a:lnTo>
                  <a:lnTo>
                    <a:pt x="768937" y="281521"/>
                  </a:lnTo>
                  <a:lnTo>
                    <a:pt x="809058" y="224167"/>
                  </a:lnTo>
                  <a:lnTo>
                    <a:pt x="814387" y="192881"/>
                  </a:lnTo>
                  <a:lnTo>
                    <a:pt x="809058" y="161594"/>
                  </a:lnTo>
                  <a:lnTo>
                    <a:pt x="768937" y="104241"/>
                  </a:lnTo>
                  <a:lnTo>
                    <a:pt x="735822" y="78968"/>
                  </a:lnTo>
                  <a:lnTo>
                    <a:pt x="695123" y="56493"/>
                  </a:lnTo>
                  <a:lnTo>
                    <a:pt x="647676" y="37214"/>
                  </a:lnTo>
                  <a:lnTo>
                    <a:pt x="594322" y="21529"/>
                  </a:lnTo>
                  <a:lnTo>
                    <a:pt x="535898" y="9833"/>
                  </a:lnTo>
                  <a:lnTo>
                    <a:pt x="473242" y="2524"/>
                  </a:lnTo>
                  <a:lnTo>
                    <a:pt x="407193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986463" y="2863382"/>
              <a:ext cx="814705" cy="386080"/>
            </a:xfrm>
            <a:custGeom>
              <a:avLst/>
              <a:gdLst/>
              <a:ahLst/>
              <a:cxnLst/>
              <a:rect l="l" t="t" r="r" b="b"/>
              <a:pathLst>
                <a:path w="814704" h="386080">
                  <a:moveTo>
                    <a:pt x="0" y="192881"/>
                  </a:moveTo>
                  <a:lnTo>
                    <a:pt x="20758" y="131915"/>
                  </a:lnTo>
                  <a:lnTo>
                    <a:pt x="78564" y="78967"/>
                  </a:lnTo>
                  <a:lnTo>
                    <a:pt x="119264" y="56493"/>
                  </a:lnTo>
                  <a:lnTo>
                    <a:pt x="166710" y="37214"/>
                  </a:lnTo>
                  <a:lnTo>
                    <a:pt x="220064" y="21529"/>
                  </a:lnTo>
                  <a:lnTo>
                    <a:pt x="278488" y="9833"/>
                  </a:lnTo>
                  <a:lnTo>
                    <a:pt x="341144" y="2524"/>
                  </a:lnTo>
                  <a:lnTo>
                    <a:pt x="407193" y="0"/>
                  </a:lnTo>
                  <a:lnTo>
                    <a:pt x="473242" y="2524"/>
                  </a:lnTo>
                  <a:lnTo>
                    <a:pt x="535898" y="9833"/>
                  </a:lnTo>
                  <a:lnTo>
                    <a:pt x="594322" y="21529"/>
                  </a:lnTo>
                  <a:lnTo>
                    <a:pt x="647676" y="37214"/>
                  </a:lnTo>
                  <a:lnTo>
                    <a:pt x="695122" y="56493"/>
                  </a:lnTo>
                  <a:lnTo>
                    <a:pt x="735822" y="78967"/>
                  </a:lnTo>
                  <a:lnTo>
                    <a:pt x="768936" y="104241"/>
                  </a:lnTo>
                  <a:lnTo>
                    <a:pt x="809057" y="161594"/>
                  </a:lnTo>
                  <a:lnTo>
                    <a:pt x="814387" y="192881"/>
                  </a:lnTo>
                  <a:lnTo>
                    <a:pt x="809057" y="224167"/>
                  </a:lnTo>
                  <a:lnTo>
                    <a:pt x="768936" y="281520"/>
                  </a:lnTo>
                  <a:lnTo>
                    <a:pt x="735822" y="306794"/>
                  </a:lnTo>
                  <a:lnTo>
                    <a:pt x="695122" y="329268"/>
                  </a:lnTo>
                  <a:lnTo>
                    <a:pt x="647676" y="348547"/>
                  </a:lnTo>
                  <a:lnTo>
                    <a:pt x="594322" y="364232"/>
                  </a:lnTo>
                  <a:lnTo>
                    <a:pt x="535898" y="375928"/>
                  </a:lnTo>
                  <a:lnTo>
                    <a:pt x="473242" y="383237"/>
                  </a:lnTo>
                  <a:lnTo>
                    <a:pt x="407193" y="385762"/>
                  </a:lnTo>
                  <a:lnTo>
                    <a:pt x="341144" y="383237"/>
                  </a:lnTo>
                  <a:lnTo>
                    <a:pt x="278488" y="375928"/>
                  </a:lnTo>
                  <a:lnTo>
                    <a:pt x="220064" y="364232"/>
                  </a:lnTo>
                  <a:lnTo>
                    <a:pt x="166710" y="348547"/>
                  </a:lnTo>
                  <a:lnTo>
                    <a:pt x="119264" y="329268"/>
                  </a:lnTo>
                  <a:lnTo>
                    <a:pt x="78564" y="306794"/>
                  </a:lnTo>
                  <a:lnTo>
                    <a:pt x="45450" y="281520"/>
                  </a:lnTo>
                  <a:lnTo>
                    <a:pt x="5329" y="224167"/>
                  </a:lnTo>
                  <a:lnTo>
                    <a:pt x="0" y="1928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183313" y="2933699"/>
            <a:ext cx="419734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u="sng" spc="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nam</a:t>
            </a:r>
            <a:r>
              <a:rPr sz="13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161023" y="3244382"/>
            <a:ext cx="237490" cy="481330"/>
            <a:chOff x="6161023" y="3244382"/>
            <a:chExt cx="237490" cy="481330"/>
          </a:xfrm>
        </p:grpSpPr>
        <p:sp>
          <p:nvSpPr>
            <p:cNvPr id="28" name="object 28"/>
            <p:cNvSpPr/>
            <p:nvPr/>
          </p:nvSpPr>
          <p:spPr>
            <a:xfrm>
              <a:off x="6165786" y="3249145"/>
              <a:ext cx="227965" cy="471805"/>
            </a:xfrm>
            <a:custGeom>
              <a:avLst/>
              <a:gdLst/>
              <a:ahLst/>
              <a:cxnLst/>
              <a:rect l="l" t="t" r="r" b="b"/>
              <a:pathLst>
                <a:path w="227964" h="471804">
                  <a:moveTo>
                    <a:pt x="227869" y="0"/>
                  </a:moveTo>
                  <a:lnTo>
                    <a:pt x="0" y="471487"/>
                  </a:lnTo>
                </a:path>
              </a:pathLst>
            </a:custGeom>
            <a:solidFill>
              <a:srgbClr val="C0C0C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165786" y="3249145"/>
              <a:ext cx="227965" cy="471805"/>
            </a:xfrm>
            <a:custGeom>
              <a:avLst/>
              <a:gdLst/>
              <a:ahLst/>
              <a:cxnLst/>
              <a:rect l="l" t="t" r="r" b="b"/>
              <a:pathLst>
                <a:path w="227964" h="471804">
                  <a:moveTo>
                    <a:pt x="227870" y="0"/>
                  </a:moveTo>
                  <a:lnTo>
                    <a:pt x="0" y="471488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0" name="object 30"/>
          <p:cNvGrpSpPr/>
          <p:nvPr/>
        </p:nvGrpSpPr>
        <p:grpSpPr>
          <a:xfrm>
            <a:off x="4395788" y="3673005"/>
            <a:ext cx="1038225" cy="395605"/>
            <a:chOff x="4395788" y="3673005"/>
            <a:chExt cx="1038225" cy="395605"/>
          </a:xfrm>
        </p:grpSpPr>
        <p:sp>
          <p:nvSpPr>
            <p:cNvPr id="31" name="object 31"/>
            <p:cNvSpPr/>
            <p:nvPr/>
          </p:nvSpPr>
          <p:spPr>
            <a:xfrm>
              <a:off x="4400551" y="3677767"/>
              <a:ext cx="1028700" cy="386080"/>
            </a:xfrm>
            <a:custGeom>
              <a:avLst/>
              <a:gdLst/>
              <a:ahLst/>
              <a:cxnLst/>
              <a:rect l="l" t="t" r="r" b="b"/>
              <a:pathLst>
                <a:path w="1028700" h="386079">
                  <a:moveTo>
                    <a:pt x="514350" y="0"/>
                  </a:moveTo>
                  <a:lnTo>
                    <a:pt x="0" y="192882"/>
                  </a:lnTo>
                  <a:lnTo>
                    <a:pt x="514350" y="385763"/>
                  </a:lnTo>
                  <a:lnTo>
                    <a:pt x="1028700" y="192882"/>
                  </a:lnTo>
                  <a:lnTo>
                    <a:pt x="514350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00551" y="3677767"/>
              <a:ext cx="1028700" cy="386080"/>
            </a:xfrm>
            <a:custGeom>
              <a:avLst/>
              <a:gdLst/>
              <a:ahLst/>
              <a:cxnLst/>
              <a:rect l="l" t="t" r="r" b="b"/>
              <a:pathLst>
                <a:path w="1028700" h="386079">
                  <a:moveTo>
                    <a:pt x="0" y="192881"/>
                  </a:moveTo>
                  <a:lnTo>
                    <a:pt x="514350" y="0"/>
                  </a:lnTo>
                  <a:lnTo>
                    <a:pt x="1028700" y="192881"/>
                  </a:lnTo>
                  <a:lnTo>
                    <a:pt x="514350" y="385763"/>
                  </a:lnTo>
                  <a:lnTo>
                    <a:pt x="0" y="1928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675569" y="3746499"/>
            <a:ext cx="47879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30" dirty="0">
                <a:latin typeface="Calibri"/>
                <a:cs typeface="Calibri"/>
              </a:rPr>
              <a:t>Ma</a:t>
            </a:r>
            <a:r>
              <a:rPr sz="1300" spc="-25" dirty="0">
                <a:latin typeface="Calibri"/>
                <a:cs typeface="Calibri"/>
              </a:rPr>
              <a:t>k</a:t>
            </a:r>
            <a:r>
              <a:rPr sz="1300" spc="25" dirty="0">
                <a:latin typeface="Calibri"/>
                <a:cs typeface="Calibri"/>
              </a:rPr>
              <a:t>e</a:t>
            </a:r>
            <a:r>
              <a:rPr sz="1300" spc="10" dirty="0">
                <a:latin typeface="Calibri"/>
                <a:cs typeface="Calibri"/>
              </a:rPr>
              <a:t>s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4010026" y="2772893"/>
            <a:ext cx="1767205" cy="1103630"/>
            <a:chOff x="4010026" y="2772893"/>
            <a:chExt cx="1767205" cy="1103630"/>
          </a:xfrm>
        </p:grpSpPr>
        <p:sp>
          <p:nvSpPr>
            <p:cNvPr id="35" name="object 35"/>
            <p:cNvSpPr/>
            <p:nvPr/>
          </p:nvSpPr>
          <p:spPr>
            <a:xfrm>
              <a:off x="4014788" y="3870650"/>
              <a:ext cx="386080" cy="1270"/>
            </a:xfrm>
            <a:custGeom>
              <a:avLst/>
              <a:gdLst/>
              <a:ahLst/>
              <a:cxnLst/>
              <a:rect l="l" t="t" r="r" b="b"/>
              <a:pathLst>
                <a:path w="386079" h="1270">
                  <a:moveTo>
                    <a:pt x="0" y="0"/>
                  </a:moveTo>
                  <a:lnTo>
                    <a:pt x="385762" y="892"/>
                  </a:lnTo>
                </a:path>
              </a:pathLst>
            </a:custGeom>
            <a:solidFill>
              <a:srgbClr val="C0C0C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014788" y="3870650"/>
              <a:ext cx="386080" cy="1270"/>
            </a:xfrm>
            <a:custGeom>
              <a:avLst/>
              <a:gdLst/>
              <a:ahLst/>
              <a:cxnLst/>
              <a:rect l="l" t="t" r="r" b="b"/>
              <a:pathLst>
                <a:path w="386079" h="1270">
                  <a:moveTo>
                    <a:pt x="0" y="0"/>
                  </a:moveTo>
                  <a:lnTo>
                    <a:pt x="385762" y="893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429251" y="3870650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342901" y="1"/>
                  </a:moveTo>
                  <a:lnTo>
                    <a:pt x="0" y="0"/>
                  </a:lnTo>
                </a:path>
              </a:pathLst>
            </a:custGeom>
            <a:solidFill>
              <a:srgbClr val="C0C0C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29251" y="3870650"/>
              <a:ext cx="342900" cy="0"/>
            </a:xfrm>
            <a:custGeom>
              <a:avLst/>
              <a:gdLst/>
              <a:ahLst/>
              <a:cxnLst/>
              <a:rect l="l" t="t" r="r" b="b"/>
              <a:pathLst>
                <a:path w="342900">
                  <a:moveTo>
                    <a:pt x="0" y="0"/>
                  </a:moveTo>
                  <a:lnTo>
                    <a:pt x="342901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614862" y="2777656"/>
              <a:ext cx="814705" cy="386080"/>
            </a:xfrm>
            <a:custGeom>
              <a:avLst/>
              <a:gdLst/>
              <a:ahLst/>
              <a:cxnLst/>
              <a:rect l="l" t="t" r="r" b="b"/>
              <a:pathLst>
                <a:path w="814704" h="386080">
                  <a:moveTo>
                    <a:pt x="407193" y="0"/>
                  </a:moveTo>
                  <a:lnTo>
                    <a:pt x="341144" y="2524"/>
                  </a:lnTo>
                  <a:lnTo>
                    <a:pt x="278488" y="9833"/>
                  </a:lnTo>
                  <a:lnTo>
                    <a:pt x="220064" y="21529"/>
                  </a:lnTo>
                  <a:lnTo>
                    <a:pt x="166710" y="37214"/>
                  </a:lnTo>
                  <a:lnTo>
                    <a:pt x="119263" y="56493"/>
                  </a:lnTo>
                  <a:lnTo>
                    <a:pt x="78564" y="78968"/>
                  </a:lnTo>
                  <a:lnTo>
                    <a:pt x="45450" y="104241"/>
                  </a:lnTo>
                  <a:lnTo>
                    <a:pt x="5329" y="161594"/>
                  </a:lnTo>
                  <a:lnTo>
                    <a:pt x="0" y="192881"/>
                  </a:lnTo>
                  <a:lnTo>
                    <a:pt x="5329" y="224167"/>
                  </a:lnTo>
                  <a:lnTo>
                    <a:pt x="45450" y="281521"/>
                  </a:lnTo>
                  <a:lnTo>
                    <a:pt x="78564" y="306794"/>
                  </a:lnTo>
                  <a:lnTo>
                    <a:pt x="119263" y="329268"/>
                  </a:lnTo>
                  <a:lnTo>
                    <a:pt x="166710" y="348547"/>
                  </a:lnTo>
                  <a:lnTo>
                    <a:pt x="220064" y="364233"/>
                  </a:lnTo>
                  <a:lnTo>
                    <a:pt x="278488" y="375929"/>
                  </a:lnTo>
                  <a:lnTo>
                    <a:pt x="341144" y="383238"/>
                  </a:lnTo>
                  <a:lnTo>
                    <a:pt x="407193" y="385762"/>
                  </a:lnTo>
                  <a:lnTo>
                    <a:pt x="473242" y="383238"/>
                  </a:lnTo>
                  <a:lnTo>
                    <a:pt x="535898" y="375929"/>
                  </a:lnTo>
                  <a:lnTo>
                    <a:pt x="594322" y="364233"/>
                  </a:lnTo>
                  <a:lnTo>
                    <a:pt x="647676" y="348547"/>
                  </a:lnTo>
                  <a:lnTo>
                    <a:pt x="695123" y="329268"/>
                  </a:lnTo>
                  <a:lnTo>
                    <a:pt x="735822" y="306794"/>
                  </a:lnTo>
                  <a:lnTo>
                    <a:pt x="768937" y="281521"/>
                  </a:lnTo>
                  <a:lnTo>
                    <a:pt x="809058" y="224167"/>
                  </a:lnTo>
                  <a:lnTo>
                    <a:pt x="814387" y="192881"/>
                  </a:lnTo>
                  <a:lnTo>
                    <a:pt x="809058" y="161594"/>
                  </a:lnTo>
                  <a:lnTo>
                    <a:pt x="768937" y="104241"/>
                  </a:lnTo>
                  <a:lnTo>
                    <a:pt x="735822" y="78968"/>
                  </a:lnTo>
                  <a:lnTo>
                    <a:pt x="695123" y="56493"/>
                  </a:lnTo>
                  <a:lnTo>
                    <a:pt x="647676" y="37214"/>
                  </a:lnTo>
                  <a:lnTo>
                    <a:pt x="594322" y="21529"/>
                  </a:lnTo>
                  <a:lnTo>
                    <a:pt x="535898" y="9833"/>
                  </a:lnTo>
                  <a:lnTo>
                    <a:pt x="473242" y="2524"/>
                  </a:lnTo>
                  <a:lnTo>
                    <a:pt x="407193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614862" y="2777656"/>
              <a:ext cx="814705" cy="386080"/>
            </a:xfrm>
            <a:custGeom>
              <a:avLst/>
              <a:gdLst/>
              <a:ahLst/>
              <a:cxnLst/>
              <a:rect l="l" t="t" r="r" b="b"/>
              <a:pathLst>
                <a:path w="814704" h="386080">
                  <a:moveTo>
                    <a:pt x="0" y="192881"/>
                  </a:moveTo>
                  <a:lnTo>
                    <a:pt x="20759" y="131916"/>
                  </a:lnTo>
                  <a:lnTo>
                    <a:pt x="78564" y="78968"/>
                  </a:lnTo>
                  <a:lnTo>
                    <a:pt x="119264" y="56493"/>
                  </a:lnTo>
                  <a:lnTo>
                    <a:pt x="166710" y="37214"/>
                  </a:lnTo>
                  <a:lnTo>
                    <a:pt x="220064" y="21529"/>
                  </a:lnTo>
                  <a:lnTo>
                    <a:pt x="278489" y="9833"/>
                  </a:lnTo>
                  <a:lnTo>
                    <a:pt x="341145" y="2524"/>
                  </a:lnTo>
                  <a:lnTo>
                    <a:pt x="407194" y="0"/>
                  </a:lnTo>
                  <a:lnTo>
                    <a:pt x="473242" y="2524"/>
                  </a:lnTo>
                  <a:lnTo>
                    <a:pt x="535898" y="9833"/>
                  </a:lnTo>
                  <a:lnTo>
                    <a:pt x="594323" y="21529"/>
                  </a:lnTo>
                  <a:lnTo>
                    <a:pt x="647677" y="37214"/>
                  </a:lnTo>
                  <a:lnTo>
                    <a:pt x="695123" y="56493"/>
                  </a:lnTo>
                  <a:lnTo>
                    <a:pt x="735823" y="78968"/>
                  </a:lnTo>
                  <a:lnTo>
                    <a:pt x="768937" y="104241"/>
                  </a:lnTo>
                  <a:lnTo>
                    <a:pt x="809058" y="161595"/>
                  </a:lnTo>
                  <a:lnTo>
                    <a:pt x="814388" y="192881"/>
                  </a:lnTo>
                  <a:lnTo>
                    <a:pt x="809058" y="224167"/>
                  </a:lnTo>
                  <a:lnTo>
                    <a:pt x="768937" y="281521"/>
                  </a:lnTo>
                  <a:lnTo>
                    <a:pt x="735823" y="306794"/>
                  </a:lnTo>
                  <a:lnTo>
                    <a:pt x="695123" y="329269"/>
                  </a:lnTo>
                  <a:lnTo>
                    <a:pt x="647677" y="348548"/>
                  </a:lnTo>
                  <a:lnTo>
                    <a:pt x="594323" y="364233"/>
                  </a:lnTo>
                  <a:lnTo>
                    <a:pt x="535898" y="375929"/>
                  </a:lnTo>
                  <a:lnTo>
                    <a:pt x="473242" y="383238"/>
                  </a:lnTo>
                  <a:lnTo>
                    <a:pt x="407194" y="385763"/>
                  </a:lnTo>
                  <a:lnTo>
                    <a:pt x="341145" y="383238"/>
                  </a:lnTo>
                  <a:lnTo>
                    <a:pt x="278489" y="375929"/>
                  </a:lnTo>
                  <a:lnTo>
                    <a:pt x="220064" y="364233"/>
                  </a:lnTo>
                  <a:lnTo>
                    <a:pt x="166710" y="348548"/>
                  </a:lnTo>
                  <a:lnTo>
                    <a:pt x="119264" y="329269"/>
                  </a:lnTo>
                  <a:lnTo>
                    <a:pt x="78564" y="306794"/>
                  </a:lnTo>
                  <a:lnTo>
                    <a:pt x="45450" y="281521"/>
                  </a:lnTo>
                  <a:lnTo>
                    <a:pt x="5329" y="224167"/>
                  </a:lnTo>
                  <a:lnTo>
                    <a:pt x="0" y="19288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4831556" y="2849033"/>
            <a:ext cx="38036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0" dirty="0">
                <a:latin typeface="Calibri"/>
                <a:cs typeface="Calibri"/>
              </a:rPr>
              <a:t>si</a:t>
            </a:r>
            <a:r>
              <a:rPr sz="1300" spc="25" dirty="0">
                <a:latin typeface="Calibri"/>
                <a:cs typeface="Calibri"/>
              </a:rPr>
              <a:t>nc</a:t>
            </a:r>
            <a:r>
              <a:rPr sz="1300" spc="15" dirty="0">
                <a:latin typeface="Calibri"/>
                <a:cs typeface="Calibri"/>
              </a:rPr>
              <a:t>e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4910137" y="3158656"/>
            <a:ext cx="116839" cy="523875"/>
            <a:chOff x="4910137" y="3158656"/>
            <a:chExt cx="116839" cy="523875"/>
          </a:xfrm>
        </p:grpSpPr>
        <p:sp>
          <p:nvSpPr>
            <p:cNvPr id="43" name="object 43"/>
            <p:cNvSpPr/>
            <p:nvPr/>
          </p:nvSpPr>
          <p:spPr>
            <a:xfrm>
              <a:off x="4914900" y="3163418"/>
              <a:ext cx="107314" cy="514350"/>
            </a:xfrm>
            <a:custGeom>
              <a:avLst/>
              <a:gdLst/>
              <a:ahLst/>
              <a:cxnLst/>
              <a:rect l="l" t="t" r="r" b="b"/>
              <a:pathLst>
                <a:path w="107314" h="514350">
                  <a:moveTo>
                    <a:pt x="107156" y="0"/>
                  </a:moveTo>
                  <a:lnTo>
                    <a:pt x="0" y="514350"/>
                  </a:lnTo>
                </a:path>
              </a:pathLst>
            </a:custGeom>
            <a:solidFill>
              <a:srgbClr val="C0C0C0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914900" y="3163418"/>
              <a:ext cx="107314" cy="514350"/>
            </a:xfrm>
            <a:custGeom>
              <a:avLst/>
              <a:gdLst/>
              <a:ahLst/>
              <a:cxnLst/>
              <a:rect l="l" t="t" r="r" b="b"/>
              <a:pathLst>
                <a:path w="107314" h="514350">
                  <a:moveTo>
                    <a:pt x="107156" y="0"/>
                  </a:moveTo>
                  <a:lnTo>
                    <a:pt x="0" y="5143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314448" y="1421795"/>
            <a:ext cx="4190365" cy="339090"/>
          </a:xfrm>
          <a:prstGeom prst="rect">
            <a:avLst/>
          </a:prstGeom>
          <a:solidFill>
            <a:srgbClr val="8EB4E3"/>
          </a:solidFill>
        </p:spPr>
        <p:txBody>
          <a:bodyPr vert="horz" wrap="square" lIns="0" tIns="26034" rIns="0" bIns="0" rtlCol="0">
            <a:spAutoFit/>
          </a:bodyPr>
          <a:lstStyle/>
          <a:p>
            <a:pPr marL="284480" indent="-193040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284480" algn="l"/>
              </a:tabLst>
            </a:pPr>
            <a:r>
              <a:rPr sz="1600" spc="-10" dirty="0">
                <a:latin typeface="Calibri"/>
                <a:cs typeface="Calibri"/>
              </a:rPr>
              <a:t>Relationships </a:t>
            </a:r>
            <a:r>
              <a:rPr sz="1600" spc="-15" dirty="0">
                <a:latin typeface="Calibri"/>
                <a:cs typeface="Calibri"/>
              </a:rPr>
              <a:t>may</a:t>
            </a:r>
            <a:r>
              <a:rPr sz="1600" dirty="0">
                <a:latin typeface="Calibri"/>
                <a:cs typeface="Calibri"/>
              </a:rPr>
              <a:t> </a:t>
            </a:r>
            <a:r>
              <a:rPr sz="1600" spc="-15" dirty="0">
                <a:latin typeface="Calibri"/>
                <a:cs typeface="Calibri"/>
              </a:rPr>
              <a:t>have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attributes </a:t>
            </a:r>
            <a:r>
              <a:rPr sz="1600" spc="-5" dirty="0">
                <a:latin typeface="Calibri"/>
                <a:cs typeface="Calibri"/>
              </a:rPr>
              <a:t>as well.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1667932" y="4326466"/>
            <a:ext cx="1981200" cy="1083945"/>
            <a:chOff x="1667932" y="4326466"/>
            <a:chExt cx="1981200" cy="1083945"/>
          </a:xfrm>
        </p:grpSpPr>
        <p:pic>
          <p:nvPicPr>
            <p:cNvPr id="47" name="object 4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76399" y="4334933"/>
              <a:ext cx="1972732" cy="1032933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67932" y="4326466"/>
              <a:ext cx="1972732" cy="1083733"/>
            </a:xfrm>
            <a:prstGeom prst="rect">
              <a:avLst/>
            </a:prstGeom>
          </p:spPr>
        </p:pic>
      </p:grpSp>
      <p:sp>
        <p:nvSpPr>
          <p:cNvPr id="49" name="object 49"/>
          <p:cNvSpPr txBox="1"/>
          <p:nvPr/>
        </p:nvSpPr>
        <p:spPr>
          <a:xfrm>
            <a:off x="1722958" y="4377412"/>
            <a:ext cx="1863725" cy="923925"/>
          </a:xfrm>
          <a:prstGeom prst="rect">
            <a:avLst/>
          </a:prstGeom>
          <a:solidFill>
            <a:srgbClr val="E6E0EC"/>
          </a:solidFill>
        </p:spPr>
        <p:txBody>
          <a:bodyPr vert="horz" wrap="square" lIns="0" tIns="29845" rIns="0" bIns="0" rtlCol="0">
            <a:spAutoFit/>
          </a:bodyPr>
          <a:lstStyle/>
          <a:p>
            <a:pPr marL="91440" marR="141605">
              <a:lnSpc>
                <a:spcPct val="104000"/>
              </a:lnSpc>
              <a:spcBef>
                <a:spcPts val="235"/>
              </a:spcBef>
            </a:pPr>
            <a:r>
              <a:rPr sz="1300" spc="10" dirty="0">
                <a:latin typeface="Calibri"/>
                <a:cs typeface="Calibri"/>
              </a:rPr>
              <a:t>For </a:t>
            </a:r>
            <a:r>
              <a:rPr sz="1300" spc="15" dirty="0">
                <a:latin typeface="Calibri"/>
                <a:cs typeface="Calibri"/>
              </a:rPr>
              <a:t>example: </a:t>
            </a:r>
            <a:r>
              <a:rPr sz="1300" spc="10" dirty="0">
                <a:latin typeface="Calibri"/>
                <a:cs typeface="Calibri"/>
              </a:rPr>
              <a:t>“since” </a:t>
            </a:r>
            <a:r>
              <a:rPr sz="1300" spc="15" dirty="0">
                <a:latin typeface="Calibri"/>
                <a:cs typeface="Calibri"/>
              </a:rPr>
              <a:t> records</a:t>
            </a:r>
            <a:r>
              <a:rPr sz="1300" spc="-35" dirty="0">
                <a:latin typeface="Calibri"/>
                <a:cs typeface="Calibri"/>
              </a:rPr>
              <a:t> </a:t>
            </a:r>
            <a:r>
              <a:rPr sz="1300" spc="25" dirty="0">
                <a:latin typeface="Calibri"/>
                <a:cs typeface="Calibri"/>
              </a:rPr>
              <a:t>when</a:t>
            </a:r>
            <a:r>
              <a:rPr sz="1300" spc="-25" dirty="0">
                <a:latin typeface="Calibri"/>
                <a:cs typeface="Calibri"/>
              </a:rPr>
              <a:t> </a:t>
            </a:r>
            <a:r>
              <a:rPr sz="1300" spc="20" dirty="0">
                <a:latin typeface="Calibri"/>
                <a:cs typeface="Calibri"/>
              </a:rPr>
              <a:t>company </a:t>
            </a:r>
            <a:r>
              <a:rPr sz="1300" spc="-280" dirty="0">
                <a:latin typeface="Calibri"/>
                <a:cs typeface="Calibri"/>
              </a:rPr>
              <a:t> </a:t>
            </a:r>
            <a:r>
              <a:rPr sz="1300" spc="10" dirty="0">
                <a:latin typeface="Calibri"/>
                <a:cs typeface="Calibri"/>
              </a:rPr>
              <a:t>started </a:t>
            </a:r>
            <a:r>
              <a:rPr sz="1300" spc="20" dirty="0">
                <a:latin typeface="Calibri"/>
                <a:cs typeface="Calibri"/>
              </a:rPr>
              <a:t>making </a:t>
            </a:r>
            <a:r>
              <a:rPr sz="1300" spc="15" dirty="0">
                <a:latin typeface="Calibri"/>
                <a:cs typeface="Calibri"/>
              </a:rPr>
              <a:t>a </a:t>
            </a:r>
            <a:r>
              <a:rPr sz="1300" spc="20" dirty="0">
                <a:latin typeface="Calibri"/>
                <a:cs typeface="Calibri"/>
              </a:rPr>
              <a:t> </a:t>
            </a:r>
            <a:r>
              <a:rPr sz="1300" spc="15" dirty="0">
                <a:latin typeface="Calibri"/>
                <a:cs typeface="Calibri"/>
              </a:rPr>
              <a:t>product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301066" y="4309533"/>
            <a:ext cx="1930400" cy="914400"/>
            <a:chOff x="4301066" y="4309533"/>
            <a:chExt cx="1930400" cy="914400"/>
          </a:xfrm>
        </p:grpSpPr>
        <p:pic>
          <p:nvPicPr>
            <p:cNvPr id="51" name="object 5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7999" y="4318000"/>
              <a:ext cx="1913467" cy="846666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01066" y="4309533"/>
              <a:ext cx="1845732" cy="914400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4361112" y="4364370"/>
            <a:ext cx="1804670" cy="739140"/>
          </a:xfrm>
          <a:prstGeom prst="rect">
            <a:avLst/>
          </a:prstGeom>
          <a:solidFill>
            <a:srgbClr val="E6E0EC"/>
          </a:solidFill>
        </p:spPr>
        <p:txBody>
          <a:bodyPr vert="horz" wrap="square" lIns="0" tIns="46355" rIns="0" bIns="0" rtlCol="0">
            <a:spAutoFit/>
          </a:bodyPr>
          <a:lstStyle/>
          <a:p>
            <a:pPr marL="90805" marR="219710">
              <a:lnSpc>
                <a:spcPts val="1670"/>
              </a:lnSpc>
              <a:spcBef>
                <a:spcPts val="365"/>
              </a:spcBef>
            </a:pPr>
            <a:r>
              <a:rPr sz="1400" spc="-5" dirty="0">
                <a:latin typeface="Calibri"/>
                <a:cs typeface="Calibri"/>
              </a:rPr>
              <a:t>Note: “</a:t>
            </a:r>
            <a:r>
              <a:rPr sz="1400" i="1" spc="-5" dirty="0">
                <a:latin typeface="Calibri"/>
                <a:cs typeface="Calibri"/>
              </a:rPr>
              <a:t>since” </a:t>
            </a:r>
            <a:r>
              <a:rPr sz="1400" dirty="0">
                <a:latin typeface="Calibri"/>
                <a:cs typeface="Calibri"/>
              </a:rPr>
              <a:t>is 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implicitly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unique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per </a:t>
            </a:r>
            <a:r>
              <a:rPr sz="1400" spc="-30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pair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here!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Why?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54" name="object 5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226732" y="177800"/>
            <a:ext cx="4707467" cy="762000"/>
          </a:xfrm>
          <a:prstGeom prst="rect">
            <a:avLst/>
          </a:prstGeom>
        </p:spPr>
      </p:pic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xfrm>
            <a:off x="2435066" y="249766"/>
            <a:ext cx="427482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Relationships</a:t>
            </a:r>
            <a:r>
              <a:rPr spc="-35" dirty="0"/>
              <a:t> </a:t>
            </a:r>
            <a:r>
              <a:rPr dirty="0"/>
              <a:t>and</a:t>
            </a:r>
            <a:r>
              <a:rPr spc="-180" dirty="0"/>
              <a:t> </a:t>
            </a:r>
            <a:r>
              <a:rPr spc="-5" dirty="0"/>
              <a:t>Attributes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1667" y="76200"/>
            <a:ext cx="3666067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959100" y="148166"/>
            <a:ext cx="322707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Better</a:t>
            </a:r>
            <a:r>
              <a:rPr spc="-20" dirty="0"/>
              <a:t> </a:t>
            </a:r>
            <a:r>
              <a:rPr dirty="0"/>
              <a:t>way</a:t>
            </a:r>
            <a:r>
              <a:rPr spc="-3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5" dirty="0"/>
              <a:t>doing</a:t>
            </a:r>
            <a:r>
              <a:rPr spc="-30" dirty="0"/>
              <a:t> </a:t>
            </a:r>
            <a:r>
              <a:rPr dirty="0"/>
              <a:t>it</a:t>
            </a:r>
          </a:p>
        </p:txBody>
      </p:sp>
      <p:sp>
        <p:nvSpPr>
          <p:cNvPr id="4" name="object 4"/>
          <p:cNvSpPr/>
          <p:nvPr/>
        </p:nvSpPr>
        <p:spPr>
          <a:xfrm>
            <a:off x="2009546" y="3275080"/>
            <a:ext cx="758825" cy="365760"/>
          </a:xfrm>
          <a:custGeom>
            <a:avLst/>
            <a:gdLst/>
            <a:ahLst/>
            <a:cxnLst/>
            <a:rect l="l" t="t" r="r" b="b"/>
            <a:pathLst>
              <a:path w="758825" h="365760">
                <a:moveTo>
                  <a:pt x="758821" y="0"/>
                </a:moveTo>
                <a:lnTo>
                  <a:pt x="0" y="0"/>
                </a:lnTo>
                <a:lnTo>
                  <a:pt x="0" y="365584"/>
                </a:lnTo>
                <a:lnTo>
                  <a:pt x="758821" y="365584"/>
                </a:lnTo>
                <a:lnTo>
                  <a:pt x="758821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09546" y="3275081"/>
            <a:ext cx="758825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675"/>
              </a:spcBef>
            </a:pPr>
            <a:r>
              <a:rPr sz="1200" spc="-5" dirty="0">
                <a:latin typeface="Calibri"/>
                <a:cs typeface="Calibri"/>
              </a:rPr>
              <a:t>Employees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76206" y="2059138"/>
            <a:ext cx="871855" cy="408305"/>
            <a:chOff x="2976206" y="2059138"/>
            <a:chExt cx="871855" cy="408305"/>
          </a:xfrm>
        </p:grpSpPr>
        <p:sp>
          <p:nvSpPr>
            <p:cNvPr id="7" name="object 7"/>
            <p:cNvSpPr/>
            <p:nvPr/>
          </p:nvSpPr>
          <p:spPr>
            <a:xfrm>
              <a:off x="2980969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7" y="0"/>
                  </a:moveTo>
                  <a:lnTo>
                    <a:pt x="367393" y="2159"/>
                  </a:lnTo>
                  <a:lnTo>
                    <a:pt x="306591" y="8430"/>
                  </a:lnTo>
                  <a:lnTo>
                    <a:pt x="249358" y="18507"/>
                  </a:lnTo>
                  <a:lnTo>
                    <a:pt x="196360" y="32080"/>
                  </a:lnTo>
                  <a:lnTo>
                    <a:pt x="148266" y="48842"/>
                  </a:lnTo>
                  <a:lnTo>
                    <a:pt x="105741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1" y="329768"/>
                  </a:lnTo>
                  <a:lnTo>
                    <a:pt x="148266" y="349411"/>
                  </a:lnTo>
                  <a:lnTo>
                    <a:pt x="196360" y="366173"/>
                  </a:lnTo>
                  <a:lnTo>
                    <a:pt x="249358" y="379746"/>
                  </a:lnTo>
                  <a:lnTo>
                    <a:pt x="306591" y="389823"/>
                  </a:lnTo>
                  <a:lnTo>
                    <a:pt x="367393" y="396095"/>
                  </a:lnTo>
                  <a:lnTo>
                    <a:pt x="431097" y="398254"/>
                  </a:lnTo>
                  <a:lnTo>
                    <a:pt x="494801" y="396095"/>
                  </a:lnTo>
                  <a:lnTo>
                    <a:pt x="555603" y="389823"/>
                  </a:lnTo>
                  <a:lnTo>
                    <a:pt x="612836" y="379746"/>
                  </a:lnTo>
                  <a:lnTo>
                    <a:pt x="665833" y="366173"/>
                  </a:lnTo>
                  <a:lnTo>
                    <a:pt x="713928" y="349411"/>
                  </a:lnTo>
                  <a:lnTo>
                    <a:pt x="756453" y="329768"/>
                  </a:lnTo>
                  <a:lnTo>
                    <a:pt x="792741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4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1" y="90699"/>
                  </a:lnTo>
                  <a:lnTo>
                    <a:pt x="756453" y="68484"/>
                  </a:lnTo>
                  <a:lnTo>
                    <a:pt x="713928" y="48842"/>
                  </a:lnTo>
                  <a:lnTo>
                    <a:pt x="665833" y="32080"/>
                  </a:lnTo>
                  <a:lnTo>
                    <a:pt x="612836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0969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36659" y="2171699"/>
            <a:ext cx="1524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latin typeface="Calibri"/>
                <a:cs typeface="Calibri"/>
              </a:rPr>
              <a:t>l</a:t>
            </a:r>
            <a:r>
              <a:rPr sz="900" spc="-5" dirty="0">
                <a:latin typeface="Calibri"/>
                <a:cs typeface="Calibri"/>
              </a:rPr>
              <a:t>o</a:t>
            </a:r>
            <a:r>
              <a:rPr sz="900" spc="10" dirty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01413" y="1591337"/>
            <a:ext cx="871855" cy="408305"/>
            <a:chOff x="1901413" y="1591337"/>
            <a:chExt cx="871855" cy="408305"/>
          </a:xfrm>
        </p:grpSpPr>
        <p:sp>
          <p:nvSpPr>
            <p:cNvPr id="11" name="object 11"/>
            <p:cNvSpPr/>
            <p:nvPr/>
          </p:nvSpPr>
          <p:spPr>
            <a:xfrm>
              <a:off x="190617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0"/>
                  </a:lnTo>
                  <a:lnTo>
                    <a:pt x="196359" y="366172"/>
                  </a:lnTo>
                  <a:lnTo>
                    <a:pt x="249356" y="379745"/>
                  </a:lnTo>
                  <a:lnTo>
                    <a:pt x="306590" y="389822"/>
                  </a:lnTo>
                  <a:lnTo>
                    <a:pt x="367392" y="396093"/>
                  </a:lnTo>
                  <a:lnTo>
                    <a:pt x="431096" y="398252"/>
                  </a:lnTo>
                  <a:lnTo>
                    <a:pt x="494800" y="396093"/>
                  </a:lnTo>
                  <a:lnTo>
                    <a:pt x="555602" y="389822"/>
                  </a:lnTo>
                  <a:lnTo>
                    <a:pt x="612835" y="379745"/>
                  </a:lnTo>
                  <a:lnTo>
                    <a:pt x="665833" y="366172"/>
                  </a:lnTo>
                  <a:lnTo>
                    <a:pt x="713927" y="349410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617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92809" y="1706033"/>
            <a:ext cx="29083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nam</a:t>
            </a:r>
            <a:r>
              <a:rPr sz="900" spc="15" dirty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1323" y="2059138"/>
            <a:ext cx="871855" cy="408305"/>
            <a:chOff x="841323" y="2059138"/>
            <a:chExt cx="871855" cy="408305"/>
          </a:xfrm>
        </p:grpSpPr>
        <p:sp>
          <p:nvSpPr>
            <p:cNvPr id="15" name="object 15"/>
            <p:cNvSpPr/>
            <p:nvPr/>
          </p:nvSpPr>
          <p:spPr>
            <a:xfrm>
              <a:off x="84608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431097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7" y="18507"/>
                  </a:lnTo>
                  <a:lnTo>
                    <a:pt x="196360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60" y="366173"/>
                  </a:lnTo>
                  <a:lnTo>
                    <a:pt x="249357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7" y="398254"/>
                  </a:lnTo>
                  <a:lnTo>
                    <a:pt x="494801" y="396095"/>
                  </a:lnTo>
                  <a:lnTo>
                    <a:pt x="555603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3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608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89869" y="2171699"/>
            <a:ext cx="17526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ssn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27666" y="1947332"/>
            <a:ext cx="4115435" cy="1900555"/>
            <a:chOff x="1227666" y="1947332"/>
            <a:chExt cx="4115435" cy="190055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7666" y="2429933"/>
              <a:ext cx="1219200" cy="92286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77183" y="2462155"/>
              <a:ext cx="1111885" cy="813435"/>
            </a:xfrm>
            <a:custGeom>
              <a:avLst/>
              <a:gdLst/>
              <a:ahLst/>
              <a:cxnLst/>
              <a:rect l="l" t="t" r="r" b="b"/>
              <a:pathLst>
                <a:path w="1111885" h="813435">
                  <a:moveTo>
                    <a:pt x="0" y="0"/>
                  </a:moveTo>
                  <a:lnTo>
                    <a:pt x="1111775" y="8129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9867" y="1947332"/>
              <a:ext cx="127000" cy="140546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372574" y="1970919"/>
              <a:ext cx="16510" cy="1304290"/>
            </a:xfrm>
            <a:custGeom>
              <a:avLst/>
              <a:gdLst/>
              <a:ahLst/>
              <a:cxnLst/>
              <a:rect l="l" t="t" r="r" b="b"/>
              <a:pathLst>
                <a:path w="16510" h="1304289">
                  <a:moveTo>
                    <a:pt x="0" y="0"/>
                  </a:moveTo>
                  <a:lnTo>
                    <a:pt x="16383" y="1304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6800" y="2421466"/>
              <a:ext cx="1134533" cy="9313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88957" y="2462157"/>
              <a:ext cx="1023619" cy="813435"/>
            </a:xfrm>
            <a:custGeom>
              <a:avLst/>
              <a:gdLst/>
              <a:ahLst/>
              <a:cxnLst/>
              <a:rect l="l" t="t" r="r" b="b"/>
              <a:pathLst>
                <a:path w="1023620" h="813435">
                  <a:moveTo>
                    <a:pt x="0" y="812924"/>
                  </a:moveTo>
                  <a:lnTo>
                    <a:pt x="102310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21750" y="3129158"/>
              <a:ext cx="1116330" cy="714375"/>
            </a:xfrm>
            <a:custGeom>
              <a:avLst/>
              <a:gdLst/>
              <a:ahLst/>
              <a:cxnLst/>
              <a:rect l="l" t="t" r="r" b="b"/>
              <a:pathLst>
                <a:path w="1116329" h="714375">
                  <a:moveTo>
                    <a:pt x="558007" y="0"/>
                  </a:moveTo>
                  <a:lnTo>
                    <a:pt x="0" y="356971"/>
                  </a:lnTo>
                  <a:lnTo>
                    <a:pt x="558007" y="713943"/>
                  </a:lnTo>
                  <a:lnTo>
                    <a:pt x="1116015" y="356971"/>
                  </a:lnTo>
                  <a:lnTo>
                    <a:pt x="55800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21750" y="3129158"/>
              <a:ext cx="1116330" cy="714375"/>
            </a:xfrm>
            <a:custGeom>
              <a:avLst/>
              <a:gdLst/>
              <a:ahLst/>
              <a:cxnLst/>
              <a:rect l="l" t="t" r="r" b="b"/>
              <a:pathLst>
                <a:path w="1116329" h="714375">
                  <a:moveTo>
                    <a:pt x="0" y="356971"/>
                  </a:moveTo>
                  <a:lnTo>
                    <a:pt x="558007" y="0"/>
                  </a:lnTo>
                  <a:lnTo>
                    <a:pt x="1116015" y="356971"/>
                  </a:lnTo>
                  <a:lnTo>
                    <a:pt x="558007" y="713943"/>
                  </a:lnTo>
                  <a:lnTo>
                    <a:pt x="0" y="35697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44012" y="3390899"/>
            <a:ext cx="4730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5" dirty="0">
                <a:latin typeface="Cambria"/>
                <a:cs typeface="Cambria"/>
              </a:rPr>
              <a:t>M</a:t>
            </a:r>
            <a:r>
              <a:rPr sz="900" spc="15" dirty="0">
                <a:latin typeface="Cambria"/>
                <a:cs typeface="Cambria"/>
              </a:rPr>
              <a:t>a</a:t>
            </a:r>
            <a:r>
              <a:rPr sz="900" spc="45" dirty="0">
                <a:latin typeface="Cambria"/>
                <a:cs typeface="Cambria"/>
              </a:rPr>
              <a:t>n</a:t>
            </a:r>
            <a:r>
              <a:rPr sz="900" spc="-10" dirty="0">
                <a:latin typeface="Cambria"/>
                <a:cs typeface="Cambria"/>
              </a:rPr>
              <a:t>a</a:t>
            </a:r>
            <a:r>
              <a:rPr sz="900" spc="10" dirty="0">
                <a:latin typeface="Cambria"/>
                <a:cs typeface="Cambria"/>
              </a:rPr>
              <a:t>g</a:t>
            </a:r>
            <a:r>
              <a:rPr sz="900" spc="5" dirty="0">
                <a:latin typeface="Cambria"/>
                <a:cs typeface="Cambria"/>
              </a:rPr>
              <a:t>e</a:t>
            </a:r>
            <a:r>
              <a:rPr sz="900" spc="10" dirty="0">
                <a:latin typeface="Cambria"/>
                <a:cs typeface="Cambria"/>
              </a:rPr>
              <a:t>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607527" y="3275080"/>
            <a:ext cx="810895" cy="365760"/>
          </a:xfrm>
          <a:custGeom>
            <a:avLst/>
            <a:gdLst/>
            <a:ahLst/>
            <a:cxnLst/>
            <a:rect l="l" t="t" r="r" b="b"/>
            <a:pathLst>
              <a:path w="810895" h="365760">
                <a:moveTo>
                  <a:pt x="810508" y="0"/>
                </a:moveTo>
                <a:lnTo>
                  <a:pt x="0" y="0"/>
                </a:lnTo>
                <a:lnTo>
                  <a:pt x="0" y="365584"/>
                </a:lnTo>
                <a:lnTo>
                  <a:pt x="810508" y="365584"/>
                </a:lnTo>
                <a:lnTo>
                  <a:pt x="810508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6607527" y="3275081"/>
            <a:ext cx="823594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r>
              <a:rPr sz="1200" spc="-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me</a:t>
            </a:r>
            <a:r>
              <a:rPr sz="1200" spc="-2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574188" y="2059138"/>
            <a:ext cx="871855" cy="408305"/>
            <a:chOff x="7574188" y="2059138"/>
            <a:chExt cx="871855" cy="408305"/>
          </a:xfrm>
        </p:grpSpPr>
        <p:sp>
          <p:nvSpPr>
            <p:cNvPr id="31" name="object 31"/>
            <p:cNvSpPr/>
            <p:nvPr/>
          </p:nvSpPr>
          <p:spPr>
            <a:xfrm>
              <a:off x="7578951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59" y="366173"/>
                  </a:lnTo>
                  <a:lnTo>
                    <a:pt x="249356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6" y="398254"/>
                  </a:lnTo>
                  <a:lnTo>
                    <a:pt x="494800" y="396095"/>
                  </a:lnTo>
                  <a:lnTo>
                    <a:pt x="555602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578951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832247" y="2171699"/>
            <a:ext cx="3556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budget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6499393" y="1591337"/>
            <a:ext cx="871855" cy="408305"/>
            <a:chOff x="6499393" y="1591337"/>
            <a:chExt cx="871855" cy="408305"/>
          </a:xfrm>
        </p:grpSpPr>
        <p:sp>
          <p:nvSpPr>
            <p:cNvPr id="35" name="object 35"/>
            <p:cNvSpPr/>
            <p:nvPr/>
          </p:nvSpPr>
          <p:spPr>
            <a:xfrm>
              <a:off x="650415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7" y="0"/>
                  </a:moveTo>
                  <a:lnTo>
                    <a:pt x="367393" y="2159"/>
                  </a:lnTo>
                  <a:lnTo>
                    <a:pt x="306591" y="8430"/>
                  </a:lnTo>
                  <a:lnTo>
                    <a:pt x="249358" y="18507"/>
                  </a:lnTo>
                  <a:lnTo>
                    <a:pt x="196360" y="32080"/>
                  </a:lnTo>
                  <a:lnTo>
                    <a:pt x="148266" y="48842"/>
                  </a:lnTo>
                  <a:lnTo>
                    <a:pt x="105741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1" y="329768"/>
                  </a:lnTo>
                  <a:lnTo>
                    <a:pt x="148266" y="349410"/>
                  </a:lnTo>
                  <a:lnTo>
                    <a:pt x="196360" y="366172"/>
                  </a:lnTo>
                  <a:lnTo>
                    <a:pt x="249358" y="379745"/>
                  </a:lnTo>
                  <a:lnTo>
                    <a:pt x="306591" y="389822"/>
                  </a:lnTo>
                  <a:lnTo>
                    <a:pt x="367393" y="396093"/>
                  </a:lnTo>
                  <a:lnTo>
                    <a:pt x="431097" y="398252"/>
                  </a:lnTo>
                  <a:lnTo>
                    <a:pt x="494801" y="396093"/>
                  </a:lnTo>
                  <a:lnTo>
                    <a:pt x="555603" y="389822"/>
                  </a:lnTo>
                  <a:lnTo>
                    <a:pt x="612836" y="379745"/>
                  </a:lnTo>
                  <a:lnTo>
                    <a:pt x="665833" y="366172"/>
                  </a:lnTo>
                  <a:lnTo>
                    <a:pt x="713928" y="349410"/>
                  </a:lnTo>
                  <a:lnTo>
                    <a:pt x="756453" y="329768"/>
                  </a:lnTo>
                  <a:lnTo>
                    <a:pt x="792741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4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1" y="90699"/>
                  </a:lnTo>
                  <a:lnTo>
                    <a:pt x="756453" y="68484"/>
                  </a:lnTo>
                  <a:lnTo>
                    <a:pt x="713928" y="48842"/>
                  </a:lnTo>
                  <a:lnTo>
                    <a:pt x="665833" y="32080"/>
                  </a:lnTo>
                  <a:lnTo>
                    <a:pt x="612836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0415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760629" y="1706033"/>
            <a:ext cx="35115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dnam</a:t>
            </a:r>
            <a:r>
              <a:rPr sz="900" spc="15" dirty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439304" y="2059138"/>
            <a:ext cx="871855" cy="408305"/>
            <a:chOff x="5439304" y="2059138"/>
            <a:chExt cx="871855" cy="408305"/>
          </a:xfrm>
        </p:grpSpPr>
        <p:sp>
          <p:nvSpPr>
            <p:cNvPr id="39" name="object 39"/>
            <p:cNvSpPr/>
            <p:nvPr/>
          </p:nvSpPr>
          <p:spPr>
            <a:xfrm>
              <a:off x="544406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59" y="366173"/>
                  </a:lnTo>
                  <a:lnTo>
                    <a:pt x="249356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6" y="398254"/>
                  </a:lnTo>
                  <a:lnTo>
                    <a:pt x="494800" y="396095"/>
                  </a:lnTo>
                  <a:lnTo>
                    <a:pt x="555602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4406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788644" y="2171699"/>
            <a:ext cx="17526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9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2726267" y="1539440"/>
            <a:ext cx="5342890" cy="2084705"/>
            <a:chOff x="2726267" y="1539440"/>
            <a:chExt cx="5342890" cy="2084705"/>
          </a:xfrm>
        </p:grpSpPr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6267" y="3420533"/>
              <a:ext cx="1549400" cy="143933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768368" y="3457873"/>
              <a:ext cx="1453515" cy="28575"/>
            </a:xfrm>
            <a:custGeom>
              <a:avLst/>
              <a:gdLst/>
              <a:ahLst/>
              <a:cxnLst/>
              <a:rect l="l" t="t" r="r" b="b"/>
              <a:pathLst>
                <a:path w="1453514" h="28575">
                  <a:moveTo>
                    <a:pt x="0" y="0"/>
                  </a:moveTo>
                  <a:lnTo>
                    <a:pt x="1453381" y="2825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5067" y="2429933"/>
              <a:ext cx="1219200" cy="922866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5875163" y="2462155"/>
              <a:ext cx="1111885" cy="813435"/>
            </a:xfrm>
            <a:custGeom>
              <a:avLst/>
              <a:gdLst/>
              <a:ahLst/>
              <a:cxnLst/>
              <a:rect l="l" t="t" r="r" b="b"/>
              <a:pathLst>
                <a:path w="1111884" h="813435">
                  <a:moveTo>
                    <a:pt x="0" y="0"/>
                  </a:moveTo>
                  <a:lnTo>
                    <a:pt x="1111775" y="8129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17267" y="1947332"/>
              <a:ext cx="127000" cy="1405467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6970556" y="1970919"/>
              <a:ext cx="16510" cy="1304290"/>
            </a:xfrm>
            <a:custGeom>
              <a:avLst/>
              <a:gdLst/>
              <a:ahLst/>
              <a:cxnLst/>
              <a:rect l="l" t="t" r="r" b="b"/>
              <a:pathLst>
                <a:path w="16509" h="1304289">
                  <a:moveTo>
                    <a:pt x="0" y="0"/>
                  </a:moveTo>
                  <a:lnTo>
                    <a:pt x="16383" y="1304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34200" y="2421466"/>
              <a:ext cx="1134533" cy="931333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986939" y="2462157"/>
              <a:ext cx="1023619" cy="813435"/>
            </a:xfrm>
            <a:custGeom>
              <a:avLst/>
              <a:gdLst/>
              <a:ahLst/>
              <a:cxnLst/>
              <a:rect l="l" t="t" r="r" b="b"/>
              <a:pathLst>
                <a:path w="1023620" h="813435">
                  <a:moveTo>
                    <a:pt x="0" y="812924"/>
                  </a:moveTo>
                  <a:lnTo>
                    <a:pt x="102310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15467" y="3386666"/>
              <a:ext cx="1447800" cy="237066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5337765" y="3445177"/>
              <a:ext cx="1270635" cy="77470"/>
            </a:xfrm>
            <a:custGeom>
              <a:avLst/>
              <a:gdLst/>
              <a:ahLst/>
              <a:cxnLst/>
              <a:rect l="l" t="t" r="r" b="b"/>
              <a:pathLst>
                <a:path w="1270634" h="77470">
                  <a:moveTo>
                    <a:pt x="75332" y="1167"/>
                  </a:moveTo>
                  <a:lnTo>
                    <a:pt x="0" y="40952"/>
                  </a:lnTo>
                  <a:lnTo>
                    <a:pt x="77028" y="77348"/>
                  </a:lnTo>
                  <a:lnTo>
                    <a:pt x="76469" y="52237"/>
                  </a:lnTo>
                  <a:lnTo>
                    <a:pt x="63765" y="52237"/>
                  </a:lnTo>
                  <a:lnTo>
                    <a:pt x="63200" y="26842"/>
                  </a:lnTo>
                  <a:lnTo>
                    <a:pt x="75897" y="26560"/>
                  </a:lnTo>
                  <a:lnTo>
                    <a:pt x="75332" y="1167"/>
                  </a:lnTo>
                  <a:close/>
                </a:path>
                <a:path w="1270634" h="77470">
                  <a:moveTo>
                    <a:pt x="75897" y="26560"/>
                  </a:moveTo>
                  <a:lnTo>
                    <a:pt x="63200" y="26842"/>
                  </a:lnTo>
                  <a:lnTo>
                    <a:pt x="63765" y="52237"/>
                  </a:lnTo>
                  <a:lnTo>
                    <a:pt x="76462" y="51955"/>
                  </a:lnTo>
                  <a:lnTo>
                    <a:pt x="75897" y="26560"/>
                  </a:lnTo>
                  <a:close/>
                </a:path>
                <a:path w="1270634" h="77470">
                  <a:moveTo>
                    <a:pt x="76462" y="51955"/>
                  </a:moveTo>
                  <a:lnTo>
                    <a:pt x="63765" y="52237"/>
                  </a:lnTo>
                  <a:lnTo>
                    <a:pt x="76469" y="52237"/>
                  </a:lnTo>
                  <a:lnTo>
                    <a:pt x="76462" y="51955"/>
                  </a:lnTo>
                  <a:close/>
                </a:path>
                <a:path w="1270634" h="77470">
                  <a:moveTo>
                    <a:pt x="1269480" y="0"/>
                  </a:moveTo>
                  <a:lnTo>
                    <a:pt x="75897" y="26560"/>
                  </a:lnTo>
                  <a:lnTo>
                    <a:pt x="76462" y="51955"/>
                  </a:lnTo>
                  <a:lnTo>
                    <a:pt x="1270044" y="25393"/>
                  </a:lnTo>
                  <a:lnTo>
                    <a:pt x="12694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348661" y="1544203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7" y="0"/>
                  </a:moveTo>
                  <a:lnTo>
                    <a:pt x="367393" y="2159"/>
                  </a:lnTo>
                  <a:lnTo>
                    <a:pt x="306591" y="8430"/>
                  </a:lnTo>
                  <a:lnTo>
                    <a:pt x="249358" y="18507"/>
                  </a:lnTo>
                  <a:lnTo>
                    <a:pt x="196360" y="32080"/>
                  </a:lnTo>
                  <a:lnTo>
                    <a:pt x="148266" y="48842"/>
                  </a:lnTo>
                  <a:lnTo>
                    <a:pt x="105741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1" y="329768"/>
                  </a:lnTo>
                  <a:lnTo>
                    <a:pt x="148266" y="349411"/>
                  </a:lnTo>
                  <a:lnTo>
                    <a:pt x="196360" y="366173"/>
                  </a:lnTo>
                  <a:lnTo>
                    <a:pt x="249358" y="379746"/>
                  </a:lnTo>
                  <a:lnTo>
                    <a:pt x="306591" y="389823"/>
                  </a:lnTo>
                  <a:lnTo>
                    <a:pt x="367393" y="396095"/>
                  </a:lnTo>
                  <a:lnTo>
                    <a:pt x="431097" y="398254"/>
                  </a:lnTo>
                  <a:lnTo>
                    <a:pt x="494801" y="396095"/>
                  </a:lnTo>
                  <a:lnTo>
                    <a:pt x="555603" y="389823"/>
                  </a:lnTo>
                  <a:lnTo>
                    <a:pt x="612836" y="379746"/>
                  </a:lnTo>
                  <a:lnTo>
                    <a:pt x="665833" y="366173"/>
                  </a:lnTo>
                  <a:lnTo>
                    <a:pt x="713928" y="349411"/>
                  </a:lnTo>
                  <a:lnTo>
                    <a:pt x="756453" y="329768"/>
                  </a:lnTo>
                  <a:lnTo>
                    <a:pt x="792741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4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1" y="90699"/>
                  </a:lnTo>
                  <a:lnTo>
                    <a:pt x="756453" y="68484"/>
                  </a:lnTo>
                  <a:lnTo>
                    <a:pt x="713928" y="48842"/>
                  </a:lnTo>
                  <a:lnTo>
                    <a:pt x="665833" y="32080"/>
                  </a:lnTo>
                  <a:lnTo>
                    <a:pt x="612836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348661" y="1544203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648789" y="1655233"/>
            <a:ext cx="26416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i</a:t>
            </a:r>
            <a:r>
              <a:rPr sz="900" spc="-5" dirty="0">
                <a:latin typeface="Calibri"/>
                <a:cs typeface="Calibri"/>
              </a:rPr>
              <a:t>nc</a:t>
            </a:r>
            <a:r>
              <a:rPr sz="900" spc="15" dirty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4724400" y="1921934"/>
            <a:ext cx="110489" cy="1287145"/>
            <a:chOff x="4724400" y="1921934"/>
            <a:chExt cx="110489" cy="1287145"/>
          </a:xfrm>
        </p:grpSpPr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724400" y="1921934"/>
              <a:ext cx="110066" cy="1286932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4779758" y="1942457"/>
              <a:ext cx="0" cy="1186815"/>
            </a:xfrm>
            <a:custGeom>
              <a:avLst/>
              <a:gdLst/>
              <a:ahLst/>
              <a:cxnLst/>
              <a:rect l="l" t="t" r="r" b="b"/>
              <a:pathLst>
                <a:path h="1186814">
                  <a:moveTo>
                    <a:pt x="1" y="0"/>
                  </a:moveTo>
                  <a:lnTo>
                    <a:pt x="0" y="118670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436116" y="4068232"/>
            <a:ext cx="303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CREATE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TABLE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Dept_Mgr</a:t>
            </a:r>
            <a:r>
              <a:rPr sz="1800" spc="-10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093715" y="4068232"/>
            <a:ext cx="2482850" cy="1391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1800" spc="-10" dirty="0">
                <a:latin typeface="Courier New"/>
                <a:cs typeface="Courier New"/>
              </a:rPr>
              <a:t>did integer (30),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dname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varchar(30),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budget float(30),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ssn</a:t>
            </a:r>
            <a:r>
              <a:rPr sz="1800" spc="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char(11),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since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date,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448816" y="5439832"/>
            <a:ext cx="5325110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2145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PRIMARY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KEY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(did),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45"/>
              </a:lnSpc>
            </a:pPr>
            <a:r>
              <a:rPr sz="1800" b="1" spc="-10" dirty="0">
                <a:latin typeface="Courier New"/>
                <a:cs typeface="Courier New"/>
              </a:rPr>
              <a:t>FOREIGN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KEY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(ssn)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REFERENCES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Employees,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C9B17-D287-4031-9426-9ABD19139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C5D88-673B-403E-A359-6D980179D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D0F496-BECC-4104-B21F-058ADAC38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5" y="57064"/>
            <a:ext cx="8453850" cy="5628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145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59F5-93C0-401B-8F7C-97906EFC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CF916-F1A0-4836-B408-25E888884D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667587-A2B2-42C1-8204-CEF6D5881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02" y="590125"/>
            <a:ext cx="8904196" cy="4681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364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76200"/>
            <a:ext cx="9144000" cy="762000"/>
            <a:chOff x="0" y="76200"/>
            <a:chExt cx="9144000" cy="76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76200"/>
              <a:ext cx="4191000" cy="76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25333" y="76200"/>
              <a:ext cx="3945467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600" y="76200"/>
              <a:ext cx="1930400" cy="762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3633" y="148166"/>
            <a:ext cx="889889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Relationship</a:t>
            </a:r>
            <a:r>
              <a:rPr spc="-20" dirty="0"/>
              <a:t> </a:t>
            </a:r>
            <a:r>
              <a:rPr dirty="0"/>
              <a:t>Sets</a:t>
            </a:r>
            <a:r>
              <a:rPr spc="-10" dirty="0"/>
              <a:t> </a:t>
            </a:r>
            <a:r>
              <a:rPr dirty="0"/>
              <a:t>(with</a:t>
            </a:r>
            <a:r>
              <a:rPr spc="-15" dirty="0"/>
              <a:t> </a:t>
            </a:r>
            <a:r>
              <a:rPr spc="-5" dirty="0"/>
              <a:t>Participation</a:t>
            </a:r>
            <a:r>
              <a:rPr spc="-10" dirty="0"/>
              <a:t> </a:t>
            </a:r>
            <a:r>
              <a:rPr spc="-5" dirty="0"/>
              <a:t>Constraints) </a:t>
            </a:r>
            <a:r>
              <a:rPr spc="5" dirty="0"/>
              <a:t>to</a:t>
            </a:r>
            <a:r>
              <a:rPr spc="-60" dirty="0"/>
              <a:t> </a:t>
            </a:r>
            <a:r>
              <a:rPr spc="-55" dirty="0"/>
              <a:t>Tables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073526" y="6447366"/>
            <a:ext cx="100012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solidFill>
                  <a:srgbClr val="898989"/>
                </a:solidFill>
                <a:latin typeface="Calibri"/>
                <a:cs typeface="Calibri"/>
              </a:rPr>
              <a:t>CSC</a:t>
            </a:r>
            <a:r>
              <a:rPr sz="900" spc="-5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261,</a:t>
            </a:r>
            <a:r>
              <a:rPr sz="900" spc="-35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900" dirty="0">
                <a:solidFill>
                  <a:srgbClr val="898989"/>
                </a:solidFill>
                <a:latin typeface="Calibri"/>
                <a:cs typeface="Calibri"/>
              </a:rPr>
              <a:t>Spring</a:t>
            </a:r>
            <a:r>
              <a:rPr sz="900" spc="-40" dirty="0">
                <a:solidFill>
                  <a:srgbClr val="898989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898989"/>
                </a:solidFill>
                <a:latin typeface="Calibri"/>
                <a:cs typeface="Calibri"/>
              </a:rPr>
              <a:t>2018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009546" y="3275080"/>
            <a:ext cx="758825" cy="365760"/>
          </a:xfrm>
          <a:custGeom>
            <a:avLst/>
            <a:gdLst/>
            <a:ahLst/>
            <a:cxnLst/>
            <a:rect l="l" t="t" r="r" b="b"/>
            <a:pathLst>
              <a:path w="758825" h="365760">
                <a:moveTo>
                  <a:pt x="758821" y="0"/>
                </a:moveTo>
                <a:lnTo>
                  <a:pt x="0" y="0"/>
                </a:lnTo>
                <a:lnTo>
                  <a:pt x="0" y="365584"/>
                </a:lnTo>
                <a:lnTo>
                  <a:pt x="758821" y="365584"/>
                </a:lnTo>
                <a:lnTo>
                  <a:pt x="758821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009546" y="3275081"/>
            <a:ext cx="758825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675"/>
              </a:spcBef>
            </a:pPr>
            <a:r>
              <a:rPr sz="1200" spc="-5" dirty="0">
                <a:latin typeface="Calibri"/>
                <a:cs typeface="Calibri"/>
              </a:rPr>
              <a:t>Employees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76206" y="2059138"/>
            <a:ext cx="871855" cy="408305"/>
            <a:chOff x="2976206" y="2059138"/>
            <a:chExt cx="871855" cy="408305"/>
          </a:xfrm>
        </p:grpSpPr>
        <p:sp>
          <p:nvSpPr>
            <p:cNvPr id="11" name="object 11"/>
            <p:cNvSpPr/>
            <p:nvPr/>
          </p:nvSpPr>
          <p:spPr>
            <a:xfrm>
              <a:off x="2980969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7" y="0"/>
                  </a:moveTo>
                  <a:lnTo>
                    <a:pt x="367393" y="2159"/>
                  </a:lnTo>
                  <a:lnTo>
                    <a:pt x="306591" y="8430"/>
                  </a:lnTo>
                  <a:lnTo>
                    <a:pt x="249358" y="18507"/>
                  </a:lnTo>
                  <a:lnTo>
                    <a:pt x="196360" y="32080"/>
                  </a:lnTo>
                  <a:lnTo>
                    <a:pt x="148266" y="48842"/>
                  </a:lnTo>
                  <a:lnTo>
                    <a:pt x="105741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1" y="329768"/>
                  </a:lnTo>
                  <a:lnTo>
                    <a:pt x="148266" y="349411"/>
                  </a:lnTo>
                  <a:lnTo>
                    <a:pt x="196360" y="366173"/>
                  </a:lnTo>
                  <a:lnTo>
                    <a:pt x="249358" y="379746"/>
                  </a:lnTo>
                  <a:lnTo>
                    <a:pt x="306591" y="389823"/>
                  </a:lnTo>
                  <a:lnTo>
                    <a:pt x="367393" y="396095"/>
                  </a:lnTo>
                  <a:lnTo>
                    <a:pt x="431097" y="398254"/>
                  </a:lnTo>
                  <a:lnTo>
                    <a:pt x="494801" y="396095"/>
                  </a:lnTo>
                  <a:lnTo>
                    <a:pt x="555603" y="389823"/>
                  </a:lnTo>
                  <a:lnTo>
                    <a:pt x="612836" y="379746"/>
                  </a:lnTo>
                  <a:lnTo>
                    <a:pt x="665833" y="366173"/>
                  </a:lnTo>
                  <a:lnTo>
                    <a:pt x="713928" y="349411"/>
                  </a:lnTo>
                  <a:lnTo>
                    <a:pt x="756453" y="329768"/>
                  </a:lnTo>
                  <a:lnTo>
                    <a:pt x="792741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4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1" y="90699"/>
                  </a:lnTo>
                  <a:lnTo>
                    <a:pt x="756453" y="68484"/>
                  </a:lnTo>
                  <a:lnTo>
                    <a:pt x="713928" y="48842"/>
                  </a:lnTo>
                  <a:lnTo>
                    <a:pt x="665833" y="32080"/>
                  </a:lnTo>
                  <a:lnTo>
                    <a:pt x="612836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980969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336659" y="2171699"/>
            <a:ext cx="1524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dirty="0">
                <a:latin typeface="Calibri"/>
                <a:cs typeface="Calibri"/>
              </a:rPr>
              <a:t>l</a:t>
            </a:r>
            <a:r>
              <a:rPr sz="900" spc="-5" dirty="0">
                <a:latin typeface="Calibri"/>
                <a:cs typeface="Calibri"/>
              </a:rPr>
              <a:t>o</a:t>
            </a:r>
            <a:r>
              <a:rPr sz="900" spc="10" dirty="0">
                <a:latin typeface="Calibri"/>
                <a:cs typeface="Calibri"/>
              </a:rPr>
              <a:t>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901413" y="1591337"/>
            <a:ext cx="871855" cy="408305"/>
            <a:chOff x="1901413" y="1591337"/>
            <a:chExt cx="871855" cy="408305"/>
          </a:xfrm>
        </p:grpSpPr>
        <p:sp>
          <p:nvSpPr>
            <p:cNvPr id="15" name="object 15"/>
            <p:cNvSpPr/>
            <p:nvPr/>
          </p:nvSpPr>
          <p:spPr>
            <a:xfrm>
              <a:off x="190617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0"/>
                  </a:lnTo>
                  <a:lnTo>
                    <a:pt x="196359" y="366172"/>
                  </a:lnTo>
                  <a:lnTo>
                    <a:pt x="249356" y="379745"/>
                  </a:lnTo>
                  <a:lnTo>
                    <a:pt x="306590" y="389822"/>
                  </a:lnTo>
                  <a:lnTo>
                    <a:pt x="367392" y="396093"/>
                  </a:lnTo>
                  <a:lnTo>
                    <a:pt x="431096" y="398252"/>
                  </a:lnTo>
                  <a:lnTo>
                    <a:pt x="494800" y="396093"/>
                  </a:lnTo>
                  <a:lnTo>
                    <a:pt x="555602" y="389822"/>
                  </a:lnTo>
                  <a:lnTo>
                    <a:pt x="612835" y="379745"/>
                  </a:lnTo>
                  <a:lnTo>
                    <a:pt x="665833" y="366172"/>
                  </a:lnTo>
                  <a:lnTo>
                    <a:pt x="713927" y="349410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0617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192809" y="1706033"/>
            <a:ext cx="29083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nam</a:t>
            </a:r>
            <a:r>
              <a:rPr sz="900" spc="15" dirty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41323" y="2059138"/>
            <a:ext cx="871855" cy="408305"/>
            <a:chOff x="841323" y="2059138"/>
            <a:chExt cx="871855" cy="408305"/>
          </a:xfrm>
        </p:grpSpPr>
        <p:sp>
          <p:nvSpPr>
            <p:cNvPr id="19" name="object 19"/>
            <p:cNvSpPr/>
            <p:nvPr/>
          </p:nvSpPr>
          <p:spPr>
            <a:xfrm>
              <a:off x="84608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431097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7" y="18507"/>
                  </a:lnTo>
                  <a:lnTo>
                    <a:pt x="196360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60" y="366173"/>
                  </a:lnTo>
                  <a:lnTo>
                    <a:pt x="249357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7" y="398254"/>
                  </a:lnTo>
                  <a:lnTo>
                    <a:pt x="494801" y="396095"/>
                  </a:lnTo>
                  <a:lnTo>
                    <a:pt x="555603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3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4608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189869" y="2171699"/>
            <a:ext cx="17526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ssn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1227666" y="1947332"/>
            <a:ext cx="4115435" cy="1900555"/>
            <a:chOff x="1227666" y="1947332"/>
            <a:chExt cx="4115435" cy="1900555"/>
          </a:xfrm>
        </p:grpSpPr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27666" y="2429933"/>
              <a:ext cx="1219200" cy="922866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277183" y="2462155"/>
              <a:ext cx="1111885" cy="813435"/>
            </a:xfrm>
            <a:custGeom>
              <a:avLst/>
              <a:gdLst/>
              <a:ahLst/>
              <a:cxnLst/>
              <a:rect l="l" t="t" r="r" b="b"/>
              <a:pathLst>
                <a:path w="1111885" h="813435">
                  <a:moveTo>
                    <a:pt x="0" y="0"/>
                  </a:moveTo>
                  <a:lnTo>
                    <a:pt x="1111775" y="8129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19867" y="1947332"/>
              <a:ext cx="127000" cy="140546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2372574" y="1970919"/>
              <a:ext cx="16510" cy="1304290"/>
            </a:xfrm>
            <a:custGeom>
              <a:avLst/>
              <a:gdLst/>
              <a:ahLst/>
              <a:cxnLst/>
              <a:rect l="l" t="t" r="r" b="b"/>
              <a:pathLst>
                <a:path w="16510" h="1304289">
                  <a:moveTo>
                    <a:pt x="0" y="0"/>
                  </a:moveTo>
                  <a:lnTo>
                    <a:pt x="16383" y="1304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36800" y="2421466"/>
              <a:ext cx="1134533" cy="931333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2388957" y="2462157"/>
              <a:ext cx="1023619" cy="813435"/>
            </a:xfrm>
            <a:custGeom>
              <a:avLst/>
              <a:gdLst/>
              <a:ahLst/>
              <a:cxnLst/>
              <a:rect l="l" t="t" r="r" b="b"/>
              <a:pathLst>
                <a:path w="1023620" h="813435">
                  <a:moveTo>
                    <a:pt x="0" y="812924"/>
                  </a:moveTo>
                  <a:lnTo>
                    <a:pt x="102310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221750" y="3129158"/>
              <a:ext cx="1116330" cy="714375"/>
            </a:xfrm>
            <a:custGeom>
              <a:avLst/>
              <a:gdLst/>
              <a:ahLst/>
              <a:cxnLst/>
              <a:rect l="l" t="t" r="r" b="b"/>
              <a:pathLst>
                <a:path w="1116329" h="714375">
                  <a:moveTo>
                    <a:pt x="558007" y="0"/>
                  </a:moveTo>
                  <a:lnTo>
                    <a:pt x="0" y="356971"/>
                  </a:lnTo>
                  <a:lnTo>
                    <a:pt x="558007" y="713943"/>
                  </a:lnTo>
                  <a:lnTo>
                    <a:pt x="1116015" y="356971"/>
                  </a:lnTo>
                  <a:lnTo>
                    <a:pt x="55800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4221750" y="3129158"/>
              <a:ext cx="1116330" cy="714375"/>
            </a:xfrm>
            <a:custGeom>
              <a:avLst/>
              <a:gdLst/>
              <a:ahLst/>
              <a:cxnLst/>
              <a:rect l="l" t="t" r="r" b="b"/>
              <a:pathLst>
                <a:path w="1116329" h="714375">
                  <a:moveTo>
                    <a:pt x="0" y="356971"/>
                  </a:moveTo>
                  <a:lnTo>
                    <a:pt x="558007" y="0"/>
                  </a:lnTo>
                  <a:lnTo>
                    <a:pt x="1116015" y="356971"/>
                  </a:lnTo>
                  <a:lnTo>
                    <a:pt x="558007" y="713943"/>
                  </a:lnTo>
                  <a:lnTo>
                    <a:pt x="0" y="356971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4544012" y="3390899"/>
            <a:ext cx="47307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25" dirty="0">
                <a:latin typeface="Cambria"/>
                <a:cs typeface="Cambria"/>
              </a:rPr>
              <a:t>M</a:t>
            </a:r>
            <a:r>
              <a:rPr sz="900" spc="15" dirty="0">
                <a:latin typeface="Cambria"/>
                <a:cs typeface="Cambria"/>
              </a:rPr>
              <a:t>a</a:t>
            </a:r>
            <a:r>
              <a:rPr sz="900" spc="45" dirty="0">
                <a:latin typeface="Cambria"/>
                <a:cs typeface="Cambria"/>
              </a:rPr>
              <a:t>n</a:t>
            </a:r>
            <a:r>
              <a:rPr sz="900" spc="-10" dirty="0">
                <a:latin typeface="Cambria"/>
                <a:cs typeface="Cambria"/>
              </a:rPr>
              <a:t>a</a:t>
            </a:r>
            <a:r>
              <a:rPr sz="900" spc="10" dirty="0">
                <a:latin typeface="Cambria"/>
                <a:cs typeface="Cambria"/>
              </a:rPr>
              <a:t>g</a:t>
            </a:r>
            <a:r>
              <a:rPr sz="900" spc="5" dirty="0">
                <a:latin typeface="Cambria"/>
                <a:cs typeface="Cambria"/>
              </a:rPr>
              <a:t>e</a:t>
            </a:r>
            <a:r>
              <a:rPr sz="900" spc="10" dirty="0">
                <a:latin typeface="Cambria"/>
                <a:cs typeface="Cambria"/>
              </a:rPr>
              <a:t>s</a:t>
            </a:r>
            <a:endParaRPr sz="900">
              <a:latin typeface="Cambria"/>
              <a:cs typeface="Cambria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6607527" y="3275080"/>
            <a:ext cx="810895" cy="365760"/>
          </a:xfrm>
          <a:custGeom>
            <a:avLst/>
            <a:gdLst/>
            <a:ahLst/>
            <a:cxnLst/>
            <a:rect l="l" t="t" r="r" b="b"/>
            <a:pathLst>
              <a:path w="810895" h="365760">
                <a:moveTo>
                  <a:pt x="810508" y="0"/>
                </a:moveTo>
                <a:lnTo>
                  <a:pt x="0" y="0"/>
                </a:lnTo>
                <a:lnTo>
                  <a:pt x="0" y="365584"/>
                </a:lnTo>
                <a:lnTo>
                  <a:pt x="810508" y="365584"/>
                </a:lnTo>
                <a:lnTo>
                  <a:pt x="810508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6607527" y="3275081"/>
            <a:ext cx="823594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675"/>
              </a:spcBef>
            </a:pPr>
            <a:r>
              <a:rPr sz="1200" spc="-5" dirty="0">
                <a:latin typeface="Calibri"/>
                <a:cs typeface="Calibri"/>
              </a:rPr>
              <a:t>D</a:t>
            </a:r>
            <a:r>
              <a:rPr sz="1200" dirty="0">
                <a:latin typeface="Calibri"/>
                <a:cs typeface="Calibri"/>
              </a:rPr>
              <a:t>e</a:t>
            </a:r>
            <a:r>
              <a:rPr sz="1200" spc="-10" dirty="0">
                <a:latin typeface="Calibri"/>
                <a:cs typeface="Calibri"/>
              </a:rPr>
              <a:t>p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0" dirty="0">
                <a:latin typeface="Calibri"/>
                <a:cs typeface="Calibri"/>
              </a:rPr>
              <a:t>r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me</a:t>
            </a:r>
            <a:r>
              <a:rPr sz="1200" spc="-2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t</a:t>
            </a:r>
            <a:r>
              <a:rPr sz="1200" dirty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574188" y="2059138"/>
            <a:ext cx="871855" cy="408305"/>
            <a:chOff x="7574188" y="2059138"/>
            <a:chExt cx="871855" cy="408305"/>
          </a:xfrm>
        </p:grpSpPr>
        <p:sp>
          <p:nvSpPr>
            <p:cNvPr id="35" name="object 35"/>
            <p:cNvSpPr/>
            <p:nvPr/>
          </p:nvSpPr>
          <p:spPr>
            <a:xfrm>
              <a:off x="7578951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59" y="366173"/>
                  </a:lnTo>
                  <a:lnTo>
                    <a:pt x="249356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6" y="398254"/>
                  </a:lnTo>
                  <a:lnTo>
                    <a:pt x="494800" y="396095"/>
                  </a:lnTo>
                  <a:lnTo>
                    <a:pt x="555602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578951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7832247" y="2171699"/>
            <a:ext cx="35560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budget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499393" y="1591337"/>
            <a:ext cx="871855" cy="408305"/>
            <a:chOff x="6499393" y="1591337"/>
            <a:chExt cx="871855" cy="408305"/>
          </a:xfrm>
        </p:grpSpPr>
        <p:sp>
          <p:nvSpPr>
            <p:cNvPr id="39" name="object 39"/>
            <p:cNvSpPr/>
            <p:nvPr/>
          </p:nvSpPr>
          <p:spPr>
            <a:xfrm>
              <a:off x="650415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7" y="0"/>
                  </a:moveTo>
                  <a:lnTo>
                    <a:pt x="367393" y="2159"/>
                  </a:lnTo>
                  <a:lnTo>
                    <a:pt x="306591" y="8430"/>
                  </a:lnTo>
                  <a:lnTo>
                    <a:pt x="249358" y="18507"/>
                  </a:lnTo>
                  <a:lnTo>
                    <a:pt x="196360" y="32080"/>
                  </a:lnTo>
                  <a:lnTo>
                    <a:pt x="148266" y="48842"/>
                  </a:lnTo>
                  <a:lnTo>
                    <a:pt x="105741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1" y="329768"/>
                  </a:lnTo>
                  <a:lnTo>
                    <a:pt x="148266" y="349410"/>
                  </a:lnTo>
                  <a:lnTo>
                    <a:pt x="196360" y="366172"/>
                  </a:lnTo>
                  <a:lnTo>
                    <a:pt x="249358" y="379745"/>
                  </a:lnTo>
                  <a:lnTo>
                    <a:pt x="306591" y="389822"/>
                  </a:lnTo>
                  <a:lnTo>
                    <a:pt x="367393" y="396093"/>
                  </a:lnTo>
                  <a:lnTo>
                    <a:pt x="431097" y="398252"/>
                  </a:lnTo>
                  <a:lnTo>
                    <a:pt x="494801" y="396093"/>
                  </a:lnTo>
                  <a:lnTo>
                    <a:pt x="555603" y="389822"/>
                  </a:lnTo>
                  <a:lnTo>
                    <a:pt x="612836" y="379745"/>
                  </a:lnTo>
                  <a:lnTo>
                    <a:pt x="665833" y="366172"/>
                  </a:lnTo>
                  <a:lnTo>
                    <a:pt x="713928" y="349410"/>
                  </a:lnTo>
                  <a:lnTo>
                    <a:pt x="756453" y="329768"/>
                  </a:lnTo>
                  <a:lnTo>
                    <a:pt x="792741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4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1" y="90699"/>
                  </a:lnTo>
                  <a:lnTo>
                    <a:pt x="756453" y="68484"/>
                  </a:lnTo>
                  <a:lnTo>
                    <a:pt x="713928" y="48842"/>
                  </a:lnTo>
                  <a:lnTo>
                    <a:pt x="665833" y="32080"/>
                  </a:lnTo>
                  <a:lnTo>
                    <a:pt x="612836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50415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6760629" y="1706033"/>
            <a:ext cx="351155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dnam</a:t>
            </a:r>
            <a:r>
              <a:rPr sz="900" spc="15" dirty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5439304" y="2059138"/>
            <a:ext cx="871855" cy="408305"/>
            <a:chOff x="5439304" y="2059138"/>
            <a:chExt cx="871855" cy="408305"/>
          </a:xfrm>
        </p:grpSpPr>
        <p:sp>
          <p:nvSpPr>
            <p:cNvPr id="43" name="object 43"/>
            <p:cNvSpPr/>
            <p:nvPr/>
          </p:nvSpPr>
          <p:spPr>
            <a:xfrm>
              <a:off x="544406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59" y="366173"/>
                  </a:lnTo>
                  <a:lnTo>
                    <a:pt x="249356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6" y="398254"/>
                  </a:lnTo>
                  <a:lnTo>
                    <a:pt x="494800" y="396095"/>
                  </a:lnTo>
                  <a:lnTo>
                    <a:pt x="555602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44406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5788644" y="2171699"/>
            <a:ext cx="17526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u="sng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r>
              <a:rPr sz="9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</a:t>
            </a:r>
            <a:r>
              <a:rPr sz="900" u="sng" spc="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2726267" y="1539440"/>
            <a:ext cx="5342890" cy="2160905"/>
            <a:chOff x="2726267" y="1539440"/>
            <a:chExt cx="5342890" cy="2160905"/>
          </a:xfrm>
        </p:grpSpPr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726267" y="3420533"/>
              <a:ext cx="1549400" cy="143933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2768368" y="3457873"/>
              <a:ext cx="1453515" cy="28575"/>
            </a:xfrm>
            <a:custGeom>
              <a:avLst/>
              <a:gdLst/>
              <a:ahLst/>
              <a:cxnLst/>
              <a:rect l="l" t="t" r="r" b="b"/>
              <a:pathLst>
                <a:path w="1453514" h="28575">
                  <a:moveTo>
                    <a:pt x="0" y="0"/>
                  </a:moveTo>
                  <a:lnTo>
                    <a:pt x="1453381" y="2825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825067" y="2429933"/>
              <a:ext cx="1219200" cy="92286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5875163" y="2462155"/>
              <a:ext cx="1111885" cy="813435"/>
            </a:xfrm>
            <a:custGeom>
              <a:avLst/>
              <a:gdLst/>
              <a:ahLst/>
              <a:cxnLst/>
              <a:rect l="l" t="t" r="r" b="b"/>
              <a:pathLst>
                <a:path w="1111884" h="813435">
                  <a:moveTo>
                    <a:pt x="0" y="0"/>
                  </a:moveTo>
                  <a:lnTo>
                    <a:pt x="1111775" y="8129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17267" y="1947332"/>
              <a:ext cx="127000" cy="140546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970556" y="1970919"/>
              <a:ext cx="16510" cy="1304290"/>
            </a:xfrm>
            <a:custGeom>
              <a:avLst/>
              <a:gdLst/>
              <a:ahLst/>
              <a:cxnLst/>
              <a:rect l="l" t="t" r="r" b="b"/>
              <a:pathLst>
                <a:path w="16509" h="1304289">
                  <a:moveTo>
                    <a:pt x="0" y="0"/>
                  </a:moveTo>
                  <a:lnTo>
                    <a:pt x="16383" y="1304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934200" y="2421466"/>
              <a:ext cx="1134533" cy="931333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986939" y="2462157"/>
              <a:ext cx="1023619" cy="813435"/>
            </a:xfrm>
            <a:custGeom>
              <a:avLst/>
              <a:gdLst/>
              <a:ahLst/>
              <a:cxnLst/>
              <a:rect l="l" t="t" r="r" b="b"/>
              <a:pathLst>
                <a:path w="1023620" h="813435">
                  <a:moveTo>
                    <a:pt x="0" y="812924"/>
                  </a:moveTo>
                  <a:lnTo>
                    <a:pt x="102310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139267" y="3310466"/>
              <a:ext cx="1540932" cy="38946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337765" y="3406557"/>
              <a:ext cx="1270635" cy="152400"/>
            </a:xfrm>
            <a:custGeom>
              <a:avLst/>
              <a:gdLst/>
              <a:ahLst/>
              <a:cxnLst/>
              <a:rect l="l" t="t" r="r" b="b"/>
              <a:pathLst>
                <a:path w="1270634" h="152400">
                  <a:moveTo>
                    <a:pt x="150666" y="0"/>
                  </a:moveTo>
                  <a:lnTo>
                    <a:pt x="0" y="79571"/>
                  </a:lnTo>
                  <a:lnTo>
                    <a:pt x="154057" y="152363"/>
                  </a:lnTo>
                  <a:lnTo>
                    <a:pt x="152939" y="102141"/>
                  </a:lnTo>
                  <a:lnTo>
                    <a:pt x="127532" y="102141"/>
                  </a:lnTo>
                  <a:lnTo>
                    <a:pt x="127156" y="85211"/>
                  </a:lnTo>
                  <a:lnTo>
                    <a:pt x="152550" y="84646"/>
                  </a:lnTo>
                  <a:lnTo>
                    <a:pt x="152186" y="68282"/>
                  </a:lnTo>
                  <a:lnTo>
                    <a:pt x="126779" y="68282"/>
                  </a:lnTo>
                  <a:lnTo>
                    <a:pt x="126401" y="51353"/>
                  </a:lnTo>
                  <a:lnTo>
                    <a:pt x="151796" y="50788"/>
                  </a:lnTo>
                  <a:lnTo>
                    <a:pt x="150666" y="0"/>
                  </a:lnTo>
                  <a:close/>
                </a:path>
                <a:path w="1270634" h="152400">
                  <a:moveTo>
                    <a:pt x="152550" y="84646"/>
                  </a:moveTo>
                  <a:lnTo>
                    <a:pt x="127156" y="85211"/>
                  </a:lnTo>
                  <a:lnTo>
                    <a:pt x="127532" y="102141"/>
                  </a:lnTo>
                  <a:lnTo>
                    <a:pt x="152927" y="101575"/>
                  </a:lnTo>
                  <a:lnTo>
                    <a:pt x="152550" y="84646"/>
                  </a:lnTo>
                  <a:close/>
                </a:path>
                <a:path w="1270634" h="152400">
                  <a:moveTo>
                    <a:pt x="152927" y="101575"/>
                  </a:moveTo>
                  <a:lnTo>
                    <a:pt x="127532" y="102141"/>
                  </a:lnTo>
                  <a:lnTo>
                    <a:pt x="152939" y="102141"/>
                  </a:lnTo>
                  <a:lnTo>
                    <a:pt x="152927" y="101575"/>
                  </a:lnTo>
                  <a:close/>
                </a:path>
                <a:path w="1270634" h="152400">
                  <a:moveTo>
                    <a:pt x="1269950" y="59781"/>
                  </a:moveTo>
                  <a:lnTo>
                    <a:pt x="152550" y="84646"/>
                  </a:lnTo>
                  <a:lnTo>
                    <a:pt x="152927" y="101575"/>
                  </a:lnTo>
                  <a:lnTo>
                    <a:pt x="1270327" y="76710"/>
                  </a:lnTo>
                  <a:lnTo>
                    <a:pt x="1269950" y="59781"/>
                  </a:lnTo>
                  <a:close/>
                </a:path>
                <a:path w="1270634" h="152400">
                  <a:moveTo>
                    <a:pt x="151796" y="50788"/>
                  </a:moveTo>
                  <a:lnTo>
                    <a:pt x="126401" y="51353"/>
                  </a:lnTo>
                  <a:lnTo>
                    <a:pt x="126779" y="68282"/>
                  </a:lnTo>
                  <a:lnTo>
                    <a:pt x="152173" y="67717"/>
                  </a:lnTo>
                  <a:lnTo>
                    <a:pt x="151796" y="50788"/>
                  </a:lnTo>
                  <a:close/>
                </a:path>
                <a:path w="1270634" h="152400">
                  <a:moveTo>
                    <a:pt x="152173" y="67717"/>
                  </a:moveTo>
                  <a:lnTo>
                    <a:pt x="126779" y="68282"/>
                  </a:lnTo>
                  <a:lnTo>
                    <a:pt x="152186" y="68282"/>
                  </a:lnTo>
                  <a:lnTo>
                    <a:pt x="152173" y="67717"/>
                  </a:lnTo>
                  <a:close/>
                </a:path>
                <a:path w="1270634" h="152400">
                  <a:moveTo>
                    <a:pt x="1269197" y="25921"/>
                  </a:moveTo>
                  <a:lnTo>
                    <a:pt x="151796" y="50788"/>
                  </a:lnTo>
                  <a:lnTo>
                    <a:pt x="152173" y="67717"/>
                  </a:lnTo>
                  <a:lnTo>
                    <a:pt x="1269574" y="42851"/>
                  </a:lnTo>
                  <a:lnTo>
                    <a:pt x="1269197" y="259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348661" y="1544203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7" y="0"/>
                  </a:moveTo>
                  <a:lnTo>
                    <a:pt x="367393" y="2159"/>
                  </a:lnTo>
                  <a:lnTo>
                    <a:pt x="306591" y="8430"/>
                  </a:lnTo>
                  <a:lnTo>
                    <a:pt x="249358" y="18507"/>
                  </a:lnTo>
                  <a:lnTo>
                    <a:pt x="196360" y="32080"/>
                  </a:lnTo>
                  <a:lnTo>
                    <a:pt x="148266" y="48842"/>
                  </a:lnTo>
                  <a:lnTo>
                    <a:pt x="105741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1" y="329768"/>
                  </a:lnTo>
                  <a:lnTo>
                    <a:pt x="148266" y="349411"/>
                  </a:lnTo>
                  <a:lnTo>
                    <a:pt x="196360" y="366173"/>
                  </a:lnTo>
                  <a:lnTo>
                    <a:pt x="249358" y="379746"/>
                  </a:lnTo>
                  <a:lnTo>
                    <a:pt x="306591" y="389823"/>
                  </a:lnTo>
                  <a:lnTo>
                    <a:pt x="367393" y="396095"/>
                  </a:lnTo>
                  <a:lnTo>
                    <a:pt x="431097" y="398254"/>
                  </a:lnTo>
                  <a:lnTo>
                    <a:pt x="494801" y="396095"/>
                  </a:lnTo>
                  <a:lnTo>
                    <a:pt x="555603" y="389823"/>
                  </a:lnTo>
                  <a:lnTo>
                    <a:pt x="612836" y="379746"/>
                  </a:lnTo>
                  <a:lnTo>
                    <a:pt x="665833" y="366173"/>
                  </a:lnTo>
                  <a:lnTo>
                    <a:pt x="713928" y="349411"/>
                  </a:lnTo>
                  <a:lnTo>
                    <a:pt x="756453" y="329768"/>
                  </a:lnTo>
                  <a:lnTo>
                    <a:pt x="792741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4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1" y="90699"/>
                  </a:lnTo>
                  <a:lnTo>
                    <a:pt x="756453" y="68484"/>
                  </a:lnTo>
                  <a:lnTo>
                    <a:pt x="713928" y="48842"/>
                  </a:lnTo>
                  <a:lnTo>
                    <a:pt x="665833" y="32080"/>
                  </a:lnTo>
                  <a:lnTo>
                    <a:pt x="612836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348661" y="1544203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4648789" y="1655233"/>
            <a:ext cx="264160" cy="1676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900" spc="-5" dirty="0">
                <a:latin typeface="Calibri"/>
                <a:cs typeface="Calibri"/>
              </a:rPr>
              <a:t>s</a:t>
            </a:r>
            <a:r>
              <a:rPr sz="900" dirty="0">
                <a:latin typeface="Calibri"/>
                <a:cs typeface="Calibri"/>
              </a:rPr>
              <a:t>i</a:t>
            </a:r>
            <a:r>
              <a:rPr sz="900" spc="-5" dirty="0">
                <a:latin typeface="Calibri"/>
                <a:cs typeface="Calibri"/>
              </a:rPr>
              <a:t>nc</a:t>
            </a:r>
            <a:r>
              <a:rPr sz="900" spc="15" dirty="0">
                <a:latin typeface="Calibri"/>
                <a:cs typeface="Calibri"/>
              </a:rPr>
              <a:t>e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724400" y="1921934"/>
            <a:ext cx="110489" cy="1287145"/>
            <a:chOff x="4724400" y="1921934"/>
            <a:chExt cx="110489" cy="1287145"/>
          </a:xfrm>
        </p:grpSpPr>
        <p:pic>
          <p:nvPicPr>
            <p:cNvPr id="61" name="object 6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724400" y="1921934"/>
              <a:ext cx="110066" cy="1286932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4779758" y="1942457"/>
              <a:ext cx="0" cy="1186815"/>
            </a:xfrm>
            <a:custGeom>
              <a:avLst/>
              <a:gdLst/>
              <a:ahLst/>
              <a:cxnLst/>
              <a:rect l="l" t="t" r="r" b="b"/>
              <a:pathLst>
                <a:path h="1186814">
                  <a:moveTo>
                    <a:pt x="1" y="0"/>
                  </a:moveTo>
                  <a:lnTo>
                    <a:pt x="0" y="118670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1575230" y="4102099"/>
            <a:ext cx="30302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CREATE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TABLE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Dept_Mgr</a:t>
            </a:r>
            <a:r>
              <a:rPr sz="1800" spc="-10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5232830" y="4102099"/>
            <a:ext cx="2482850" cy="1391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10"/>
              </a:spcBef>
            </a:pPr>
            <a:r>
              <a:rPr sz="1800" spc="-10" dirty="0">
                <a:latin typeface="Courier New"/>
                <a:cs typeface="Courier New"/>
              </a:rPr>
              <a:t>did integer (30),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dname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varchar(30),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budget float(30), </a:t>
            </a:r>
            <a:r>
              <a:rPr sz="1800" spc="-107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ssn</a:t>
            </a:r>
            <a:r>
              <a:rPr sz="1800" spc="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char(11),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since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date,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575230" y="5473699"/>
            <a:ext cx="5622925" cy="850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145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PRIMARY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KEY</a:t>
            </a:r>
            <a:r>
              <a:rPr sz="1800" b="1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(did),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ts val="2200"/>
              </a:lnSpc>
              <a:spcBef>
                <a:spcPts val="25"/>
              </a:spcBef>
            </a:pPr>
            <a:r>
              <a:rPr sz="1800" b="1" spc="-10" dirty="0">
                <a:latin typeface="Courier New"/>
                <a:cs typeface="Courier New"/>
              </a:rPr>
              <a:t>FOREIGN KEY </a:t>
            </a:r>
            <a:r>
              <a:rPr sz="1800" spc="-10" dirty="0">
                <a:latin typeface="Courier New"/>
                <a:cs typeface="Courier New"/>
              </a:rPr>
              <a:t>(ssn) REFERENCES Employees </a:t>
            </a:r>
            <a:r>
              <a:rPr sz="1800" b="1" spc="-10" dirty="0">
                <a:latin typeface="Courier New"/>
                <a:cs typeface="Courier New"/>
              </a:rPr>
              <a:t>ON </a:t>
            </a:r>
            <a:r>
              <a:rPr sz="1800" b="1" spc="-107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DELETE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5" dirty="0">
                <a:latin typeface="Courier New"/>
                <a:cs typeface="Courier New"/>
              </a:rPr>
              <a:t>NO</a:t>
            </a:r>
            <a:r>
              <a:rPr sz="1800" b="1" spc="-2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ACTION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575230" y="6294970"/>
            <a:ext cx="163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59000" y="76200"/>
            <a:ext cx="4842932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68327" y="148166"/>
            <a:ext cx="440880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Translating</a:t>
            </a:r>
            <a:r>
              <a:rPr spc="-35" dirty="0"/>
              <a:t> </a:t>
            </a:r>
            <a:r>
              <a:rPr spc="-15" dirty="0"/>
              <a:t>Weak</a:t>
            </a:r>
            <a:r>
              <a:rPr spc="-30" dirty="0"/>
              <a:t> </a:t>
            </a:r>
            <a:r>
              <a:rPr dirty="0"/>
              <a:t>Entity</a:t>
            </a:r>
            <a:r>
              <a:rPr spc="-25" dirty="0"/>
              <a:t> </a:t>
            </a:r>
            <a:r>
              <a:rPr dirty="0"/>
              <a:t>Sets</a:t>
            </a:r>
          </a:p>
        </p:txBody>
      </p:sp>
      <p:sp>
        <p:nvSpPr>
          <p:cNvPr id="4" name="object 4"/>
          <p:cNvSpPr/>
          <p:nvPr/>
        </p:nvSpPr>
        <p:spPr>
          <a:xfrm>
            <a:off x="2009546" y="3275080"/>
            <a:ext cx="758825" cy="365760"/>
          </a:xfrm>
          <a:custGeom>
            <a:avLst/>
            <a:gdLst/>
            <a:ahLst/>
            <a:cxnLst/>
            <a:rect l="l" t="t" r="r" b="b"/>
            <a:pathLst>
              <a:path w="758825" h="365760">
                <a:moveTo>
                  <a:pt x="758821" y="0"/>
                </a:moveTo>
                <a:lnTo>
                  <a:pt x="0" y="0"/>
                </a:lnTo>
                <a:lnTo>
                  <a:pt x="0" y="365584"/>
                </a:lnTo>
                <a:lnTo>
                  <a:pt x="758821" y="365584"/>
                </a:lnTo>
                <a:lnTo>
                  <a:pt x="758821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009546" y="3275081"/>
            <a:ext cx="758825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572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675"/>
              </a:spcBef>
            </a:pPr>
            <a:r>
              <a:rPr sz="1200" spc="-5" dirty="0">
                <a:latin typeface="Calibri"/>
                <a:cs typeface="Calibri"/>
              </a:rPr>
              <a:t>Employees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76206" y="2059138"/>
            <a:ext cx="871855" cy="408305"/>
            <a:chOff x="2976206" y="2059138"/>
            <a:chExt cx="871855" cy="408305"/>
          </a:xfrm>
        </p:grpSpPr>
        <p:sp>
          <p:nvSpPr>
            <p:cNvPr id="7" name="object 7"/>
            <p:cNvSpPr/>
            <p:nvPr/>
          </p:nvSpPr>
          <p:spPr>
            <a:xfrm>
              <a:off x="2980969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7" y="0"/>
                  </a:moveTo>
                  <a:lnTo>
                    <a:pt x="367393" y="2159"/>
                  </a:lnTo>
                  <a:lnTo>
                    <a:pt x="306591" y="8430"/>
                  </a:lnTo>
                  <a:lnTo>
                    <a:pt x="249358" y="18507"/>
                  </a:lnTo>
                  <a:lnTo>
                    <a:pt x="196360" y="32080"/>
                  </a:lnTo>
                  <a:lnTo>
                    <a:pt x="148266" y="48842"/>
                  </a:lnTo>
                  <a:lnTo>
                    <a:pt x="105741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1" y="329768"/>
                  </a:lnTo>
                  <a:lnTo>
                    <a:pt x="148266" y="349411"/>
                  </a:lnTo>
                  <a:lnTo>
                    <a:pt x="196360" y="366173"/>
                  </a:lnTo>
                  <a:lnTo>
                    <a:pt x="249358" y="379746"/>
                  </a:lnTo>
                  <a:lnTo>
                    <a:pt x="306591" y="389823"/>
                  </a:lnTo>
                  <a:lnTo>
                    <a:pt x="367393" y="396095"/>
                  </a:lnTo>
                  <a:lnTo>
                    <a:pt x="431097" y="398254"/>
                  </a:lnTo>
                  <a:lnTo>
                    <a:pt x="494801" y="396095"/>
                  </a:lnTo>
                  <a:lnTo>
                    <a:pt x="555603" y="389823"/>
                  </a:lnTo>
                  <a:lnTo>
                    <a:pt x="612836" y="379746"/>
                  </a:lnTo>
                  <a:lnTo>
                    <a:pt x="665833" y="366173"/>
                  </a:lnTo>
                  <a:lnTo>
                    <a:pt x="713928" y="349411"/>
                  </a:lnTo>
                  <a:lnTo>
                    <a:pt x="756453" y="329768"/>
                  </a:lnTo>
                  <a:lnTo>
                    <a:pt x="792741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4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1" y="90699"/>
                  </a:lnTo>
                  <a:lnTo>
                    <a:pt x="756453" y="68484"/>
                  </a:lnTo>
                  <a:lnTo>
                    <a:pt x="713928" y="48842"/>
                  </a:lnTo>
                  <a:lnTo>
                    <a:pt x="665833" y="32080"/>
                  </a:lnTo>
                  <a:lnTo>
                    <a:pt x="612836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980969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316022" y="2146299"/>
            <a:ext cx="192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901413" y="1591337"/>
            <a:ext cx="871855" cy="408305"/>
            <a:chOff x="1901413" y="1591337"/>
            <a:chExt cx="871855" cy="408305"/>
          </a:xfrm>
        </p:grpSpPr>
        <p:sp>
          <p:nvSpPr>
            <p:cNvPr id="11" name="object 11"/>
            <p:cNvSpPr/>
            <p:nvPr/>
          </p:nvSpPr>
          <p:spPr>
            <a:xfrm>
              <a:off x="190617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0"/>
                  </a:lnTo>
                  <a:lnTo>
                    <a:pt x="196359" y="366172"/>
                  </a:lnTo>
                  <a:lnTo>
                    <a:pt x="249356" y="379745"/>
                  </a:lnTo>
                  <a:lnTo>
                    <a:pt x="306590" y="389822"/>
                  </a:lnTo>
                  <a:lnTo>
                    <a:pt x="367392" y="396093"/>
                  </a:lnTo>
                  <a:lnTo>
                    <a:pt x="431096" y="398252"/>
                  </a:lnTo>
                  <a:lnTo>
                    <a:pt x="494800" y="396093"/>
                  </a:lnTo>
                  <a:lnTo>
                    <a:pt x="555602" y="389822"/>
                  </a:lnTo>
                  <a:lnTo>
                    <a:pt x="612835" y="379745"/>
                  </a:lnTo>
                  <a:lnTo>
                    <a:pt x="665833" y="366172"/>
                  </a:lnTo>
                  <a:lnTo>
                    <a:pt x="713927" y="349410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906176" y="159610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149153" y="1680632"/>
            <a:ext cx="375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me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41323" y="2059138"/>
            <a:ext cx="871855" cy="408305"/>
            <a:chOff x="841323" y="2059138"/>
            <a:chExt cx="871855" cy="408305"/>
          </a:xfrm>
        </p:grpSpPr>
        <p:sp>
          <p:nvSpPr>
            <p:cNvPr id="15" name="object 15"/>
            <p:cNvSpPr/>
            <p:nvPr/>
          </p:nvSpPr>
          <p:spPr>
            <a:xfrm>
              <a:off x="84608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431097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7" y="18507"/>
                  </a:lnTo>
                  <a:lnTo>
                    <a:pt x="196360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60" y="366173"/>
                  </a:lnTo>
                  <a:lnTo>
                    <a:pt x="249357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7" y="398254"/>
                  </a:lnTo>
                  <a:lnTo>
                    <a:pt x="494801" y="396095"/>
                  </a:lnTo>
                  <a:lnTo>
                    <a:pt x="555603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3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4608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30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64469" y="2146299"/>
            <a:ext cx="2273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ssn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227666" y="1947332"/>
            <a:ext cx="4131310" cy="1916430"/>
            <a:chOff x="1227666" y="1947332"/>
            <a:chExt cx="4131310" cy="191643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27666" y="2429933"/>
              <a:ext cx="1219200" cy="92286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277183" y="2462155"/>
              <a:ext cx="1111885" cy="813435"/>
            </a:xfrm>
            <a:custGeom>
              <a:avLst/>
              <a:gdLst/>
              <a:ahLst/>
              <a:cxnLst/>
              <a:rect l="l" t="t" r="r" b="b"/>
              <a:pathLst>
                <a:path w="1111885" h="813435">
                  <a:moveTo>
                    <a:pt x="0" y="0"/>
                  </a:moveTo>
                  <a:lnTo>
                    <a:pt x="1111775" y="8129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19867" y="1947332"/>
              <a:ext cx="127000" cy="140546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372574" y="1970919"/>
              <a:ext cx="16510" cy="1304290"/>
            </a:xfrm>
            <a:custGeom>
              <a:avLst/>
              <a:gdLst/>
              <a:ahLst/>
              <a:cxnLst/>
              <a:rect l="l" t="t" r="r" b="b"/>
              <a:pathLst>
                <a:path w="16510" h="1304289">
                  <a:moveTo>
                    <a:pt x="0" y="0"/>
                  </a:moveTo>
                  <a:lnTo>
                    <a:pt x="16383" y="1304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36800" y="2421466"/>
              <a:ext cx="1134533" cy="9313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2388957" y="2462157"/>
              <a:ext cx="1023619" cy="813435"/>
            </a:xfrm>
            <a:custGeom>
              <a:avLst/>
              <a:gdLst/>
              <a:ahLst/>
              <a:cxnLst/>
              <a:rect l="l" t="t" r="r" b="b"/>
              <a:pathLst>
                <a:path w="1023620" h="813435">
                  <a:moveTo>
                    <a:pt x="0" y="812924"/>
                  </a:moveTo>
                  <a:lnTo>
                    <a:pt x="102310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221750" y="3129158"/>
              <a:ext cx="1116330" cy="714375"/>
            </a:xfrm>
            <a:custGeom>
              <a:avLst/>
              <a:gdLst/>
              <a:ahLst/>
              <a:cxnLst/>
              <a:rect l="l" t="t" r="r" b="b"/>
              <a:pathLst>
                <a:path w="1116329" h="714375">
                  <a:moveTo>
                    <a:pt x="558007" y="0"/>
                  </a:moveTo>
                  <a:lnTo>
                    <a:pt x="0" y="356971"/>
                  </a:lnTo>
                  <a:lnTo>
                    <a:pt x="558007" y="713943"/>
                  </a:lnTo>
                  <a:lnTo>
                    <a:pt x="1116015" y="356971"/>
                  </a:lnTo>
                  <a:lnTo>
                    <a:pt x="558007" y="0"/>
                  </a:lnTo>
                  <a:close/>
                </a:path>
              </a:pathLst>
            </a:custGeom>
            <a:solidFill>
              <a:srgbClr val="4F81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21750" y="3129158"/>
              <a:ext cx="1116330" cy="714375"/>
            </a:xfrm>
            <a:custGeom>
              <a:avLst/>
              <a:gdLst/>
              <a:ahLst/>
              <a:cxnLst/>
              <a:rect l="l" t="t" r="r" b="b"/>
              <a:pathLst>
                <a:path w="1116329" h="714375">
                  <a:moveTo>
                    <a:pt x="0" y="356971"/>
                  </a:moveTo>
                  <a:lnTo>
                    <a:pt x="558007" y="0"/>
                  </a:lnTo>
                  <a:lnTo>
                    <a:pt x="1116015" y="356971"/>
                  </a:lnTo>
                  <a:lnTo>
                    <a:pt x="558007" y="713943"/>
                  </a:lnTo>
                  <a:lnTo>
                    <a:pt x="0" y="356971"/>
                  </a:lnTo>
                  <a:close/>
                </a:path>
              </a:pathLst>
            </a:custGeom>
            <a:ln w="41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556904" y="3357032"/>
            <a:ext cx="44577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Policy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602765" y="3270318"/>
            <a:ext cx="820419" cy="375285"/>
            <a:chOff x="6602765" y="3270318"/>
            <a:chExt cx="820419" cy="375285"/>
          </a:xfrm>
        </p:grpSpPr>
        <p:sp>
          <p:nvSpPr>
            <p:cNvPr id="29" name="object 29"/>
            <p:cNvSpPr/>
            <p:nvPr/>
          </p:nvSpPr>
          <p:spPr>
            <a:xfrm>
              <a:off x="6607527" y="3275080"/>
              <a:ext cx="810895" cy="365760"/>
            </a:xfrm>
            <a:custGeom>
              <a:avLst/>
              <a:gdLst/>
              <a:ahLst/>
              <a:cxnLst/>
              <a:rect l="l" t="t" r="r" b="b"/>
              <a:pathLst>
                <a:path w="810895" h="365760">
                  <a:moveTo>
                    <a:pt x="810508" y="0"/>
                  </a:moveTo>
                  <a:lnTo>
                    <a:pt x="0" y="0"/>
                  </a:lnTo>
                  <a:lnTo>
                    <a:pt x="0" y="365584"/>
                  </a:lnTo>
                  <a:lnTo>
                    <a:pt x="810508" y="365584"/>
                  </a:lnTo>
                  <a:lnTo>
                    <a:pt x="810508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07527" y="3275081"/>
              <a:ext cx="810895" cy="365760"/>
            </a:xfrm>
            <a:custGeom>
              <a:avLst/>
              <a:gdLst/>
              <a:ahLst/>
              <a:cxnLst/>
              <a:rect l="l" t="t" r="r" b="b"/>
              <a:pathLst>
                <a:path w="810895" h="365760">
                  <a:moveTo>
                    <a:pt x="0" y="0"/>
                  </a:moveTo>
                  <a:lnTo>
                    <a:pt x="810508" y="0"/>
                  </a:lnTo>
                  <a:lnTo>
                    <a:pt x="810508" y="365585"/>
                  </a:lnTo>
                  <a:lnTo>
                    <a:pt x="0" y="365585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625337" y="3348566"/>
            <a:ext cx="7740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Dependents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7574188" y="2059138"/>
            <a:ext cx="871855" cy="408305"/>
            <a:chOff x="7574188" y="2059138"/>
            <a:chExt cx="871855" cy="408305"/>
          </a:xfrm>
        </p:grpSpPr>
        <p:sp>
          <p:nvSpPr>
            <p:cNvPr id="33" name="object 33"/>
            <p:cNvSpPr/>
            <p:nvPr/>
          </p:nvSpPr>
          <p:spPr>
            <a:xfrm>
              <a:off x="7578951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59" y="366173"/>
                  </a:lnTo>
                  <a:lnTo>
                    <a:pt x="249356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6" y="398254"/>
                  </a:lnTo>
                  <a:lnTo>
                    <a:pt x="494800" y="396095"/>
                  </a:lnTo>
                  <a:lnTo>
                    <a:pt x="555602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578951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887651" y="2146299"/>
            <a:ext cx="2444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5439304" y="2059138"/>
            <a:ext cx="871855" cy="408305"/>
            <a:chOff x="5439304" y="2059138"/>
            <a:chExt cx="871855" cy="408305"/>
          </a:xfrm>
        </p:grpSpPr>
        <p:sp>
          <p:nvSpPr>
            <p:cNvPr id="37" name="object 37"/>
            <p:cNvSpPr/>
            <p:nvPr/>
          </p:nvSpPr>
          <p:spPr>
            <a:xfrm>
              <a:off x="544406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59" y="366173"/>
                  </a:lnTo>
                  <a:lnTo>
                    <a:pt x="249356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6" y="398254"/>
                  </a:lnTo>
                  <a:lnTo>
                    <a:pt x="494800" y="396095"/>
                  </a:lnTo>
                  <a:lnTo>
                    <a:pt x="555602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444066" y="2063901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5642594" y="2146299"/>
            <a:ext cx="4660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u="dash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pn</a:t>
            </a:r>
            <a:r>
              <a:rPr sz="1200" b="1" u="dash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am</a:t>
            </a:r>
            <a:r>
              <a:rPr sz="1200" b="1" u="dash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726267" y="1539440"/>
            <a:ext cx="5342890" cy="2160905"/>
            <a:chOff x="2726267" y="1539440"/>
            <a:chExt cx="5342890" cy="2160905"/>
          </a:xfrm>
        </p:grpSpPr>
        <p:pic>
          <p:nvPicPr>
            <p:cNvPr id="41" name="object 4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6267" y="3420533"/>
              <a:ext cx="1549400" cy="143933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2768368" y="3457873"/>
              <a:ext cx="1453515" cy="28575"/>
            </a:xfrm>
            <a:custGeom>
              <a:avLst/>
              <a:gdLst/>
              <a:ahLst/>
              <a:cxnLst/>
              <a:rect l="l" t="t" r="r" b="b"/>
              <a:pathLst>
                <a:path w="1453514" h="28575">
                  <a:moveTo>
                    <a:pt x="0" y="0"/>
                  </a:moveTo>
                  <a:lnTo>
                    <a:pt x="1453381" y="2825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825067" y="2429933"/>
              <a:ext cx="1219200" cy="92286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5875163" y="2462155"/>
              <a:ext cx="1111885" cy="813435"/>
            </a:xfrm>
            <a:custGeom>
              <a:avLst/>
              <a:gdLst/>
              <a:ahLst/>
              <a:cxnLst/>
              <a:rect l="l" t="t" r="r" b="b"/>
              <a:pathLst>
                <a:path w="1111884" h="813435">
                  <a:moveTo>
                    <a:pt x="0" y="0"/>
                  </a:moveTo>
                  <a:lnTo>
                    <a:pt x="1111775" y="8129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934200" y="2421466"/>
              <a:ext cx="1134533" cy="931333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6986939" y="2462157"/>
              <a:ext cx="1023619" cy="813435"/>
            </a:xfrm>
            <a:custGeom>
              <a:avLst/>
              <a:gdLst/>
              <a:ahLst/>
              <a:cxnLst/>
              <a:rect l="l" t="t" r="r" b="b"/>
              <a:pathLst>
                <a:path w="1023620" h="813435">
                  <a:moveTo>
                    <a:pt x="0" y="812924"/>
                  </a:moveTo>
                  <a:lnTo>
                    <a:pt x="102310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139267" y="3310466"/>
              <a:ext cx="1540932" cy="38946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5337765" y="3406557"/>
              <a:ext cx="1270635" cy="152400"/>
            </a:xfrm>
            <a:custGeom>
              <a:avLst/>
              <a:gdLst/>
              <a:ahLst/>
              <a:cxnLst/>
              <a:rect l="l" t="t" r="r" b="b"/>
              <a:pathLst>
                <a:path w="1270634" h="152400">
                  <a:moveTo>
                    <a:pt x="150666" y="0"/>
                  </a:moveTo>
                  <a:lnTo>
                    <a:pt x="0" y="79571"/>
                  </a:lnTo>
                  <a:lnTo>
                    <a:pt x="154057" y="152363"/>
                  </a:lnTo>
                  <a:lnTo>
                    <a:pt x="152939" y="102141"/>
                  </a:lnTo>
                  <a:lnTo>
                    <a:pt x="127532" y="102141"/>
                  </a:lnTo>
                  <a:lnTo>
                    <a:pt x="127156" y="85211"/>
                  </a:lnTo>
                  <a:lnTo>
                    <a:pt x="152550" y="84646"/>
                  </a:lnTo>
                  <a:lnTo>
                    <a:pt x="152186" y="68282"/>
                  </a:lnTo>
                  <a:lnTo>
                    <a:pt x="126779" y="68282"/>
                  </a:lnTo>
                  <a:lnTo>
                    <a:pt x="126401" y="51353"/>
                  </a:lnTo>
                  <a:lnTo>
                    <a:pt x="151796" y="50788"/>
                  </a:lnTo>
                  <a:lnTo>
                    <a:pt x="150666" y="0"/>
                  </a:lnTo>
                  <a:close/>
                </a:path>
                <a:path w="1270634" h="152400">
                  <a:moveTo>
                    <a:pt x="152550" y="84646"/>
                  </a:moveTo>
                  <a:lnTo>
                    <a:pt x="127156" y="85211"/>
                  </a:lnTo>
                  <a:lnTo>
                    <a:pt x="127532" y="102141"/>
                  </a:lnTo>
                  <a:lnTo>
                    <a:pt x="152927" y="101575"/>
                  </a:lnTo>
                  <a:lnTo>
                    <a:pt x="152550" y="84646"/>
                  </a:lnTo>
                  <a:close/>
                </a:path>
                <a:path w="1270634" h="152400">
                  <a:moveTo>
                    <a:pt x="152927" y="101575"/>
                  </a:moveTo>
                  <a:lnTo>
                    <a:pt x="127532" y="102141"/>
                  </a:lnTo>
                  <a:lnTo>
                    <a:pt x="152939" y="102141"/>
                  </a:lnTo>
                  <a:lnTo>
                    <a:pt x="152927" y="101575"/>
                  </a:lnTo>
                  <a:close/>
                </a:path>
                <a:path w="1270634" h="152400">
                  <a:moveTo>
                    <a:pt x="1269950" y="59781"/>
                  </a:moveTo>
                  <a:lnTo>
                    <a:pt x="152550" y="84646"/>
                  </a:lnTo>
                  <a:lnTo>
                    <a:pt x="152927" y="101575"/>
                  </a:lnTo>
                  <a:lnTo>
                    <a:pt x="1270327" y="76710"/>
                  </a:lnTo>
                  <a:lnTo>
                    <a:pt x="1269950" y="59781"/>
                  </a:lnTo>
                  <a:close/>
                </a:path>
                <a:path w="1270634" h="152400">
                  <a:moveTo>
                    <a:pt x="151796" y="50788"/>
                  </a:moveTo>
                  <a:lnTo>
                    <a:pt x="126401" y="51353"/>
                  </a:lnTo>
                  <a:lnTo>
                    <a:pt x="126779" y="68282"/>
                  </a:lnTo>
                  <a:lnTo>
                    <a:pt x="152173" y="67717"/>
                  </a:lnTo>
                  <a:lnTo>
                    <a:pt x="151796" y="50788"/>
                  </a:lnTo>
                  <a:close/>
                </a:path>
                <a:path w="1270634" h="152400">
                  <a:moveTo>
                    <a:pt x="152173" y="67717"/>
                  </a:moveTo>
                  <a:lnTo>
                    <a:pt x="126779" y="68282"/>
                  </a:lnTo>
                  <a:lnTo>
                    <a:pt x="152186" y="68282"/>
                  </a:lnTo>
                  <a:lnTo>
                    <a:pt x="152173" y="67717"/>
                  </a:lnTo>
                  <a:close/>
                </a:path>
                <a:path w="1270634" h="152400">
                  <a:moveTo>
                    <a:pt x="1269197" y="25921"/>
                  </a:moveTo>
                  <a:lnTo>
                    <a:pt x="151796" y="50788"/>
                  </a:lnTo>
                  <a:lnTo>
                    <a:pt x="152173" y="67717"/>
                  </a:lnTo>
                  <a:lnTo>
                    <a:pt x="1269574" y="42851"/>
                  </a:lnTo>
                  <a:lnTo>
                    <a:pt x="1269197" y="259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348661" y="1544203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7" y="0"/>
                  </a:moveTo>
                  <a:lnTo>
                    <a:pt x="367393" y="2159"/>
                  </a:lnTo>
                  <a:lnTo>
                    <a:pt x="306591" y="8430"/>
                  </a:lnTo>
                  <a:lnTo>
                    <a:pt x="249358" y="18507"/>
                  </a:lnTo>
                  <a:lnTo>
                    <a:pt x="196360" y="32080"/>
                  </a:lnTo>
                  <a:lnTo>
                    <a:pt x="148266" y="48842"/>
                  </a:lnTo>
                  <a:lnTo>
                    <a:pt x="105741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1" y="329768"/>
                  </a:lnTo>
                  <a:lnTo>
                    <a:pt x="148266" y="349411"/>
                  </a:lnTo>
                  <a:lnTo>
                    <a:pt x="196360" y="366173"/>
                  </a:lnTo>
                  <a:lnTo>
                    <a:pt x="249358" y="379746"/>
                  </a:lnTo>
                  <a:lnTo>
                    <a:pt x="306591" y="389823"/>
                  </a:lnTo>
                  <a:lnTo>
                    <a:pt x="367393" y="396095"/>
                  </a:lnTo>
                  <a:lnTo>
                    <a:pt x="431097" y="398254"/>
                  </a:lnTo>
                  <a:lnTo>
                    <a:pt x="494801" y="396095"/>
                  </a:lnTo>
                  <a:lnTo>
                    <a:pt x="555603" y="389823"/>
                  </a:lnTo>
                  <a:lnTo>
                    <a:pt x="612836" y="379746"/>
                  </a:lnTo>
                  <a:lnTo>
                    <a:pt x="665833" y="366173"/>
                  </a:lnTo>
                  <a:lnTo>
                    <a:pt x="713928" y="349411"/>
                  </a:lnTo>
                  <a:lnTo>
                    <a:pt x="756453" y="329768"/>
                  </a:lnTo>
                  <a:lnTo>
                    <a:pt x="792741" y="307553"/>
                  </a:lnTo>
                  <a:lnTo>
                    <a:pt x="822126" y="283073"/>
                  </a:lnTo>
                  <a:lnTo>
                    <a:pt x="857519" y="228552"/>
                  </a:lnTo>
                  <a:lnTo>
                    <a:pt x="862194" y="199127"/>
                  </a:lnTo>
                  <a:lnTo>
                    <a:pt x="857519" y="169701"/>
                  </a:lnTo>
                  <a:lnTo>
                    <a:pt x="822126" y="115179"/>
                  </a:lnTo>
                  <a:lnTo>
                    <a:pt x="792741" y="90699"/>
                  </a:lnTo>
                  <a:lnTo>
                    <a:pt x="756453" y="68484"/>
                  </a:lnTo>
                  <a:lnTo>
                    <a:pt x="713928" y="48842"/>
                  </a:lnTo>
                  <a:lnTo>
                    <a:pt x="665833" y="32080"/>
                  </a:lnTo>
                  <a:lnTo>
                    <a:pt x="612836" y="18507"/>
                  </a:lnTo>
                  <a:lnTo>
                    <a:pt x="555603" y="8430"/>
                  </a:lnTo>
                  <a:lnTo>
                    <a:pt x="494801" y="2159"/>
                  </a:lnTo>
                  <a:lnTo>
                    <a:pt x="43109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348661" y="1544203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4639962" y="1629832"/>
            <a:ext cx="2800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c</a:t>
            </a:r>
            <a:r>
              <a:rPr sz="1200" spc="5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s</a:t>
            </a:r>
            <a:r>
              <a:rPr sz="1200" dirty="0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4724400" y="1921934"/>
            <a:ext cx="1515745" cy="1287145"/>
            <a:chOff x="4724400" y="1921934"/>
            <a:chExt cx="1515745" cy="1287145"/>
          </a:xfrm>
        </p:grpSpPr>
        <p:pic>
          <p:nvPicPr>
            <p:cNvPr id="53" name="object 5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724400" y="1921934"/>
              <a:ext cx="110066" cy="1286932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4779758" y="1942457"/>
              <a:ext cx="0" cy="1186815"/>
            </a:xfrm>
            <a:custGeom>
              <a:avLst/>
              <a:gdLst/>
              <a:ahLst/>
              <a:cxnLst/>
              <a:rect l="l" t="t" r="r" b="b"/>
              <a:pathLst>
                <a:path h="1186814">
                  <a:moveTo>
                    <a:pt x="1" y="0"/>
                  </a:moveTo>
                  <a:lnTo>
                    <a:pt x="0" y="118670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528732" y="2345266"/>
              <a:ext cx="711200" cy="110066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570331" y="2378194"/>
              <a:ext cx="610235" cy="0"/>
            </a:xfrm>
            <a:custGeom>
              <a:avLst/>
              <a:gdLst/>
              <a:ahLst/>
              <a:cxnLst/>
              <a:rect l="l" t="t" r="r" b="b"/>
              <a:pathLst>
                <a:path w="610235">
                  <a:moveTo>
                    <a:pt x="0" y="0"/>
                  </a:moveTo>
                  <a:lnTo>
                    <a:pt x="609663" y="1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1575230" y="4102099"/>
            <a:ext cx="34397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CREATE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TABLE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Dept_Policy</a:t>
            </a:r>
            <a:r>
              <a:rPr sz="1800" spc="-10" dirty="0">
                <a:latin typeface="Courier New"/>
                <a:cs typeface="Courier New"/>
              </a:rPr>
              <a:t>(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32830" y="4102099"/>
            <a:ext cx="2482850" cy="112141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12700" marR="5080">
              <a:lnSpc>
                <a:spcPts val="2130"/>
              </a:lnSpc>
              <a:spcBef>
                <a:spcPts val="195"/>
              </a:spcBef>
            </a:pPr>
            <a:r>
              <a:rPr sz="1800" spc="-10" dirty="0">
                <a:latin typeface="Courier New"/>
                <a:cs typeface="Courier New"/>
              </a:rPr>
              <a:t>pname</a:t>
            </a:r>
            <a:r>
              <a:rPr sz="1800" spc="-9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varchar(30), </a:t>
            </a:r>
            <a:r>
              <a:rPr sz="1800" spc="-106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age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integer,</a:t>
            </a:r>
            <a:endParaRPr sz="1800">
              <a:latin typeface="Courier New"/>
              <a:cs typeface="Courier New"/>
            </a:endParaRPr>
          </a:p>
          <a:p>
            <a:pPr marL="12700" marR="687705">
              <a:lnSpc>
                <a:spcPts val="2130"/>
              </a:lnSpc>
              <a:spcBef>
                <a:spcPts val="75"/>
              </a:spcBef>
            </a:pPr>
            <a:r>
              <a:rPr sz="1800" spc="-10" dirty="0">
                <a:latin typeface="Courier New"/>
                <a:cs typeface="Courier New"/>
              </a:rPr>
              <a:t>cost float, 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ssn</a:t>
            </a:r>
            <a:r>
              <a:rPr sz="1800" spc="-10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char(11),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1587930" y="5194299"/>
            <a:ext cx="6102985" cy="1129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3765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latin typeface="Courier New"/>
                <a:cs typeface="Courier New"/>
              </a:rPr>
              <a:t>PRIMARY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KEY</a:t>
            </a:r>
            <a:r>
              <a:rPr sz="1800" b="1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(pname,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ssn),</a:t>
            </a:r>
            <a:endParaRPr sz="1800">
              <a:latin typeface="Courier New"/>
              <a:cs typeface="Courier New"/>
            </a:endParaRPr>
          </a:p>
          <a:p>
            <a:pPr marL="913765">
              <a:lnSpc>
                <a:spcPts val="2145"/>
              </a:lnSpc>
              <a:spcBef>
                <a:spcPts val="40"/>
              </a:spcBef>
            </a:pPr>
            <a:r>
              <a:rPr sz="1800" b="1" spc="-10" dirty="0">
                <a:latin typeface="Courier New"/>
                <a:cs typeface="Courier New"/>
              </a:rPr>
              <a:t>FOREIGN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KEY</a:t>
            </a:r>
            <a:r>
              <a:rPr sz="1800" b="1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(ssn)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REFERENCES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Employees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ts val="2145"/>
              </a:lnSpc>
            </a:pPr>
            <a:r>
              <a:rPr sz="1800" b="1" spc="-5" dirty="0">
                <a:latin typeface="Courier New"/>
                <a:cs typeface="Courier New"/>
              </a:rPr>
              <a:t>ON</a:t>
            </a:r>
            <a:r>
              <a:rPr sz="1800" b="1" spc="-55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DELETE</a:t>
            </a:r>
            <a:r>
              <a:rPr sz="1800" b="1" spc="-50" dirty="0">
                <a:latin typeface="Courier New"/>
                <a:cs typeface="Courier New"/>
              </a:rPr>
              <a:t> </a:t>
            </a:r>
            <a:r>
              <a:rPr sz="1800" b="1" spc="-10" dirty="0">
                <a:latin typeface="Courier New"/>
                <a:cs typeface="Courier New"/>
              </a:rPr>
              <a:t>CASCADE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r>
              <a:rPr sz="1800" dirty="0"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16667" y="76200"/>
            <a:ext cx="4927600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27211" y="148166"/>
            <a:ext cx="449135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15" dirty="0"/>
              <a:t>Translating</a:t>
            </a:r>
            <a:r>
              <a:rPr spc="-30" dirty="0"/>
              <a:t> </a:t>
            </a:r>
            <a:r>
              <a:rPr dirty="0"/>
              <a:t>Class</a:t>
            </a:r>
            <a:r>
              <a:rPr spc="-25" dirty="0"/>
              <a:t> </a:t>
            </a:r>
            <a:r>
              <a:rPr spc="-5" dirty="0"/>
              <a:t>Hierarchies</a:t>
            </a:r>
          </a:p>
        </p:txBody>
      </p:sp>
      <p:sp>
        <p:nvSpPr>
          <p:cNvPr id="4" name="object 4"/>
          <p:cNvSpPr/>
          <p:nvPr/>
        </p:nvSpPr>
        <p:spPr>
          <a:xfrm>
            <a:off x="4436552" y="3206715"/>
            <a:ext cx="758825" cy="365760"/>
          </a:xfrm>
          <a:custGeom>
            <a:avLst/>
            <a:gdLst/>
            <a:ahLst/>
            <a:cxnLst/>
            <a:rect l="l" t="t" r="r" b="b"/>
            <a:pathLst>
              <a:path w="758825" h="365760">
                <a:moveTo>
                  <a:pt x="758821" y="0"/>
                </a:moveTo>
                <a:lnTo>
                  <a:pt x="0" y="0"/>
                </a:lnTo>
                <a:lnTo>
                  <a:pt x="0" y="365584"/>
                </a:lnTo>
                <a:lnTo>
                  <a:pt x="758821" y="365584"/>
                </a:lnTo>
                <a:lnTo>
                  <a:pt x="758821" y="0"/>
                </a:lnTo>
                <a:close/>
              </a:path>
            </a:pathLst>
          </a:custGeom>
          <a:solidFill>
            <a:srgbClr val="F2DC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436552" y="3206715"/>
            <a:ext cx="758825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636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680"/>
              </a:spcBef>
            </a:pPr>
            <a:r>
              <a:rPr sz="1200" spc="-5" dirty="0">
                <a:latin typeface="Calibri"/>
                <a:cs typeface="Calibri"/>
              </a:rPr>
              <a:t>Employees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403212" y="1990771"/>
            <a:ext cx="871855" cy="408305"/>
            <a:chOff x="5403212" y="1990771"/>
            <a:chExt cx="871855" cy="408305"/>
          </a:xfrm>
        </p:grpSpPr>
        <p:sp>
          <p:nvSpPr>
            <p:cNvPr id="7" name="object 7"/>
            <p:cNvSpPr/>
            <p:nvPr/>
          </p:nvSpPr>
          <p:spPr>
            <a:xfrm>
              <a:off x="5407974" y="1995534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5"/>
                  </a:lnTo>
                  <a:lnTo>
                    <a:pt x="69452" y="90700"/>
                  </a:lnTo>
                  <a:lnTo>
                    <a:pt x="40067" y="115180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4"/>
                  </a:lnTo>
                  <a:lnTo>
                    <a:pt x="69452" y="307554"/>
                  </a:lnTo>
                  <a:lnTo>
                    <a:pt x="105740" y="329769"/>
                  </a:lnTo>
                  <a:lnTo>
                    <a:pt x="148265" y="349411"/>
                  </a:lnTo>
                  <a:lnTo>
                    <a:pt x="196359" y="366173"/>
                  </a:lnTo>
                  <a:lnTo>
                    <a:pt x="249356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6" y="398254"/>
                  </a:lnTo>
                  <a:lnTo>
                    <a:pt x="494800" y="396095"/>
                  </a:lnTo>
                  <a:lnTo>
                    <a:pt x="555602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9"/>
                  </a:lnTo>
                  <a:lnTo>
                    <a:pt x="792740" y="307554"/>
                  </a:lnTo>
                  <a:lnTo>
                    <a:pt x="822125" y="283074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80"/>
                  </a:lnTo>
                  <a:lnTo>
                    <a:pt x="792740" y="90700"/>
                  </a:lnTo>
                  <a:lnTo>
                    <a:pt x="756452" y="68485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407974" y="1995534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743027" y="2078566"/>
            <a:ext cx="1924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Calibri"/>
                <a:cs typeface="Calibri"/>
              </a:rPr>
              <a:t>l</a:t>
            </a:r>
            <a:r>
              <a:rPr sz="1200" dirty="0">
                <a:latin typeface="Calibri"/>
                <a:cs typeface="Calibri"/>
              </a:rPr>
              <a:t>ot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328419" y="1522971"/>
            <a:ext cx="871855" cy="408305"/>
            <a:chOff x="4328419" y="1522971"/>
            <a:chExt cx="871855" cy="408305"/>
          </a:xfrm>
        </p:grpSpPr>
        <p:sp>
          <p:nvSpPr>
            <p:cNvPr id="11" name="object 11"/>
            <p:cNvSpPr/>
            <p:nvPr/>
          </p:nvSpPr>
          <p:spPr>
            <a:xfrm>
              <a:off x="4333181" y="1527733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5"/>
                  </a:lnTo>
                  <a:lnTo>
                    <a:pt x="69452" y="90700"/>
                  </a:lnTo>
                  <a:lnTo>
                    <a:pt x="40067" y="115180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59" y="366173"/>
                  </a:lnTo>
                  <a:lnTo>
                    <a:pt x="249356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6" y="398254"/>
                  </a:lnTo>
                  <a:lnTo>
                    <a:pt x="494800" y="396095"/>
                  </a:lnTo>
                  <a:lnTo>
                    <a:pt x="555602" y="389823"/>
                  </a:lnTo>
                  <a:lnTo>
                    <a:pt x="612835" y="379746"/>
                  </a:lnTo>
                  <a:lnTo>
                    <a:pt x="665832" y="366173"/>
                  </a:lnTo>
                  <a:lnTo>
                    <a:pt x="713926" y="349411"/>
                  </a:lnTo>
                  <a:lnTo>
                    <a:pt x="756451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80"/>
                  </a:lnTo>
                  <a:lnTo>
                    <a:pt x="792740" y="90700"/>
                  </a:lnTo>
                  <a:lnTo>
                    <a:pt x="756451" y="68485"/>
                  </a:lnTo>
                  <a:lnTo>
                    <a:pt x="713926" y="48842"/>
                  </a:lnTo>
                  <a:lnTo>
                    <a:pt x="665832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333181" y="1527733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576159" y="1612899"/>
            <a:ext cx="3759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n</a:t>
            </a:r>
            <a:r>
              <a:rPr sz="1200" spc="-5" dirty="0">
                <a:latin typeface="Calibri"/>
                <a:cs typeface="Calibri"/>
              </a:rPr>
              <a:t>a</a:t>
            </a:r>
            <a:r>
              <a:rPr sz="1200" dirty="0">
                <a:latin typeface="Calibri"/>
                <a:cs typeface="Calibri"/>
              </a:rPr>
              <a:t>me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268328" y="1990771"/>
            <a:ext cx="871855" cy="408305"/>
            <a:chOff x="3268328" y="1990771"/>
            <a:chExt cx="871855" cy="408305"/>
          </a:xfrm>
        </p:grpSpPr>
        <p:sp>
          <p:nvSpPr>
            <p:cNvPr id="15" name="object 15"/>
            <p:cNvSpPr/>
            <p:nvPr/>
          </p:nvSpPr>
          <p:spPr>
            <a:xfrm>
              <a:off x="3273090" y="1995534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5"/>
                  </a:lnTo>
                  <a:lnTo>
                    <a:pt x="69452" y="90700"/>
                  </a:lnTo>
                  <a:lnTo>
                    <a:pt x="40067" y="115180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4"/>
                  </a:lnTo>
                  <a:lnTo>
                    <a:pt x="69452" y="307554"/>
                  </a:lnTo>
                  <a:lnTo>
                    <a:pt x="105740" y="329769"/>
                  </a:lnTo>
                  <a:lnTo>
                    <a:pt x="148265" y="349411"/>
                  </a:lnTo>
                  <a:lnTo>
                    <a:pt x="196359" y="366173"/>
                  </a:lnTo>
                  <a:lnTo>
                    <a:pt x="249356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6" y="398254"/>
                  </a:lnTo>
                  <a:lnTo>
                    <a:pt x="494800" y="396095"/>
                  </a:lnTo>
                  <a:lnTo>
                    <a:pt x="555602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9"/>
                  </a:lnTo>
                  <a:lnTo>
                    <a:pt x="792740" y="307554"/>
                  </a:lnTo>
                  <a:lnTo>
                    <a:pt x="822125" y="283074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80"/>
                  </a:lnTo>
                  <a:lnTo>
                    <a:pt x="792740" y="90700"/>
                  </a:lnTo>
                  <a:lnTo>
                    <a:pt x="756452" y="68485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273090" y="1995534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80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91474" y="2078566"/>
            <a:ext cx="22732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u="sng" spc="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ssn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649133" y="1879600"/>
            <a:ext cx="2244090" cy="2734310"/>
            <a:chOff x="3649133" y="1879600"/>
            <a:chExt cx="2244090" cy="273431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49133" y="2362200"/>
              <a:ext cx="1227666" cy="922866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3704188" y="2393788"/>
              <a:ext cx="1111885" cy="813435"/>
            </a:xfrm>
            <a:custGeom>
              <a:avLst/>
              <a:gdLst/>
              <a:ahLst/>
              <a:cxnLst/>
              <a:rect l="l" t="t" r="r" b="b"/>
              <a:pathLst>
                <a:path w="1111885" h="813435">
                  <a:moveTo>
                    <a:pt x="0" y="0"/>
                  </a:moveTo>
                  <a:lnTo>
                    <a:pt x="1111775" y="8129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41333" y="1879600"/>
              <a:ext cx="135466" cy="1405467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799580" y="1902552"/>
              <a:ext cx="16510" cy="1304290"/>
            </a:xfrm>
            <a:custGeom>
              <a:avLst/>
              <a:gdLst/>
              <a:ahLst/>
              <a:cxnLst/>
              <a:rect l="l" t="t" r="r" b="b"/>
              <a:pathLst>
                <a:path w="16510" h="1304289">
                  <a:moveTo>
                    <a:pt x="0" y="0"/>
                  </a:moveTo>
                  <a:lnTo>
                    <a:pt x="16383" y="1304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6733" y="2353733"/>
              <a:ext cx="1126066" cy="93133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4815963" y="2393791"/>
              <a:ext cx="1023619" cy="813435"/>
            </a:xfrm>
            <a:custGeom>
              <a:avLst/>
              <a:gdLst/>
              <a:ahLst/>
              <a:cxnLst/>
              <a:rect l="l" t="t" r="r" b="b"/>
              <a:pathLst>
                <a:path w="1023620" h="813435">
                  <a:moveTo>
                    <a:pt x="0" y="812924"/>
                  </a:moveTo>
                  <a:lnTo>
                    <a:pt x="1023109" y="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427767" y="3952406"/>
              <a:ext cx="776605" cy="657225"/>
            </a:xfrm>
            <a:custGeom>
              <a:avLst/>
              <a:gdLst/>
              <a:ahLst/>
              <a:cxnLst/>
              <a:rect l="l" t="t" r="r" b="b"/>
              <a:pathLst>
                <a:path w="776604" h="657225">
                  <a:moveTo>
                    <a:pt x="388195" y="0"/>
                  </a:moveTo>
                  <a:lnTo>
                    <a:pt x="0" y="656697"/>
                  </a:lnTo>
                  <a:lnTo>
                    <a:pt x="776391" y="656697"/>
                  </a:lnTo>
                  <a:lnTo>
                    <a:pt x="388195" y="0"/>
                  </a:lnTo>
                  <a:close/>
                </a:path>
              </a:pathLst>
            </a:custGeom>
            <a:solidFill>
              <a:srgbClr val="00B0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427767" y="3952406"/>
              <a:ext cx="776605" cy="657225"/>
            </a:xfrm>
            <a:custGeom>
              <a:avLst/>
              <a:gdLst/>
              <a:ahLst/>
              <a:cxnLst/>
              <a:rect l="l" t="t" r="r" b="b"/>
              <a:pathLst>
                <a:path w="776604" h="657225">
                  <a:moveTo>
                    <a:pt x="0" y="656698"/>
                  </a:moveTo>
                  <a:lnTo>
                    <a:pt x="388196" y="0"/>
                  </a:lnTo>
                  <a:lnTo>
                    <a:pt x="776392" y="656698"/>
                  </a:lnTo>
                  <a:lnTo>
                    <a:pt x="0" y="656698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708806" y="4322233"/>
            <a:ext cx="213360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10" dirty="0">
                <a:latin typeface="Calibri"/>
                <a:cs typeface="Calibri"/>
              </a:rPr>
              <a:t>isa</a:t>
            </a:r>
            <a:endParaRPr sz="1300">
              <a:latin typeface="Calibri"/>
              <a:cs typeface="Calibri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1431551" y="3547533"/>
            <a:ext cx="3445510" cy="1833880"/>
            <a:chOff x="1431551" y="3547533"/>
            <a:chExt cx="3445510" cy="1833880"/>
          </a:xfrm>
        </p:grpSpPr>
        <p:pic>
          <p:nvPicPr>
            <p:cNvPr id="29" name="object 2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758267" y="3547533"/>
              <a:ext cx="118533" cy="48260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4815963" y="3572300"/>
              <a:ext cx="5080" cy="382905"/>
            </a:xfrm>
            <a:custGeom>
              <a:avLst/>
              <a:gdLst/>
              <a:ahLst/>
              <a:cxnLst/>
              <a:rect l="l" t="t" r="r" b="b"/>
              <a:pathLst>
                <a:path w="5079" h="382904">
                  <a:moveTo>
                    <a:pt x="0" y="0"/>
                  </a:moveTo>
                  <a:lnTo>
                    <a:pt x="4806" y="38259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431551" y="5015670"/>
              <a:ext cx="939800" cy="365760"/>
            </a:xfrm>
            <a:custGeom>
              <a:avLst/>
              <a:gdLst/>
              <a:ahLst/>
              <a:cxnLst/>
              <a:rect l="l" t="t" r="r" b="b"/>
              <a:pathLst>
                <a:path w="939800" h="365760">
                  <a:moveTo>
                    <a:pt x="939255" y="0"/>
                  </a:moveTo>
                  <a:lnTo>
                    <a:pt x="0" y="0"/>
                  </a:lnTo>
                  <a:lnTo>
                    <a:pt x="0" y="365584"/>
                  </a:lnTo>
                  <a:lnTo>
                    <a:pt x="939255" y="365584"/>
                  </a:lnTo>
                  <a:lnTo>
                    <a:pt x="939255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1431551" y="5015670"/>
            <a:ext cx="939800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57785">
              <a:lnSpc>
                <a:spcPct val="100000"/>
              </a:lnSpc>
              <a:spcBef>
                <a:spcPts val="640"/>
              </a:spcBef>
            </a:pPr>
            <a:r>
              <a:rPr sz="1200" spc="-5" dirty="0">
                <a:latin typeface="Calibri"/>
                <a:cs typeface="Calibri"/>
              </a:rPr>
              <a:t>Hourly_Emps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1426789" y="3318783"/>
            <a:ext cx="1009015" cy="408305"/>
            <a:chOff x="1426789" y="3318783"/>
            <a:chExt cx="1009015" cy="408305"/>
          </a:xfrm>
        </p:grpSpPr>
        <p:sp>
          <p:nvSpPr>
            <p:cNvPr id="34" name="object 34"/>
            <p:cNvSpPr/>
            <p:nvPr/>
          </p:nvSpPr>
          <p:spPr>
            <a:xfrm>
              <a:off x="1431551" y="3323545"/>
              <a:ext cx="999490" cy="398780"/>
            </a:xfrm>
            <a:custGeom>
              <a:avLst/>
              <a:gdLst/>
              <a:ahLst/>
              <a:cxnLst/>
              <a:rect l="l" t="t" r="r" b="b"/>
              <a:pathLst>
                <a:path w="999489" h="398779">
                  <a:moveTo>
                    <a:pt x="499537" y="0"/>
                  </a:moveTo>
                  <a:lnTo>
                    <a:pt x="431753" y="1817"/>
                  </a:lnTo>
                  <a:lnTo>
                    <a:pt x="366741" y="7112"/>
                  </a:lnTo>
                  <a:lnTo>
                    <a:pt x="305095" y="15648"/>
                  </a:lnTo>
                  <a:lnTo>
                    <a:pt x="247411" y="27186"/>
                  </a:lnTo>
                  <a:lnTo>
                    <a:pt x="194285" y="41490"/>
                  </a:lnTo>
                  <a:lnTo>
                    <a:pt x="146311" y="58322"/>
                  </a:lnTo>
                  <a:lnTo>
                    <a:pt x="104085" y="77445"/>
                  </a:lnTo>
                  <a:lnTo>
                    <a:pt x="68201" y="98623"/>
                  </a:lnTo>
                  <a:lnTo>
                    <a:pt x="17843" y="146190"/>
                  </a:lnTo>
                  <a:lnTo>
                    <a:pt x="0" y="199125"/>
                  </a:lnTo>
                  <a:lnTo>
                    <a:pt x="4560" y="226146"/>
                  </a:lnTo>
                  <a:lnTo>
                    <a:pt x="39256" y="276635"/>
                  </a:lnTo>
                  <a:lnTo>
                    <a:pt x="104085" y="320806"/>
                  </a:lnTo>
                  <a:lnTo>
                    <a:pt x="146311" y="339930"/>
                  </a:lnTo>
                  <a:lnTo>
                    <a:pt x="194285" y="356762"/>
                  </a:lnTo>
                  <a:lnTo>
                    <a:pt x="247411" y="371066"/>
                  </a:lnTo>
                  <a:lnTo>
                    <a:pt x="305095" y="382604"/>
                  </a:lnTo>
                  <a:lnTo>
                    <a:pt x="366741" y="391139"/>
                  </a:lnTo>
                  <a:lnTo>
                    <a:pt x="431753" y="396435"/>
                  </a:lnTo>
                  <a:lnTo>
                    <a:pt x="499537" y="398252"/>
                  </a:lnTo>
                  <a:lnTo>
                    <a:pt x="567322" y="396435"/>
                  </a:lnTo>
                  <a:lnTo>
                    <a:pt x="632334" y="391139"/>
                  </a:lnTo>
                  <a:lnTo>
                    <a:pt x="693980" y="382604"/>
                  </a:lnTo>
                  <a:lnTo>
                    <a:pt x="751664" y="371066"/>
                  </a:lnTo>
                  <a:lnTo>
                    <a:pt x="804790" y="356762"/>
                  </a:lnTo>
                  <a:lnTo>
                    <a:pt x="852764" y="339930"/>
                  </a:lnTo>
                  <a:lnTo>
                    <a:pt x="894990" y="320806"/>
                  </a:lnTo>
                  <a:lnTo>
                    <a:pt x="930874" y="299629"/>
                  </a:lnTo>
                  <a:lnTo>
                    <a:pt x="981231" y="252061"/>
                  </a:lnTo>
                  <a:lnTo>
                    <a:pt x="999075" y="199125"/>
                  </a:lnTo>
                  <a:lnTo>
                    <a:pt x="994515" y="172105"/>
                  </a:lnTo>
                  <a:lnTo>
                    <a:pt x="959819" y="121616"/>
                  </a:lnTo>
                  <a:lnTo>
                    <a:pt x="894990" y="77445"/>
                  </a:lnTo>
                  <a:lnTo>
                    <a:pt x="852764" y="58322"/>
                  </a:lnTo>
                  <a:lnTo>
                    <a:pt x="804790" y="41490"/>
                  </a:lnTo>
                  <a:lnTo>
                    <a:pt x="751664" y="27186"/>
                  </a:lnTo>
                  <a:lnTo>
                    <a:pt x="693980" y="15648"/>
                  </a:lnTo>
                  <a:lnTo>
                    <a:pt x="632334" y="7112"/>
                  </a:lnTo>
                  <a:lnTo>
                    <a:pt x="567322" y="1817"/>
                  </a:lnTo>
                  <a:lnTo>
                    <a:pt x="499537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1431551" y="3323545"/>
              <a:ext cx="999490" cy="398780"/>
            </a:xfrm>
            <a:custGeom>
              <a:avLst/>
              <a:gdLst/>
              <a:ahLst/>
              <a:cxnLst/>
              <a:rect l="l" t="t" r="r" b="b"/>
              <a:pathLst>
                <a:path w="999489" h="398779">
                  <a:moveTo>
                    <a:pt x="0" y="199127"/>
                  </a:moveTo>
                  <a:lnTo>
                    <a:pt x="17843" y="146191"/>
                  </a:lnTo>
                  <a:lnTo>
                    <a:pt x="68201" y="98623"/>
                  </a:lnTo>
                  <a:lnTo>
                    <a:pt x="104085" y="77446"/>
                  </a:lnTo>
                  <a:lnTo>
                    <a:pt x="146311" y="58322"/>
                  </a:lnTo>
                  <a:lnTo>
                    <a:pt x="194285" y="41490"/>
                  </a:lnTo>
                  <a:lnTo>
                    <a:pt x="247411" y="27186"/>
                  </a:lnTo>
                  <a:lnTo>
                    <a:pt x="305095" y="15648"/>
                  </a:lnTo>
                  <a:lnTo>
                    <a:pt x="366741" y="7113"/>
                  </a:lnTo>
                  <a:lnTo>
                    <a:pt x="431754" y="1817"/>
                  </a:lnTo>
                  <a:lnTo>
                    <a:pt x="499538" y="0"/>
                  </a:lnTo>
                  <a:lnTo>
                    <a:pt x="567322" y="1817"/>
                  </a:lnTo>
                  <a:lnTo>
                    <a:pt x="632335" y="7113"/>
                  </a:lnTo>
                  <a:lnTo>
                    <a:pt x="693981" y="15648"/>
                  </a:lnTo>
                  <a:lnTo>
                    <a:pt x="751665" y="27186"/>
                  </a:lnTo>
                  <a:lnTo>
                    <a:pt x="804791" y="41490"/>
                  </a:lnTo>
                  <a:lnTo>
                    <a:pt x="852765" y="58322"/>
                  </a:lnTo>
                  <a:lnTo>
                    <a:pt x="894991" y="77446"/>
                  </a:lnTo>
                  <a:lnTo>
                    <a:pt x="930875" y="98623"/>
                  </a:lnTo>
                  <a:lnTo>
                    <a:pt x="981233" y="146191"/>
                  </a:lnTo>
                  <a:lnTo>
                    <a:pt x="999077" y="199127"/>
                  </a:lnTo>
                  <a:lnTo>
                    <a:pt x="994516" y="226147"/>
                  </a:lnTo>
                  <a:lnTo>
                    <a:pt x="959820" y="276636"/>
                  </a:lnTo>
                  <a:lnTo>
                    <a:pt x="894991" y="320807"/>
                  </a:lnTo>
                  <a:lnTo>
                    <a:pt x="852765" y="339931"/>
                  </a:lnTo>
                  <a:lnTo>
                    <a:pt x="804791" y="356763"/>
                  </a:lnTo>
                  <a:lnTo>
                    <a:pt x="751665" y="371067"/>
                  </a:lnTo>
                  <a:lnTo>
                    <a:pt x="693981" y="382605"/>
                  </a:lnTo>
                  <a:lnTo>
                    <a:pt x="632335" y="391140"/>
                  </a:lnTo>
                  <a:lnTo>
                    <a:pt x="567322" y="396436"/>
                  </a:lnTo>
                  <a:lnTo>
                    <a:pt x="499538" y="398254"/>
                  </a:lnTo>
                  <a:lnTo>
                    <a:pt x="431754" y="396436"/>
                  </a:lnTo>
                  <a:lnTo>
                    <a:pt x="366741" y="391140"/>
                  </a:lnTo>
                  <a:lnTo>
                    <a:pt x="305095" y="382605"/>
                  </a:lnTo>
                  <a:lnTo>
                    <a:pt x="247411" y="371067"/>
                  </a:lnTo>
                  <a:lnTo>
                    <a:pt x="194285" y="356763"/>
                  </a:lnTo>
                  <a:lnTo>
                    <a:pt x="146311" y="339931"/>
                  </a:lnTo>
                  <a:lnTo>
                    <a:pt x="104085" y="320807"/>
                  </a:lnTo>
                  <a:lnTo>
                    <a:pt x="68201" y="299630"/>
                  </a:lnTo>
                  <a:lnTo>
                    <a:pt x="17843" y="25206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1466428" y="3407832"/>
            <a:ext cx="930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Hours_worked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67109" y="3799728"/>
            <a:ext cx="948690" cy="408305"/>
            <a:chOff x="367109" y="3799728"/>
            <a:chExt cx="948690" cy="408305"/>
          </a:xfrm>
        </p:grpSpPr>
        <p:sp>
          <p:nvSpPr>
            <p:cNvPr id="38" name="object 38"/>
            <p:cNvSpPr/>
            <p:nvPr/>
          </p:nvSpPr>
          <p:spPr>
            <a:xfrm>
              <a:off x="371871" y="3804490"/>
              <a:ext cx="939165" cy="398780"/>
            </a:xfrm>
            <a:custGeom>
              <a:avLst/>
              <a:gdLst/>
              <a:ahLst/>
              <a:cxnLst/>
              <a:rect l="l" t="t" r="r" b="b"/>
              <a:pathLst>
                <a:path w="939165" h="398779">
                  <a:moveTo>
                    <a:pt x="469422" y="0"/>
                  </a:moveTo>
                  <a:lnTo>
                    <a:pt x="405724" y="1817"/>
                  </a:lnTo>
                  <a:lnTo>
                    <a:pt x="344631" y="7113"/>
                  </a:lnTo>
                  <a:lnTo>
                    <a:pt x="286702" y="15648"/>
                  </a:lnTo>
                  <a:lnTo>
                    <a:pt x="232495" y="27186"/>
                  </a:lnTo>
                  <a:lnTo>
                    <a:pt x="182572" y="41490"/>
                  </a:lnTo>
                  <a:lnTo>
                    <a:pt x="137490" y="58323"/>
                  </a:lnTo>
                  <a:lnTo>
                    <a:pt x="97810" y="77446"/>
                  </a:lnTo>
                  <a:lnTo>
                    <a:pt x="64089" y="98624"/>
                  </a:lnTo>
                  <a:lnTo>
                    <a:pt x="16768" y="146191"/>
                  </a:lnTo>
                  <a:lnTo>
                    <a:pt x="0" y="199127"/>
                  </a:lnTo>
                  <a:lnTo>
                    <a:pt x="4285" y="226147"/>
                  </a:lnTo>
                  <a:lnTo>
                    <a:pt x="36889" y="276636"/>
                  </a:lnTo>
                  <a:lnTo>
                    <a:pt x="97810" y="320807"/>
                  </a:lnTo>
                  <a:lnTo>
                    <a:pt x="137490" y="339931"/>
                  </a:lnTo>
                  <a:lnTo>
                    <a:pt x="182572" y="356763"/>
                  </a:lnTo>
                  <a:lnTo>
                    <a:pt x="232495" y="371067"/>
                  </a:lnTo>
                  <a:lnTo>
                    <a:pt x="286702" y="382605"/>
                  </a:lnTo>
                  <a:lnTo>
                    <a:pt x="344631" y="391141"/>
                  </a:lnTo>
                  <a:lnTo>
                    <a:pt x="405724" y="396436"/>
                  </a:lnTo>
                  <a:lnTo>
                    <a:pt x="469422" y="398254"/>
                  </a:lnTo>
                  <a:lnTo>
                    <a:pt x="533120" y="396436"/>
                  </a:lnTo>
                  <a:lnTo>
                    <a:pt x="594213" y="391141"/>
                  </a:lnTo>
                  <a:lnTo>
                    <a:pt x="652142" y="382605"/>
                  </a:lnTo>
                  <a:lnTo>
                    <a:pt x="706349" y="371067"/>
                  </a:lnTo>
                  <a:lnTo>
                    <a:pt x="756272" y="356763"/>
                  </a:lnTo>
                  <a:lnTo>
                    <a:pt x="801354" y="339931"/>
                  </a:lnTo>
                  <a:lnTo>
                    <a:pt x="841035" y="320807"/>
                  </a:lnTo>
                  <a:lnTo>
                    <a:pt x="874755" y="299630"/>
                  </a:lnTo>
                  <a:lnTo>
                    <a:pt x="922077" y="252062"/>
                  </a:lnTo>
                  <a:lnTo>
                    <a:pt x="938845" y="199127"/>
                  </a:lnTo>
                  <a:lnTo>
                    <a:pt x="934560" y="172106"/>
                  </a:lnTo>
                  <a:lnTo>
                    <a:pt x="901955" y="121618"/>
                  </a:lnTo>
                  <a:lnTo>
                    <a:pt x="841035" y="77446"/>
                  </a:lnTo>
                  <a:lnTo>
                    <a:pt x="801354" y="58323"/>
                  </a:lnTo>
                  <a:lnTo>
                    <a:pt x="756272" y="41490"/>
                  </a:lnTo>
                  <a:lnTo>
                    <a:pt x="706349" y="27186"/>
                  </a:lnTo>
                  <a:lnTo>
                    <a:pt x="652142" y="15648"/>
                  </a:lnTo>
                  <a:lnTo>
                    <a:pt x="594213" y="7113"/>
                  </a:lnTo>
                  <a:lnTo>
                    <a:pt x="533120" y="1817"/>
                  </a:lnTo>
                  <a:lnTo>
                    <a:pt x="469422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71871" y="3804490"/>
              <a:ext cx="939165" cy="398780"/>
            </a:xfrm>
            <a:custGeom>
              <a:avLst/>
              <a:gdLst/>
              <a:ahLst/>
              <a:cxnLst/>
              <a:rect l="l" t="t" r="r" b="b"/>
              <a:pathLst>
                <a:path w="939165" h="398779">
                  <a:moveTo>
                    <a:pt x="0" y="199127"/>
                  </a:moveTo>
                  <a:lnTo>
                    <a:pt x="16768" y="146191"/>
                  </a:lnTo>
                  <a:lnTo>
                    <a:pt x="64089" y="98623"/>
                  </a:lnTo>
                  <a:lnTo>
                    <a:pt x="97810" y="77446"/>
                  </a:lnTo>
                  <a:lnTo>
                    <a:pt x="137490" y="58322"/>
                  </a:lnTo>
                  <a:lnTo>
                    <a:pt x="182572" y="41490"/>
                  </a:lnTo>
                  <a:lnTo>
                    <a:pt x="232495" y="27186"/>
                  </a:lnTo>
                  <a:lnTo>
                    <a:pt x="286702" y="15648"/>
                  </a:lnTo>
                  <a:lnTo>
                    <a:pt x="344631" y="7113"/>
                  </a:lnTo>
                  <a:lnTo>
                    <a:pt x="405724" y="1817"/>
                  </a:lnTo>
                  <a:lnTo>
                    <a:pt x="469422" y="0"/>
                  </a:lnTo>
                  <a:lnTo>
                    <a:pt x="533120" y="1817"/>
                  </a:lnTo>
                  <a:lnTo>
                    <a:pt x="594213" y="7113"/>
                  </a:lnTo>
                  <a:lnTo>
                    <a:pt x="652142" y="15648"/>
                  </a:lnTo>
                  <a:lnTo>
                    <a:pt x="706349" y="27186"/>
                  </a:lnTo>
                  <a:lnTo>
                    <a:pt x="756272" y="41490"/>
                  </a:lnTo>
                  <a:lnTo>
                    <a:pt x="801354" y="58322"/>
                  </a:lnTo>
                  <a:lnTo>
                    <a:pt x="841034" y="77446"/>
                  </a:lnTo>
                  <a:lnTo>
                    <a:pt x="874755" y="98623"/>
                  </a:lnTo>
                  <a:lnTo>
                    <a:pt x="922076" y="146191"/>
                  </a:lnTo>
                  <a:lnTo>
                    <a:pt x="938845" y="199127"/>
                  </a:lnTo>
                  <a:lnTo>
                    <a:pt x="934559" y="226147"/>
                  </a:lnTo>
                  <a:lnTo>
                    <a:pt x="901955" y="276636"/>
                  </a:lnTo>
                  <a:lnTo>
                    <a:pt x="841034" y="320807"/>
                  </a:lnTo>
                  <a:lnTo>
                    <a:pt x="801354" y="339931"/>
                  </a:lnTo>
                  <a:lnTo>
                    <a:pt x="756272" y="356763"/>
                  </a:lnTo>
                  <a:lnTo>
                    <a:pt x="706349" y="371067"/>
                  </a:lnTo>
                  <a:lnTo>
                    <a:pt x="652142" y="382605"/>
                  </a:lnTo>
                  <a:lnTo>
                    <a:pt x="594213" y="391140"/>
                  </a:lnTo>
                  <a:lnTo>
                    <a:pt x="533120" y="396436"/>
                  </a:lnTo>
                  <a:lnTo>
                    <a:pt x="469422" y="398254"/>
                  </a:lnTo>
                  <a:lnTo>
                    <a:pt x="405724" y="396436"/>
                  </a:lnTo>
                  <a:lnTo>
                    <a:pt x="344631" y="391140"/>
                  </a:lnTo>
                  <a:lnTo>
                    <a:pt x="286702" y="382605"/>
                  </a:lnTo>
                  <a:lnTo>
                    <a:pt x="232495" y="371067"/>
                  </a:lnTo>
                  <a:lnTo>
                    <a:pt x="182572" y="356763"/>
                  </a:lnTo>
                  <a:lnTo>
                    <a:pt x="137490" y="339931"/>
                  </a:lnTo>
                  <a:lnTo>
                    <a:pt x="97810" y="320807"/>
                  </a:lnTo>
                  <a:lnTo>
                    <a:pt x="64089" y="299630"/>
                  </a:lnTo>
                  <a:lnTo>
                    <a:pt x="16768" y="25206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91142" y="3890432"/>
            <a:ext cx="89979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Ho</a:t>
            </a:r>
            <a:r>
              <a:rPr sz="1200" spc="-10" dirty="0">
                <a:latin typeface="Calibri"/>
                <a:cs typeface="Calibri"/>
              </a:rPr>
              <a:t>ur</a:t>
            </a:r>
            <a:r>
              <a:rPr sz="1200" spc="-5" dirty="0">
                <a:latin typeface="Calibri"/>
                <a:cs typeface="Calibri"/>
              </a:rPr>
              <a:t>l</a:t>
            </a:r>
            <a:r>
              <a:rPr sz="1200" spc="-10" dirty="0">
                <a:latin typeface="Calibri"/>
                <a:cs typeface="Calibri"/>
              </a:rPr>
              <a:t>y</a:t>
            </a:r>
            <a:r>
              <a:rPr sz="1200" dirty="0">
                <a:latin typeface="Calibri"/>
                <a:cs typeface="Calibri"/>
              </a:rPr>
              <a:t>_</a:t>
            </a:r>
            <a:r>
              <a:rPr sz="1200" spc="-10" dirty="0">
                <a:latin typeface="Calibri"/>
                <a:cs typeface="Calibri"/>
              </a:rPr>
              <a:t>w</a:t>
            </a:r>
            <a:r>
              <a:rPr sz="1200" dirty="0">
                <a:latin typeface="Calibri"/>
                <a:cs typeface="Calibri"/>
              </a:rPr>
              <a:t>a</a:t>
            </a:r>
            <a:r>
              <a:rPr sz="1200" spc="-15" dirty="0">
                <a:latin typeface="Calibri"/>
                <a:cs typeface="Calibri"/>
              </a:rPr>
              <a:t>g</a:t>
            </a:r>
            <a:r>
              <a:rPr sz="1200" dirty="0">
                <a:latin typeface="Calibri"/>
                <a:cs typeface="Calibri"/>
              </a:rPr>
              <a:t>es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29733" y="3683000"/>
            <a:ext cx="6732270" cy="1698625"/>
            <a:chOff x="829733" y="3683000"/>
            <a:chExt cx="6732270" cy="1698625"/>
          </a:xfrm>
        </p:grpSpPr>
        <p:sp>
          <p:nvSpPr>
            <p:cNvPr id="42" name="object 42"/>
            <p:cNvSpPr/>
            <p:nvPr/>
          </p:nvSpPr>
          <p:spPr>
            <a:xfrm>
              <a:off x="6590295" y="5015670"/>
              <a:ext cx="971550" cy="365760"/>
            </a:xfrm>
            <a:custGeom>
              <a:avLst/>
              <a:gdLst/>
              <a:ahLst/>
              <a:cxnLst/>
              <a:rect l="l" t="t" r="r" b="b"/>
              <a:pathLst>
                <a:path w="971550" h="365760">
                  <a:moveTo>
                    <a:pt x="971423" y="0"/>
                  </a:moveTo>
                  <a:lnTo>
                    <a:pt x="0" y="0"/>
                  </a:lnTo>
                  <a:lnTo>
                    <a:pt x="0" y="365584"/>
                  </a:lnTo>
                  <a:lnTo>
                    <a:pt x="971423" y="365584"/>
                  </a:lnTo>
                  <a:lnTo>
                    <a:pt x="971423" y="0"/>
                  </a:lnTo>
                  <a:close/>
                </a:path>
              </a:pathLst>
            </a:custGeom>
            <a:solidFill>
              <a:srgbClr val="F2DCD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29733" y="4165600"/>
              <a:ext cx="1219199" cy="922866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879620" y="4202744"/>
              <a:ext cx="1111885" cy="813435"/>
            </a:xfrm>
            <a:custGeom>
              <a:avLst/>
              <a:gdLst/>
              <a:ahLst/>
              <a:cxnLst/>
              <a:rect l="l" t="t" r="r" b="b"/>
              <a:pathLst>
                <a:path w="1111885" h="813435">
                  <a:moveTo>
                    <a:pt x="0" y="0"/>
                  </a:moveTo>
                  <a:lnTo>
                    <a:pt x="1111775" y="812926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921932" y="3683000"/>
              <a:ext cx="127000" cy="140546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975012" y="3711508"/>
              <a:ext cx="16510" cy="1304290"/>
            </a:xfrm>
            <a:custGeom>
              <a:avLst/>
              <a:gdLst/>
              <a:ahLst/>
              <a:cxnLst/>
              <a:rect l="l" t="t" r="r" b="b"/>
              <a:pathLst>
                <a:path w="16510" h="1304289">
                  <a:moveTo>
                    <a:pt x="0" y="0"/>
                  </a:moveTo>
                  <a:lnTo>
                    <a:pt x="16383" y="1304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590295" y="5015670"/>
            <a:ext cx="971550" cy="36576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640"/>
              </a:spcBef>
            </a:pPr>
            <a:r>
              <a:rPr sz="1200" spc="-10" dirty="0">
                <a:latin typeface="Calibri"/>
                <a:cs typeface="Calibri"/>
              </a:rPr>
              <a:t>Contract</a:t>
            </a:r>
            <a:r>
              <a:rPr sz="1200" spc="-35" dirty="0">
                <a:latin typeface="Calibri"/>
                <a:cs typeface="Calibri"/>
              </a:rPr>
              <a:t> </a:t>
            </a:r>
            <a:r>
              <a:rPr sz="1200" spc="-5" dirty="0">
                <a:latin typeface="Calibri"/>
                <a:cs typeface="Calibri"/>
              </a:rPr>
              <a:t>Emps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6482162" y="3331927"/>
            <a:ext cx="871855" cy="408305"/>
            <a:chOff x="6482162" y="3331927"/>
            <a:chExt cx="871855" cy="408305"/>
          </a:xfrm>
        </p:grpSpPr>
        <p:sp>
          <p:nvSpPr>
            <p:cNvPr id="49" name="object 49"/>
            <p:cNvSpPr/>
            <p:nvPr/>
          </p:nvSpPr>
          <p:spPr>
            <a:xfrm>
              <a:off x="6486924" y="333669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79">
                  <a:moveTo>
                    <a:pt x="431096" y="0"/>
                  </a:moveTo>
                  <a:lnTo>
                    <a:pt x="367392" y="2159"/>
                  </a:lnTo>
                  <a:lnTo>
                    <a:pt x="306590" y="8430"/>
                  </a:lnTo>
                  <a:lnTo>
                    <a:pt x="249356" y="18507"/>
                  </a:lnTo>
                  <a:lnTo>
                    <a:pt x="196359" y="32080"/>
                  </a:lnTo>
                  <a:lnTo>
                    <a:pt x="148265" y="48842"/>
                  </a:lnTo>
                  <a:lnTo>
                    <a:pt x="105740" y="68484"/>
                  </a:lnTo>
                  <a:lnTo>
                    <a:pt x="69452" y="90699"/>
                  </a:lnTo>
                  <a:lnTo>
                    <a:pt x="40067" y="115179"/>
                  </a:lnTo>
                  <a:lnTo>
                    <a:pt x="4674" y="169701"/>
                  </a:lnTo>
                  <a:lnTo>
                    <a:pt x="0" y="199127"/>
                  </a:lnTo>
                  <a:lnTo>
                    <a:pt x="4674" y="228552"/>
                  </a:lnTo>
                  <a:lnTo>
                    <a:pt x="40067" y="283073"/>
                  </a:lnTo>
                  <a:lnTo>
                    <a:pt x="69452" y="307553"/>
                  </a:lnTo>
                  <a:lnTo>
                    <a:pt x="105740" y="329768"/>
                  </a:lnTo>
                  <a:lnTo>
                    <a:pt x="148265" y="349411"/>
                  </a:lnTo>
                  <a:lnTo>
                    <a:pt x="196359" y="366173"/>
                  </a:lnTo>
                  <a:lnTo>
                    <a:pt x="249356" y="379746"/>
                  </a:lnTo>
                  <a:lnTo>
                    <a:pt x="306590" y="389823"/>
                  </a:lnTo>
                  <a:lnTo>
                    <a:pt x="367392" y="396095"/>
                  </a:lnTo>
                  <a:lnTo>
                    <a:pt x="431096" y="398254"/>
                  </a:lnTo>
                  <a:lnTo>
                    <a:pt x="494800" y="396095"/>
                  </a:lnTo>
                  <a:lnTo>
                    <a:pt x="555602" y="389823"/>
                  </a:lnTo>
                  <a:lnTo>
                    <a:pt x="612835" y="379746"/>
                  </a:lnTo>
                  <a:lnTo>
                    <a:pt x="665833" y="366173"/>
                  </a:lnTo>
                  <a:lnTo>
                    <a:pt x="713927" y="349411"/>
                  </a:lnTo>
                  <a:lnTo>
                    <a:pt x="756452" y="329768"/>
                  </a:lnTo>
                  <a:lnTo>
                    <a:pt x="792740" y="307553"/>
                  </a:lnTo>
                  <a:lnTo>
                    <a:pt x="822125" y="283073"/>
                  </a:lnTo>
                  <a:lnTo>
                    <a:pt x="857518" y="228552"/>
                  </a:lnTo>
                  <a:lnTo>
                    <a:pt x="862192" y="199127"/>
                  </a:lnTo>
                  <a:lnTo>
                    <a:pt x="857518" y="169701"/>
                  </a:lnTo>
                  <a:lnTo>
                    <a:pt x="822125" y="115179"/>
                  </a:lnTo>
                  <a:lnTo>
                    <a:pt x="792740" y="90699"/>
                  </a:lnTo>
                  <a:lnTo>
                    <a:pt x="756452" y="68484"/>
                  </a:lnTo>
                  <a:lnTo>
                    <a:pt x="713927" y="48842"/>
                  </a:lnTo>
                  <a:lnTo>
                    <a:pt x="665833" y="32080"/>
                  </a:lnTo>
                  <a:lnTo>
                    <a:pt x="612835" y="18507"/>
                  </a:lnTo>
                  <a:lnTo>
                    <a:pt x="555602" y="8430"/>
                  </a:lnTo>
                  <a:lnTo>
                    <a:pt x="494800" y="2159"/>
                  </a:lnTo>
                  <a:lnTo>
                    <a:pt x="43109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486924" y="3336690"/>
              <a:ext cx="862330" cy="398780"/>
            </a:xfrm>
            <a:custGeom>
              <a:avLst/>
              <a:gdLst/>
              <a:ahLst/>
              <a:cxnLst/>
              <a:rect l="l" t="t" r="r" b="b"/>
              <a:pathLst>
                <a:path w="862329" h="398779">
                  <a:moveTo>
                    <a:pt x="0" y="199127"/>
                  </a:moveTo>
                  <a:lnTo>
                    <a:pt x="18252" y="141616"/>
                  </a:lnTo>
                  <a:lnTo>
                    <a:pt x="69452" y="90700"/>
                  </a:lnTo>
                  <a:lnTo>
                    <a:pt x="105740" y="68485"/>
                  </a:lnTo>
                  <a:lnTo>
                    <a:pt x="148265" y="48842"/>
                  </a:lnTo>
                  <a:lnTo>
                    <a:pt x="196359" y="32080"/>
                  </a:lnTo>
                  <a:lnTo>
                    <a:pt x="249357" y="18507"/>
                  </a:lnTo>
                  <a:lnTo>
                    <a:pt x="306590" y="8430"/>
                  </a:lnTo>
                  <a:lnTo>
                    <a:pt x="367392" y="2159"/>
                  </a:lnTo>
                  <a:lnTo>
                    <a:pt x="431096" y="0"/>
                  </a:lnTo>
                  <a:lnTo>
                    <a:pt x="494800" y="2159"/>
                  </a:lnTo>
                  <a:lnTo>
                    <a:pt x="555602" y="8430"/>
                  </a:lnTo>
                  <a:lnTo>
                    <a:pt x="612835" y="18507"/>
                  </a:lnTo>
                  <a:lnTo>
                    <a:pt x="665833" y="32080"/>
                  </a:lnTo>
                  <a:lnTo>
                    <a:pt x="713927" y="48842"/>
                  </a:lnTo>
                  <a:lnTo>
                    <a:pt x="756452" y="68485"/>
                  </a:lnTo>
                  <a:lnTo>
                    <a:pt x="792740" y="90700"/>
                  </a:lnTo>
                  <a:lnTo>
                    <a:pt x="822125" y="115180"/>
                  </a:lnTo>
                  <a:lnTo>
                    <a:pt x="857518" y="169701"/>
                  </a:lnTo>
                  <a:lnTo>
                    <a:pt x="862193" y="199127"/>
                  </a:lnTo>
                  <a:lnTo>
                    <a:pt x="857518" y="228552"/>
                  </a:lnTo>
                  <a:lnTo>
                    <a:pt x="822125" y="283073"/>
                  </a:lnTo>
                  <a:lnTo>
                    <a:pt x="792740" y="307553"/>
                  </a:lnTo>
                  <a:lnTo>
                    <a:pt x="756452" y="329768"/>
                  </a:lnTo>
                  <a:lnTo>
                    <a:pt x="713927" y="349411"/>
                  </a:lnTo>
                  <a:lnTo>
                    <a:pt x="665833" y="366173"/>
                  </a:lnTo>
                  <a:lnTo>
                    <a:pt x="612835" y="379746"/>
                  </a:lnTo>
                  <a:lnTo>
                    <a:pt x="555602" y="389823"/>
                  </a:lnTo>
                  <a:lnTo>
                    <a:pt x="494800" y="396094"/>
                  </a:lnTo>
                  <a:lnTo>
                    <a:pt x="431096" y="398254"/>
                  </a:lnTo>
                  <a:lnTo>
                    <a:pt x="367392" y="396094"/>
                  </a:lnTo>
                  <a:lnTo>
                    <a:pt x="306590" y="389823"/>
                  </a:lnTo>
                  <a:lnTo>
                    <a:pt x="249357" y="379746"/>
                  </a:lnTo>
                  <a:lnTo>
                    <a:pt x="196359" y="366173"/>
                  </a:lnTo>
                  <a:lnTo>
                    <a:pt x="148265" y="349411"/>
                  </a:lnTo>
                  <a:lnTo>
                    <a:pt x="105740" y="329768"/>
                  </a:lnTo>
                  <a:lnTo>
                    <a:pt x="69452" y="307553"/>
                  </a:lnTo>
                  <a:lnTo>
                    <a:pt x="40067" y="283073"/>
                  </a:lnTo>
                  <a:lnTo>
                    <a:pt x="4674" y="228552"/>
                  </a:lnTo>
                  <a:lnTo>
                    <a:pt x="0" y="199127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545626" y="3424766"/>
            <a:ext cx="74549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Calibri"/>
                <a:cs typeface="Calibri"/>
              </a:rPr>
              <a:t>Contract_id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52" name="object 52"/>
          <p:cNvGrpSpPr/>
          <p:nvPr/>
        </p:nvGrpSpPr>
        <p:grpSpPr>
          <a:xfrm>
            <a:off x="2311400" y="3683000"/>
            <a:ext cx="4716145" cy="1591945"/>
            <a:chOff x="2311400" y="3683000"/>
            <a:chExt cx="4716145" cy="1591945"/>
          </a:xfrm>
        </p:grpSpPr>
        <p:pic>
          <p:nvPicPr>
            <p:cNvPr id="53" name="object 5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900333" y="3683000"/>
              <a:ext cx="127000" cy="1405467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953323" y="3711508"/>
              <a:ext cx="16510" cy="1304290"/>
            </a:xfrm>
            <a:custGeom>
              <a:avLst/>
              <a:gdLst/>
              <a:ahLst/>
              <a:cxnLst/>
              <a:rect l="l" t="t" r="r" b="b"/>
              <a:pathLst>
                <a:path w="16509" h="1304289">
                  <a:moveTo>
                    <a:pt x="0" y="0"/>
                  </a:moveTo>
                  <a:lnTo>
                    <a:pt x="16383" y="1304162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156200" y="4571999"/>
              <a:ext cx="1490132" cy="702733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5204159" y="4609104"/>
              <a:ext cx="1386205" cy="589915"/>
            </a:xfrm>
            <a:custGeom>
              <a:avLst/>
              <a:gdLst/>
              <a:ahLst/>
              <a:cxnLst/>
              <a:rect l="l" t="t" r="r" b="b"/>
              <a:pathLst>
                <a:path w="1386204" h="589914">
                  <a:moveTo>
                    <a:pt x="0" y="0"/>
                  </a:moveTo>
                  <a:lnTo>
                    <a:pt x="1386136" y="5893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7" name="object 5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311400" y="4571999"/>
              <a:ext cx="2167467" cy="702733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2370807" y="4609104"/>
              <a:ext cx="2057400" cy="589915"/>
            </a:xfrm>
            <a:custGeom>
              <a:avLst/>
              <a:gdLst/>
              <a:ahLst/>
              <a:cxnLst/>
              <a:rect l="l" t="t" r="r" b="b"/>
              <a:pathLst>
                <a:path w="2057400" h="589914">
                  <a:moveTo>
                    <a:pt x="2056960" y="0"/>
                  </a:moveTo>
                  <a:lnTo>
                    <a:pt x="0" y="589360"/>
                  </a:lnTo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7466" y="76200"/>
            <a:ext cx="2294467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4741" y="148166"/>
            <a:ext cx="185737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45" dirty="0"/>
              <a:t>Two</a:t>
            </a:r>
            <a:r>
              <a:rPr spc="-85" dirty="0"/>
              <a:t> </a:t>
            </a:r>
            <a:r>
              <a:rPr spc="-5" dirty="0"/>
              <a:t>options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8639" y="1172632"/>
            <a:ext cx="8422005" cy="315341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469900" marR="328295" indent="-457200">
              <a:lnSpc>
                <a:spcPts val="2870"/>
              </a:lnSpc>
              <a:spcBef>
                <a:spcPts val="204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map </a:t>
            </a:r>
            <a:r>
              <a:rPr sz="2400" dirty="0">
                <a:latin typeface="Calibri"/>
                <a:cs typeface="Calibri"/>
              </a:rPr>
              <a:t>each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sets </a:t>
            </a:r>
            <a:r>
              <a:rPr sz="2400" spc="-10" dirty="0">
                <a:latin typeface="Calibri"/>
                <a:cs typeface="Calibri"/>
              </a:rPr>
              <a:t>Employees,</a:t>
            </a:r>
            <a:r>
              <a:rPr sz="2400" spc="-5" dirty="0">
                <a:latin typeface="Calibri"/>
                <a:cs typeface="Calibri"/>
              </a:rPr>
              <a:t> Hourly_Emps,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Contract_Emps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distinct</a:t>
            </a:r>
            <a:r>
              <a:rPr sz="2400" spc="-10" dirty="0">
                <a:latin typeface="Calibri"/>
                <a:cs typeface="Calibri"/>
              </a:rPr>
              <a:t> relation.</a:t>
            </a:r>
            <a:endParaRPr sz="2400">
              <a:latin typeface="Calibri"/>
              <a:cs typeface="Calibri"/>
            </a:endParaRPr>
          </a:p>
          <a:p>
            <a:pPr marL="469900" marR="5080" indent="-457200">
              <a:lnSpc>
                <a:spcPts val="2870"/>
              </a:lnSpc>
              <a:spcBef>
                <a:spcPts val="590"/>
              </a:spcBef>
              <a:buAutoNum type="arabicPeriod"/>
              <a:tabLst>
                <a:tab pos="469265" algn="l"/>
                <a:tab pos="469900" algn="l"/>
              </a:tabLst>
            </a:pPr>
            <a:r>
              <a:rPr sz="2400" spc="-4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create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just </a:t>
            </a:r>
            <a:r>
              <a:rPr sz="2400" spc="-15" dirty="0">
                <a:latin typeface="Calibri"/>
                <a:cs typeface="Calibri"/>
              </a:rPr>
              <a:t>two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Hourly_Emps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Contract_Emps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</a:pPr>
            <a:endParaRPr sz="3150">
              <a:latin typeface="Calibri"/>
              <a:cs typeface="Calibri"/>
            </a:endParaRPr>
          </a:p>
          <a:p>
            <a:pPr marL="697865">
              <a:lnSpc>
                <a:spcPct val="100000"/>
              </a:lnSpc>
            </a:pPr>
            <a:r>
              <a:rPr sz="2100" dirty="0">
                <a:latin typeface="Calibri"/>
                <a:cs typeface="Calibri"/>
              </a:rPr>
              <a:t>Both</a:t>
            </a:r>
            <a:r>
              <a:rPr sz="2100" spc="-35" dirty="0">
                <a:latin typeface="Calibri"/>
                <a:cs typeface="Calibri"/>
              </a:rPr>
              <a:t> </a:t>
            </a:r>
            <a:r>
              <a:rPr sz="2100" spc="-15" dirty="0">
                <a:latin typeface="Calibri"/>
                <a:cs typeface="Calibri"/>
              </a:rPr>
              <a:t>have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their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pros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cons</a:t>
            </a:r>
            <a:endParaRPr sz="2100">
              <a:latin typeface="Calibri"/>
              <a:cs typeface="Calibri"/>
            </a:endParaRPr>
          </a:p>
          <a:p>
            <a:pPr marL="769620" lvl="1" indent="-457200">
              <a:lnSpc>
                <a:spcPct val="100000"/>
              </a:lnSpc>
              <a:spcBef>
                <a:spcPts val="550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2100" spc="-10" dirty="0">
                <a:latin typeface="Calibri"/>
                <a:cs typeface="Calibri"/>
              </a:rPr>
              <a:t>Redundancy</a:t>
            </a:r>
            <a:endParaRPr sz="2100">
              <a:latin typeface="Calibri"/>
              <a:cs typeface="Calibri"/>
            </a:endParaRPr>
          </a:p>
          <a:p>
            <a:pPr marL="769620" lvl="1" indent="-45720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768985" algn="l"/>
                <a:tab pos="769620" algn="l"/>
              </a:tabLst>
            </a:pPr>
            <a:r>
              <a:rPr sz="2100" spc="-10" dirty="0">
                <a:latin typeface="Calibri"/>
                <a:cs typeface="Calibri"/>
              </a:rPr>
              <a:t>Performance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5066" y="76200"/>
            <a:ext cx="2599267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492500" y="148166"/>
            <a:ext cx="216154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E/R</a:t>
            </a:r>
            <a:r>
              <a:rPr spc="-80" dirty="0"/>
              <a:t> </a:t>
            </a:r>
            <a:r>
              <a:rPr spc="-5" dirty="0"/>
              <a:t>Summary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736089" y="2129366"/>
            <a:ext cx="5560060" cy="323786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9875" marR="563245" indent="-257175">
              <a:lnSpc>
                <a:spcPct val="100499"/>
              </a:lnSpc>
              <a:spcBef>
                <a:spcPts val="120"/>
              </a:spcBef>
              <a:buChar char="•"/>
              <a:tabLst>
                <a:tab pos="269875" algn="l"/>
              </a:tabLst>
            </a:pPr>
            <a:r>
              <a:rPr sz="2100" dirty="0">
                <a:latin typeface="Calibri"/>
                <a:cs typeface="Calibri"/>
              </a:rPr>
              <a:t>E/R </a:t>
            </a:r>
            <a:r>
              <a:rPr sz="2100" spc="-5" dirty="0">
                <a:latin typeface="Calibri"/>
                <a:cs typeface="Calibri"/>
              </a:rPr>
              <a:t>diagrams </a:t>
            </a:r>
            <a:r>
              <a:rPr sz="2100" dirty="0">
                <a:latin typeface="Calibri"/>
                <a:cs typeface="Calibri"/>
              </a:rPr>
              <a:t>are </a:t>
            </a:r>
            <a:r>
              <a:rPr sz="2100" spc="15" dirty="0">
                <a:latin typeface="Calibri"/>
                <a:cs typeface="Calibri"/>
              </a:rPr>
              <a:t>a </a:t>
            </a:r>
            <a:r>
              <a:rPr sz="2100" spc="-5" dirty="0">
                <a:latin typeface="Calibri"/>
                <a:cs typeface="Calibri"/>
              </a:rPr>
              <a:t>visual syntax that </a:t>
            </a:r>
            <a:r>
              <a:rPr sz="2100" dirty="0">
                <a:latin typeface="Calibri"/>
                <a:cs typeface="Calibri"/>
              </a:rPr>
              <a:t>allows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technical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and</a:t>
            </a:r>
            <a:r>
              <a:rPr sz="2100" spc="-3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non-technical </a:t>
            </a:r>
            <a:r>
              <a:rPr sz="2100" dirty="0">
                <a:latin typeface="Calibri"/>
                <a:cs typeface="Calibri"/>
              </a:rPr>
              <a:t>people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to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talk</a:t>
            </a:r>
            <a:endParaRPr sz="2100">
              <a:latin typeface="Calibri"/>
              <a:cs typeface="Calibri"/>
            </a:endParaRPr>
          </a:p>
          <a:p>
            <a:pPr marL="612775" lvl="1" indent="-257175">
              <a:lnSpc>
                <a:spcPct val="100000"/>
              </a:lnSpc>
              <a:spcBef>
                <a:spcPts val="545"/>
              </a:spcBef>
              <a:buChar char="•"/>
              <a:tabLst>
                <a:tab pos="612775" algn="l"/>
              </a:tabLst>
            </a:pPr>
            <a:r>
              <a:rPr sz="2100" dirty="0">
                <a:latin typeface="Calibri"/>
                <a:cs typeface="Calibri"/>
              </a:rPr>
              <a:t>For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conceptual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design</a:t>
            </a:r>
            <a:endParaRPr sz="21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buFont typeface="Calibri"/>
              <a:buChar char="•"/>
            </a:pPr>
            <a:endParaRPr sz="2850">
              <a:latin typeface="Calibri"/>
              <a:cs typeface="Calibri"/>
            </a:endParaRPr>
          </a:p>
          <a:p>
            <a:pPr marL="269875" indent="-257175">
              <a:lnSpc>
                <a:spcPct val="100000"/>
              </a:lnSpc>
              <a:buChar char="•"/>
              <a:tabLst>
                <a:tab pos="269875" algn="l"/>
              </a:tabLst>
            </a:pPr>
            <a:r>
              <a:rPr sz="2100" dirty="0">
                <a:latin typeface="Calibri"/>
                <a:cs typeface="Calibri"/>
              </a:rPr>
              <a:t>Basic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constructs: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entity</a:t>
            </a:r>
            <a:r>
              <a:rPr sz="2100" spc="-5" dirty="0">
                <a:latin typeface="Calibri"/>
                <a:cs typeface="Calibri"/>
              </a:rPr>
              <a:t>,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b="1" spc="-5" dirty="0">
                <a:latin typeface="Calibri"/>
                <a:cs typeface="Calibri"/>
              </a:rPr>
              <a:t>relationship</a:t>
            </a:r>
            <a:r>
              <a:rPr sz="2100" spc="-5" dirty="0">
                <a:latin typeface="Calibri"/>
                <a:cs typeface="Calibri"/>
              </a:rPr>
              <a:t>,</a:t>
            </a:r>
            <a:r>
              <a:rPr sz="2100" dirty="0">
                <a:latin typeface="Calibri"/>
                <a:cs typeface="Calibri"/>
              </a:rPr>
              <a:t> and</a:t>
            </a:r>
            <a:endParaRPr sz="2100">
              <a:latin typeface="Calibri"/>
              <a:cs typeface="Calibri"/>
            </a:endParaRPr>
          </a:p>
          <a:p>
            <a:pPr marL="269875">
              <a:lnSpc>
                <a:spcPct val="100000"/>
              </a:lnSpc>
              <a:spcBef>
                <a:spcPts val="15"/>
              </a:spcBef>
            </a:pPr>
            <a:r>
              <a:rPr sz="2100" b="1" spc="-5" dirty="0">
                <a:latin typeface="Calibri"/>
                <a:cs typeface="Calibri"/>
              </a:rPr>
              <a:t>attributes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850">
              <a:latin typeface="Calibri"/>
              <a:cs typeface="Calibri"/>
            </a:endParaRPr>
          </a:p>
          <a:p>
            <a:pPr marL="269875" marR="5080" indent="-257175">
              <a:lnSpc>
                <a:spcPct val="100499"/>
              </a:lnSpc>
              <a:buChar char="•"/>
              <a:tabLst>
                <a:tab pos="269875" algn="l"/>
              </a:tabLst>
            </a:pPr>
            <a:r>
              <a:rPr sz="2100" spc="15" dirty="0">
                <a:latin typeface="Calibri"/>
                <a:cs typeface="Calibri"/>
              </a:rPr>
              <a:t>A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good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design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is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faithful </a:t>
            </a:r>
            <a:r>
              <a:rPr sz="2100" spc="5" dirty="0">
                <a:latin typeface="Calibri"/>
                <a:cs typeface="Calibri"/>
              </a:rPr>
              <a:t>to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constraints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5" dirty="0">
                <a:latin typeface="Calibri"/>
                <a:cs typeface="Calibri"/>
              </a:rPr>
              <a:t>of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the </a:t>
            </a:r>
            <a:r>
              <a:rPr sz="2100" spc="-459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application,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but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not</a:t>
            </a:r>
            <a:r>
              <a:rPr sz="2100" spc="-2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overzealous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7266" y="4326466"/>
            <a:ext cx="5308600" cy="84666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1052" y="4415366"/>
            <a:ext cx="482790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latin typeface="Arial"/>
                <a:cs typeface="Arial"/>
              </a:rPr>
              <a:t>TYPES</a:t>
            </a:r>
            <a:r>
              <a:rPr sz="3000" b="1" spc="-3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OF</a:t>
            </a:r>
            <a:r>
              <a:rPr sz="3000" b="1" spc="-20" dirty="0">
                <a:latin typeface="Arial"/>
                <a:cs typeface="Arial"/>
              </a:rPr>
              <a:t> RELATIONSHIP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9733" y="76200"/>
            <a:ext cx="7501467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8065" y="148166"/>
            <a:ext cx="706882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Conceptual</a:t>
            </a:r>
            <a:r>
              <a:rPr spc="-10" dirty="0"/>
              <a:t> Crow’s</a:t>
            </a:r>
            <a:r>
              <a:rPr spc="-20" dirty="0"/>
              <a:t> </a:t>
            </a:r>
            <a:r>
              <a:rPr spc="-5" dirty="0"/>
              <a:t>Foot</a:t>
            </a:r>
            <a:r>
              <a:rPr spc="-10" dirty="0"/>
              <a:t> </a:t>
            </a:r>
            <a:r>
              <a:rPr spc="-5" dirty="0"/>
              <a:t>Relationship</a:t>
            </a:r>
            <a:r>
              <a:rPr spc="-25" dirty="0"/>
              <a:t> </a:t>
            </a:r>
            <a:r>
              <a:rPr spc="-5" dirty="0"/>
              <a:t>Symbols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0863" y="2873392"/>
            <a:ext cx="2304704" cy="100870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379132" y="76200"/>
            <a:ext cx="4403090" cy="762000"/>
            <a:chOff x="2379132" y="76200"/>
            <a:chExt cx="4403090" cy="76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79132" y="76200"/>
              <a:ext cx="1303867" cy="76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17332" y="76200"/>
              <a:ext cx="575733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27400" y="76200"/>
              <a:ext cx="3454400" cy="762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587625" y="148166"/>
            <a:ext cx="397192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Many-Many</a:t>
            </a:r>
            <a:r>
              <a:rPr spc="-20" dirty="0"/>
              <a:t> </a:t>
            </a:r>
            <a:r>
              <a:rPr spc="-5" dirty="0"/>
              <a:t>Relationships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8639" y="1172632"/>
            <a:ext cx="8526780" cy="2018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indent="-25717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10" dirty="0">
                <a:latin typeface="Calibri"/>
                <a:cs typeface="Calibri"/>
              </a:rPr>
              <a:t>Focus: </a:t>
            </a:r>
            <a:r>
              <a:rPr sz="2400" dirty="0">
                <a:solidFill>
                  <a:srgbClr val="FF0066"/>
                </a:solidFill>
                <a:latin typeface="Calibri"/>
                <a:cs typeface="Calibri"/>
              </a:rPr>
              <a:t>binary</a:t>
            </a:r>
            <a:r>
              <a:rPr sz="2400" spc="-5" dirty="0">
                <a:solidFill>
                  <a:srgbClr val="FF0066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relationships,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such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CC00CC"/>
                </a:solidFill>
                <a:latin typeface="Calibri"/>
                <a:cs typeface="Calibri"/>
              </a:rPr>
              <a:t>Sells</a:t>
            </a:r>
            <a:r>
              <a:rPr sz="2400" spc="-10" dirty="0">
                <a:solidFill>
                  <a:srgbClr val="CC00CC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between </a:t>
            </a:r>
            <a:r>
              <a:rPr sz="2400" spc="-5" dirty="0">
                <a:solidFill>
                  <a:srgbClr val="009900"/>
                </a:solidFill>
                <a:latin typeface="Calibri"/>
                <a:cs typeface="Calibri"/>
              </a:rPr>
              <a:t>Seller</a:t>
            </a:r>
            <a:r>
              <a:rPr sz="2400" dirty="0">
                <a:solidFill>
                  <a:srgbClr val="009900"/>
                </a:solidFill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0" dirty="0">
                <a:solidFill>
                  <a:srgbClr val="009900"/>
                </a:solidFill>
                <a:latin typeface="Calibri"/>
                <a:cs typeface="Calibri"/>
              </a:rPr>
              <a:t>Buyer</a:t>
            </a:r>
            <a:r>
              <a:rPr sz="2400" spc="-5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 marL="269875" marR="962025" indent="-257175">
              <a:lnSpc>
                <a:spcPct val="101899"/>
              </a:lnSpc>
              <a:buFont typeface="Arial MT"/>
              <a:buChar char="•"/>
              <a:tabLst>
                <a:tab pos="269240" algn="l"/>
                <a:tab pos="269875" algn="l"/>
                <a:tab pos="2392045" algn="l"/>
              </a:tabLst>
            </a:pPr>
            <a:r>
              <a:rPr sz="2400" spc="-5" dirty="0">
                <a:latin typeface="Calibri"/>
                <a:cs typeface="Calibri"/>
              </a:rPr>
              <a:t>In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i="1" spc="-10" dirty="0">
                <a:solidFill>
                  <a:srgbClr val="FF0066"/>
                </a:solidFill>
                <a:latin typeface="Calibri"/>
                <a:cs typeface="Calibri"/>
              </a:rPr>
              <a:t>many-many	</a:t>
            </a:r>
            <a:r>
              <a:rPr sz="2400" spc="-10" dirty="0">
                <a:solidFill>
                  <a:srgbClr val="FF0066"/>
                </a:solidFill>
                <a:latin typeface="Calibri"/>
                <a:cs typeface="Calibri"/>
              </a:rPr>
              <a:t>relationship</a:t>
            </a:r>
            <a:r>
              <a:rPr sz="2400" spc="-10" dirty="0">
                <a:latin typeface="Calibri"/>
                <a:cs typeface="Calibri"/>
              </a:rPr>
              <a:t>, </a:t>
            </a:r>
            <a:r>
              <a:rPr sz="2400" dirty="0">
                <a:latin typeface="Calibri"/>
                <a:cs typeface="Calibri"/>
              </a:rPr>
              <a:t>an </a:t>
            </a:r>
            <a:r>
              <a:rPr sz="2400" spc="-10" dirty="0">
                <a:latin typeface="Calibri"/>
                <a:cs typeface="Calibri"/>
              </a:rPr>
              <a:t>entity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either </a:t>
            </a:r>
            <a:r>
              <a:rPr sz="2400" spc="-5" dirty="0">
                <a:latin typeface="Calibri"/>
                <a:cs typeface="Calibri"/>
              </a:rPr>
              <a:t>set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connected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5" dirty="0">
                <a:latin typeface="Calibri"/>
                <a:cs typeface="Calibri"/>
              </a:rPr>
              <a:t> entities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 set.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484"/>
              </a:spcBef>
            </a:pPr>
            <a:r>
              <a:rPr sz="2100" spc="15" dirty="0">
                <a:latin typeface="Arial MT"/>
                <a:cs typeface="Arial MT"/>
              </a:rPr>
              <a:t>–</a:t>
            </a:r>
            <a:r>
              <a:rPr sz="2100" spc="-80" dirty="0">
                <a:latin typeface="Arial MT"/>
                <a:cs typeface="Arial MT"/>
              </a:rPr>
              <a:t> </a:t>
            </a:r>
            <a:r>
              <a:rPr sz="2100" dirty="0">
                <a:latin typeface="Calibri"/>
                <a:cs typeface="Calibri"/>
              </a:rPr>
              <a:t>E.g.,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15" dirty="0">
                <a:latin typeface="Calibri"/>
                <a:cs typeface="Calibri"/>
              </a:rPr>
              <a:t>a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seller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sells</a:t>
            </a:r>
            <a:r>
              <a:rPr sz="2100" spc="-10" dirty="0">
                <a:latin typeface="Calibri"/>
                <a:cs typeface="Calibri"/>
              </a:rPr>
              <a:t> many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items;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15" dirty="0">
                <a:latin typeface="Calibri"/>
                <a:cs typeface="Calibri"/>
              </a:rPr>
              <a:t>a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buyer</a:t>
            </a:r>
            <a:r>
              <a:rPr sz="2100" spc="-5" dirty="0">
                <a:latin typeface="Calibri"/>
                <a:cs typeface="Calibri"/>
              </a:rPr>
              <a:t> can</a:t>
            </a:r>
            <a:r>
              <a:rPr sz="2100" spc="-25" dirty="0">
                <a:latin typeface="Calibri"/>
                <a:cs typeface="Calibri"/>
              </a:rPr>
              <a:t> </a:t>
            </a:r>
            <a:r>
              <a:rPr sz="2100" dirty="0">
                <a:latin typeface="Calibri"/>
                <a:cs typeface="Calibri"/>
              </a:rPr>
              <a:t>buy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10" dirty="0">
                <a:latin typeface="Calibri"/>
                <a:cs typeface="Calibri"/>
              </a:rPr>
              <a:t>many</a:t>
            </a:r>
            <a:r>
              <a:rPr sz="2100" spc="-15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items</a:t>
            </a:r>
            <a:r>
              <a:rPr sz="2100" spc="-10" dirty="0">
                <a:latin typeface="Calibri"/>
                <a:cs typeface="Calibri"/>
              </a:rPr>
              <a:t> </a:t>
            </a:r>
            <a:r>
              <a:rPr sz="2100" spc="-5" dirty="0">
                <a:latin typeface="Calibri"/>
                <a:cs typeface="Calibri"/>
              </a:rPr>
              <a:t>too.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6733" y="76200"/>
            <a:ext cx="2175932" cy="762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02050" y="148166"/>
            <a:ext cx="1741805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5" dirty="0"/>
              <a:t>In</a:t>
            </a:r>
            <a:r>
              <a:rPr spc="-80" dirty="0"/>
              <a:t> </a:t>
            </a:r>
            <a:r>
              <a:rPr spc="-5" dirty="0"/>
              <a:t>Pictures: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268710" y="2767700"/>
            <a:ext cx="866775" cy="1895475"/>
            <a:chOff x="1268710" y="2767700"/>
            <a:chExt cx="866775" cy="189547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8710" y="2767700"/>
              <a:ext cx="180975" cy="180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4510" y="3453500"/>
              <a:ext cx="180975" cy="18097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4510" y="3110600"/>
              <a:ext cx="180975" cy="18097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4510" y="2767700"/>
              <a:ext cx="180975" cy="1809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8710" y="3110600"/>
              <a:ext cx="180975" cy="1809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8710" y="3453500"/>
              <a:ext cx="180975" cy="180975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444923" y="2943913"/>
              <a:ext cx="514350" cy="628650"/>
            </a:xfrm>
            <a:custGeom>
              <a:avLst/>
              <a:gdLst/>
              <a:ahLst/>
              <a:cxnLst/>
              <a:rect l="l" t="t" r="r" b="b"/>
              <a:pathLst>
                <a:path w="514350" h="628650">
                  <a:moveTo>
                    <a:pt x="0" y="0"/>
                  </a:moveTo>
                  <a:lnTo>
                    <a:pt x="514350" y="6286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44923" y="2886763"/>
              <a:ext cx="514350" cy="0"/>
            </a:xfrm>
            <a:custGeom>
              <a:avLst/>
              <a:gdLst/>
              <a:ahLst/>
              <a:cxnLst/>
              <a:rect l="l" t="t" r="r" b="b"/>
              <a:pathLst>
                <a:path w="514350">
                  <a:moveTo>
                    <a:pt x="0" y="0"/>
                  </a:moveTo>
                  <a:lnTo>
                    <a:pt x="51435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4923" y="2943913"/>
              <a:ext cx="514350" cy="285750"/>
            </a:xfrm>
            <a:custGeom>
              <a:avLst/>
              <a:gdLst/>
              <a:ahLst/>
              <a:cxnLst/>
              <a:rect l="l" t="t" r="r" b="b"/>
              <a:pathLst>
                <a:path w="514350" h="285750">
                  <a:moveTo>
                    <a:pt x="0" y="285750"/>
                  </a:moveTo>
                  <a:lnTo>
                    <a:pt x="5143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44923" y="2943913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0" y="57150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4510" y="3796400"/>
              <a:ext cx="180975" cy="18097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8710" y="4139300"/>
              <a:ext cx="180975" cy="18097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8710" y="3796400"/>
              <a:ext cx="180975" cy="1809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54510" y="4139300"/>
              <a:ext cx="180975" cy="180975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1444923" y="3229663"/>
              <a:ext cx="514350" cy="971550"/>
            </a:xfrm>
            <a:custGeom>
              <a:avLst/>
              <a:gdLst/>
              <a:ahLst/>
              <a:cxnLst/>
              <a:rect l="l" t="t" r="r" b="b"/>
              <a:pathLst>
                <a:path w="514350" h="971550">
                  <a:moveTo>
                    <a:pt x="0" y="0"/>
                  </a:moveTo>
                  <a:lnTo>
                    <a:pt x="514350" y="97155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444923" y="4258363"/>
              <a:ext cx="514350" cy="0"/>
            </a:xfrm>
            <a:custGeom>
              <a:avLst/>
              <a:gdLst/>
              <a:ahLst/>
              <a:cxnLst/>
              <a:rect l="l" t="t" r="r" b="b"/>
              <a:pathLst>
                <a:path w="514350">
                  <a:moveTo>
                    <a:pt x="0" y="0"/>
                  </a:moveTo>
                  <a:lnTo>
                    <a:pt x="514350" y="1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8710" y="4482200"/>
              <a:ext cx="180975" cy="180975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1444923" y="4315513"/>
              <a:ext cx="571500" cy="285750"/>
            </a:xfrm>
            <a:custGeom>
              <a:avLst/>
              <a:gdLst/>
              <a:ahLst/>
              <a:cxnLst/>
              <a:rect l="l" t="t" r="r" b="b"/>
              <a:pathLst>
                <a:path w="571500" h="285750">
                  <a:moveTo>
                    <a:pt x="0" y="285750"/>
                  </a:moveTo>
                  <a:lnTo>
                    <a:pt x="57150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444923" y="3229663"/>
              <a:ext cx="514350" cy="342900"/>
            </a:xfrm>
            <a:custGeom>
              <a:avLst/>
              <a:gdLst/>
              <a:ahLst/>
              <a:cxnLst/>
              <a:rect l="l" t="t" r="r" b="b"/>
              <a:pathLst>
                <a:path w="514350" h="342900">
                  <a:moveTo>
                    <a:pt x="0" y="342900"/>
                  </a:moveTo>
                  <a:lnTo>
                    <a:pt x="5143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387773" y="3229663"/>
              <a:ext cx="628650" cy="1257300"/>
            </a:xfrm>
            <a:custGeom>
              <a:avLst/>
              <a:gdLst/>
              <a:ahLst/>
              <a:cxnLst/>
              <a:rect l="l" t="t" r="r" b="b"/>
              <a:pathLst>
                <a:path w="628650" h="1257300">
                  <a:moveTo>
                    <a:pt x="0" y="1257300"/>
                  </a:moveTo>
                  <a:lnTo>
                    <a:pt x="6286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444923" y="3915463"/>
              <a:ext cx="514350" cy="628650"/>
            </a:xfrm>
            <a:custGeom>
              <a:avLst/>
              <a:gdLst/>
              <a:ahLst/>
              <a:cxnLst/>
              <a:rect l="l" t="t" r="r" b="b"/>
              <a:pathLst>
                <a:path w="514350" h="628650">
                  <a:moveTo>
                    <a:pt x="0" y="628650"/>
                  </a:moveTo>
                  <a:lnTo>
                    <a:pt x="51435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444923" y="3572563"/>
              <a:ext cx="514350" cy="285750"/>
            </a:xfrm>
            <a:custGeom>
              <a:avLst/>
              <a:gdLst/>
              <a:ahLst/>
              <a:cxnLst/>
              <a:rect l="l" t="t" r="r" b="b"/>
              <a:pathLst>
                <a:path w="514350" h="285750">
                  <a:moveTo>
                    <a:pt x="514350" y="285750"/>
                  </a:moveTo>
                  <a:lnTo>
                    <a:pt x="0" y="0"/>
                  </a:lnTo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397458" y="4940299"/>
            <a:ext cx="84137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spc="30" dirty="0">
                <a:latin typeface="Calibri"/>
                <a:cs typeface="Calibri"/>
              </a:rPr>
              <a:t>ma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-10" dirty="0">
                <a:latin typeface="Calibri"/>
                <a:cs typeface="Calibri"/>
              </a:rPr>
              <a:t>y</a:t>
            </a:r>
            <a:r>
              <a:rPr sz="1300" spc="10" dirty="0">
                <a:latin typeface="Calibri"/>
                <a:cs typeface="Calibri"/>
              </a:rPr>
              <a:t>-</a:t>
            </a:r>
            <a:r>
              <a:rPr sz="1300" spc="30" dirty="0">
                <a:latin typeface="Calibri"/>
                <a:cs typeface="Calibri"/>
              </a:rPr>
              <a:t>ma</a:t>
            </a:r>
            <a:r>
              <a:rPr sz="1300" dirty="0">
                <a:latin typeface="Calibri"/>
                <a:cs typeface="Calibri"/>
              </a:rPr>
              <a:t>n</a:t>
            </a:r>
            <a:r>
              <a:rPr sz="1300" spc="15" dirty="0">
                <a:latin typeface="Calibri"/>
                <a:cs typeface="Calibri"/>
              </a:rPr>
              <a:t>y</a:t>
            </a:r>
            <a:endParaRPr sz="1300">
              <a:latin typeface="Calibri"/>
              <a:cs typeface="Calibri"/>
            </a:endParaRPr>
          </a:p>
        </p:txBody>
      </p:sp>
      <p:pic>
        <p:nvPicPr>
          <p:cNvPr id="28" name="object 2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39066" y="2751665"/>
            <a:ext cx="5604932" cy="196426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472267" y="76200"/>
            <a:ext cx="4216400" cy="762000"/>
            <a:chOff x="2472267" y="76200"/>
            <a:chExt cx="4216400" cy="762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72267" y="76200"/>
              <a:ext cx="1303867" cy="762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10467" y="76200"/>
              <a:ext cx="575733" cy="7620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29000" y="76200"/>
              <a:ext cx="3259667" cy="762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82875" y="148166"/>
            <a:ext cx="3779520" cy="4419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-5" dirty="0"/>
              <a:t>Many-One</a:t>
            </a:r>
            <a:r>
              <a:rPr spc="-55" dirty="0"/>
              <a:t> </a:t>
            </a:r>
            <a:r>
              <a:rPr spc="-5" dirty="0"/>
              <a:t>Relationships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08639" y="1172632"/>
            <a:ext cx="8562975" cy="316865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269875" marR="471170" indent="-257175">
              <a:lnSpc>
                <a:spcPts val="2870"/>
              </a:lnSpc>
              <a:spcBef>
                <a:spcPts val="204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5" dirty="0">
                <a:latin typeface="Calibri"/>
                <a:cs typeface="Calibri"/>
              </a:rPr>
              <a:t>Some </a:t>
            </a:r>
            <a:r>
              <a:rPr sz="2400" dirty="0">
                <a:latin typeface="Calibri"/>
                <a:cs typeface="Calibri"/>
              </a:rPr>
              <a:t>binary </a:t>
            </a:r>
            <a:r>
              <a:rPr sz="2400" spc="-10" dirty="0">
                <a:latin typeface="Calibri"/>
                <a:cs typeface="Calibri"/>
              </a:rPr>
              <a:t>relationships </a:t>
            </a:r>
            <a:r>
              <a:rPr sz="2400" spc="-15" dirty="0">
                <a:latin typeface="Calibri"/>
                <a:cs typeface="Calibri"/>
              </a:rPr>
              <a:t>are </a:t>
            </a:r>
            <a:r>
              <a:rPr sz="2400" i="1" spc="-10" dirty="0">
                <a:solidFill>
                  <a:srgbClr val="FF0066"/>
                </a:solidFill>
                <a:latin typeface="Calibri"/>
                <a:cs typeface="Calibri"/>
              </a:rPr>
              <a:t>many </a:t>
            </a:r>
            <a:r>
              <a:rPr sz="2400" dirty="0">
                <a:solidFill>
                  <a:srgbClr val="FF0066"/>
                </a:solidFill>
                <a:latin typeface="Calibri"/>
                <a:cs typeface="Calibri"/>
              </a:rPr>
              <a:t>-</a:t>
            </a:r>
            <a:r>
              <a:rPr sz="2400" i="1" dirty="0">
                <a:solidFill>
                  <a:srgbClr val="FF0066"/>
                </a:solidFill>
                <a:latin typeface="Calibri"/>
                <a:cs typeface="Calibri"/>
              </a:rPr>
              <a:t>one </a:t>
            </a:r>
            <a:r>
              <a:rPr sz="2400" spc="-10" dirty="0">
                <a:latin typeface="Calibri"/>
                <a:cs typeface="Calibri"/>
              </a:rPr>
              <a:t>from </a:t>
            </a:r>
            <a:r>
              <a:rPr sz="2400" spc="-5" dirty="0">
                <a:latin typeface="Calibri"/>
                <a:cs typeface="Calibri"/>
              </a:rPr>
              <a:t>one entity set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another.</a:t>
            </a:r>
            <a:endParaRPr sz="2400">
              <a:latin typeface="Calibri"/>
              <a:cs typeface="Calibri"/>
            </a:endParaRPr>
          </a:p>
          <a:p>
            <a:pPr marL="269875" marR="35560" indent="-257175">
              <a:lnSpc>
                <a:spcPts val="2870"/>
              </a:lnSpc>
              <a:spcBef>
                <a:spcPts val="590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15" dirty="0">
                <a:latin typeface="Calibri"/>
                <a:cs typeface="Calibri"/>
              </a:rPr>
              <a:t>Each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first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connected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10" dirty="0">
                <a:latin typeface="Calibri"/>
                <a:cs typeface="Calibri"/>
              </a:rPr>
              <a:t> most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entity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second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set.</a:t>
            </a:r>
            <a:endParaRPr sz="2400">
              <a:latin typeface="Calibri"/>
              <a:cs typeface="Calibri"/>
            </a:endParaRPr>
          </a:p>
          <a:p>
            <a:pPr marL="269875" marR="306705" indent="-257175">
              <a:lnSpc>
                <a:spcPts val="2870"/>
              </a:lnSpc>
              <a:spcBef>
                <a:spcPts val="595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spc="-5" dirty="0">
                <a:latin typeface="Calibri"/>
                <a:cs typeface="Calibri"/>
              </a:rPr>
              <a:t>But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entity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second set</a:t>
            </a:r>
            <a:r>
              <a:rPr sz="2400" spc="-10" dirty="0">
                <a:latin typeface="Calibri"/>
                <a:cs typeface="Calibri"/>
              </a:rPr>
              <a:t> 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connected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zero,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one,</a:t>
            </a:r>
            <a:r>
              <a:rPr sz="2400" spc="-5" dirty="0">
                <a:latin typeface="Calibri"/>
                <a:cs typeface="Calibri"/>
              </a:rPr>
              <a:t> 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many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entities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first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set.</a:t>
            </a:r>
            <a:endParaRPr sz="2400">
              <a:latin typeface="Calibri"/>
              <a:cs typeface="Calibri"/>
            </a:endParaRPr>
          </a:p>
          <a:p>
            <a:pPr marL="269875" marR="5080" indent="-257175">
              <a:lnSpc>
                <a:spcPts val="2870"/>
              </a:lnSpc>
              <a:spcBef>
                <a:spcPts val="590"/>
              </a:spcBef>
              <a:buFont typeface="Arial MT"/>
              <a:buChar char="•"/>
              <a:tabLst>
                <a:tab pos="269240" algn="l"/>
                <a:tab pos="269875" algn="l"/>
              </a:tabLst>
            </a:pPr>
            <a:r>
              <a:rPr sz="2400" dirty="0">
                <a:latin typeface="Calibri"/>
                <a:cs typeface="Calibri"/>
              </a:rPr>
              <a:t>E.g.: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buyer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multiple</a:t>
            </a:r>
            <a:r>
              <a:rPr sz="2400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Calibri"/>
                <a:cs typeface="Calibri"/>
              </a:rPr>
              <a:t>order</a:t>
            </a:r>
            <a:r>
              <a:rPr sz="2400" spc="-5" dirty="0">
                <a:solidFill>
                  <a:srgbClr val="00B050"/>
                </a:solidFill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number,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order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bought by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Calibri"/>
                <a:cs typeface="Calibri"/>
              </a:rPr>
              <a:t>only</a:t>
            </a:r>
            <a:r>
              <a:rPr sz="2400" spc="-1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00B0F0"/>
                </a:solidFill>
                <a:latin typeface="Calibri"/>
                <a:cs typeface="Calibri"/>
              </a:rPr>
              <a:t>one</a:t>
            </a:r>
            <a:r>
              <a:rPr sz="2400" dirty="0">
                <a:solidFill>
                  <a:srgbClr val="00B0F0"/>
                </a:solidFill>
                <a:latin typeface="Calibri"/>
                <a:cs typeface="Calibri"/>
              </a:rPr>
              <a:t> </a:t>
            </a:r>
            <a:r>
              <a:rPr sz="2400" spc="-45" dirty="0">
                <a:solidFill>
                  <a:srgbClr val="00B0F0"/>
                </a:solidFill>
                <a:latin typeface="Calibri"/>
                <a:cs typeface="Calibri"/>
              </a:rPr>
              <a:t>buyer</a:t>
            </a:r>
            <a:r>
              <a:rPr sz="2400" spc="-4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</TotalTime>
  <Words>1664</Words>
  <Application>Microsoft Office PowerPoint</Application>
  <PresentationFormat>On-screen Show (4:3)</PresentationFormat>
  <Paragraphs>381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Arial MT</vt:lpstr>
      <vt:lpstr>Calibri</vt:lpstr>
      <vt:lpstr>Cambria</vt:lpstr>
      <vt:lpstr>Courier New</vt:lpstr>
      <vt:lpstr>Helvetica</vt:lpstr>
      <vt:lpstr>Monotype Sorts</vt:lpstr>
      <vt:lpstr>Times New Roman</vt:lpstr>
      <vt:lpstr>Office Theme</vt:lpstr>
      <vt:lpstr>The ER (Entity-Relationship) Model</vt:lpstr>
      <vt:lpstr>Agenda</vt:lpstr>
      <vt:lpstr>Mapping natural language</vt:lpstr>
      <vt:lpstr>Relationships and Attributes</vt:lpstr>
      <vt:lpstr>TYPES OF RELATIONSHIP</vt:lpstr>
      <vt:lpstr>Conceptual Crow’s Foot Relationship Symbols</vt:lpstr>
      <vt:lpstr>Many-Many Relationships</vt:lpstr>
      <vt:lpstr>In Pictures:</vt:lpstr>
      <vt:lpstr>Many-One Relationships</vt:lpstr>
      <vt:lpstr>In Pictures:</vt:lpstr>
      <vt:lpstr>One-One Relationships</vt:lpstr>
      <vt:lpstr>In Pictures</vt:lpstr>
      <vt:lpstr>Maximum Cardinality</vt:lpstr>
      <vt:lpstr>Minimum Cardinality</vt:lpstr>
      <vt:lpstr>Crow’s Foot Symbols with Cardinalities</vt:lpstr>
      <vt:lpstr>Cardinality Example</vt:lpstr>
      <vt:lpstr>Entity-Relationship Diagrams</vt:lpstr>
      <vt:lpstr>HAS-A Relationships</vt:lpstr>
      <vt:lpstr>Different Representations</vt:lpstr>
      <vt:lpstr>Agenda</vt:lpstr>
      <vt:lpstr>Special Symbols Used</vt:lpstr>
      <vt:lpstr>Strong and Weak Entities</vt:lpstr>
      <vt:lpstr>In E/R Diagrams</vt:lpstr>
      <vt:lpstr>Example: Weak Entity Set</vt:lpstr>
      <vt:lpstr>Partial vs Total Participation</vt:lpstr>
      <vt:lpstr>Weak Entity , Total Participation and Partial Key</vt:lpstr>
      <vt:lpstr>(min, max) constraint</vt:lpstr>
      <vt:lpstr>Modeling Subclasses</vt:lpstr>
      <vt:lpstr>Modeling Subclasses</vt:lpstr>
      <vt:lpstr>Understanding Subclasses</vt:lpstr>
      <vt:lpstr>Product</vt:lpstr>
      <vt:lpstr>Summary</vt:lpstr>
      <vt:lpstr>Design Theory (ER model to Relations)</vt:lpstr>
      <vt:lpstr>Entity Sets to Tables</vt:lpstr>
      <vt:lpstr>Relationship Sets</vt:lpstr>
      <vt:lpstr>Relationship Sets (without Constraints) to Tables</vt:lpstr>
      <vt:lpstr>Relationship Sets (without Constraints) to Tables</vt:lpstr>
      <vt:lpstr>Relationship Sets (without Constraints) to Tables</vt:lpstr>
      <vt:lpstr>Relationship Sets (with key Constraints) to Tables</vt:lpstr>
      <vt:lpstr>Better way of doing it</vt:lpstr>
      <vt:lpstr>PowerPoint Presentation</vt:lpstr>
      <vt:lpstr>PowerPoint Presentation</vt:lpstr>
      <vt:lpstr>Relationship Sets (with Participation Constraints) to Tables</vt:lpstr>
      <vt:lpstr>Translating Weak Entity Sets</vt:lpstr>
      <vt:lpstr>Translating Class Hierarchies</vt:lpstr>
      <vt:lpstr>Two options</vt:lpstr>
      <vt:lpstr>E/R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ER (Entity-Relationship) Model</dc:title>
  <cp:lastModifiedBy>Salim Jibrin Danbatta</cp:lastModifiedBy>
  <cp:revision>4</cp:revision>
  <dcterms:created xsi:type="dcterms:W3CDTF">2022-10-03T07:57:14Z</dcterms:created>
  <dcterms:modified xsi:type="dcterms:W3CDTF">2023-10-24T08:37:19Z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2022-10-03T00:00:00Z</vt:filetime>
  </property>
  <property fmtid="{D5CDD505-2E9C-101B-9397-08002B2CF9AE}" pid="3" name="Creator">
    <vt:lpwstr>PDFium</vt:lpwstr>
  </property>
  <property fmtid="{D5CDD505-2E9C-101B-9397-08002B2CF9AE}" pid="4" name="LastSaved">
    <vt:filetime>2022-10-03T00:00:00Z</vt:filetime>
  </property>
</Properties>
</file>