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2"/>
  </p:notesMasterIdLst>
  <p:handoutMasterIdLst>
    <p:handoutMasterId r:id="rId23"/>
  </p:handoutMasterIdLst>
  <p:sldIdLst>
    <p:sldId id="256" r:id="rId2"/>
    <p:sldId id="257" r:id="rId3"/>
    <p:sldId id="263" r:id="rId4"/>
    <p:sldId id="262" r:id="rId5"/>
    <p:sldId id="277" r:id="rId6"/>
    <p:sldId id="259" r:id="rId7"/>
    <p:sldId id="258" r:id="rId8"/>
    <p:sldId id="260" r:id="rId9"/>
    <p:sldId id="272" r:id="rId10"/>
    <p:sldId id="273" r:id="rId11"/>
    <p:sldId id="261" r:id="rId12"/>
    <p:sldId id="264" r:id="rId13"/>
    <p:sldId id="266" r:id="rId14"/>
    <p:sldId id="265" r:id="rId15"/>
    <p:sldId id="268" r:id="rId16"/>
    <p:sldId id="269" r:id="rId17"/>
    <p:sldId id="270" r:id="rId18"/>
    <p:sldId id="274" r:id="rId19"/>
    <p:sldId id="27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snapToGrid="0">
      <p:cViewPr>
        <p:scale>
          <a:sx n="70" d="100"/>
          <a:sy n="70" d="100"/>
        </p:scale>
        <p:origin x="2288" y="-2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6309CA-5EED-4921-A764-FE73BEBFBA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B432E5-31E2-4FD4-BC89-6AC9DE17C9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68F93-BC28-4607-92BC-AB70B90504CA}" type="datetimeFigureOut">
              <a:rPr lang="en-US" smtClean="0"/>
              <a:t>1/24/2020</a:t>
            </a:fld>
            <a:endParaRPr lang="en-US"/>
          </a:p>
        </p:txBody>
      </p:sp>
      <p:sp>
        <p:nvSpPr>
          <p:cNvPr id="4" name="Footer Placeholder 3">
            <a:extLst>
              <a:ext uri="{FF2B5EF4-FFF2-40B4-BE49-F238E27FC236}">
                <a16:creationId xmlns:a16="http://schemas.microsoft.com/office/drawing/2014/main" id="{E8ED671C-77D7-430A-AC02-7846EC747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B96EDD3-9188-4AE9-B451-7653E9F3DF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3ED082-7790-4C92-86E7-ED71EB4AF02C}" type="slidenum">
              <a:rPr lang="en-US" smtClean="0"/>
              <a:t>‹#›</a:t>
            </a:fld>
            <a:endParaRPr lang="en-US"/>
          </a:p>
        </p:txBody>
      </p:sp>
      <p:pic>
        <p:nvPicPr>
          <p:cNvPr id="7" name="Picture 6">
            <a:extLst>
              <a:ext uri="{FF2B5EF4-FFF2-40B4-BE49-F238E27FC236}">
                <a16:creationId xmlns:a16="http://schemas.microsoft.com/office/drawing/2014/main" id="{8CB82DEB-084E-40C9-9129-ADA6C8BE5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3719513"/>
            <a:ext cx="971550" cy="579692"/>
          </a:xfrm>
          <a:prstGeom prst="rect">
            <a:avLst/>
          </a:prstGeom>
        </p:spPr>
      </p:pic>
    </p:spTree>
    <p:extLst>
      <p:ext uri="{BB962C8B-B14F-4D97-AF65-F5344CB8AC3E}">
        <p14:creationId xmlns:p14="http://schemas.microsoft.com/office/powerpoint/2010/main" val="3398352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219C0-29F5-4D27-BD0B-20712E9D8162}"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BE438-8899-4530-8134-2E68A4B153B8}" type="slidenum">
              <a:rPr lang="en-US" smtClean="0"/>
              <a:t>‹#›</a:t>
            </a:fld>
            <a:endParaRPr lang="en-US"/>
          </a:p>
        </p:txBody>
      </p:sp>
    </p:spTree>
    <p:extLst>
      <p:ext uri="{BB962C8B-B14F-4D97-AF65-F5344CB8AC3E}">
        <p14:creationId xmlns:p14="http://schemas.microsoft.com/office/powerpoint/2010/main" val="90769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D5D9AF-55CB-4D71-A83D-453A12CFBCC6}" type="datetime1">
              <a:rPr lang="en-US" smtClean="0"/>
              <a:t>1/24/2020</a:t>
            </a:fld>
            <a:endParaRPr lang="en-US"/>
          </a:p>
        </p:txBody>
      </p:sp>
      <p:sp>
        <p:nvSpPr>
          <p:cNvPr id="5" name="Footer Placeholder 4"/>
          <p:cNvSpPr>
            <a:spLocks noGrp="1"/>
          </p:cNvSpPr>
          <p:nvPr>
            <p:ph type="ftr" sz="quarter" idx="11"/>
          </p:nvPr>
        </p:nvSpPr>
        <p:spPr/>
        <p:txBody>
          <a:bodyPr/>
          <a:lstStyle/>
          <a:p>
            <a:r>
              <a:rPr lang="en-US"/>
              <a:t>Badan Pengkajian dan Penerapan Teknologi</a:t>
            </a:r>
          </a:p>
        </p:txBody>
      </p:sp>
      <p:sp>
        <p:nvSpPr>
          <p:cNvPr id="6" name="Slide Number Placeholder 5"/>
          <p:cNvSpPr>
            <a:spLocks noGrp="1"/>
          </p:cNvSpPr>
          <p:nvPr>
            <p:ph type="sldNum" sz="quarter" idx="12"/>
          </p:nvPr>
        </p:nvSpPr>
        <p:spPr/>
        <p:txBody>
          <a:bodyPr/>
          <a:lstStyle/>
          <a:p>
            <a:fld id="{D79AE269-1EC6-44BC-858A-3990CE9795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A9D4E9B-A410-4C0C-BD12-27F85C378B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4324" y="6474706"/>
            <a:ext cx="561923" cy="335281"/>
          </a:xfrm>
          <a:prstGeom prst="rect">
            <a:avLst/>
          </a:prstGeom>
        </p:spPr>
      </p:pic>
    </p:spTree>
    <p:extLst>
      <p:ext uri="{BB962C8B-B14F-4D97-AF65-F5344CB8AC3E}">
        <p14:creationId xmlns:p14="http://schemas.microsoft.com/office/powerpoint/2010/main" val="132139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362D9-2343-4478-A9A9-1DF8AF513A40}" type="datetime1">
              <a:rPr lang="en-US" smtClean="0"/>
              <a:t>1/24/2020</a:t>
            </a:fld>
            <a:endParaRPr lang="en-US"/>
          </a:p>
        </p:txBody>
      </p:sp>
      <p:sp>
        <p:nvSpPr>
          <p:cNvPr id="5" name="Footer Placeholder 4"/>
          <p:cNvSpPr>
            <a:spLocks noGrp="1"/>
          </p:cNvSpPr>
          <p:nvPr>
            <p:ph type="ftr" sz="quarter" idx="11"/>
          </p:nvPr>
        </p:nvSpPr>
        <p:spPr/>
        <p:txBody>
          <a:bodyPr/>
          <a:lstStyle/>
          <a:p>
            <a:r>
              <a:rPr lang="en-US"/>
              <a:t>Badan Pengkajian dan Penerapan Teknologi</a:t>
            </a:r>
          </a:p>
        </p:txBody>
      </p:sp>
      <p:sp>
        <p:nvSpPr>
          <p:cNvPr id="6" name="Slide Number Placeholder 5"/>
          <p:cNvSpPr>
            <a:spLocks noGrp="1"/>
          </p:cNvSpPr>
          <p:nvPr>
            <p:ph type="sldNum" sz="quarter" idx="12"/>
          </p:nvPr>
        </p:nvSpPr>
        <p:spPr/>
        <p:txBody>
          <a:bodyPr/>
          <a:lstStyle/>
          <a:p>
            <a:fld id="{D79AE269-1EC6-44BC-858A-3990CE97957B}" type="slidenum">
              <a:rPr lang="en-US" smtClean="0"/>
              <a:t>‹#›</a:t>
            </a:fld>
            <a:endParaRPr lang="en-US"/>
          </a:p>
        </p:txBody>
      </p:sp>
    </p:spTree>
    <p:extLst>
      <p:ext uri="{BB962C8B-B14F-4D97-AF65-F5344CB8AC3E}">
        <p14:creationId xmlns:p14="http://schemas.microsoft.com/office/powerpoint/2010/main" val="247503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F536D-928A-4D41-9316-EB2D3F61770A}" type="datetime1">
              <a:rPr lang="en-US" smtClean="0"/>
              <a:t>1/24/2020</a:t>
            </a:fld>
            <a:endParaRPr lang="en-US"/>
          </a:p>
        </p:txBody>
      </p:sp>
      <p:sp>
        <p:nvSpPr>
          <p:cNvPr id="5" name="Footer Placeholder 4"/>
          <p:cNvSpPr>
            <a:spLocks noGrp="1"/>
          </p:cNvSpPr>
          <p:nvPr>
            <p:ph type="ftr" sz="quarter" idx="11"/>
          </p:nvPr>
        </p:nvSpPr>
        <p:spPr/>
        <p:txBody>
          <a:bodyPr/>
          <a:lstStyle/>
          <a:p>
            <a:r>
              <a:rPr lang="en-US"/>
              <a:t>Badan Pengkajian dan Penerapan Teknologi</a:t>
            </a:r>
          </a:p>
        </p:txBody>
      </p:sp>
      <p:sp>
        <p:nvSpPr>
          <p:cNvPr id="6" name="Slide Number Placeholder 5"/>
          <p:cNvSpPr>
            <a:spLocks noGrp="1"/>
          </p:cNvSpPr>
          <p:nvPr>
            <p:ph type="sldNum" sz="quarter" idx="12"/>
          </p:nvPr>
        </p:nvSpPr>
        <p:spPr/>
        <p:txBody>
          <a:bodyPr/>
          <a:lstStyle/>
          <a:p>
            <a:fld id="{D79AE269-1EC6-44BC-858A-3990CE97957B}" type="slidenum">
              <a:rPr lang="en-US" smtClean="0"/>
              <a:t>‹#›</a:t>
            </a:fld>
            <a:endParaRPr lang="en-US"/>
          </a:p>
        </p:txBody>
      </p:sp>
    </p:spTree>
    <p:extLst>
      <p:ext uri="{BB962C8B-B14F-4D97-AF65-F5344CB8AC3E}">
        <p14:creationId xmlns:p14="http://schemas.microsoft.com/office/powerpoint/2010/main" val="65889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D21452E-6BDB-4491-91FD-47277B2B78A4}" type="datetime1">
              <a:rPr lang="en-US" smtClean="0"/>
              <a:t>1/24/2020</a:t>
            </a:fld>
            <a:endParaRPr lang="en-US"/>
          </a:p>
        </p:txBody>
      </p:sp>
      <p:sp>
        <p:nvSpPr>
          <p:cNvPr id="5" name="Footer Placeholder 4"/>
          <p:cNvSpPr>
            <a:spLocks noGrp="1"/>
          </p:cNvSpPr>
          <p:nvPr>
            <p:ph type="ftr" sz="quarter" idx="11"/>
          </p:nvPr>
        </p:nvSpPr>
        <p:spPr/>
        <p:txBody>
          <a:bodyPr/>
          <a:lstStyle/>
          <a:p>
            <a:r>
              <a:rPr lang="en-US" dirty="0"/>
              <a:t>Badan </a:t>
            </a:r>
            <a:r>
              <a:rPr lang="en-US" dirty="0" err="1"/>
              <a:t>Pengkajian</a:t>
            </a:r>
            <a:r>
              <a:rPr lang="en-US" dirty="0"/>
              <a:t> dan </a:t>
            </a:r>
            <a:r>
              <a:rPr lang="en-US" dirty="0" err="1"/>
              <a:t>Penerapan</a:t>
            </a:r>
            <a:r>
              <a:rPr lang="en-US" dirty="0"/>
              <a:t> </a:t>
            </a:r>
            <a:r>
              <a:rPr lang="en-US" dirty="0" err="1"/>
              <a:t>Teknologi</a:t>
            </a:r>
            <a:endParaRPr lang="en-US" dirty="0"/>
          </a:p>
        </p:txBody>
      </p:sp>
      <p:sp>
        <p:nvSpPr>
          <p:cNvPr id="6" name="Slide Number Placeholder 5"/>
          <p:cNvSpPr>
            <a:spLocks noGrp="1"/>
          </p:cNvSpPr>
          <p:nvPr>
            <p:ph type="sldNum" sz="quarter" idx="12"/>
          </p:nvPr>
        </p:nvSpPr>
        <p:spPr/>
        <p:txBody>
          <a:bodyPr/>
          <a:lstStyle/>
          <a:p>
            <a:fld id="{D79AE269-1EC6-44BC-858A-3990CE97957B}" type="slidenum">
              <a:rPr lang="en-US" smtClean="0"/>
              <a:t>‹#›</a:t>
            </a:fld>
            <a:endParaRPr lang="en-US"/>
          </a:p>
        </p:txBody>
      </p:sp>
    </p:spTree>
    <p:extLst>
      <p:ext uri="{BB962C8B-B14F-4D97-AF65-F5344CB8AC3E}">
        <p14:creationId xmlns:p14="http://schemas.microsoft.com/office/powerpoint/2010/main" val="69969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1E908-5863-4256-8DA7-D446D9C91BFA}" type="datetime1">
              <a:rPr lang="en-US" smtClean="0"/>
              <a:t>1/24/2020</a:t>
            </a:fld>
            <a:endParaRPr lang="en-US"/>
          </a:p>
        </p:txBody>
      </p:sp>
      <p:sp>
        <p:nvSpPr>
          <p:cNvPr id="5" name="Footer Placeholder 4"/>
          <p:cNvSpPr>
            <a:spLocks noGrp="1"/>
          </p:cNvSpPr>
          <p:nvPr>
            <p:ph type="ftr" sz="quarter" idx="11"/>
          </p:nvPr>
        </p:nvSpPr>
        <p:spPr/>
        <p:txBody>
          <a:bodyPr/>
          <a:lstStyle/>
          <a:p>
            <a:r>
              <a:rPr lang="en-US"/>
              <a:t>Badan Pengkajian dan Penerapan Teknologi</a:t>
            </a:r>
          </a:p>
        </p:txBody>
      </p:sp>
      <p:sp>
        <p:nvSpPr>
          <p:cNvPr id="6" name="Slide Number Placeholder 5"/>
          <p:cNvSpPr>
            <a:spLocks noGrp="1"/>
          </p:cNvSpPr>
          <p:nvPr>
            <p:ph type="sldNum" sz="quarter" idx="12"/>
          </p:nvPr>
        </p:nvSpPr>
        <p:spPr/>
        <p:txBody>
          <a:bodyPr/>
          <a:lstStyle/>
          <a:p>
            <a:fld id="{D79AE269-1EC6-44BC-858A-3990CE9795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4C20B53-6EBB-4EBE-8B85-C68BAD7752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4324" y="6474706"/>
            <a:ext cx="561923" cy="335281"/>
          </a:xfrm>
          <a:prstGeom prst="rect">
            <a:avLst/>
          </a:prstGeom>
        </p:spPr>
      </p:pic>
    </p:spTree>
    <p:extLst>
      <p:ext uri="{BB962C8B-B14F-4D97-AF65-F5344CB8AC3E}">
        <p14:creationId xmlns:p14="http://schemas.microsoft.com/office/powerpoint/2010/main" val="279977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FF537-7F7C-4453-937A-5DACD895C296}" type="datetime1">
              <a:rPr lang="en-US" smtClean="0"/>
              <a:t>1/24/2020</a:t>
            </a:fld>
            <a:endParaRPr lang="en-US"/>
          </a:p>
        </p:txBody>
      </p:sp>
      <p:sp>
        <p:nvSpPr>
          <p:cNvPr id="6" name="Footer Placeholder 5"/>
          <p:cNvSpPr>
            <a:spLocks noGrp="1"/>
          </p:cNvSpPr>
          <p:nvPr>
            <p:ph type="ftr" sz="quarter" idx="11"/>
          </p:nvPr>
        </p:nvSpPr>
        <p:spPr/>
        <p:txBody>
          <a:bodyPr/>
          <a:lstStyle/>
          <a:p>
            <a:r>
              <a:rPr lang="en-US"/>
              <a:t>Badan Pengkajian dan Penerapan Teknologi</a:t>
            </a:r>
          </a:p>
        </p:txBody>
      </p:sp>
      <p:sp>
        <p:nvSpPr>
          <p:cNvPr id="7" name="Slide Number Placeholder 6"/>
          <p:cNvSpPr>
            <a:spLocks noGrp="1"/>
          </p:cNvSpPr>
          <p:nvPr>
            <p:ph type="sldNum" sz="quarter" idx="12"/>
          </p:nvPr>
        </p:nvSpPr>
        <p:spPr/>
        <p:txBody>
          <a:bodyPr/>
          <a:lstStyle/>
          <a:p>
            <a:fld id="{D79AE269-1EC6-44BC-858A-3990CE97957B}" type="slidenum">
              <a:rPr lang="en-US" smtClean="0"/>
              <a:t>‹#›</a:t>
            </a:fld>
            <a:endParaRPr lang="en-US"/>
          </a:p>
        </p:txBody>
      </p:sp>
    </p:spTree>
    <p:extLst>
      <p:ext uri="{BB962C8B-B14F-4D97-AF65-F5344CB8AC3E}">
        <p14:creationId xmlns:p14="http://schemas.microsoft.com/office/powerpoint/2010/main" val="269377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B10C1D-D90D-40DC-A3B8-FE80416C6A06}" type="datetime1">
              <a:rPr lang="en-US" smtClean="0"/>
              <a:t>1/24/2020</a:t>
            </a:fld>
            <a:endParaRPr lang="en-US"/>
          </a:p>
        </p:txBody>
      </p:sp>
      <p:sp>
        <p:nvSpPr>
          <p:cNvPr id="8" name="Footer Placeholder 7"/>
          <p:cNvSpPr>
            <a:spLocks noGrp="1"/>
          </p:cNvSpPr>
          <p:nvPr>
            <p:ph type="ftr" sz="quarter" idx="11"/>
          </p:nvPr>
        </p:nvSpPr>
        <p:spPr/>
        <p:txBody>
          <a:bodyPr/>
          <a:lstStyle/>
          <a:p>
            <a:r>
              <a:rPr lang="en-US"/>
              <a:t>Badan Pengkajian dan Penerapan Teknologi</a:t>
            </a:r>
          </a:p>
        </p:txBody>
      </p:sp>
      <p:sp>
        <p:nvSpPr>
          <p:cNvPr id="9" name="Slide Number Placeholder 8"/>
          <p:cNvSpPr>
            <a:spLocks noGrp="1"/>
          </p:cNvSpPr>
          <p:nvPr>
            <p:ph type="sldNum" sz="quarter" idx="12"/>
          </p:nvPr>
        </p:nvSpPr>
        <p:spPr/>
        <p:txBody>
          <a:bodyPr/>
          <a:lstStyle/>
          <a:p>
            <a:fld id="{D79AE269-1EC6-44BC-858A-3990CE97957B}" type="slidenum">
              <a:rPr lang="en-US" smtClean="0"/>
              <a:t>‹#›</a:t>
            </a:fld>
            <a:endParaRPr lang="en-US"/>
          </a:p>
        </p:txBody>
      </p:sp>
    </p:spTree>
    <p:extLst>
      <p:ext uri="{BB962C8B-B14F-4D97-AF65-F5344CB8AC3E}">
        <p14:creationId xmlns:p14="http://schemas.microsoft.com/office/powerpoint/2010/main" val="193423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86F04B-80C5-457F-80AA-3A3B2754A930}" type="datetime1">
              <a:rPr lang="en-US" smtClean="0"/>
              <a:t>1/24/2020</a:t>
            </a:fld>
            <a:endParaRPr lang="en-US"/>
          </a:p>
        </p:txBody>
      </p:sp>
      <p:sp>
        <p:nvSpPr>
          <p:cNvPr id="4" name="Footer Placeholder 3"/>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p:cNvSpPr>
            <a:spLocks noGrp="1"/>
          </p:cNvSpPr>
          <p:nvPr>
            <p:ph type="sldNum" sz="quarter" idx="12"/>
          </p:nvPr>
        </p:nvSpPr>
        <p:spPr/>
        <p:txBody>
          <a:bodyPr/>
          <a:lstStyle/>
          <a:p>
            <a:fld id="{D79AE269-1EC6-44BC-858A-3990CE97957B}" type="slidenum">
              <a:rPr lang="en-US" smtClean="0"/>
              <a:t>‹#›</a:t>
            </a:fld>
            <a:endParaRPr lang="en-US"/>
          </a:p>
        </p:txBody>
      </p:sp>
    </p:spTree>
    <p:extLst>
      <p:ext uri="{BB962C8B-B14F-4D97-AF65-F5344CB8AC3E}">
        <p14:creationId xmlns:p14="http://schemas.microsoft.com/office/powerpoint/2010/main" val="313547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E28ED8-6621-4292-BD1A-3545FCF388E1}" type="datetime1">
              <a:rPr lang="en-US" smtClean="0"/>
              <a:t>1/24/2020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Badan Pengkajian dan Penerapan Teknologi</a:t>
            </a:r>
            <a:endParaRPr lang="en-US" dirty="0"/>
          </a:p>
        </p:txBody>
      </p:sp>
      <p:sp>
        <p:nvSpPr>
          <p:cNvPr id="9" name="Slide Number Placeholder 8"/>
          <p:cNvSpPr>
            <a:spLocks noGrp="1"/>
          </p:cNvSpPr>
          <p:nvPr>
            <p:ph type="sldNum" sz="quarter" idx="12"/>
          </p:nvPr>
        </p:nvSpPr>
        <p:spPr/>
        <p:txBody>
          <a:bodyPr/>
          <a:lstStyle/>
          <a:p>
            <a:fld id="{D79AE269-1EC6-44BC-858A-3990CE97957B}" type="slidenum">
              <a:rPr lang="en-US" smtClean="0"/>
              <a:t>‹#›</a:t>
            </a:fld>
            <a:endParaRPr lang="en-US"/>
          </a:p>
        </p:txBody>
      </p:sp>
      <p:pic>
        <p:nvPicPr>
          <p:cNvPr id="10" name="Picture 9">
            <a:extLst>
              <a:ext uri="{FF2B5EF4-FFF2-40B4-BE49-F238E27FC236}">
                <a16:creationId xmlns:a16="http://schemas.microsoft.com/office/drawing/2014/main" id="{D4060C09-5980-4C08-B21E-FE28EB2240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4324" y="6474706"/>
            <a:ext cx="561923" cy="335281"/>
          </a:xfrm>
          <a:prstGeom prst="rect">
            <a:avLst/>
          </a:prstGeom>
        </p:spPr>
      </p:pic>
    </p:spTree>
    <p:extLst>
      <p:ext uri="{BB962C8B-B14F-4D97-AF65-F5344CB8AC3E}">
        <p14:creationId xmlns:p14="http://schemas.microsoft.com/office/powerpoint/2010/main" val="119955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D1B11B-8E21-46ED-A5A0-6B9771617834}" type="datetime1">
              <a:rPr lang="en-US" smtClean="0"/>
              <a:t>1/24/2020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Badan Pengkajian dan Penerapan Teknologi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9AE269-1EC6-44BC-858A-3990CE97957B}" type="slidenum">
              <a:rPr lang="en-US" smtClean="0"/>
              <a:t>‹#›</a:t>
            </a:fld>
            <a:endParaRPr lang="en-US"/>
          </a:p>
        </p:txBody>
      </p:sp>
    </p:spTree>
    <p:extLst>
      <p:ext uri="{BB962C8B-B14F-4D97-AF65-F5344CB8AC3E}">
        <p14:creationId xmlns:p14="http://schemas.microsoft.com/office/powerpoint/2010/main" val="366837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2908D4-0A41-44B8-B010-D3B9C616E49E}" type="datetime1">
              <a:rPr lang="en-US" smtClean="0"/>
              <a:t>1/24/2020</a:t>
            </a:fld>
            <a:endParaRPr lang="en-US"/>
          </a:p>
        </p:txBody>
      </p:sp>
      <p:sp>
        <p:nvSpPr>
          <p:cNvPr id="6" name="Footer Placeholder 5"/>
          <p:cNvSpPr>
            <a:spLocks noGrp="1"/>
          </p:cNvSpPr>
          <p:nvPr>
            <p:ph type="ftr" sz="quarter" idx="11"/>
          </p:nvPr>
        </p:nvSpPr>
        <p:spPr/>
        <p:txBody>
          <a:bodyPr/>
          <a:lstStyle/>
          <a:p>
            <a:r>
              <a:rPr lang="en-US"/>
              <a:t>Badan Pengkajian dan Penerapan Teknologi</a:t>
            </a:r>
          </a:p>
        </p:txBody>
      </p:sp>
      <p:sp>
        <p:nvSpPr>
          <p:cNvPr id="7" name="Slide Number Placeholder 6"/>
          <p:cNvSpPr>
            <a:spLocks noGrp="1"/>
          </p:cNvSpPr>
          <p:nvPr>
            <p:ph type="sldNum" sz="quarter" idx="12"/>
          </p:nvPr>
        </p:nvSpPr>
        <p:spPr/>
        <p:txBody>
          <a:bodyPr/>
          <a:lstStyle/>
          <a:p>
            <a:fld id="{D79AE269-1EC6-44BC-858A-3990CE97957B}" type="slidenum">
              <a:rPr lang="en-US" smtClean="0"/>
              <a:t>‹#›</a:t>
            </a:fld>
            <a:endParaRPr lang="en-US"/>
          </a:p>
        </p:txBody>
      </p:sp>
    </p:spTree>
    <p:extLst>
      <p:ext uri="{BB962C8B-B14F-4D97-AF65-F5344CB8AC3E}">
        <p14:creationId xmlns:p14="http://schemas.microsoft.com/office/powerpoint/2010/main" val="224711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C5BAAB-5246-4B7D-9860-C2F96E855012}" type="datetime1">
              <a:rPr lang="en-US" smtClean="0"/>
              <a:t>1/24/2020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100" cap="all" baseline="0">
                <a:solidFill>
                  <a:srgbClr val="FFFFFF"/>
                </a:solidFill>
              </a:defRPr>
            </a:lvl1pPr>
          </a:lstStyle>
          <a:p>
            <a:r>
              <a:rPr lang="en-US"/>
              <a:t>Badan Pengkajian dan Penerapan Teknologi</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9AE269-1EC6-44BC-858A-3990CE9795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4A7B0BC-C0AD-4E55-B07D-130814B6F62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984324" y="6474706"/>
            <a:ext cx="561923" cy="335281"/>
          </a:xfrm>
          <a:prstGeom prst="rect">
            <a:avLst/>
          </a:prstGeom>
        </p:spPr>
      </p:pic>
    </p:spTree>
    <p:extLst>
      <p:ext uri="{BB962C8B-B14F-4D97-AF65-F5344CB8AC3E}">
        <p14:creationId xmlns:p14="http://schemas.microsoft.com/office/powerpoint/2010/main" val="249392816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ozilla.github.io/pdf.js/examples/index.html#interactive-examp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onvajs.org/do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unpkg.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onvajs.org/docs/overview.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justaskgemalto.com/en/what-is-a-digital-certificat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WaOnEmperoR/pdf_preview"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2" Type="http://schemas.openxmlformats.org/officeDocument/2006/relationships/hyperlink" Target="https://en.wikipedia.org/wiki/Prerequisite_Tree" TargetMode="External"/><Relationship Id="rId1" Type="http://schemas.openxmlformats.org/officeDocument/2006/relationships/slideLayout" Target="../slideLayouts/slideLayout2.xml"/><Relationship Id="rId4" Type="http://schemas.openxmlformats.org/officeDocument/2006/relationships/hyperlink" Target="https://en.wikipedia.org/wiki/Data_integr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eken.bppt.go.i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dnjs.com/libraries/pdf.js" TargetMode="External"/><Relationship Id="rId2" Type="http://schemas.openxmlformats.org/officeDocument/2006/relationships/hyperlink" Target="https://mozilla.github.io/pdf.j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DA23-7CDB-42D1-A333-8B72335B4BDC}"/>
              </a:ext>
            </a:extLst>
          </p:cNvPr>
          <p:cNvSpPr>
            <a:spLocks noGrp="1"/>
          </p:cNvSpPr>
          <p:nvPr>
            <p:ph type="ctrTitle"/>
          </p:nvPr>
        </p:nvSpPr>
        <p:spPr/>
        <p:txBody>
          <a:bodyPr>
            <a:normAutofit/>
          </a:bodyPr>
          <a:lstStyle/>
          <a:p>
            <a:r>
              <a:rPr lang="en-US" dirty="0"/>
              <a:t>Integrated View for</a:t>
            </a:r>
            <a:br>
              <a:rPr lang="en-US" dirty="0"/>
            </a:br>
            <a:r>
              <a:rPr lang="en-US" dirty="0"/>
              <a:t>PDF Signing via REST API</a:t>
            </a:r>
          </a:p>
        </p:txBody>
      </p:sp>
      <p:sp>
        <p:nvSpPr>
          <p:cNvPr id="3" name="Subtitle 2">
            <a:extLst>
              <a:ext uri="{FF2B5EF4-FFF2-40B4-BE49-F238E27FC236}">
                <a16:creationId xmlns:a16="http://schemas.microsoft.com/office/drawing/2014/main" id="{48BF819F-5618-48CB-8158-8696C590569E}"/>
              </a:ext>
            </a:extLst>
          </p:cNvPr>
          <p:cNvSpPr>
            <a:spLocks noGrp="1"/>
          </p:cNvSpPr>
          <p:nvPr>
            <p:ph type="subTitle" idx="1"/>
          </p:nvPr>
        </p:nvSpPr>
        <p:spPr/>
        <p:txBody>
          <a:bodyPr/>
          <a:lstStyle/>
          <a:p>
            <a:r>
              <a:rPr lang="en-US" dirty="0"/>
              <a:t>Rachmawan Atmaji </a:t>
            </a:r>
            <a:r>
              <a:rPr lang="en-US" dirty="0" err="1"/>
              <a:t>perdana</a:t>
            </a:r>
            <a:endParaRPr lang="en-US" dirty="0"/>
          </a:p>
          <a:p>
            <a:r>
              <a:rPr lang="en-US" i="1" dirty="0"/>
              <a:t>PEREKAYASA </a:t>
            </a:r>
            <a:r>
              <a:rPr lang="en-US" i="1" dirty="0" err="1"/>
              <a:t>pertama</a:t>
            </a:r>
            <a:r>
              <a:rPr lang="en-US" i="1" dirty="0"/>
              <a:t> (iii-b)</a:t>
            </a:r>
          </a:p>
        </p:txBody>
      </p:sp>
      <p:sp>
        <p:nvSpPr>
          <p:cNvPr id="4" name="Footer Placeholder 3">
            <a:extLst>
              <a:ext uri="{FF2B5EF4-FFF2-40B4-BE49-F238E27FC236}">
                <a16:creationId xmlns:a16="http://schemas.microsoft.com/office/drawing/2014/main" id="{0A90B82A-D241-48BC-8288-20455706158A}"/>
              </a:ext>
            </a:extLst>
          </p:cNvPr>
          <p:cNvSpPr>
            <a:spLocks noGrp="1"/>
          </p:cNvSpPr>
          <p:nvPr>
            <p:ph type="ftr" sz="quarter" idx="11"/>
          </p:nvPr>
        </p:nvSpPr>
        <p:spPr/>
        <p:txBody>
          <a:bodyPr/>
          <a:lstStyle/>
          <a:p>
            <a:r>
              <a:rPr lang="en-US"/>
              <a:t>Badan Pengkajian dan Penerapan Teknologi</a:t>
            </a:r>
          </a:p>
        </p:txBody>
      </p:sp>
      <p:sp>
        <p:nvSpPr>
          <p:cNvPr id="5" name="Slide Number Placeholder 4">
            <a:extLst>
              <a:ext uri="{FF2B5EF4-FFF2-40B4-BE49-F238E27FC236}">
                <a16:creationId xmlns:a16="http://schemas.microsoft.com/office/drawing/2014/main" id="{D0045249-531C-4DB5-A87C-0A3B75550A31}"/>
              </a:ext>
            </a:extLst>
          </p:cNvPr>
          <p:cNvSpPr>
            <a:spLocks noGrp="1"/>
          </p:cNvSpPr>
          <p:nvPr>
            <p:ph type="sldNum" sz="quarter" idx="12"/>
          </p:nvPr>
        </p:nvSpPr>
        <p:spPr/>
        <p:txBody>
          <a:bodyPr/>
          <a:lstStyle/>
          <a:p>
            <a:fld id="{D79AE269-1EC6-44BC-858A-3990CE97957B}" type="slidenum">
              <a:rPr lang="en-US" smtClean="0"/>
              <a:t>1</a:t>
            </a:fld>
            <a:endParaRPr lang="en-US"/>
          </a:p>
        </p:txBody>
      </p:sp>
    </p:spTree>
    <p:extLst>
      <p:ext uri="{BB962C8B-B14F-4D97-AF65-F5344CB8AC3E}">
        <p14:creationId xmlns:p14="http://schemas.microsoft.com/office/powerpoint/2010/main" val="3879842323"/>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02CE-9047-4722-912D-AB3609DE80DF}"/>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PDF.js – Render PDF</a:t>
            </a:r>
          </a:p>
        </p:txBody>
      </p:sp>
      <p:sp>
        <p:nvSpPr>
          <p:cNvPr id="4" name="Footer Placeholder 3">
            <a:extLst>
              <a:ext uri="{FF2B5EF4-FFF2-40B4-BE49-F238E27FC236}">
                <a16:creationId xmlns:a16="http://schemas.microsoft.com/office/drawing/2014/main" id="{71DBBF69-0543-43A9-ABBB-E75EF4F57365}"/>
              </a:ext>
            </a:extLst>
          </p:cNvPr>
          <p:cNvSpPr>
            <a:spLocks noGrp="1"/>
          </p:cNvSpPr>
          <p:nvPr>
            <p:ph type="ftr" sz="quarter" idx="11"/>
          </p:nvPr>
        </p:nvSpPr>
        <p:spPr/>
        <p:txBody>
          <a:bodyPr/>
          <a:lstStyle/>
          <a:p>
            <a:r>
              <a:rPr lang="en-US" dirty="0"/>
              <a:t>Badan </a:t>
            </a:r>
            <a:r>
              <a:rPr lang="en-US" dirty="0" err="1"/>
              <a:t>Pengkajian</a:t>
            </a:r>
            <a:r>
              <a:rPr lang="en-US" dirty="0"/>
              <a:t> dan </a:t>
            </a:r>
            <a:r>
              <a:rPr lang="en-US" dirty="0" err="1"/>
              <a:t>Penerapan</a:t>
            </a:r>
            <a:r>
              <a:rPr lang="en-US" dirty="0"/>
              <a:t> </a:t>
            </a:r>
            <a:r>
              <a:rPr lang="en-US" dirty="0" err="1"/>
              <a:t>Teknologi</a:t>
            </a:r>
            <a:endParaRPr lang="en-US" dirty="0"/>
          </a:p>
        </p:txBody>
      </p:sp>
      <p:sp>
        <p:nvSpPr>
          <p:cNvPr id="5" name="Slide Number Placeholder 4">
            <a:extLst>
              <a:ext uri="{FF2B5EF4-FFF2-40B4-BE49-F238E27FC236}">
                <a16:creationId xmlns:a16="http://schemas.microsoft.com/office/drawing/2014/main" id="{6B360615-993E-4752-B569-81725D9BBE7D}"/>
              </a:ext>
            </a:extLst>
          </p:cNvPr>
          <p:cNvSpPr>
            <a:spLocks noGrp="1"/>
          </p:cNvSpPr>
          <p:nvPr>
            <p:ph type="sldNum" sz="quarter" idx="12"/>
          </p:nvPr>
        </p:nvSpPr>
        <p:spPr/>
        <p:txBody>
          <a:bodyPr/>
          <a:lstStyle/>
          <a:p>
            <a:fld id="{D79AE269-1EC6-44BC-858A-3990CE97957B}" type="slidenum">
              <a:rPr lang="en-US" smtClean="0"/>
              <a:t>10</a:t>
            </a:fld>
            <a:endParaRPr lang="en-US"/>
          </a:p>
        </p:txBody>
      </p:sp>
      <p:sp>
        <p:nvSpPr>
          <p:cNvPr id="6" name="Rectangle 5">
            <a:extLst>
              <a:ext uri="{FF2B5EF4-FFF2-40B4-BE49-F238E27FC236}">
                <a16:creationId xmlns:a16="http://schemas.microsoft.com/office/drawing/2014/main" id="{B5534C30-C635-4B34-A549-E59AFD463D93}"/>
              </a:ext>
            </a:extLst>
          </p:cNvPr>
          <p:cNvSpPr/>
          <p:nvPr/>
        </p:nvSpPr>
        <p:spPr>
          <a:xfrm>
            <a:off x="3866802" y="5532780"/>
            <a:ext cx="7345681" cy="369332"/>
          </a:xfrm>
          <a:prstGeom prst="rect">
            <a:avLst/>
          </a:prstGeom>
        </p:spPr>
        <p:txBody>
          <a:bodyPr wrap="square">
            <a:spAutoFit/>
          </a:bodyPr>
          <a:lstStyle/>
          <a:p>
            <a:r>
              <a:rPr lang="en-US" dirty="0">
                <a:hlinkClick r:id="rId2"/>
              </a:rPr>
              <a:t>https://mozilla.github.io/pdf.js/examples/index.html#interactive-examples</a:t>
            </a:r>
            <a:endParaRPr lang="en-US" dirty="0"/>
          </a:p>
        </p:txBody>
      </p:sp>
      <p:pic>
        <p:nvPicPr>
          <p:cNvPr id="7" name="Picture 6">
            <a:extLst>
              <a:ext uri="{FF2B5EF4-FFF2-40B4-BE49-F238E27FC236}">
                <a16:creationId xmlns:a16="http://schemas.microsoft.com/office/drawing/2014/main" id="{C8300888-5001-4B60-82D4-5373F660D9A9}"/>
              </a:ext>
            </a:extLst>
          </p:cNvPr>
          <p:cNvPicPr>
            <a:picLocks noChangeAspect="1"/>
          </p:cNvPicPr>
          <p:nvPr/>
        </p:nvPicPr>
        <p:blipFill>
          <a:blip r:embed="rId3"/>
          <a:stretch>
            <a:fillRect/>
          </a:stretch>
        </p:blipFill>
        <p:spPr>
          <a:xfrm>
            <a:off x="1097280" y="2262187"/>
            <a:ext cx="5875020" cy="2930432"/>
          </a:xfrm>
          <a:prstGeom prst="rect">
            <a:avLst/>
          </a:prstGeom>
        </p:spPr>
      </p:pic>
    </p:spTree>
    <p:extLst>
      <p:ext uri="{BB962C8B-B14F-4D97-AF65-F5344CB8AC3E}">
        <p14:creationId xmlns:p14="http://schemas.microsoft.com/office/powerpoint/2010/main" val="3007388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8E9E-E89B-4F0B-A6D7-1F5269C20E7F}"/>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Konva.js</a:t>
            </a:r>
          </a:p>
        </p:txBody>
      </p:sp>
      <p:sp>
        <p:nvSpPr>
          <p:cNvPr id="3" name="Content Placeholder 2">
            <a:extLst>
              <a:ext uri="{FF2B5EF4-FFF2-40B4-BE49-F238E27FC236}">
                <a16:creationId xmlns:a16="http://schemas.microsoft.com/office/drawing/2014/main" id="{B11CDA4D-A121-429D-A149-74470D79841C}"/>
              </a:ext>
            </a:extLst>
          </p:cNvPr>
          <p:cNvSpPr>
            <a:spLocks noGrp="1"/>
          </p:cNvSpPr>
          <p:nvPr>
            <p:ph idx="1"/>
          </p:nvPr>
        </p:nvSpPr>
        <p:spPr/>
        <p:txBody>
          <a:bodyPr>
            <a:normAutofit/>
          </a:bodyPr>
          <a:lstStyle/>
          <a:p>
            <a:pPr algn="just"/>
            <a:r>
              <a:rPr lang="en-US" dirty="0" err="1"/>
              <a:t>Konva</a:t>
            </a:r>
            <a:r>
              <a:rPr lang="en-US" dirty="0"/>
              <a:t> is an HTML5 Canvas JavaScript framework that extends the 2d context by enabling canvas interactivity for desktop and mobile applications.</a:t>
            </a:r>
          </a:p>
          <a:p>
            <a:pPr algn="just"/>
            <a:r>
              <a:rPr lang="en-US" dirty="0" err="1"/>
              <a:t>Konva</a:t>
            </a:r>
            <a:r>
              <a:rPr lang="en-US" dirty="0"/>
              <a:t> enables high performance animations, transitions, node nesting, layering, filtering, caching, event handling for desktop and mobile applications, and much more.</a:t>
            </a:r>
          </a:p>
        </p:txBody>
      </p:sp>
      <p:sp>
        <p:nvSpPr>
          <p:cNvPr id="4" name="Rectangle 3">
            <a:extLst>
              <a:ext uri="{FF2B5EF4-FFF2-40B4-BE49-F238E27FC236}">
                <a16:creationId xmlns:a16="http://schemas.microsoft.com/office/drawing/2014/main" id="{FCB21380-54D4-4C27-B1E4-C201804431C2}"/>
              </a:ext>
            </a:extLst>
          </p:cNvPr>
          <p:cNvSpPr/>
          <p:nvPr/>
        </p:nvSpPr>
        <p:spPr>
          <a:xfrm>
            <a:off x="8769888" y="5587484"/>
            <a:ext cx="2583912" cy="369332"/>
          </a:xfrm>
          <a:prstGeom prst="rect">
            <a:avLst/>
          </a:prstGeom>
        </p:spPr>
        <p:txBody>
          <a:bodyPr wrap="none">
            <a:spAutoFit/>
          </a:bodyPr>
          <a:lstStyle/>
          <a:p>
            <a:r>
              <a:rPr lang="en-US" dirty="0">
                <a:hlinkClick r:id="rId2"/>
              </a:rPr>
              <a:t>https://konvajs.org/docs/</a:t>
            </a:r>
            <a:endParaRPr lang="en-US" dirty="0"/>
          </a:p>
        </p:txBody>
      </p:sp>
      <p:pic>
        <p:nvPicPr>
          <p:cNvPr id="2050" name="Picture 2" descr="Konva logo">
            <a:extLst>
              <a:ext uri="{FF2B5EF4-FFF2-40B4-BE49-F238E27FC236}">
                <a16:creationId xmlns:a16="http://schemas.microsoft.com/office/drawing/2014/main" id="{F856538F-40B5-44FF-997F-B7FFD4954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429000"/>
            <a:ext cx="2583912" cy="258391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629437C-7A50-4FBA-8A15-42BF0EEA7F17}"/>
              </a:ext>
            </a:extLst>
          </p:cNvPr>
          <p:cNvSpPr>
            <a:spLocks noGrp="1"/>
          </p:cNvSpPr>
          <p:nvPr>
            <p:ph type="ftr" sz="quarter" idx="11"/>
          </p:nvPr>
        </p:nvSpPr>
        <p:spPr/>
        <p:txBody>
          <a:bodyPr/>
          <a:lstStyle/>
          <a:p>
            <a:r>
              <a:rPr lang="en-US"/>
              <a:t>Badan Pengkajian dan Penerapan Teknologi</a:t>
            </a:r>
            <a:endParaRPr lang="en-US" dirty="0"/>
          </a:p>
        </p:txBody>
      </p:sp>
      <p:sp>
        <p:nvSpPr>
          <p:cNvPr id="6" name="Slide Number Placeholder 5">
            <a:extLst>
              <a:ext uri="{FF2B5EF4-FFF2-40B4-BE49-F238E27FC236}">
                <a16:creationId xmlns:a16="http://schemas.microsoft.com/office/drawing/2014/main" id="{D2A7ED55-866E-4E58-BEB2-527FB365E5C9}"/>
              </a:ext>
            </a:extLst>
          </p:cNvPr>
          <p:cNvSpPr>
            <a:spLocks noGrp="1"/>
          </p:cNvSpPr>
          <p:nvPr>
            <p:ph type="sldNum" sz="quarter" idx="12"/>
          </p:nvPr>
        </p:nvSpPr>
        <p:spPr/>
        <p:txBody>
          <a:bodyPr/>
          <a:lstStyle/>
          <a:p>
            <a:fld id="{D79AE269-1EC6-44BC-858A-3990CE97957B}" type="slidenum">
              <a:rPr lang="en-US" smtClean="0"/>
              <a:t>11</a:t>
            </a:fld>
            <a:endParaRPr lang="en-US"/>
          </a:p>
        </p:txBody>
      </p:sp>
    </p:spTree>
    <p:extLst>
      <p:ext uri="{BB962C8B-B14F-4D97-AF65-F5344CB8AC3E}">
        <p14:creationId xmlns:p14="http://schemas.microsoft.com/office/powerpoint/2010/main" val="31440900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B681-8287-437F-A07C-5704DB8F5BE3}"/>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Konva.js – Installation</a:t>
            </a:r>
          </a:p>
        </p:txBody>
      </p:sp>
      <p:sp>
        <p:nvSpPr>
          <p:cNvPr id="4" name="TextBox 3">
            <a:extLst>
              <a:ext uri="{FF2B5EF4-FFF2-40B4-BE49-F238E27FC236}">
                <a16:creationId xmlns:a16="http://schemas.microsoft.com/office/drawing/2014/main" id="{F0D41415-E642-408A-A036-8B2B67EE15B7}"/>
              </a:ext>
            </a:extLst>
          </p:cNvPr>
          <p:cNvSpPr txBox="1"/>
          <p:nvPr/>
        </p:nvSpPr>
        <p:spPr>
          <a:xfrm>
            <a:off x="838200" y="1971675"/>
            <a:ext cx="4099327" cy="369332"/>
          </a:xfrm>
          <a:prstGeom prst="rect">
            <a:avLst/>
          </a:prstGeom>
          <a:noFill/>
        </p:spPr>
        <p:txBody>
          <a:bodyPr wrap="none" rtlCol="0">
            <a:spAutoFit/>
          </a:bodyPr>
          <a:lstStyle/>
          <a:p>
            <a:r>
              <a:rPr lang="en-US" dirty="0"/>
              <a:t>Installing </a:t>
            </a:r>
            <a:r>
              <a:rPr lang="en-US" dirty="0" err="1"/>
              <a:t>Konva</a:t>
            </a:r>
            <a:r>
              <a:rPr lang="en-US" dirty="0"/>
              <a:t> using Package Managers :</a:t>
            </a:r>
          </a:p>
        </p:txBody>
      </p:sp>
      <p:sp>
        <p:nvSpPr>
          <p:cNvPr id="5" name="Rectangle: Rounded Corners 4">
            <a:extLst>
              <a:ext uri="{FF2B5EF4-FFF2-40B4-BE49-F238E27FC236}">
                <a16:creationId xmlns:a16="http://schemas.microsoft.com/office/drawing/2014/main" id="{173F958A-F597-4664-B580-3EBFD0E6077E}"/>
              </a:ext>
            </a:extLst>
          </p:cNvPr>
          <p:cNvSpPr/>
          <p:nvPr/>
        </p:nvSpPr>
        <p:spPr>
          <a:xfrm>
            <a:off x="2266950" y="2647950"/>
            <a:ext cx="7458075" cy="78105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nsolas" panose="020B0609020204030204" pitchFamily="49" charset="0"/>
              </a:rPr>
              <a:t>npm</a:t>
            </a:r>
            <a:r>
              <a:rPr lang="en-US" sz="2400" dirty="0">
                <a:latin typeface="Consolas" panose="020B0609020204030204" pitchFamily="49" charset="0"/>
              </a:rPr>
              <a:t> install </a:t>
            </a:r>
            <a:r>
              <a:rPr lang="en-US" sz="2400" dirty="0" err="1">
                <a:latin typeface="Consolas" panose="020B0609020204030204" pitchFamily="49" charset="0"/>
              </a:rPr>
              <a:t>konva</a:t>
            </a:r>
            <a:endParaRPr lang="en-US" sz="2400" dirty="0">
              <a:latin typeface="Consolas" panose="020B0609020204030204" pitchFamily="49" charset="0"/>
            </a:endParaRPr>
          </a:p>
        </p:txBody>
      </p:sp>
      <p:sp>
        <p:nvSpPr>
          <p:cNvPr id="6" name="TextBox 5">
            <a:extLst>
              <a:ext uri="{FF2B5EF4-FFF2-40B4-BE49-F238E27FC236}">
                <a16:creationId xmlns:a16="http://schemas.microsoft.com/office/drawing/2014/main" id="{E25D1BEC-138C-4A55-B40C-31DBFE445913}"/>
              </a:ext>
            </a:extLst>
          </p:cNvPr>
          <p:cNvSpPr txBox="1"/>
          <p:nvPr/>
        </p:nvSpPr>
        <p:spPr>
          <a:xfrm>
            <a:off x="838200" y="3820795"/>
            <a:ext cx="3263457" cy="369332"/>
          </a:xfrm>
          <a:prstGeom prst="rect">
            <a:avLst/>
          </a:prstGeom>
          <a:noFill/>
        </p:spPr>
        <p:txBody>
          <a:bodyPr wrap="none" rtlCol="0">
            <a:spAutoFit/>
          </a:bodyPr>
          <a:lstStyle/>
          <a:p>
            <a:r>
              <a:rPr lang="en-US" dirty="0"/>
              <a:t>Installing </a:t>
            </a:r>
            <a:r>
              <a:rPr lang="en-US" dirty="0" err="1"/>
              <a:t>Konva</a:t>
            </a:r>
            <a:r>
              <a:rPr lang="en-US" dirty="0"/>
              <a:t> using Script Tag :</a:t>
            </a:r>
          </a:p>
        </p:txBody>
      </p:sp>
      <p:sp>
        <p:nvSpPr>
          <p:cNvPr id="7" name="Rectangle: Rounded Corners 6">
            <a:extLst>
              <a:ext uri="{FF2B5EF4-FFF2-40B4-BE49-F238E27FC236}">
                <a16:creationId xmlns:a16="http://schemas.microsoft.com/office/drawing/2014/main" id="{6B17D5B3-9ECC-4DDD-A000-DFACE53AB9C2}"/>
              </a:ext>
            </a:extLst>
          </p:cNvPr>
          <p:cNvSpPr/>
          <p:nvPr/>
        </p:nvSpPr>
        <p:spPr>
          <a:xfrm>
            <a:off x="2266949" y="4436427"/>
            <a:ext cx="7458075" cy="7810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onsolas" panose="020B0609020204030204" pitchFamily="49" charset="0"/>
            </a:endParaRPr>
          </a:p>
        </p:txBody>
      </p:sp>
      <p:graphicFrame>
        <p:nvGraphicFramePr>
          <p:cNvPr id="8" name="Table 7">
            <a:extLst>
              <a:ext uri="{FF2B5EF4-FFF2-40B4-BE49-F238E27FC236}">
                <a16:creationId xmlns:a16="http://schemas.microsoft.com/office/drawing/2014/main" id="{0DA03989-B81C-4AC3-B627-D8DAB6C86534}"/>
              </a:ext>
            </a:extLst>
          </p:cNvPr>
          <p:cNvGraphicFramePr>
            <a:graphicFrameLocks noGrp="1"/>
          </p:cNvGraphicFramePr>
          <p:nvPr>
            <p:extLst>
              <p:ext uri="{D42A27DB-BD31-4B8C-83A1-F6EECF244321}">
                <p14:modId xmlns:p14="http://schemas.microsoft.com/office/powerpoint/2010/main" val="2053757160"/>
              </p:ext>
            </p:extLst>
          </p:nvPr>
        </p:nvGraphicFramePr>
        <p:xfrm>
          <a:off x="2170269" y="4628832"/>
          <a:ext cx="7651434" cy="396240"/>
        </p:xfrm>
        <a:graphic>
          <a:graphicData uri="http://schemas.openxmlformats.org/drawingml/2006/table">
            <a:tbl>
              <a:tblPr/>
              <a:tblGrid>
                <a:gridCol w="7651434">
                  <a:extLst>
                    <a:ext uri="{9D8B030D-6E8A-4147-A177-3AD203B41FA5}">
                      <a16:colId xmlns:a16="http://schemas.microsoft.com/office/drawing/2014/main" val="977185172"/>
                    </a:ext>
                  </a:extLst>
                </a:gridCol>
              </a:tblGrid>
              <a:tr h="0">
                <a:tc>
                  <a:txBody>
                    <a:bodyPr/>
                    <a:lstStyle/>
                    <a:p>
                      <a:pPr algn="ctr" fontAlgn="ctr"/>
                      <a:r>
                        <a:rPr lang="en-US" sz="2000" b="0" dirty="0">
                          <a:solidFill>
                            <a:srgbClr val="C82829"/>
                          </a:solidFill>
                          <a:effectLst/>
                          <a:latin typeface="inherit"/>
                        </a:rPr>
                        <a:t>&lt;script </a:t>
                      </a:r>
                      <a:r>
                        <a:rPr lang="en-US" sz="2000" b="0" dirty="0" err="1">
                          <a:solidFill>
                            <a:srgbClr val="C82829"/>
                          </a:solidFill>
                          <a:effectLst/>
                          <a:latin typeface="inherit"/>
                        </a:rPr>
                        <a:t>src</a:t>
                      </a:r>
                      <a:r>
                        <a:rPr lang="en-US" sz="2000" b="0" dirty="0">
                          <a:solidFill>
                            <a:srgbClr val="C82829"/>
                          </a:solidFill>
                          <a:effectLst/>
                          <a:latin typeface="inherit"/>
                        </a:rPr>
                        <a:t>=</a:t>
                      </a:r>
                      <a:r>
                        <a:rPr lang="en-US" sz="2000" b="0" dirty="0">
                          <a:solidFill>
                            <a:srgbClr val="718C00"/>
                          </a:solidFill>
                          <a:effectLst/>
                          <a:latin typeface="inherit"/>
                        </a:rPr>
                        <a:t>"</a:t>
                      </a:r>
                      <a:r>
                        <a:rPr lang="en-US" sz="2000" b="0" u="none" strike="noStrike" dirty="0">
                          <a:solidFill>
                            <a:srgbClr val="0E83CD"/>
                          </a:solidFill>
                          <a:effectLst/>
                          <a:latin typeface="inherit"/>
                          <a:hlinkClick r:id="rId2"/>
                        </a:rPr>
                        <a:t>https://unpkg.com/</a:t>
                      </a:r>
                      <a:r>
                        <a:rPr lang="en-US" sz="2000" b="0" dirty="0">
                          <a:solidFill>
                            <a:srgbClr val="718C00"/>
                          </a:solidFill>
                          <a:effectLst/>
                          <a:latin typeface="inherit"/>
                        </a:rPr>
                        <a:t>konva@4.0.0/konva.min.js"</a:t>
                      </a:r>
                      <a:r>
                        <a:rPr lang="en-US" sz="2000" b="0" dirty="0">
                          <a:solidFill>
                            <a:srgbClr val="C82829"/>
                          </a:solidFill>
                          <a:effectLst/>
                          <a:latin typeface="inherit"/>
                        </a:rPr>
                        <a:t>&gt;&lt;/script&gt;</a:t>
                      </a:r>
                      <a:endParaRPr lang="en-US" sz="2000" b="0" dirty="0">
                        <a:effectLst/>
                        <a:latin typeface="inherit"/>
                      </a:endParaRPr>
                    </a:p>
                  </a:txBody>
                  <a:tcPr anchor="ctr">
                    <a:lnL>
                      <a:noFill/>
                    </a:lnL>
                    <a:lnR>
                      <a:noFill/>
                    </a:lnR>
                    <a:lnT>
                      <a:noFill/>
                    </a:lnT>
                    <a:lnB>
                      <a:noFill/>
                    </a:lnB>
                  </a:tcPr>
                </a:tc>
                <a:extLst>
                  <a:ext uri="{0D108BD9-81ED-4DB2-BD59-A6C34878D82A}">
                    <a16:rowId xmlns:a16="http://schemas.microsoft.com/office/drawing/2014/main" val="1670805193"/>
                  </a:ext>
                </a:extLst>
              </a:tr>
            </a:tbl>
          </a:graphicData>
        </a:graphic>
      </p:graphicFrame>
      <p:sp>
        <p:nvSpPr>
          <p:cNvPr id="3" name="Footer Placeholder 2">
            <a:extLst>
              <a:ext uri="{FF2B5EF4-FFF2-40B4-BE49-F238E27FC236}">
                <a16:creationId xmlns:a16="http://schemas.microsoft.com/office/drawing/2014/main" id="{E6FA7C3E-9C71-4811-BFF4-77308674A72F}"/>
              </a:ext>
            </a:extLst>
          </p:cNvPr>
          <p:cNvSpPr>
            <a:spLocks noGrp="1"/>
          </p:cNvSpPr>
          <p:nvPr>
            <p:ph type="ftr" sz="quarter" idx="11"/>
          </p:nvPr>
        </p:nvSpPr>
        <p:spPr/>
        <p:txBody>
          <a:bodyPr/>
          <a:lstStyle/>
          <a:p>
            <a:r>
              <a:rPr lang="en-US"/>
              <a:t>Badan Pengkajian dan Penerapan Teknologi</a:t>
            </a:r>
            <a:endParaRPr lang="en-US" dirty="0"/>
          </a:p>
        </p:txBody>
      </p:sp>
      <p:sp>
        <p:nvSpPr>
          <p:cNvPr id="9" name="Slide Number Placeholder 8">
            <a:extLst>
              <a:ext uri="{FF2B5EF4-FFF2-40B4-BE49-F238E27FC236}">
                <a16:creationId xmlns:a16="http://schemas.microsoft.com/office/drawing/2014/main" id="{415198CC-E5E3-4C96-9FA6-379A38D9FD0A}"/>
              </a:ext>
            </a:extLst>
          </p:cNvPr>
          <p:cNvSpPr>
            <a:spLocks noGrp="1"/>
          </p:cNvSpPr>
          <p:nvPr>
            <p:ph type="sldNum" sz="quarter" idx="12"/>
          </p:nvPr>
        </p:nvSpPr>
        <p:spPr/>
        <p:txBody>
          <a:bodyPr/>
          <a:lstStyle/>
          <a:p>
            <a:fld id="{D79AE269-1EC6-44BC-858A-3990CE97957B}" type="slidenum">
              <a:rPr lang="en-US" smtClean="0"/>
              <a:t>12</a:t>
            </a:fld>
            <a:endParaRPr lang="en-US"/>
          </a:p>
        </p:txBody>
      </p:sp>
    </p:spTree>
    <p:extLst>
      <p:ext uri="{BB962C8B-B14F-4D97-AF65-F5344CB8AC3E}">
        <p14:creationId xmlns:p14="http://schemas.microsoft.com/office/powerpoint/2010/main" val="35130543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B961-ADBA-408B-AD2A-3A86E5CB7C60}"/>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Konva.js – Overview</a:t>
            </a:r>
          </a:p>
        </p:txBody>
      </p:sp>
      <p:pic>
        <p:nvPicPr>
          <p:cNvPr id="4" name="Picture 3">
            <a:extLst>
              <a:ext uri="{FF2B5EF4-FFF2-40B4-BE49-F238E27FC236}">
                <a16:creationId xmlns:a16="http://schemas.microsoft.com/office/drawing/2014/main" id="{4B2D0E6B-720E-44A1-9A42-FAA2581FE334}"/>
              </a:ext>
            </a:extLst>
          </p:cNvPr>
          <p:cNvPicPr>
            <a:picLocks noChangeAspect="1"/>
          </p:cNvPicPr>
          <p:nvPr/>
        </p:nvPicPr>
        <p:blipFill>
          <a:blip r:embed="rId2"/>
          <a:stretch>
            <a:fillRect/>
          </a:stretch>
        </p:blipFill>
        <p:spPr>
          <a:xfrm>
            <a:off x="1097279" y="1770223"/>
            <a:ext cx="2760345" cy="4350303"/>
          </a:xfrm>
          <a:prstGeom prst="rect">
            <a:avLst/>
          </a:prstGeom>
        </p:spPr>
      </p:pic>
      <p:sp>
        <p:nvSpPr>
          <p:cNvPr id="5" name="TextBox 4">
            <a:extLst>
              <a:ext uri="{FF2B5EF4-FFF2-40B4-BE49-F238E27FC236}">
                <a16:creationId xmlns:a16="http://schemas.microsoft.com/office/drawing/2014/main" id="{6E695EFF-404D-409A-B1DA-7E4698CB05AF}"/>
              </a:ext>
            </a:extLst>
          </p:cNvPr>
          <p:cNvSpPr txBox="1"/>
          <p:nvPr/>
        </p:nvSpPr>
        <p:spPr>
          <a:xfrm>
            <a:off x="4265293" y="1757363"/>
            <a:ext cx="745998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latin typeface="Consolas" panose="020B0609020204030204" pitchFamily="49" charset="0"/>
              </a:rPr>
              <a:t>Konva.Stage</a:t>
            </a:r>
            <a:r>
              <a:rPr lang="en-US" sz="2400" dirty="0"/>
              <a:t> contains several layers (</a:t>
            </a:r>
            <a:r>
              <a:rPr lang="en-US" sz="2400" dirty="0" err="1">
                <a:latin typeface="Consolas" panose="020B0609020204030204" pitchFamily="49" charset="0"/>
              </a:rPr>
              <a:t>Konva.Layer</a:t>
            </a:r>
            <a:r>
              <a:rPr lang="en-US" sz="2400" dirty="0"/>
              <a:t>)</a:t>
            </a:r>
          </a:p>
          <a:p>
            <a:pPr marL="285750" indent="-285750">
              <a:buFont typeface="Arial" panose="020B0604020202020204" pitchFamily="34" charset="0"/>
              <a:buChar char="•"/>
            </a:pPr>
            <a:r>
              <a:rPr lang="en-US" sz="2400" dirty="0"/>
              <a:t>Each layer has two </a:t>
            </a:r>
            <a:r>
              <a:rPr lang="en-US" sz="2400" dirty="0">
                <a:latin typeface="Consolas" panose="020B0609020204030204" pitchFamily="49" charset="0"/>
              </a:rPr>
              <a:t>&lt;canvas&gt; </a:t>
            </a:r>
            <a:r>
              <a:rPr lang="en-US" sz="2400" dirty="0"/>
              <a:t>renderers :</a:t>
            </a:r>
          </a:p>
          <a:p>
            <a:pPr marL="742950" lvl="1" indent="-285750">
              <a:buFont typeface="Arial" panose="020B0604020202020204" pitchFamily="34" charset="0"/>
              <a:buChar char="•"/>
            </a:pPr>
            <a:r>
              <a:rPr lang="en-US" sz="2400" dirty="0"/>
              <a:t>Scene Renderer</a:t>
            </a:r>
          </a:p>
          <a:p>
            <a:pPr marL="742950" lvl="1" indent="-285750">
              <a:buFont typeface="Arial" panose="020B0604020202020204" pitchFamily="34" charset="0"/>
              <a:buChar char="•"/>
            </a:pPr>
            <a:r>
              <a:rPr lang="en-US" sz="2400" dirty="0"/>
              <a:t>Hit Graph Renderer (hidden canvas for event detection)</a:t>
            </a:r>
          </a:p>
          <a:p>
            <a:pPr marL="285750" indent="-285750">
              <a:buFont typeface="Arial" panose="020B0604020202020204" pitchFamily="34" charset="0"/>
              <a:buChar char="•"/>
            </a:pPr>
            <a:r>
              <a:rPr lang="en-US" sz="2400" dirty="0"/>
              <a:t>Each layer can contain shapes, groups of shapes, or nested group</a:t>
            </a:r>
          </a:p>
          <a:p>
            <a:pPr marL="285750" indent="-285750">
              <a:buFont typeface="Arial" panose="020B0604020202020204" pitchFamily="34" charset="0"/>
              <a:buChar char="•"/>
            </a:pPr>
            <a:r>
              <a:rPr lang="en-US" sz="2400" dirty="0"/>
              <a:t>All of them are virtual nodes</a:t>
            </a:r>
          </a:p>
          <a:p>
            <a:pPr marL="285750" indent="-285750">
              <a:buFont typeface="Arial" panose="020B0604020202020204" pitchFamily="34" charset="0"/>
              <a:buChar char="•"/>
            </a:pPr>
            <a:r>
              <a:rPr lang="en-US" sz="2400" dirty="0"/>
              <a:t>We can bind listeners, transform nodes, run animations, apply filters to layers and shapes</a:t>
            </a:r>
          </a:p>
        </p:txBody>
      </p:sp>
      <p:sp>
        <p:nvSpPr>
          <p:cNvPr id="3" name="TextBox 2">
            <a:extLst>
              <a:ext uri="{FF2B5EF4-FFF2-40B4-BE49-F238E27FC236}">
                <a16:creationId xmlns:a16="http://schemas.microsoft.com/office/drawing/2014/main" id="{D8795F80-2BF9-4725-AB2F-4B195B136FC1}"/>
              </a:ext>
            </a:extLst>
          </p:cNvPr>
          <p:cNvSpPr txBox="1"/>
          <p:nvPr/>
        </p:nvSpPr>
        <p:spPr>
          <a:xfrm>
            <a:off x="7811574" y="5935860"/>
            <a:ext cx="3913700" cy="369332"/>
          </a:xfrm>
          <a:prstGeom prst="rect">
            <a:avLst/>
          </a:prstGeom>
          <a:noFill/>
        </p:spPr>
        <p:txBody>
          <a:bodyPr wrap="none" rtlCol="0">
            <a:spAutoFit/>
          </a:bodyPr>
          <a:lstStyle/>
          <a:p>
            <a:r>
              <a:rPr lang="en-US" dirty="0">
                <a:hlinkClick r:id="rId3"/>
              </a:rPr>
              <a:t>https://konvajs.org/docs/overview.html</a:t>
            </a:r>
            <a:endParaRPr lang="en-US" dirty="0"/>
          </a:p>
        </p:txBody>
      </p:sp>
      <p:sp>
        <p:nvSpPr>
          <p:cNvPr id="6" name="Footer Placeholder 5">
            <a:extLst>
              <a:ext uri="{FF2B5EF4-FFF2-40B4-BE49-F238E27FC236}">
                <a16:creationId xmlns:a16="http://schemas.microsoft.com/office/drawing/2014/main" id="{C130D776-3EFD-43E4-9F40-AA659C692A8C}"/>
              </a:ext>
            </a:extLst>
          </p:cNvPr>
          <p:cNvSpPr>
            <a:spLocks noGrp="1"/>
          </p:cNvSpPr>
          <p:nvPr>
            <p:ph type="ftr" sz="quarter" idx="11"/>
          </p:nvPr>
        </p:nvSpPr>
        <p:spPr/>
        <p:txBody>
          <a:bodyPr/>
          <a:lstStyle/>
          <a:p>
            <a:r>
              <a:rPr lang="en-US"/>
              <a:t>Badan Pengkajian dan Penerapan Teknologi</a:t>
            </a:r>
            <a:endParaRPr lang="en-US" dirty="0"/>
          </a:p>
        </p:txBody>
      </p:sp>
      <p:sp>
        <p:nvSpPr>
          <p:cNvPr id="7" name="Slide Number Placeholder 6">
            <a:extLst>
              <a:ext uri="{FF2B5EF4-FFF2-40B4-BE49-F238E27FC236}">
                <a16:creationId xmlns:a16="http://schemas.microsoft.com/office/drawing/2014/main" id="{7965D75E-9489-41C4-8F0E-0104B626CD0A}"/>
              </a:ext>
            </a:extLst>
          </p:cNvPr>
          <p:cNvSpPr>
            <a:spLocks noGrp="1"/>
          </p:cNvSpPr>
          <p:nvPr>
            <p:ph type="sldNum" sz="quarter" idx="12"/>
          </p:nvPr>
        </p:nvSpPr>
        <p:spPr/>
        <p:txBody>
          <a:bodyPr/>
          <a:lstStyle/>
          <a:p>
            <a:fld id="{D79AE269-1EC6-44BC-858A-3990CE97957B}" type="slidenum">
              <a:rPr lang="en-US" smtClean="0"/>
              <a:t>13</a:t>
            </a:fld>
            <a:endParaRPr lang="en-US"/>
          </a:p>
        </p:txBody>
      </p:sp>
    </p:spTree>
    <p:extLst>
      <p:ext uri="{BB962C8B-B14F-4D97-AF65-F5344CB8AC3E}">
        <p14:creationId xmlns:p14="http://schemas.microsoft.com/office/powerpoint/2010/main" val="331906796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C96A-D0EF-48EF-84EA-CC3B79617161}"/>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Konva.js – cont’d</a:t>
            </a:r>
          </a:p>
        </p:txBody>
      </p:sp>
      <p:sp>
        <p:nvSpPr>
          <p:cNvPr id="3" name="Content Placeholder 2">
            <a:extLst>
              <a:ext uri="{FF2B5EF4-FFF2-40B4-BE49-F238E27FC236}">
                <a16:creationId xmlns:a16="http://schemas.microsoft.com/office/drawing/2014/main" id="{D74C803E-05E4-4B0B-86C1-2C40A6AADD42}"/>
              </a:ext>
            </a:extLst>
          </p:cNvPr>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r>
              <a:rPr lang="en-US" sz="4800" dirty="0"/>
              <a:t>Today we only need some features from </a:t>
            </a:r>
            <a:r>
              <a:rPr lang="en-US" sz="4800" dirty="0" err="1"/>
              <a:t>Konva</a:t>
            </a:r>
            <a:r>
              <a:rPr lang="en-US" sz="4800" dirty="0"/>
              <a:t>, namely Shape, Drag, and Transformation</a:t>
            </a:r>
          </a:p>
          <a:p>
            <a:endParaRPr lang="en-US" dirty="0"/>
          </a:p>
        </p:txBody>
      </p:sp>
      <p:sp>
        <p:nvSpPr>
          <p:cNvPr id="4" name="Footer Placeholder 3">
            <a:extLst>
              <a:ext uri="{FF2B5EF4-FFF2-40B4-BE49-F238E27FC236}">
                <a16:creationId xmlns:a16="http://schemas.microsoft.com/office/drawing/2014/main" id="{B84978FF-71C7-430A-84DC-9EE15E80B371}"/>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0ACFC46E-0121-48AF-A698-45D09392051F}"/>
              </a:ext>
            </a:extLst>
          </p:cNvPr>
          <p:cNvSpPr>
            <a:spLocks noGrp="1"/>
          </p:cNvSpPr>
          <p:nvPr>
            <p:ph type="sldNum" sz="quarter" idx="12"/>
          </p:nvPr>
        </p:nvSpPr>
        <p:spPr/>
        <p:txBody>
          <a:bodyPr/>
          <a:lstStyle/>
          <a:p>
            <a:fld id="{D79AE269-1EC6-44BC-858A-3990CE97957B}" type="slidenum">
              <a:rPr lang="en-US" smtClean="0"/>
              <a:t>14</a:t>
            </a:fld>
            <a:endParaRPr lang="en-US"/>
          </a:p>
        </p:txBody>
      </p:sp>
    </p:spTree>
    <p:extLst>
      <p:ext uri="{BB962C8B-B14F-4D97-AF65-F5344CB8AC3E}">
        <p14:creationId xmlns:p14="http://schemas.microsoft.com/office/powerpoint/2010/main" val="19009000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325E-40BA-4805-8E83-7F41D98A35F2}"/>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Konva.js – Image</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2E62697E-D0CD-4B62-9673-51C89DCFB26F}"/>
              </a:ext>
            </a:extLst>
          </p:cNvPr>
          <p:cNvSpPr>
            <a:spLocks noGrp="1"/>
          </p:cNvSpPr>
          <p:nvPr>
            <p:ph idx="1"/>
          </p:nvPr>
        </p:nvSpPr>
        <p:spPr/>
        <p:txBody>
          <a:bodyPr/>
          <a:lstStyle/>
          <a:p>
            <a:r>
              <a:rPr lang="en-US" dirty="0"/>
              <a:t>To create an image with </a:t>
            </a:r>
            <a:r>
              <a:rPr lang="en-US" dirty="0" err="1">
                <a:latin typeface="Consolas" panose="020B0609020204030204" pitchFamily="49" charset="0"/>
              </a:rPr>
              <a:t>Konva</a:t>
            </a:r>
            <a:r>
              <a:rPr lang="en-US" dirty="0"/>
              <a:t>, we can instantiate a </a:t>
            </a:r>
            <a:r>
              <a:rPr lang="en-US" dirty="0" err="1">
                <a:latin typeface="Consolas" panose="020B0609020204030204" pitchFamily="49" charset="0"/>
              </a:rPr>
              <a:t>Konva.Image</a:t>
            </a:r>
            <a:r>
              <a:rPr lang="en-US" dirty="0">
                <a:latin typeface="Consolas" panose="020B0609020204030204" pitchFamily="49" charset="0"/>
              </a:rPr>
              <a:t>() </a:t>
            </a:r>
            <a:r>
              <a:rPr lang="en-US" dirty="0"/>
              <a:t>object with image property.</a:t>
            </a:r>
          </a:p>
          <a:p>
            <a:endParaRPr lang="en-US" dirty="0"/>
          </a:p>
          <a:p>
            <a:endParaRPr lang="en-US" dirty="0"/>
          </a:p>
        </p:txBody>
      </p:sp>
      <p:pic>
        <p:nvPicPr>
          <p:cNvPr id="6" name="Picture 5">
            <a:extLst>
              <a:ext uri="{FF2B5EF4-FFF2-40B4-BE49-F238E27FC236}">
                <a16:creationId xmlns:a16="http://schemas.microsoft.com/office/drawing/2014/main" id="{FB394260-E997-43FE-ADC1-B1E3BE4DC281}"/>
              </a:ext>
            </a:extLst>
          </p:cNvPr>
          <p:cNvPicPr>
            <a:picLocks noChangeAspect="1"/>
          </p:cNvPicPr>
          <p:nvPr/>
        </p:nvPicPr>
        <p:blipFill>
          <a:blip r:embed="rId2"/>
          <a:stretch>
            <a:fillRect/>
          </a:stretch>
        </p:blipFill>
        <p:spPr>
          <a:xfrm>
            <a:off x="1154430" y="2492375"/>
            <a:ext cx="4972050" cy="3752850"/>
          </a:xfrm>
          <a:prstGeom prst="rect">
            <a:avLst/>
          </a:prstGeom>
        </p:spPr>
      </p:pic>
      <p:sp>
        <p:nvSpPr>
          <p:cNvPr id="7" name="Footer Placeholder 6">
            <a:extLst>
              <a:ext uri="{FF2B5EF4-FFF2-40B4-BE49-F238E27FC236}">
                <a16:creationId xmlns:a16="http://schemas.microsoft.com/office/drawing/2014/main" id="{881C480F-98DA-4805-BA9D-44B7C6529CD8}"/>
              </a:ext>
            </a:extLst>
          </p:cNvPr>
          <p:cNvSpPr>
            <a:spLocks noGrp="1"/>
          </p:cNvSpPr>
          <p:nvPr>
            <p:ph type="ftr" sz="quarter" idx="11"/>
          </p:nvPr>
        </p:nvSpPr>
        <p:spPr/>
        <p:txBody>
          <a:bodyPr/>
          <a:lstStyle/>
          <a:p>
            <a:r>
              <a:rPr lang="en-US"/>
              <a:t>Badan Pengkajian dan Penerapan Teknologi</a:t>
            </a:r>
            <a:endParaRPr lang="en-US" dirty="0"/>
          </a:p>
        </p:txBody>
      </p:sp>
      <p:sp>
        <p:nvSpPr>
          <p:cNvPr id="8" name="Slide Number Placeholder 7">
            <a:extLst>
              <a:ext uri="{FF2B5EF4-FFF2-40B4-BE49-F238E27FC236}">
                <a16:creationId xmlns:a16="http://schemas.microsoft.com/office/drawing/2014/main" id="{ED5C8577-C047-4BFA-BA9C-6B5041FFCE61}"/>
              </a:ext>
            </a:extLst>
          </p:cNvPr>
          <p:cNvSpPr>
            <a:spLocks noGrp="1"/>
          </p:cNvSpPr>
          <p:nvPr>
            <p:ph type="sldNum" sz="quarter" idx="12"/>
          </p:nvPr>
        </p:nvSpPr>
        <p:spPr/>
        <p:txBody>
          <a:bodyPr/>
          <a:lstStyle/>
          <a:p>
            <a:fld id="{D79AE269-1EC6-44BC-858A-3990CE97957B}" type="slidenum">
              <a:rPr lang="en-US" smtClean="0"/>
              <a:t>15</a:t>
            </a:fld>
            <a:endParaRPr lang="en-US"/>
          </a:p>
        </p:txBody>
      </p:sp>
    </p:spTree>
    <p:extLst>
      <p:ext uri="{BB962C8B-B14F-4D97-AF65-F5344CB8AC3E}">
        <p14:creationId xmlns:p14="http://schemas.microsoft.com/office/powerpoint/2010/main" val="323785528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1FA4-A552-4888-841C-A04C5E8D86CC}"/>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Konva.js – Drag and </a:t>
            </a:r>
            <a:r>
              <a:rPr lang="en-US" b="1" dirty="0" err="1">
                <a:solidFill>
                  <a:schemeClr val="accent2">
                    <a:lumMod val="75000"/>
                  </a:schemeClr>
                </a:solidFill>
                <a:effectLst>
                  <a:outerShdw blurRad="38100" dist="38100" dir="2700000" algn="tl">
                    <a:srgbClr val="000000">
                      <a:alpha val="43137"/>
                    </a:srgbClr>
                  </a:outerShdw>
                </a:effectLst>
              </a:rPr>
              <a:t>DragBound</a:t>
            </a:r>
            <a:endParaRPr lang="en-US" dirty="0">
              <a:solidFill>
                <a:schemeClr val="accent2">
                  <a:lumMod val="75000"/>
                </a:schemeClr>
              </a:solidFill>
            </a:endParaRPr>
          </a:p>
        </p:txBody>
      </p:sp>
      <p:pic>
        <p:nvPicPr>
          <p:cNvPr id="4" name="Picture 3">
            <a:extLst>
              <a:ext uri="{FF2B5EF4-FFF2-40B4-BE49-F238E27FC236}">
                <a16:creationId xmlns:a16="http://schemas.microsoft.com/office/drawing/2014/main" id="{F80D6BF6-547E-4EE8-8E3E-7634F623726A}"/>
              </a:ext>
            </a:extLst>
          </p:cNvPr>
          <p:cNvPicPr>
            <a:picLocks noChangeAspect="1"/>
          </p:cNvPicPr>
          <p:nvPr/>
        </p:nvPicPr>
        <p:blipFill>
          <a:blip r:embed="rId2"/>
          <a:stretch>
            <a:fillRect/>
          </a:stretch>
        </p:blipFill>
        <p:spPr>
          <a:xfrm>
            <a:off x="619125" y="2428875"/>
            <a:ext cx="5476875" cy="2667000"/>
          </a:xfrm>
          <a:prstGeom prst="rect">
            <a:avLst/>
          </a:prstGeom>
        </p:spPr>
      </p:pic>
      <p:pic>
        <p:nvPicPr>
          <p:cNvPr id="5" name="Picture 4">
            <a:extLst>
              <a:ext uri="{FF2B5EF4-FFF2-40B4-BE49-F238E27FC236}">
                <a16:creationId xmlns:a16="http://schemas.microsoft.com/office/drawing/2014/main" id="{A0C2C0B2-79FE-4C26-827D-229315993202}"/>
              </a:ext>
            </a:extLst>
          </p:cNvPr>
          <p:cNvPicPr>
            <a:picLocks noChangeAspect="1"/>
          </p:cNvPicPr>
          <p:nvPr/>
        </p:nvPicPr>
        <p:blipFill>
          <a:blip r:embed="rId3"/>
          <a:stretch>
            <a:fillRect/>
          </a:stretch>
        </p:blipFill>
        <p:spPr>
          <a:xfrm>
            <a:off x="6162675" y="2047875"/>
            <a:ext cx="5010150" cy="3295650"/>
          </a:xfrm>
          <a:prstGeom prst="rect">
            <a:avLst/>
          </a:prstGeom>
        </p:spPr>
      </p:pic>
      <p:sp>
        <p:nvSpPr>
          <p:cNvPr id="6" name="Footer Placeholder 5">
            <a:extLst>
              <a:ext uri="{FF2B5EF4-FFF2-40B4-BE49-F238E27FC236}">
                <a16:creationId xmlns:a16="http://schemas.microsoft.com/office/drawing/2014/main" id="{A2376BE7-E7C8-4822-9EAD-7BAB9CA4DB61}"/>
              </a:ext>
            </a:extLst>
          </p:cNvPr>
          <p:cNvSpPr>
            <a:spLocks noGrp="1"/>
          </p:cNvSpPr>
          <p:nvPr>
            <p:ph type="ftr" sz="quarter" idx="11"/>
          </p:nvPr>
        </p:nvSpPr>
        <p:spPr/>
        <p:txBody>
          <a:bodyPr/>
          <a:lstStyle/>
          <a:p>
            <a:r>
              <a:rPr lang="en-US"/>
              <a:t>Badan Pengkajian dan Penerapan Teknologi</a:t>
            </a:r>
            <a:endParaRPr lang="en-US" dirty="0"/>
          </a:p>
        </p:txBody>
      </p:sp>
      <p:sp>
        <p:nvSpPr>
          <p:cNvPr id="7" name="Slide Number Placeholder 6">
            <a:extLst>
              <a:ext uri="{FF2B5EF4-FFF2-40B4-BE49-F238E27FC236}">
                <a16:creationId xmlns:a16="http://schemas.microsoft.com/office/drawing/2014/main" id="{4E36529D-F05D-43E8-9249-0866C75CD657}"/>
              </a:ext>
            </a:extLst>
          </p:cNvPr>
          <p:cNvSpPr>
            <a:spLocks noGrp="1"/>
          </p:cNvSpPr>
          <p:nvPr>
            <p:ph type="sldNum" sz="quarter" idx="12"/>
          </p:nvPr>
        </p:nvSpPr>
        <p:spPr/>
        <p:txBody>
          <a:bodyPr/>
          <a:lstStyle/>
          <a:p>
            <a:fld id="{D79AE269-1EC6-44BC-858A-3990CE97957B}" type="slidenum">
              <a:rPr lang="en-US" smtClean="0"/>
              <a:t>16</a:t>
            </a:fld>
            <a:endParaRPr lang="en-US"/>
          </a:p>
        </p:txBody>
      </p:sp>
    </p:spTree>
    <p:extLst>
      <p:ext uri="{BB962C8B-B14F-4D97-AF65-F5344CB8AC3E}">
        <p14:creationId xmlns:p14="http://schemas.microsoft.com/office/powerpoint/2010/main" val="156202700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15A5-531F-46D3-B638-23F0A327758B}"/>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Konva.js – Transformation</a:t>
            </a:r>
            <a:endParaRPr lang="en-US" dirty="0">
              <a:solidFill>
                <a:schemeClr val="accent2">
                  <a:lumMod val="75000"/>
                </a:schemeClr>
              </a:solidFill>
            </a:endParaRPr>
          </a:p>
        </p:txBody>
      </p:sp>
      <p:pic>
        <p:nvPicPr>
          <p:cNvPr id="4" name="Picture 3">
            <a:extLst>
              <a:ext uri="{FF2B5EF4-FFF2-40B4-BE49-F238E27FC236}">
                <a16:creationId xmlns:a16="http://schemas.microsoft.com/office/drawing/2014/main" id="{A5890384-BAFE-4E2A-9C60-D6DF6451E4A0}"/>
              </a:ext>
            </a:extLst>
          </p:cNvPr>
          <p:cNvPicPr>
            <a:picLocks noChangeAspect="1"/>
          </p:cNvPicPr>
          <p:nvPr/>
        </p:nvPicPr>
        <p:blipFill>
          <a:blip r:embed="rId2"/>
          <a:stretch>
            <a:fillRect/>
          </a:stretch>
        </p:blipFill>
        <p:spPr>
          <a:xfrm>
            <a:off x="838200" y="2252662"/>
            <a:ext cx="4210050" cy="2962275"/>
          </a:xfrm>
          <a:prstGeom prst="rect">
            <a:avLst/>
          </a:prstGeom>
        </p:spPr>
      </p:pic>
      <p:pic>
        <p:nvPicPr>
          <p:cNvPr id="5" name="Picture 4">
            <a:extLst>
              <a:ext uri="{FF2B5EF4-FFF2-40B4-BE49-F238E27FC236}">
                <a16:creationId xmlns:a16="http://schemas.microsoft.com/office/drawing/2014/main" id="{D6B4AED3-EEF2-4579-96EB-0C653F55F1FF}"/>
              </a:ext>
            </a:extLst>
          </p:cNvPr>
          <p:cNvPicPr>
            <a:picLocks noChangeAspect="1"/>
          </p:cNvPicPr>
          <p:nvPr/>
        </p:nvPicPr>
        <p:blipFill>
          <a:blip r:embed="rId3"/>
          <a:stretch>
            <a:fillRect/>
          </a:stretch>
        </p:blipFill>
        <p:spPr>
          <a:xfrm>
            <a:off x="5662612" y="2962274"/>
            <a:ext cx="5210175" cy="1543050"/>
          </a:xfrm>
          <a:prstGeom prst="rect">
            <a:avLst/>
          </a:prstGeom>
        </p:spPr>
      </p:pic>
      <p:sp>
        <p:nvSpPr>
          <p:cNvPr id="6" name="Footer Placeholder 5">
            <a:extLst>
              <a:ext uri="{FF2B5EF4-FFF2-40B4-BE49-F238E27FC236}">
                <a16:creationId xmlns:a16="http://schemas.microsoft.com/office/drawing/2014/main" id="{C1B8B21F-8FE7-4BC9-BB0E-F844EB57F054}"/>
              </a:ext>
            </a:extLst>
          </p:cNvPr>
          <p:cNvSpPr>
            <a:spLocks noGrp="1"/>
          </p:cNvSpPr>
          <p:nvPr>
            <p:ph type="ftr" sz="quarter" idx="11"/>
          </p:nvPr>
        </p:nvSpPr>
        <p:spPr/>
        <p:txBody>
          <a:bodyPr/>
          <a:lstStyle/>
          <a:p>
            <a:r>
              <a:rPr lang="en-US"/>
              <a:t>Badan Pengkajian dan Penerapan Teknologi</a:t>
            </a:r>
            <a:endParaRPr lang="en-US" dirty="0"/>
          </a:p>
        </p:txBody>
      </p:sp>
      <p:sp>
        <p:nvSpPr>
          <p:cNvPr id="7" name="Slide Number Placeholder 6">
            <a:extLst>
              <a:ext uri="{FF2B5EF4-FFF2-40B4-BE49-F238E27FC236}">
                <a16:creationId xmlns:a16="http://schemas.microsoft.com/office/drawing/2014/main" id="{2C993C73-B2AC-4F09-BF20-693624BD9B0A}"/>
              </a:ext>
            </a:extLst>
          </p:cNvPr>
          <p:cNvSpPr>
            <a:spLocks noGrp="1"/>
          </p:cNvSpPr>
          <p:nvPr>
            <p:ph type="sldNum" sz="quarter" idx="12"/>
          </p:nvPr>
        </p:nvSpPr>
        <p:spPr/>
        <p:txBody>
          <a:bodyPr/>
          <a:lstStyle/>
          <a:p>
            <a:fld id="{D79AE269-1EC6-44BC-858A-3990CE97957B}" type="slidenum">
              <a:rPr lang="en-US" smtClean="0"/>
              <a:t>17</a:t>
            </a:fld>
            <a:endParaRPr lang="en-US"/>
          </a:p>
        </p:txBody>
      </p:sp>
    </p:spTree>
    <p:extLst>
      <p:ext uri="{BB962C8B-B14F-4D97-AF65-F5344CB8AC3E}">
        <p14:creationId xmlns:p14="http://schemas.microsoft.com/office/powerpoint/2010/main" val="17040917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989E-891A-4541-8F46-413305EA977F}"/>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Signing API - Specifications</a:t>
            </a:r>
          </a:p>
        </p:txBody>
      </p:sp>
      <p:sp>
        <p:nvSpPr>
          <p:cNvPr id="4" name="Footer Placeholder 3">
            <a:extLst>
              <a:ext uri="{FF2B5EF4-FFF2-40B4-BE49-F238E27FC236}">
                <a16:creationId xmlns:a16="http://schemas.microsoft.com/office/drawing/2014/main" id="{4CA9D158-3FCC-4CD8-BE13-76D5D119694F}"/>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15622217-BCEA-4537-8DF2-99195D57246F}"/>
              </a:ext>
            </a:extLst>
          </p:cNvPr>
          <p:cNvSpPr>
            <a:spLocks noGrp="1"/>
          </p:cNvSpPr>
          <p:nvPr>
            <p:ph type="sldNum" sz="quarter" idx="12"/>
          </p:nvPr>
        </p:nvSpPr>
        <p:spPr/>
        <p:txBody>
          <a:bodyPr/>
          <a:lstStyle/>
          <a:p>
            <a:fld id="{D79AE269-1EC6-44BC-858A-3990CE97957B}" type="slidenum">
              <a:rPr lang="en-US" smtClean="0"/>
              <a:t>18</a:t>
            </a:fld>
            <a:endParaRPr lang="en-US"/>
          </a:p>
        </p:txBody>
      </p:sp>
      <p:pic>
        <p:nvPicPr>
          <p:cNvPr id="4098" name="Picture 2">
            <a:extLst>
              <a:ext uri="{FF2B5EF4-FFF2-40B4-BE49-F238E27FC236}">
                <a16:creationId xmlns:a16="http://schemas.microsoft.com/office/drawing/2014/main" id="{97C3E8D6-96C4-458A-9B79-70CC6B1F7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46" y="3593172"/>
            <a:ext cx="391318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ADDD12A-A37A-44BC-BC08-47A01B70B552}"/>
              </a:ext>
            </a:extLst>
          </p:cNvPr>
          <p:cNvPicPr>
            <a:picLocks noChangeAspect="1"/>
          </p:cNvPicPr>
          <p:nvPr/>
        </p:nvPicPr>
        <p:blipFill>
          <a:blip r:embed="rId3"/>
          <a:stretch>
            <a:fillRect/>
          </a:stretch>
        </p:blipFill>
        <p:spPr>
          <a:xfrm>
            <a:off x="5575547" y="1962150"/>
            <a:ext cx="6194207" cy="3917022"/>
          </a:xfrm>
          <a:prstGeom prst="rect">
            <a:avLst/>
          </a:prstGeom>
        </p:spPr>
      </p:pic>
      <p:pic>
        <p:nvPicPr>
          <p:cNvPr id="7" name="Picture 6">
            <a:extLst>
              <a:ext uri="{FF2B5EF4-FFF2-40B4-BE49-F238E27FC236}">
                <a16:creationId xmlns:a16="http://schemas.microsoft.com/office/drawing/2014/main" id="{B272DC57-4B98-4FB7-B975-0C003C75C2DA}"/>
              </a:ext>
            </a:extLst>
          </p:cNvPr>
          <p:cNvPicPr>
            <a:picLocks noChangeAspect="1"/>
          </p:cNvPicPr>
          <p:nvPr/>
        </p:nvPicPr>
        <p:blipFill>
          <a:blip r:embed="rId4"/>
          <a:stretch>
            <a:fillRect/>
          </a:stretch>
        </p:blipFill>
        <p:spPr>
          <a:xfrm>
            <a:off x="85716" y="2072605"/>
            <a:ext cx="5419735" cy="1356395"/>
          </a:xfrm>
          <a:prstGeom prst="rect">
            <a:avLst/>
          </a:prstGeom>
        </p:spPr>
      </p:pic>
    </p:spTree>
    <p:extLst>
      <p:ext uri="{BB962C8B-B14F-4D97-AF65-F5344CB8AC3E}">
        <p14:creationId xmlns:p14="http://schemas.microsoft.com/office/powerpoint/2010/main" val="1780881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9965A9-095E-491D-B98C-C2297698FB08}"/>
              </a:ext>
            </a:extLst>
          </p:cNvPr>
          <p:cNvSpPr/>
          <p:nvPr/>
        </p:nvSpPr>
        <p:spPr>
          <a:xfrm>
            <a:off x="862066" y="2705725"/>
            <a:ext cx="10467867" cy="1446550"/>
          </a:xfrm>
          <a:prstGeom prst="rect">
            <a:avLst/>
          </a:prstGeom>
          <a:noFill/>
        </p:spPr>
        <p:txBody>
          <a:bodyPr wrap="none" lIns="91440" tIns="45720" rIns="91440" bIns="45720">
            <a:spAutoFit/>
          </a:bodyPr>
          <a:lstStyle/>
          <a:p>
            <a:pPr algn="ctr"/>
            <a:r>
              <a:rPr lang="en-US" sz="8800" b="1" dirty="0">
                <a:ln w="22225">
                  <a:solidFill>
                    <a:schemeClr val="accent2"/>
                  </a:solidFill>
                  <a:prstDash val="solid"/>
                </a:ln>
                <a:solidFill>
                  <a:schemeClr val="accent2">
                    <a:lumMod val="40000"/>
                    <a:lumOff val="60000"/>
                  </a:schemeClr>
                </a:solidFill>
              </a:rPr>
              <a:t>LIVE CODING SESSION</a:t>
            </a:r>
          </a:p>
        </p:txBody>
      </p:sp>
      <p:sp>
        <p:nvSpPr>
          <p:cNvPr id="5" name="Footer Placeholder 4">
            <a:extLst>
              <a:ext uri="{FF2B5EF4-FFF2-40B4-BE49-F238E27FC236}">
                <a16:creationId xmlns:a16="http://schemas.microsoft.com/office/drawing/2014/main" id="{AE49682F-A675-4B45-81F2-FEA27EB3F984}"/>
              </a:ext>
            </a:extLst>
          </p:cNvPr>
          <p:cNvSpPr>
            <a:spLocks noGrp="1"/>
          </p:cNvSpPr>
          <p:nvPr>
            <p:ph type="ftr" sz="quarter" idx="11"/>
          </p:nvPr>
        </p:nvSpPr>
        <p:spPr/>
        <p:txBody>
          <a:bodyPr/>
          <a:lstStyle/>
          <a:p>
            <a:r>
              <a:rPr lang="en-US"/>
              <a:t>Badan Pengkajian dan Penerapan Teknologi</a:t>
            </a:r>
            <a:endParaRPr lang="en-US" dirty="0"/>
          </a:p>
        </p:txBody>
      </p:sp>
      <p:sp>
        <p:nvSpPr>
          <p:cNvPr id="6" name="Slide Number Placeholder 5">
            <a:extLst>
              <a:ext uri="{FF2B5EF4-FFF2-40B4-BE49-F238E27FC236}">
                <a16:creationId xmlns:a16="http://schemas.microsoft.com/office/drawing/2014/main" id="{8C8D88F7-487C-4B0D-AA00-F01C94549322}"/>
              </a:ext>
            </a:extLst>
          </p:cNvPr>
          <p:cNvSpPr>
            <a:spLocks noGrp="1"/>
          </p:cNvSpPr>
          <p:nvPr>
            <p:ph type="sldNum" sz="quarter" idx="12"/>
          </p:nvPr>
        </p:nvSpPr>
        <p:spPr/>
        <p:txBody>
          <a:bodyPr/>
          <a:lstStyle/>
          <a:p>
            <a:fld id="{D79AE269-1EC6-44BC-858A-3990CE97957B}" type="slidenum">
              <a:rPr lang="en-US" smtClean="0"/>
              <a:t>19</a:t>
            </a:fld>
            <a:endParaRPr lang="en-US"/>
          </a:p>
        </p:txBody>
      </p:sp>
    </p:spTree>
    <p:extLst>
      <p:ext uri="{BB962C8B-B14F-4D97-AF65-F5344CB8AC3E}">
        <p14:creationId xmlns:p14="http://schemas.microsoft.com/office/powerpoint/2010/main" val="215186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E055-E0D8-4F38-B261-B84E81CD5D98}"/>
              </a:ext>
            </a:extLst>
          </p:cNvPr>
          <p:cNvSpPr>
            <a:spLocks noGrp="1"/>
          </p:cNvSpPr>
          <p:nvPr>
            <p:ph type="title"/>
          </p:nvPr>
        </p:nvSpPr>
        <p:spPr/>
        <p:txBody>
          <a:bodyPr/>
          <a:lstStyle/>
          <a:p>
            <a:r>
              <a:rPr lang="en-US" b="1" dirty="0">
                <a:solidFill>
                  <a:schemeClr val="accent1">
                    <a:lumMod val="50000"/>
                  </a:schemeClr>
                </a:solidFill>
                <a:effectLst>
                  <a:outerShdw blurRad="38100" dist="38100" dir="2700000" algn="tl">
                    <a:srgbClr val="000000">
                      <a:alpha val="43137"/>
                    </a:srgbClr>
                  </a:outerShdw>
                </a:effectLst>
              </a:rPr>
              <a:t>Background : Digital Certificate</a:t>
            </a:r>
          </a:p>
        </p:txBody>
      </p:sp>
      <p:sp>
        <p:nvSpPr>
          <p:cNvPr id="3" name="Content Placeholder 2">
            <a:extLst>
              <a:ext uri="{FF2B5EF4-FFF2-40B4-BE49-F238E27FC236}">
                <a16:creationId xmlns:a16="http://schemas.microsoft.com/office/drawing/2014/main" id="{E6F6B3D0-B6A4-483F-AD63-D6A80D1FB8FB}"/>
              </a:ext>
            </a:extLst>
          </p:cNvPr>
          <p:cNvSpPr>
            <a:spLocks noGrp="1"/>
          </p:cNvSpPr>
          <p:nvPr>
            <p:ph idx="1"/>
          </p:nvPr>
        </p:nvSpPr>
        <p:spPr/>
        <p:txBody>
          <a:bodyPr>
            <a:normAutofit/>
          </a:bodyPr>
          <a:lstStyle/>
          <a:p>
            <a:pPr algn="just"/>
            <a:r>
              <a:rPr lang="en-US" sz="2400" dirty="0"/>
              <a:t>A digital certificate is an electronic document that is used when communicating over the Internet, and allows you to confirm the identity of the sender. It contains a key which secures the exchange of information over the Internet.</a:t>
            </a:r>
          </a:p>
          <a:p>
            <a:pPr algn="just"/>
            <a:r>
              <a:rPr lang="en-US" sz="2400" dirty="0"/>
              <a:t>Digital certificates prove the ownership of a public key and certificates are only issued by an authority, known as the certification authority (CA). Certification Authority are well established entity, for which the vetting of identity, required to deliver a certificate, are trusted.</a:t>
            </a:r>
          </a:p>
        </p:txBody>
      </p:sp>
      <p:sp>
        <p:nvSpPr>
          <p:cNvPr id="4" name="Rectangle 3">
            <a:extLst>
              <a:ext uri="{FF2B5EF4-FFF2-40B4-BE49-F238E27FC236}">
                <a16:creationId xmlns:a16="http://schemas.microsoft.com/office/drawing/2014/main" id="{4B2FB3E5-839D-4FF6-90E4-60F244137DFB}"/>
              </a:ext>
            </a:extLst>
          </p:cNvPr>
          <p:cNvSpPr/>
          <p:nvPr/>
        </p:nvSpPr>
        <p:spPr>
          <a:xfrm>
            <a:off x="4762500" y="5545928"/>
            <a:ext cx="6449983" cy="369332"/>
          </a:xfrm>
          <a:prstGeom prst="rect">
            <a:avLst/>
          </a:prstGeom>
        </p:spPr>
        <p:txBody>
          <a:bodyPr wrap="square">
            <a:spAutoFit/>
          </a:bodyPr>
          <a:lstStyle/>
          <a:p>
            <a:r>
              <a:rPr lang="en-US" dirty="0">
                <a:hlinkClick r:id="rId2"/>
              </a:rPr>
              <a:t>https://www.justaskgemalto.com/en/what-is-a-digital-certificate/</a:t>
            </a:r>
            <a:endParaRPr lang="en-US" dirty="0"/>
          </a:p>
        </p:txBody>
      </p:sp>
      <p:sp>
        <p:nvSpPr>
          <p:cNvPr id="5" name="Footer Placeholder 4">
            <a:extLst>
              <a:ext uri="{FF2B5EF4-FFF2-40B4-BE49-F238E27FC236}">
                <a16:creationId xmlns:a16="http://schemas.microsoft.com/office/drawing/2014/main" id="{D6969192-03E3-40DB-B125-4D6D845706B1}"/>
              </a:ext>
            </a:extLst>
          </p:cNvPr>
          <p:cNvSpPr>
            <a:spLocks noGrp="1"/>
          </p:cNvSpPr>
          <p:nvPr>
            <p:ph type="ftr" sz="quarter" idx="11"/>
          </p:nvPr>
        </p:nvSpPr>
        <p:spPr/>
        <p:txBody>
          <a:bodyPr/>
          <a:lstStyle/>
          <a:p>
            <a:r>
              <a:rPr lang="en-US"/>
              <a:t>Badan Pengkajian dan Penerapan Teknologi</a:t>
            </a:r>
            <a:endParaRPr lang="en-US" dirty="0"/>
          </a:p>
        </p:txBody>
      </p:sp>
      <p:sp>
        <p:nvSpPr>
          <p:cNvPr id="6" name="Slide Number Placeholder 5">
            <a:extLst>
              <a:ext uri="{FF2B5EF4-FFF2-40B4-BE49-F238E27FC236}">
                <a16:creationId xmlns:a16="http://schemas.microsoft.com/office/drawing/2014/main" id="{769D602F-379C-4687-B843-6DA097F72FCD}"/>
              </a:ext>
            </a:extLst>
          </p:cNvPr>
          <p:cNvSpPr>
            <a:spLocks noGrp="1"/>
          </p:cNvSpPr>
          <p:nvPr>
            <p:ph type="sldNum" sz="quarter" idx="12"/>
          </p:nvPr>
        </p:nvSpPr>
        <p:spPr/>
        <p:txBody>
          <a:bodyPr/>
          <a:lstStyle/>
          <a:p>
            <a:fld id="{D79AE269-1EC6-44BC-858A-3990CE97957B}" type="slidenum">
              <a:rPr lang="en-US" smtClean="0"/>
              <a:t>2</a:t>
            </a:fld>
            <a:endParaRPr lang="en-US"/>
          </a:p>
        </p:txBody>
      </p:sp>
    </p:spTree>
    <p:extLst>
      <p:ext uri="{BB962C8B-B14F-4D97-AF65-F5344CB8AC3E}">
        <p14:creationId xmlns:p14="http://schemas.microsoft.com/office/powerpoint/2010/main" val="218201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2E1C74-88F8-41EA-9BE1-792D0D142AB3}"/>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E053712F-2871-497C-8615-99B7EC24E6EC}"/>
              </a:ext>
            </a:extLst>
          </p:cNvPr>
          <p:cNvSpPr>
            <a:spLocks noGrp="1"/>
          </p:cNvSpPr>
          <p:nvPr>
            <p:ph type="sldNum" sz="quarter" idx="12"/>
          </p:nvPr>
        </p:nvSpPr>
        <p:spPr/>
        <p:txBody>
          <a:bodyPr/>
          <a:lstStyle/>
          <a:p>
            <a:fld id="{D79AE269-1EC6-44BC-858A-3990CE97957B}" type="slidenum">
              <a:rPr lang="en-US" smtClean="0"/>
              <a:t>20</a:t>
            </a:fld>
            <a:endParaRPr lang="en-US"/>
          </a:p>
        </p:txBody>
      </p:sp>
      <p:sp>
        <p:nvSpPr>
          <p:cNvPr id="6" name="Rectangle 5">
            <a:extLst>
              <a:ext uri="{FF2B5EF4-FFF2-40B4-BE49-F238E27FC236}">
                <a16:creationId xmlns:a16="http://schemas.microsoft.com/office/drawing/2014/main" id="{9F4E5F1B-64DA-451F-B014-DB3E26C5EAF1}"/>
              </a:ext>
            </a:extLst>
          </p:cNvPr>
          <p:cNvSpPr/>
          <p:nvPr/>
        </p:nvSpPr>
        <p:spPr>
          <a:xfrm>
            <a:off x="1831050" y="443210"/>
            <a:ext cx="852990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Sharing is </a:t>
            </a:r>
            <a:r>
              <a:rPr lang="en-US" sz="5400" b="0" strike="sngStrike" cap="none" spc="0" dirty="0">
                <a:ln w="0"/>
                <a:solidFill>
                  <a:srgbClr val="FF0000"/>
                </a:solidFill>
                <a:effectLst>
                  <a:outerShdw blurRad="38100" dist="25400" dir="5400000" algn="ctr" rotWithShape="0">
                    <a:srgbClr val="6E747A">
                      <a:alpha val="43000"/>
                    </a:srgbClr>
                  </a:outerShdw>
                </a:effectLst>
              </a:rPr>
              <a:t>Communism</a:t>
            </a:r>
            <a:r>
              <a:rPr lang="en-US" sz="5400" b="0" cap="none" spc="0" dirty="0">
                <a:ln w="0"/>
                <a:solidFill>
                  <a:schemeClr val="accent1"/>
                </a:solidFill>
                <a:effectLst>
                  <a:outerShdw blurRad="38100" dist="25400" dir="5400000" algn="ctr" rotWithShape="0">
                    <a:srgbClr val="6E747A">
                      <a:alpha val="43000"/>
                    </a:srgbClr>
                  </a:outerShdw>
                </a:effectLst>
              </a:rPr>
              <a:t> Caring</a:t>
            </a:r>
          </a:p>
        </p:txBody>
      </p:sp>
      <p:sp>
        <p:nvSpPr>
          <p:cNvPr id="7" name="TextBox 6">
            <a:extLst>
              <a:ext uri="{FF2B5EF4-FFF2-40B4-BE49-F238E27FC236}">
                <a16:creationId xmlns:a16="http://schemas.microsoft.com/office/drawing/2014/main" id="{69A79ED3-300C-4443-ADE8-ECA68EB2FF02}"/>
              </a:ext>
            </a:extLst>
          </p:cNvPr>
          <p:cNvSpPr txBox="1"/>
          <p:nvPr/>
        </p:nvSpPr>
        <p:spPr>
          <a:xfrm>
            <a:off x="3153631" y="1849598"/>
            <a:ext cx="4919488" cy="461665"/>
          </a:xfrm>
          <a:prstGeom prst="rect">
            <a:avLst/>
          </a:prstGeom>
          <a:noFill/>
        </p:spPr>
        <p:txBody>
          <a:bodyPr wrap="none" rtlCol="0">
            <a:spAutoFit/>
          </a:bodyPr>
          <a:lstStyle/>
          <a:p>
            <a:r>
              <a:rPr lang="en-US" sz="2400" dirty="0"/>
              <a:t>Download this session’s Source Code :</a:t>
            </a:r>
          </a:p>
        </p:txBody>
      </p:sp>
      <p:sp>
        <p:nvSpPr>
          <p:cNvPr id="8" name="Rectangle 7">
            <a:extLst>
              <a:ext uri="{FF2B5EF4-FFF2-40B4-BE49-F238E27FC236}">
                <a16:creationId xmlns:a16="http://schemas.microsoft.com/office/drawing/2014/main" id="{85A006F8-9666-4369-9B2D-3FAFCA7099F7}"/>
              </a:ext>
            </a:extLst>
          </p:cNvPr>
          <p:cNvSpPr/>
          <p:nvPr/>
        </p:nvSpPr>
        <p:spPr>
          <a:xfrm>
            <a:off x="1961959" y="2522455"/>
            <a:ext cx="7302833" cy="523220"/>
          </a:xfrm>
          <a:prstGeom prst="rect">
            <a:avLst/>
          </a:prstGeom>
        </p:spPr>
        <p:txBody>
          <a:bodyPr wrap="none">
            <a:spAutoFit/>
          </a:bodyPr>
          <a:lstStyle/>
          <a:p>
            <a:r>
              <a:rPr lang="en-US" sz="2800" dirty="0">
                <a:hlinkClick r:id="rId2"/>
              </a:rPr>
              <a:t>https://github.com/WaOnEmperoR/pdf_preview</a:t>
            </a:r>
            <a:endParaRPr lang="en-US" sz="2800" dirty="0"/>
          </a:p>
        </p:txBody>
      </p:sp>
      <p:pic>
        <p:nvPicPr>
          <p:cNvPr id="10" name="Picture 9">
            <a:extLst>
              <a:ext uri="{FF2B5EF4-FFF2-40B4-BE49-F238E27FC236}">
                <a16:creationId xmlns:a16="http://schemas.microsoft.com/office/drawing/2014/main" id="{F52458C3-1015-4177-BC34-CF63AE148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538" y="3976557"/>
            <a:ext cx="4257674" cy="1019181"/>
          </a:xfrm>
          <a:prstGeom prst="rect">
            <a:avLst/>
          </a:prstGeom>
        </p:spPr>
      </p:pic>
      <p:grpSp>
        <p:nvGrpSpPr>
          <p:cNvPr id="14" name="Group 13">
            <a:extLst>
              <a:ext uri="{FF2B5EF4-FFF2-40B4-BE49-F238E27FC236}">
                <a16:creationId xmlns:a16="http://schemas.microsoft.com/office/drawing/2014/main" id="{8F84ED06-BACB-4515-B466-9A841CE9D9F5}"/>
              </a:ext>
            </a:extLst>
          </p:cNvPr>
          <p:cNvGrpSpPr/>
          <p:nvPr/>
        </p:nvGrpSpPr>
        <p:grpSpPr>
          <a:xfrm>
            <a:off x="3545141" y="3214938"/>
            <a:ext cx="4136468" cy="428124"/>
            <a:chOff x="3788332" y="3228854"/>
            <a:chExt cx="4136468" cy="428124"/>
          </a:xfrm>
        </p:grpSpPr>
        <p:sp>
          <p:nvSpPr>
            <p:cNvPr id="12" name="TextBox 11">
              <a:extLst>
                <a:ext uri="{FF2B5EF4-FFF2-40B4-BE49-F238E27FC236}">
                  <a16:creationId xmlns:a16="http://schemas.microsoft.com/office/drawing/2014/main" id="{9ACEC02E-0C65-483A-8990-30342A6B93E0}"/>
                </a:ext>
              </a:extLst>
            </p:cNvPr>
            <p:cNvSpPr txBox="1"/>
            <p:nvPr/>
          </p:nvSpPr>
          <p:spPr>
            <a:xfrm>
              <a:off x="3788332" y="3256867"/>
              <a:ext cx="2974660" cy="400110"/>
            </a:xfrm>
            <a:prstGeom prst="rect">
              <a:avLst/>
            </a:prstGeom>
            <a:noFill/>
          </p:spPr>
          <p:txBody>
            <a:bodyPr wrap="none" rtlCol="0">
              <a:spAutoFit/>
            </a:bodyPr>
            <a:lstStyle/>
            <a:p>
              <a:r>
                <a:rPr lang="en-US" sz="2000" b="1" dirty="0">
                  <a:solidFill>
                    <a:srgbClr val="0070C0"/>
                  </a:solidFill>
                </a:rPr>
                <a:t>Don’t forget to give a star!</a:t>
              </a:r>
            </a:p>
          </p:txBody>
        </p:sp>
        <p:pic>
          <p:nvPicPr>
            <p:cNvPr id="13" name="Picture 12">
              <a:extLst>
                <a:ext uri="{FF2B5EF4-FFF2-40B4-BE49-F238E27FC236}">
                  <a16:creationId xmlns:a16="http://schemas.microsoft.com/office/drawing/2014/main" id="{F157521B-011F-4158-8BB3-01900F35C6E4}"/>
                </a:ext>
              </a:extLst>
            </p:cNvPr>
            <p:cNvPicPr>
              <a:picLocks noChangeAspect="1"/>
            </p:cNvPicPr>
            <p:nvPr/>
          </p:nvPicPr>
          <p:blipFill>
            <a:blip r:embed="rId4"/>
            <a:stretch>
              <a:fillRect/>
            </a:stretch>
          </p:blipFill>
          <p:spPr>
            <a:xfrm>
              <a:off x="6762750" y="3228854"/>
              <a:ext cx="1162050" cy="428124"/>
            </a:xfrm>
            <a:prstGeom prst="rect">
              <a:avLst/>
            </a:prstGeom>
          </p:spPr>
        </p:pic>
      </p:grpSp>
    </p:spTree>
    <p:extLst>
      <p:ext uri="{BB962C8B-B14F-4D97-AF65-F5344CB8AC3E}">
        <p14:creationId xmlns:p14="http://schemas.microsoft.com/office/powerpoint/2010/main" val="34973546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E790-EACE-4EF6-B4F8-877767FC791C}"/>
              </a:ext>
            </a:extLst>
          </p:cNvPr>
          <p:cNvSpPr>
            <a:spLocks noGrp="1"/>
          </p:cNvSpPr>
          <p:nvPr>
            <p:ph type="title"/>
          </p:nvPr>
        </p:nvSpPr>
        <p:spPr/>
        <p:txBody>
          <a:bodyPr/>
          <a:lstStyle/>
          <a:p>
            <a:r>
              <a:rPr lang="en-US" dirty="0"/>
              <a:t>Background : Digital Signature</a:t>
            </a:r>
          </a:p>
        </p:txBody>
      </p:sp>
      <p:sp>
        <p:nvSpPr>
          <p:cNvPr id="3" name="Content Placeholder 2">
            <a:extLst>
              <a:ext uri="{FF2B5EF4-FFF2-40B4-BE49-F238E27FC236}">
                <a16:creationId xmlns:a16="http://schemas.microsoft.com/office/drawing/2014/main" id="{47B4FF34-FD0D-4861-9226-BF2F0E41E53F}"/>
              </a:ext>
            </a:extLst>
          </p:cNvPr>
          <p:cNvSpPr>
            <a:spLocks noGrp="1"/>
          </p:cNvSpPr>
          <p:nvPr>
            <p:ph idx="1"/>
          </p:nvPr>
        </p:nvSpPr>
        <p:spPr/>
        <p:txBody>
          <a:bodyPr>
            <a:normAutofit/>
          </a:bodyPr>
          <a:lstStyle/>
          <a:p>
            <a:pPr algn="just">
              <a:lnSpc>
                <a:spcPct val="150000"/>
              </a:lnSpc>
            </a:pPr>
            <a:r>
              <a:rPr lang="en-US" sz="2800" dirty="0"/>
              <a:t>A </a:t>
            </a:r>
            <a:r>
              <a:rPr lang="en-US" sz="2800" b="1" dirty="0"/>
              <a:t>digital signature</a:t>
            </a:r>
            <a:r>
              <a:rPr lang="en-US" sz="2800" dirty="0"/>
              <a:t> is a mathematical scheme for verifying the authenticity of digital messages or documents. A valid digital signature, where the </a:t>
            </a:r>
            <a:r>
              <a:rPr lang="en-US" sz="2800" dirty="0">
                <a:hlinkClick r:id="rId2" tooltip="Prerequisite Tree"/>
              </a:rPr>
              <a:t>prerequisites</a:t>
            </a:r>
            <a:r>
              <a:rPr lang="en-US" sz="2800" dirty="0"/>
              <a:t> are satisfied, gives a recipient very strong reason to believe that the message was created by a known sender (</a:t>
            </a:r>
            <a:r>
              <a:rPr lang="en-US" sz="2800" dirty="0">
                <a:hlinkClick r:id="rId3" tooltip="Authentication"/>
              </a:rPr>
              <a:t>authentication</a:t>
            </a:r>
            <a:r>
              <a:rPr lang="en-US" sz="2800" dirty="0"/>
              <a:t>), and that the message was not altered in transit (</a:t>
            </a:r>
            <a:r>
              <a:rPr lang="en-US" sz="2800" dirty="0">
                <a:hlinkClick r:id="rId4" tooltip="Data integrity"/>
              </a:rPr>
              <a:t>integrity</a:t>
            </a:r>
            <a:r>
              <a:rPr lang="en-US" sz="2800" dirty="0"/>
              <a:t>).</a:t>
            </a:r>
          </a:p>
        </p:txBody>
      </p:sp>
      <p:sp>
        <p:nvSpPr>
          <p:cNvPr id="4" name="Footer Placeholder 3">
            <a:extLst>
              <a:ext uri="{FF2B5EF4-FFF2-40B4-BE49-F238E27FC236}">
                <a16:creationId xmlns:a16="http://schemas.microsoft.com/office/drawing/2014/main" id="{85756F68-1BCE-4643-B735-BD3FCBA845FB}"/>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03E43022-4B1F-4724-BD91-466F70896261}"/>
              </a:ext>
            </a:extLst>
          </p:cNvPr>
          <p:cNvSpPr>
            <a:spLocks noGrp="1"/>
          </p:cNvSpPr>
          <p:nvPr>
            <p:ph type="sldNum" sz="quarter" idx="12"/>
          </p:nvPr>
        </p:nvSpPr>
        <p:spPr/>
        <p:txBody>
          <a:bodyPr/>
          <a:lstStyle/>
          <a:p>
            <a:fld id="{D79AE269-1EC6-44BC-858A-3990CE97957B}" type="slidenum">
              <a:rPr lang="en-US" smtClean="0"/>
              <a:t>3</a:t>
            </a:fld>
            <a:endParaRPr lang="en-US"/>
          </a:p>
        </p:txBody>
      </p:sp>
    </p:spTree>
    <p:extLst>
      <p:ext uri="{BB962C8B-B14F-4D97-AF65-F5344CB8AC3E}">
        <p14:creationId xmlns:p14="http://schemas.microsoft.com/office/powerpoint/2010/main" val="7948167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C1E8-20CD-444F-969C-4025918E2148}"/>
              </a:ext>
            </a:extLst>
          </p:cNvPr>
          <p:cNvSpPr>
            <a:spLocks noGrp="1"/>
          </p:cNvSpPr>
          <p:nvPr>
            <p:ph type="title"/>
          </p:nvPr>
        </p:nvSpPr>
        <p:spPr/>
        <p:txBody>
          <a:bodyPr/>
          <a:lstStyle/>
          <a:p>
            <a:r>
              <a:rPr lang="en-US" b="1" dirty="0">
                <a:solidFill>
                  <a:schemeClr val="accent1">
                    <a:lumMod val="50000"/>
                  </a:schemeClr>
                </a:solidFill>
                <a:effectLst>
                  <a:outerShdw blurRad="38100" dist="38100" dir="2700000" algn="tl">
                    <a:srgbClr val="000000">
                      <a:alpha val="43137"/>
                    </a:srgbClr>
                  </a:outerShdw>
                </a:effectLst>
              </a:rPr>
              <a:t>Background : Digital Signature in PDF File</a:t>
            </a:r>
          </a:p>
        </p:txBody>
      </p:sp>
      <p:sp>
        <p:nvSpPr>
          <p:cNvPr id="4" name="Footer Placeholder 3">
            <a:extLst>
              <a:ext uri="{FF2B5EF4-FFF2-40B4-BE49-F238E27FC236}">
                <a16:creationId xmlns:a16="http://schemas.microsoft.com/office/drawing/2014/main" id="{8BCF6042-EFDE-479E-B7BD-B7C5C4A4B7CE}"/>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B2490865-CC7F-4EF1-9DB2-6D5EDFADD394}"/>
              </a:ext>
            </a:extLst>
          </p:cNvPr>
          <p:cNvSpPr>
            <a:spLocks noGrp="1"/>
          </p:cNvSpPr>
          <p:nvPr>
            <p:ph type="sldNum" sz="quarter" idx="12"/>
          </p:nvPr>
        </p:nvSpPr>
        <p:spPr/>
        <p:txBody>
          <a:bodyPr/>
          <a:lstStyle/>
          <a:p>
            <a:fld id="{D79AE269-1EC6-44BC-858A-3990CE97957B}" type="slidenum">
              <a:rPr lang="en-US" smtClean="0"/>
              <a:t>4</a:t>
            </a:fld>
            <a:endParaRPr lang="en-US"/>
          </a:p>
        </p:txBody>
      </p:sp>
      <p:pic>
        <p:nvPicPr>
          <p:cNvPr id="6" name="Picture 5">
            <a:extLst>
              <a:ext uri="{FF2B5EF4-FFF2-40B4-BE49-F238E27FC236}">
                <a16:creationId xmlns:a16="http://schemas.microsoft.com/office/drawing/2014/main" id="{BD5D19B5-73A2-493D-A6E0-B88A989ADC96}"/>
              </a:ext>
            </a:extLst>
          </p:cNvPr>
          <p:cNvPicPr>
            <a:picLocks noChangeAspect="1"/>
          </p:cNvPicPr>
          <p:nvPr/>
        </p:nvPicPr>
        <p:blipFill>
          <a:blip r:embed="rId2"/>
          <a:stretch>
            <a:fillRect/>
          </a:stretch>
        </p:blipFill>
        <p:spPr>
          <a:xfrm>
            <a:off x="430404" y="1825904"/>
            <a:ext cx="6998584" cy="4308196"/>
          </a:xfrm>
          <a:prstGeom prst="rect">
            <a:avLst/>
          </a:prstGeom>
        </p:spPr>
      </p:pic>
      <p:pic>
        <p:nvPicPr>
          <p:cNvPr id="7" name="Picture 6">
            <a:extLst>
              <a:ext uri="{FF2B5EF4-FFF2-40B4-BE49-F238E27FC236}">
                <a16:creationId xmlns:a16="http://schemas.microsoft.com/office/drawing/2014/main" id="{59B135D6-AA57-481A-9301-AE26708F07B4}"/>
              </a:ext>
            </a:extLst>
          </p:cNvPr>
          <p:cNvPicPr>
            <a:picLocks noChangeAspect="1"/>
          </p:cNvPicPr>
          <p:nvPr/>
        </p:nvPicPr>
        <p:blipFill>
          <a:blip r:embed="rId3"/>
          <a:stretch>
            <a:fillRect/>
          </a:stretch>
        </p:blipFill>
        <p:spPr>
          <a:xfrm>
            <a:off x="7594903" y="1825904"/>
            <a:ext cx="4339383" cy="4308196"/>
          </a:xfrm>
          <a:prstGeom prst="rect">
            <a:avLst/>
          </a:prstGeom>
        </p:spPr>
      </p:pic>
    </p:spTree>
    <p:extLst>
      <p:ext uri="{BB962C8B-B14F-4D97-AF65-F5344CB8AC3E}">
        <p14:creationId xmlns:p14="http://schemas.microsoft.com/office/powerpoint/2010/main" val="39018295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EBF4-4CD4-4AF2-BCA5-94A47D7AD32A}"/>
              </a:ext>
            </a:extLst>
          </p:cNvPr>
          <p:cNvSpPr>
            <a:spLocks noGrp="1"/>
          </p:cNvSpPr>
          <p:nvPr>
            <p:ph type="title"/>
          </p:nvPr>
        </p:nvSpPr>
        <p:spPr/>
        <p:txBody>
          <a:bodyPr/>
          <a:lstStyle/>
          <a:p>
            <a:r>
              <a:rPr lang="en-US" dirty="0" err="1">
                <a:solidFill>
                  <a:schemeClr val="accent1">
                    <a:lumMod val="50000"/>
                  </a:schemeClr>
                </a:solidFill>
              </a:rPr>
              <a:t>iOTENTIK</a:t>
            </a:r>
            <a:r>
              <a:rPr lang="en-US" dirty="0">
                <a:solidFill>
                  <a:schemeClr val="accent1">
                    <a:lumMod val="50000"/>
                  </a:schemeClr>
                </a:solidFill>
              </a:rPr>
              <a:t> CA Business Model</a:t>
            </a:r>
          </a:p>
        </p:txBody>
      </p:sp>
      <p:sp>
        <p:nvSpPr>
          <p:cNvPr id="3" name="Content Placeholder 2">
            <a:extLst>
              <a:ext uri="{FF2B5EF4-FFF2-40B4-BE49-F238E27FC236}">
                <a16:creationId xmlns:a16="http://schemas.microsoft.com/office/drawing/2014/main" id="{10F16DF9-5072-4A57-8D0C-58EAD89F7A68}"/>
              </a:ext>
            </a:extLst>
          </p:cNvPr>
          <p:cNvSpPr>
            <a:spLocks noGrp="1"/>
          </p:cNvSpPr>
          <p:nvPr>
            <p:ph idx="1"/>
          </p:nvPr>
        </p:nvSpPr>
        <p:spPr/>
        <p:txBody>
          <a:bodyPr>
            <a:normAutofit/>
          </a:bodyPr>
          <a:lstStyle/>
          <a:p>
            <a:pPr algn="just"/>
            <a:r>
              <a:rPr lang="en-US" sz="2400" dirty="0"/>
              <a:t>User usually signed a PDF document using PDF Reader such as Adobe Acrobat. This process requires user to provide a digital identity or digital certificate.</a:t>
            </a:r>
          </a:p>
          <a:p>
            <a:pPr algn="just"/>
            <a:r>
              <a:rPr lang="en-US" sz="2400" dirty="0"/>
              <a:t>The certificate, which had been created and published by </a:t>
            </a:r>
            <a:r>
              <a:rPr lang="en-US" sz="2400" dirty="0" err="1"/>
              <a:t>iOTENTIK</a:t>
            </a:r>
            <a:r>
              <a:rPr lang="en-US" sz="2400" dirty="0"/>
              <a:t> CA, cannot be obtained directly by users. Instead, it stored in CA’s Hardware Security Module (HSM)s. Thus, user cannot provide it to Adobe Acrobat.</a:t>
            </a:r>
          </a:p>
          <a:p>
            <a:pPr algn="just"/>
            <a:r>
              <a:rPr lang="en-US" sz="2400" dirty="0"/>
              <a:t>Therefore, </a:t>
            </a:r>
            <a:r>
              <a:rPr lang="en-US" sz="2400" dirty="0" err="1"/>
              <a:t>iOTENTIK</a:t>
            </a:r>
            <a:r>
              <a:rPr lang="en-US" sz="2400" dirty="0"/>
              <a:t> provides user with an online PDF signing engine, which perform PDF signing on CA’s server. And then its result will be sent back to user. </a:t>
            </a:r>
          </a:p>
        </p:txBody>
      </p:sp>
      <p:sp>
        <p:nvSpPr>
          <p:cNvPr id="4" name="Footer Placeholder 3">
            <a:extLst>
              <a:ext uri="{FF2B5EF4-FFF2-40B4-BE49-F238E27FC236}">
                <a16:creationId xmlns:a16="http://schemas.microsoft.com/office/drawing/2014/main" id="{6BBC148F-FC6E-4755-9912-DFC7BF04F46E}"/>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627EA8A2-7C90-45E1-80DD-FB0BDF8365CE}"/>
              </a:ext>
            </a:extLst>
          </p:cNvPr>
          <p:cNvSpPr>
            <a:spLocks noGrp="1"/>
          </p:cNvSpPr>
          <p:nvPr>
            <p:ph type="sldNum" sz="quarter" idx="12"/>
          </p:nvPr>
        </p:nvSpPr>
        <p:spPr/>
        <p:txBody>
          <a:bodyPr/>
          <a:lstStyle/>
          <a:p>
            <a:fld id="{D79AE269-1EC6-44BC-858A-3990CE97957B}" type="slidenum">
              <a:rPr lang="en-US" smtClean="0"/>
              <a:t>5</a:t>
            </a:fld>
            <a:endParaRPr lang="en-US"/>
          </a:p>
        </p:txBody>
      </p:sp>
    </p:spTree>
    <p:extLst>
      <p:ext uri="{BB962C8B-B14F-4D97-AF65-F5344CB8AC3E}">
        <p14:creationId xmlns:p14="http://schemas.microsoft.com/office/powerpoint/2010/main" val="17143421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B747-6239-4CF4-B6D8-B6DEFC8D9DD8}"/>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Background : </a:t>
            </a:r>
            <a:r>
              <a:rPr lang="en-US" b="1" dirty="0" err="1">
                <a:solidFill>
                  <a:schemeClr val="accent2">
                    <a:lumMod val="75000"/>
                  </a:schemeClr>
                </a:solidFill>
                <a:effectLst>
                  <a:outerShdw blurRad="38100" dist="38100" dir="2700000" algn="tl">
                    <a:srgbClr val="000000">
                      <a:alpha val="43137"/>
                    </a:srgbClr>
                  </a:outerShdw>
                </a:effectLst>
              </a:rPr>
              <a:t>teken</a:t>
            </a:r>
            <a:r>
              <a:rPr lang="en-US" b="1" dirty="0">
                <a:solidFill>
                  <a:schemeClr val="accent2">
                    <a:lumMod val="75000"/>
                  </a:schemeClr>
                </a:solidFill>
                <a:effectLst>
                  <a:outerShdw blurRad="38100" dist="38100" dir="2700000" algn="tl">
                    <a:srgbClr val="000000">
                      <a:alpha val="43137"/>
                    </a:srgbClr>
                  </a:outerShdw>
                </a:effectLst>
              </a:rPr>
              <a:t> App</a:t>
            </a:r>
          </a:p>
        </p:txBody>
      </p:sp>
      <p:sp>
        <p:nvSpPr>
          <p:cNvPr id="3" name="Content Placeholder 2">
            <a:extLst>
              <a:ext uri="{FF2B5EF4-FFF2-40B4-BE49-F238E27FC236}">
                <a16:creationId xmlns:a16="http://schemas.microsoft.com/office/drawing/2014/main" id="{57F6A337-941B-4D95-89BA-486A2E110B13}"/>
              </a:ext>
            </a:extLst>
          </p:cNvPr>
          <p:cNvSpPr>
            <a:spLocks noGrp="1"/>
          </p:cNvSpPr>
          <p:nvPr>
            <p:ph idx="1"/>
          </p:nvPr>
        </p:nvSpPr>
        <p:spPr/>
        <p:txBody>
          <a:bodyPr/>
          <a:lstStyle/>
          <a:p>
            <a:pPr algn="just">
              <a:buFont typeface="Wingdings" panose="05000000000000000000" pitchFamily="2" charset="2"/>
              <a:buChar char="q"/>
            </a:pPr>
            <a:r>
              <a:rPr lang="en-US" sz="2400" dirty="0" err="1"/>
              <a:t>iOTENTIK</a:t>
            </a:r>
            <a:r>
              <a:rPr lang="en-US" sz="2400" dirty="0"/>
              <a:t>-BPPT as CA had developed a PDF signing engine, communicating via REST API</a:t>
            </a:r>
          </a:p>
          <a:p>
            <a:pPr algn="just">
              <a:buFont typeface="Wingdings" panose="05000000000000000000" pitchFamily="2" charset="2"/>
              <a:buChar char="q"/>
            </a:pPr>
            <a:r>
              <a:rPr lang="en-US" sz="2400" dirty="0"/>
              <a:t>This signing engine have to be integrated with </a:t>
            </a:r>
            <a:r>
              <a:rPr lang="en-US" sz="2400" dirty="0" err="1"/>
              <a:t>teken</a:t>
            </a:r>
            <a:r>
              <a:rPr lang="en-US" sz="2400" dirty="0"/>
              <a:t> App, which is a web application</a:t>
            </a:r>
          </a:p>
          <a:p>
            <a:pPr algn="just">
              <a:buFont typeface="Wingdings" panose="05000000000000000000" pitchFamily="2" charset="2"/>
              <a:buChar char="q"/>
            </a:pPr>
            <a:r>
              <a:rPr lang="en-US" sz="2400" dirty="0"/>
              <a:t>For User Experience, </a:t>
            </a:r>
            <a:r>
              <a:rPr lang="en-US" sz="2400" dirty="0" err="1"/>
              <a:t>teken</a:t>
            </a:r>
            <a:r>
              <a:rPr lang="en-US" sz="2400" dirty="0"/>
              <a:t> App need some kind of previewing module for PDF document which will be signed using signing engine</a:t>
            </a:r>
          </a:p>
          <a:p>
            <a:pPr algn="just">
              <a:buFont typeface="Wingdings" panose="05000000000000000000" pitchFamily="2" charset="2"/>
              <a:buChar char="q"/>
            </a:pPr>
            <a:r>
              <a:rPr lang="en-US" sz="2400" dirty="0"/>
              <a:t>URL : </a:t>
            </a:r>
            <a:r>
              <a:rPr lang="en-US" sz="2400" dirty="0">
                <a:hlinkClick r:id="rId2"/>
              </a:rPr>
              <a:t>https://teken.bppt.go.id</a:t>
            </a:r>
            <a:endParaRPr lang="en-US" sz="2400" dirty="0"/>
          </a:p>
          <a:p>
            <a:pPr algn="just">
              <a:buFont typeface="Wingdings" panose="05000000000000000000" pitchFamily="2" charset="2"/>
              <a:buChar char="q"/>
            </a:pPr>
            <a:endParaRPr lang="en-US" dirty="0"/>
          </a:p>
        </p:txBody>
      </p:sp>
      <p:sp>
        <p:nvSpPr>
          <p:cNvPr id="4" name="Footer Placeholder 3">
            <a:extLst>
              <a:ext uri="{FF2B5EF4-FFF2-40B4-BE49-F238E27FC236}">
                <a16:creationId xmlns:a16="http://schemas.microsoft.com/office/drawing/2014/main" id="{97E6F063-6121-44A0-82AD-08192764CFA5}"/>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765119C2-A603-4CF7-A56A-CF2E02C9269E}"/>
              </a:ext>
            </a:extLst>
          </p:cNvPr>
          <p:cNvSpPr>
            <a:spLocks noGrp="1"/>
          </p:cNvSpPr>
          <p:nvPr>
            <p:ph type="sldNum" sz="quarter" idx="12"/>
          </p:nvPr>
        </p:nvSpPr>
        <p:spPr/>
        <p:txBody>
          <a:bodyPr/>
          <a:lstStyle/>
          <a:p>
            <a:fld id="{D79AE269-1EC6-44BC-858A-3990CE97957B}" type="slidenum">
              <a:rPr lang="en-US" smtClean="0"/>
              <a:t>6</a:t>
            </a:fld>
            <a:endParaRPr lang="en-US"/>
          </a:p>
        </p:txBody>
      </p:sp>
    </p:spTree>
    <p:extLst>
      <p:ext uri="{BB962C8B-B14F-4D97-AF65-F5344CB8AC3E}">
        <p14:creationId xmlns:p14="http://schemas.microsoft.com/office/powerpoint/2010/main" val="104433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98C5-0666-4747-834A-3A9A79EB6305}"/>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Goals</a:t>
            </a:r>
          </a:p>
        </p:txBody>
      </p:sp>
      <p:sp>
        <p:nvSpPr>
          <p:cNvPr id="3" name="Content Placeholder 2">
            <a:extLst>
              <a:ext uri="{FF2B5EF4-FFF2-40B4-BE49-F238E27FC236}">
                <a16:creationId xmlns:a16="http://schemas.microsoft.com/office/drawing/2014/main" id="{ACA2192E-61AE-44CB-BE9C-AD2CD4AAE912}"/>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800" dirty="0"/>
              <a:t>Previewing PDF in-memory</a:t>
            </a:r>
          </a:p>
          <a:p>
            <a:pPr>
              <a:lnSpc>
                <a:spcPct val="150000"/>
              </a:lnSpc>
              <a:buFont typeface="Wingdings" panose="05000000000000000000" pitchFamily="2" charset="2"/>
              <a:buChar char="v"/>
            </a:pPr>
            <a:r>
              <a:rPr lang="en-US" sz="2800" dirty="0"/>
              <a:t>Overlay signature image in PDF preview</a:t>
            </a:r>
          </a:p>
          <a:p>
            <a:pPr>
              <a:lnSpc>
                <a:spcPct val="150000"/>
              </a:lnSpc>
              <a:buFont typeface="Wingdings" panose="05000000000000000000" pitchFamily="2" charset="2"/>
              <a:buChar char="v"/>
            </a:pPr>
            <a:r>
              <a:rPr lang="en-US" sz="2800" dirty="0"/>
              <a:t>User can make adjustment to signature image position and size </a:t>
            </a:r>
          </a:p>
          <a:p>
            <a:pPr>
              <a:lnSpc>
                <a:spcPct val="150000"/>
              </a:lnSpc>
              <a:buFont typeface="Wingdings" panose="05000000000000000000" pitchFamily="2" charset="2"/>
              <a:buChar char="v"/>
            </a:pPr>
            <a:r>
              <a:rPr lang="en-US" sz="2800" dirty="0"/>
              <a:t>Should be able to communicate with signing API</a:t>
            </a:r>
          </a:p>
        </p:txBody>
      </p:sp>
      <p:sp>
        <p:nvSpPr>
          <p:cNvPr id="4" name="Footer Placeholder 3">
            <a:extLst>
              <a:ext uri="{FF2B5EF4-FFF2-40B4-BE49-F238E27FC236}">
                <a16:creationId xmlns:a16="http://schemas.microsoft.com/office/drawing/2014/main" id="{6F10C805-093A-4EFE-8FAF-B9B4A5072DA4}"/>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9E12E59A-FF9C-41F0-BBC1-D1C56AF40523}"/>
              </a:ext>
            </a:extLst>
          </p:cNvPr>
          <p:cNvSpPr>
            <a:spLocks noGrp="1"/>
          </p:cNvSpPr>
          <p:nvPr>
            <p:ph type="sldNum" sz="quarter" idx="12"/>
          </p:nvPr>
        </p:nvSpPr>
        <p:spPr/>
        <p:txBody>
          <a:bodyPr/>
          <a:lstStyle/>
          <a:p>
            <a:fld id="{D79AE269-1EC6-44BC-858A-3990CE97957B}" type="slidenum">
              <a:rPr lang="en-US" smtClean="0"/>
              <a:t>7</a:t>
            </a:fld>
            <a:endParaRPr lang="en-US"/>
          </a:p>
        </p:txBody>
      </p:sp>
    </p:spTree>
    <p:extLst>
      <p:ext uri="{BB962C8B-B14F-4D97-AF65-F5344CB8AC3E}">
        <p14:creationId xmlns:p14="http://schemas.microsoft.com/office/powerpoint/2010/main" val="34070385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D91E-5EEC-4D0D-A048-09C2BF62192A}"/>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Recipe</a:t>
            </a:r>
          </a:p>
        </p:txBody>
      </p:sp>
      <p:sp>
        <p:nvSpPr>
          <p:cNvPr id="3" name="Content Placeholder 2">
            <a:extLst>
              <a:ext uri="{FF2B5EF4-FFF2-40B4-BE49-F238E27FC236}">
                <a16:creationId xmlns:a16="http://schemas.microsoft.com/office/drawing/2014/main" id="{9F532114-220B-420E-8AE3-9FCAA8DF7AE6}"/>
              </a:ext>
            </a:extLst>
          </p:cNvPr>
          <p:cNvSpPr>
            <a:spLocks noGrp="1"/>
          </p:cNvSpPr>
          <p:nvPr>
            <p:ph idx="1"/>
          </p:nvPr>
        </p:nvSpPr>
        <p:spPr/>
        <p:txBody>
          <a:bodyPr>
            <a:normAutofit/>
          </a:bodyPr>
          <a:lstStyle/>
          <a:p>
            <a:r>
              <a:rPr lang="en-US" sz="2800" b="1" dirty="0"/>
              <a:t>PDF.js</a:t>
            </a:r>
          </a:p>
          <a:p>
            <a:pPr lvl="1"/>
            <a:r>
              <a:rPr lang="en-US" sz="2400" dirty="0"/>
              <a:t>For previewing PDF</a:t>
            </a:r>
          </a:p>
          <a:p>
            <a:r>
              <a:rPr lang="en-US" sz="2800" b="1" dirty="0"/>
              <a:t>Konva.js</a:t>
            </a:r>
          </a:p>
          <a:p>
            <a:pPr lvl="1"/>
            <a:r>
              <a:rPr lang="en-US" sz="2400" dirty="0"/>
              <a:t>Overlay signature image</a:t>
            </a:r>
          </a:p>
          <a:p>
            <a:r>
              <a:rPr lang="en-US" sz="2800" b="1" dirty="0" err="1"/>
              <a:t>cURL</a:t>
            </a:r>
            <a:r>
              <a:rPr lang="en-US" sz="2800" dirty="0"/>
              <a:t> (for communicating with API)</a:t>
            </a:r>
          </a:p>
        </p:txBody>
      </p:sp>
      <p:sp>
        <p:nvSpPr>
          <p:cNvPr id="4" name="Footer Placeholder 3">
            <a:extLst>
              <a:ext uri="{FF2B5EF4-FFF2-40B4-BE49-F238E27FC236}">
                <a16:creationId xmlns:a16="http://schemas.microsoft.com/office/drawing/2014/main" id="{93F3B036-DA6C-48C2-8EA7-925A551E0BFA}"/>
              </a:ext>
            </a:extLst>
          </p:cNvPr>
          <p:cNvSpPr>
            <a:spLocks noGrp="1"/>
          </p:cNvSpPr>
          <p:nvPr>
            <p:ph type="ftr" sz="quarter" idx="11"/>
          </p:nvPr>
        </p:nvSpPr>
        <p:spPr/>
        <p:txBody>
          <a:bodyPr/>
          <a:lstStyle/>
          <a:p>
            <a:r>
              <a:rPr lang="en-US"/>
              <a:t>Badan Pengkajian dan Penerapan Teknologi</a:t>
            </a:r>
            <a:endParaRPr lang="en-US" dirty="0"/>
          </a:p>
        </p:txBody>
      </p:sp>
      <p:sp>
        <p:nvSpPr>
          <p:cNvPr id="5" name="Slide Number Placeholder 4">
            <a:extLst>
              <a:ext uri="{FF2B5EF4-FFF2-40B4-BE49-F238E27FC236}">
                <a16:creationId xmlns:a16="http://schemas.microsoft.com/office/drawing/2014/main" id="{A85D794D-9E78-4BC8-8339-A090B2CBDA7C}"/>
              </a:ext>
            </a:extLst>
          </p:cNvPr>
          <p:cNvSpPr>
            <a:spLocks noGrp="1"/>
          </p:cNvSpPr>
          <p:nvPr>
            <p:ph type="sldNum" sz="quarter" idx="12"/>
          </p:nvPr>
        </p:nvSpPr>
        <p:spPr/>
        <p:txBody>
          <a:bodyPr/>
          <a:lstStyle/>
          <a:p>
            <a:fld id="{D79AE269-1EC6-44BC-858A-3990CE97957B}" type="slidenum">
              <a:rPr lang="en-US" smtClean="0"/>
              <a:t>8</a:t>
            </a:fld>
            <a:endParaRPr lang="en-US"/>
          </a:p>
        </p:txBody>
      </p:sp>
    </p:spTree>
    <p:extLst>
      <p:ext uri="{BB962C8B-B14F-4D97-AF65-F5344CB8AC3E}">
        <p14:creationId xmlns:p14="http://schemas.microsoft.com/office/powerpoint/2010/main" val="4995605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568A-CCCD-4F78-AAD9-ACCF2347A3C6}"/>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PDF.js</a:t>
            </a:r>
          </a:p>
        </p:txBody>
      </p:sp>
      <p:sp>
        <p:nvSpPr>
          <p:cNvPr id="3" name="Content Placeholder 2">
            <a:extLst>
              <a:ext uri="{FF2B5EF4-FFF2-40B4-BE49-F238E27FC236}">
                <a16:creationId xmlns:a16="http://schemas.microsoft.com/office/drawing/2014/main" id="{9878EE44-D3C5-4331-8405-165A69D80410}"/>
              </a:ext>
            </a:extLst>
          </p:cNvPr>
          <p:cNvSpPr>
            <a:spLocks noGrp="1"/>
          </p:cNvSpPr>
          <p:nvPr>
            <p:ph idx="1"/>
          </p:nvPr>
        </p:nvSpPr>
        <p:spPr/>
        <p:txBody>
          <a:bodyPr/>
          <a:lstStyle/>
          <a:p>
            <a:r>
              <a:rPr lang="en-US" dirty="0">
                <a:hlinkClick r:id="rId2"/>
              </a:rPr>
              <a:t>PDF.js</a:t>
            </a:r>
            <a:r>
              <a:rPr lang="en-US" dirty="0"/>
              <a:t> is a Portable Document Format (PDF) viewer that is built with HTML5.</a:t>
            </a:r>
          </a:p>
          <a:p>
            <a:r>
              <a:rPr lang="en-US" dirty="0"/>
              <a:t>PDF.js is community-driven and supported by Mozilla Labs. The goal is to create a general-purpose, web standards-based platform for parsing and rendering PDFs.</a:t>
            </a:r>
          </a:p>
          <a:p>
            <a:r>
              <a:rPr lang="en-US" dirty="0"/>
              <a:t>Get PDF.js from :</a:t>
            </a:r>
          </a:p>
          <a:p>
            <a:pPr>
              <a:buFont typeface="Wingdings" panose="05000000000000000000" pitchFamily="2" charset="2"/>
              <a:buChar char="q"/>
            </a:pPr>
            <a:r>
              <a:rPr lang="en-US" dirty="0">
                <a:hlinkClick r:id="rId3"/>
              </a:rPr>
              <a:t>https://cdnjs.com/libraries/pdf.js</a:t>
            </a:r>
            <a:endParaRPr lang="en-US" dirty="0"/>
          </a:p>
          <a:p>
            <a:pPr>
              <a:buFont typeface="Wingdings" panose="05000000000000000000" pitchFamily="2" charset="2"/>
              <a:buChar char="q"/>
            </a:pPr>
            <a:r>
              <a:rPr lang="en-US" u="sng" dirty="0">
                <a:hlinkClick r:id="rId3"/>
              </a:rPr>
              <a:t>https://cdnjs.com/libraries/pdf.js</a:t>
            </a:r>
            <a:endParaRPr lang="en-US" dirty="0"/>
          </a:p>
          <a:p>
            <a:endParaRPr lang="en-US" dirty="0"/>
          </a:p>
        </p:txBody>
      </p:sp>
      <p:sp>
        <p:nvSpPr>
          <p:cNvPr id="4" name="AutoShape 2">
            <a:extLst>
              <a:ext uri="{FF2B5EF4-FFF2-40B4-BE49-F238E27FC236}">
                <a16:creationId xmlns:a16="http://schemas.microsoft.com/office/drawing/2014/main" id="{E7FA8F0C-2A30-455D-B349-D4147D67BC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Hasil gambar untuk pdf js logo">
            <a:extLst>
              <a:ext uri="{FF2B5EF4-FFF2-40B4-BE49-F238E27FC236}">
                <a16:creationId xmlns:a16="http://schemas.microsoft.com/office/drawing/2014/main" id="{2A3EF7EA-4D01-4A65-89DD-73B344D4B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4930" y="3505200"/>
            <a:ext cx="2190750" cy="21907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9E7D7FBE-AC75-40EE-A2B5-9D8160216152}"/>
              </a:ext>
            </a:extLst>
          </p:cNvPr>
          <p:cNvSpPr>
            <a:spLocks noGrp="1"/>
          </p:cNvSpPr>
          <p:nvPr>
            <p:ph type="ftr" sz="quarter" idx="11"/>
          </p:nvPr>
        </p:nvSpPr>
        <p:spPr/>
        <p:txBody>
          <a:bodyPr/>
          <a:lstStyle/>
          <a:p>
            <a:r>
              <a:rPr lang="en-US"/>
              <a:t>Badan Pengkajian dan Penerapan Teknologi</a:t>
            </a:r>
            <a:endParaRPr lang="en-US" dirty="0"/>
          </a:p>
        </p:txBody>
      </p:sp>
      <p:sp>
        <p:nvSpPr>
          <p:cNvPr id="7" name="Slide Number Placeholder 6">
            <a:extLst>
              <a:ext uri="{FF2B5EF4-FFF2-40B4-BE49-F238E27FC236}">
                <a16:creationId xmlns:a16="http://schemas.microsoft.com/office/drawing/2014/main" id="{2439AE56-9E12-4453-A472-C8534D545F11}"/>
              </a:ext>
            </a:extLst>
          </p:cNvPr>
          <p:cNvSpPr>
            <a:spLocks noGrp="1"/>
          </p:cNvSpPr>
          <p:nvPr>
            <p:ph type="sldNum" sz="quarter" idx="12"/>
          </p:nvPr>
        </p:nvSpPr>
        <p:spPr/>
        <p:txBody>
          <a:bodyPr/>
          <a:lstStyle/>
          <a:p>
            <a:fld id="{D79AE269-1EC6-44BC-858A-3990CE97957B}" type="slidenum">
              <a:rPr lang="en-US" smtClean="0"/>
              <a:t>9</a:t>
            </a:fld>
            <a:endParaRPr lang="en-US"/>
          </a:p>
        </p:txBody>
      </p:sp>
    </p:spTree>
    <p:extLst>
      <p:ext uri="{BB962C8B-B14F-4D97-AF65-F5344CB8AC3E}">
        <p14:creationId xmlns:p14="http://schemas.microsoft.com/office/powerpoint/2010/main" val="3153200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837</TotalTime>
  <Words>918</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Consolas</vt:lpstr>
      <vt:lpstr>inherit</vt:lpstr>
      <vt:lpstr>Wingdings</vt:lpstr>
      <vt:lpstr>Retrospect</vt:lpstr>
      <vt:lpstr>Integrated View for PDF Signing via REST API</vt:lpstr>
      <vt:lpstr>Background : Digital Certificate</vt:lpstr>
      <vt:lpstr>Background : Digital Signature</vt:lpstr>
      <vt:lpstr>Background : Digital Signature in PDF File</vt:lpstr>
      <vt:lpstr>iOTENTIK CA Business Model</vt:lpstr>
      <vt:lpstr>Background : teken App</vt:lpstr>
      <vt:lpstr>Goals</vt:lpstr>
      <vt:lpstr>Recipe</vt:lpstr>
      <vt:lpstr>PDF.js</vt:lpstr>
      <vt:lpstr>PDF.js – Render PDF</vt:lpstr>
      <vt:lpstr>Konva.js</vt:lpstr>
      <vt:lpstr>Konva.js – Installation</vt:lpstr>
      <vt:lpstr>Konva.js – Overview</vt:lpstr>
      <vt:lpstr>Konva.js – cont’d</vt:lpstr>
      <vt:lpstr>Konva.js – Image</vt:lpstr>
      <vt:lpstr>Konva.js – Drag and DragBound</vt:lpstr>
      <vt:lpstr>Konva.js – Transformation</vt:lpstr>
      <vt:lpstr>Signing API - Specifications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View for PDF Signing via API</dc:title>
  <dc:creator>Rachmawan Atmaji</dc:creator>
  <cp:lastModifiedBy>Rachmawan Atmaji</cp:lastModifiedBy>
  <cp:revision>84</cp:revision>
  <dcterms:created xsi:type="dcterms:W3CDTF">2020-01-21T07:36:32Z</dcterms:created>
  <dcterms:modified xsi:type="dcterms:W3CDTF">2020-01-24T07:58:41Z</dcterms:modified>
</cp:coreProperties>
</file>