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4" r:id="rId1"/>
    <p:sldMasterId id="2147484136" r:id="rId2"/>
  </p:sldMasterIdLst>
  <p:notesMasterIdLst>
    <p:notesMasterId r:id="rId25"/>
  </p:notesMasterIdLst>
  <p:sldIdLst>
    <p:sldId id="259" r:id="rId3"/>
    <p:sldId id="336" r:id="rId4"/>
    <p:sldId id="376" r:id="rId5"/>
    <p:sldId id="377" r:id="rId6"/>
    <p:sldId id="378" r:id="rId7"/>
    <p:sldId id="379" r:id="rId8"/>
    <p:sldId id="380" r:id="rId9"/>
    <p:sldId id="326" r:id="rId10"/>
    <p:sldId id="381" r:id="rId11"/>
    <p:sldId id="382" r:id="rId12"/>
    <p:sldId id="383" r:id="rId13"/>
    <p:sldId id="384" r:id="rId14"/>
    <p:sldId id="385" r:id="rId15"/>
    <p:sldId id="360" r:id="rId16"/>
    <p:sldId id="362" r:id="rId17"/>
    <p:sldId id="386" r:id="rId18"/>
    <p:sldId id="387" r:id="rId19"/>
    <p:sldId id="388" r:id="rId20"/>
    <p:sldId id="389" r:id="rId21"/>
    <p:sldId id="390" r:id="rId22"/>
    <p:sldId id="395" r:id="rId23"/>
    <p:sldId id="35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網頁後端基礎" id="{984BB56D-3B92-4B64-8631-1CFACE06FB67}">
          <p14:sldIdLst>
            <p14:sldId id="259"/>
          </p14:sldIdLst>
        </p14:section>
        <p14:section name="PHP-2-數字型態介紹與處理" id="{04AD65BE-CB55-49D3-AF87-0E4FC99C151B}">
          <p14:sldIdLst>
            <p14:sldId id="336"/>
            <p14:sldId id="376"/>
            <p14:sldId id="377"/>
            <p14:sldId id="378"/>
            <p14:sldId id="379"/>
            <p14:sldId id="380"/>
          </p14:sldIdLst>
        </p14:section>
        <p14:section name="PHP-2-算術運算" id="{96E374F5-C495-4E95-8455-4468996BAE2C}">
          <p14:sldIdLst>
            <p14:sldId id="326"/>
            <p14:sldId id="381"/>
            <p14:sldId id="382"/>
            <p14:sldId id="383"/>
            <p14:sldId id="384"/>
          </p14:sldIdLst>
        </p14:section>
        <p14:section name="PHP-2-Boolean" id="{E0326E98-262F-4711-A7A2-0299C27FEE83}">
          <p14:sldIdLst>
            <p14:sldId id="385"/>
            <p14:sldId id="360"/>
          </p14:sldIdLst>
        </p14:section>
        <p14:section name="PHP-2-if else" id="{DA0DB5A2-FDFC-4B75-ABD6-704346A6DD66}">
          <p14:sldIdLst>
            <p14:sldId id="362"/>
            <p14:sldId id="386"/>
            <p14:sldId id="387"/>
            <p14:sldId id="388"/>
            <p14:sldId id="389"/>
          </p14:sldIdLst>
        </p14:section>
        <p14:section name="PHP-2-迴圈" id="{BC5A5A01-70C8-4A0E-B778-5DD7138340B3}">
          <p14:sldIdLst>
            <p14:sldId id="390"/>
            <p14:sldId id="395"/>
          </p14:sldIdLst>
        </p14:section>
        <p14:section name="作業" id="{C26EF7CD-BA02-4B15-BC6F-B5DB7D6D2B6C}">
          <p14:sldIdLst>
            <p14:sldId id="3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2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5652" autoAdjust="0"/>
  </p:normalViewPr>
  <p:slideViewPr>
    <p:cSldViewPr snapToObjects="1">
      <p:cViewPr varScale="1">
        <p:scale>
          <a:sx n="95" d="100"/>
          <a:sy n="95" d="100"/>
        </p:scale>
        <p:origin x="1236" y="108"/>
      </p:cViewPr>
      <p:guideLst>
        <p:guide orient="horz" pos="1008"/>
        <p:guide pos="21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A5DCF4EA-E40D-43F8-B4CB-7F82BC812DB7}" type="datetimeFigureOut">
              <a:rPr lang="zh-TW" altLang="en-US" smtClean="0"/>
              <a:pPr/>
              <a:t>2020/8/10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288A6225-17E4-4F1A-9B1B-5D6F54C0EC3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099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80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916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309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813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3109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那我們剛剛知道標籤怎麼寫了，現在我們來介紹一下 </a:t>
            </a:r>
            <a:r>
              <a:rPr lang="en-US" altLang="zh-TW" dirty="0"/>
              <a:t>HTML</a:t>
            </a:r>
            <a:r>
              <a:rPr lang="zh-TW" altLang="en-US" dirty="0"/>
              <a:t> 的架構。</a:t>
            </a:r>
            <a:endParaRPr lang="en-US" altLang="zh-TW" dirty="0"/>
          </a:p>
          <a:p>
            <a:r>
              <a:rPr lang="zh-TW" altLang="en-US" dirty="0"/>
              <a:t>簡單來說要先宣告這個檔案類型是 </a:t>
            </a:r>
            <a:r>
              <a:rPr lang="en-US" altLang="zh-TW" dirty="0"/>
              <a:t>HTML</a:t>
            </a:r>
            <a:r>
              <a:rPr lang="zh-TW" altLang="en-US" dirty="0"/>
              <a:t>，宣告了對方才知道這個是 </a:t>
            </a:r>
            <a:r>
              <a:rPr lang="en-US" altLang="zh-TW" dirty="0"/>
              <a:t>HTML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接下來，一個基礎的、完整的 </a:t>
            </a:r>
            <a:r>
              <a:rPr lang="en-US" altLang="zh-TW" dirty="0"/>
              <a:t>HTML</a:t>
            </a:r>
            <a:r>
              <a:rPr lang="zh-TW" altLang="en-US" dirty="0"/>
              <a:t> 是由一個 </a:t>
            </a:r>
            <a:r>
              <a:rPr lang="en-US" altLang="zh-TW" dirty="0"/>
              <a:t>&lt;HTML&gt;</a:t>
            </a:r>
            <a:r>
              <a:rPr lang="zh-TW" altLang="en-US" dirty="0"/>
              <a:t> 標籤，把 </a:t>
            </a:r>
            <a:r>
              <a:rPr lang="en-US" altLang="zh-TW" dirty="0"/>
              <a:t>&lt;HEAD&gt;</a:t>
            </a:r>
            <a:r>
              <a:rPr lang="zh-TW" altLang="en-US" dirty="0"/>
              <a:t>、</a:t>
            </a:r>
            <a:r>
              <a:rPr lang="en-US" altLang="zh-TW" dirty="0"/>
              <a:t>&lt;BODY&gt;</a:t>
            </a:r>
            <a:r>
              <a:rPr lang="zh-TW" altLang="en-US" dirty="0"/>
              <a:t> 這兩個元素包起來。</a:t>
            </a:r>
            <a:endParaRPr lang="en-US" altLang="zh-TW" dirty="0"/>
          </a:p>
          <a:p>
            <a:r>
              <a:rPr lang="zh-TW" altLang="en-US" dirty="0"/>
              <a:t>一個 </a:t>
            </a:r>
            <a:r>
              <a:rPr lang="en-US" altLang="zh-TW" dirty="0"/>
              <a:t>HTML</a:t>
            </a:r>
            <a:r>
              <a:rPr lang="zh-TW" altLang="en-US" dirty="0"/>
              <a:t> 就有如人體一樣，有頭有身體，你一樣還可以在很多的標籤中看到這樣的架構，但我們等等再說。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HEAD</a:t>
            </a:r>
            <a:r>
              <a:rPr lang="zh-TW" altLang="en-US" dirty="0"/>
              <a:t> 標籤中，通常放看不見的標籤，就是你在網頁中是看不到這些標籤的存在的，這些是隱藏的標籤，例如 </a:t>
            </a:r>
            <a:r>
              <a:rPr lang="en-US" altLang="zh-TW" dirty="0"/>
              <a:t>meta</a:t>
            </a:r>
            <a:r>
              <a:rPr lang="zh-TW" altLang="en-US" dirty="0"/>
              <a:t>、</a:t>
            </a:r>
            <a:r>
              <a:rPr lang="en-US" altLang="zh-TW" dirty="0"/>
              <a:t>link</a:t>
            </a:r>
            <a:r>
              <a:rPr lang="zh-TW" altLang="en-US" dirty="0"/>
              <a:t>、</a:t>
            </a:r>
            <a:r>
              <a:rPr lang="en-US" altLang="zh-TW" dirty="0"/>
              <a:t>script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BODY</a:t>
            </a:r>
            <a:r>
              <a:rPr lang="zh-TW" altLang="en-US" dirty="0"/>
              <a:t> 標籤中，通常放看的見的標籤，如 </a:t>
            </a:r>
            <a:r>
              <a:rPr lang="en-US" altLang="zh-TW" dirty="0"/>
              <a:t>div</a:t>
            </a:r>
            <a:r>
              <a:rPr lang="zh-TW" altLang="en-US" dirty="0"/>
              <a:t>、</a:t>
            </a:r>
            <a:r>
              <a:rPr lang="en-US" altLang="zh-TW" dirty="0"/>
              <a:t>span</a:t>
            </a:r>
            <a:r>
              <a:rPr lang="zh-TW" altLang="en-US" dirty="0"/>
              <a:t>、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 err="1"/>
              <a:t>img</a:t>
            </a:r>
            <a:r>
              <a:rPr lang="zh-TW" altLang="en-US" dirty="0"/>
              <a:t> 等等。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那我剛剛說的是「通常」，這個意思是說，如果你不把那些標籤放在那些位置，其實通常也是可以正常運作的，但不建議這麼做。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---</a:t>
            </a:r>
          </a:p>
          <a:p>
            <a:endParaRPr lang="en-US" altLang="zh-TW" dirty="0"/>
          </a:p>
          <a:p>
            <a:r>
              <a:rPr lang="zh-TW" altLang="en-US" dirty="0"/>
              <a:t>在這個檔案中就是一個基本的 </a:t>
            </a:r>
            <a:r>
              <a:rPr lang="en-US" altLang="zh-TW" dirty="0"/>
              <a:t>HTML</a:t>
            </a:r>
            <a:r>
              <a:rPr lang="zh-TW" altLang="en-US" dirty="0"/>
              <a:t> 架構。</a:t>
            </a:r>
            <a:endParaRPr lang="en-US" altLang="zh-TW" dirty="0"/>
          </a:p>
          <a:p>
            <a:r>
              <a:rPr lang="zh-TW" altLang="en-US" dirty="0"/>
              <a:t>在 </a:t>
            </a:r>
            <a:r>
              <a:rPr lang="en-US" altLang="zh-TW" dirty="0"/>
              <a:t>&lt;head&gt;</a:t>
            </a:r>
            <a:r>
              <a:rPr lang="zh-TW" altLang="en-US" dirty="0"/>
              <a:t> 標籤中，可以看到有 </a:t>
            </a:r>
            <a:r>
              <a:rPr lang="en-US" altLang="zh-TW" dirty="0"/>
              <a:t>&lt;meta&gt;</a:t>
            </a:r>
            <a:r>
              <a:rPr lang="zh-TW" altLang="en-US" dirty="0"/>
              <a:t> 跟 </a:t>
            </a:r>
            <a:r>
              <a:rPr lang="en-US" altLang="zh-TW" dirty="0"/>
              <a:t>&lt;title&gt;</a:t>
            </a:r>
            <a:r>
              <a:rPr lang="zh-TW" altLang="en-US" dirty="0"/>
              <a:t> 這兩個標籤，</a:t>
            </a:r>
            <a:r>
              <a:rPr lang="en-US" altLang="zh-TW" dirty="0"/>
              <a:t>&lt;title&gt;</a:t>
            </a:r>
            <a:r>
              <a:rPr lang="zh-TW" altLang="en-US" dirty="0"/>
              <a:t> 顧名思義就是網站的標題，等等你就會看到這段程式如何出現在網站上。</a:t>
            </a:r>
            <a:endParaRPr lang="en-US" altLang="zh-TW" dirty="0"/>
          </a:p>
          <a:p>
            <a:r>
              <a:rPr lang="zh-TW" altLang="en-US" dirty="0"/>
              <a:t>其實寫網頁跟寫程式，很多時候都像是在寫英文文章一樣，可以嘗試把這些東西都當一個文章在讀，就可以理解了。</a:t>
            </a:r>
            <a:endParaRPr lang="en-US" altLang="zh-TW" dirty="0"/>
          </a:p>
          <a:p>
            <a:r>
              <a:rPr lang="en-US" altLang="zh-TW" dirty="0"/>
              <a:t>&lt;body&gt;</a:t>
            </a:r>
            <a:r>
              <a:rPr lang="zh-TW" altLang="en-US" dirty="0"/>
              <a:t> 裡面的這個標籤，就是你剛剛看到的，我們用來介紹的內容。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198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那我們剛剛知道標籤怎麼寫了，現在我們來介紹一下 </a:t>
            </a:r>
            <a:r>
              <a:rPr lang="en-US" altLang="zh-TW" dirty="0"/>
              <a:t>HTML</a:t>
            </a:r>
            <a:r>
              <a:rPr lang="zh-TW" altLang="en-US" dirty="0"/>
              <a:t> 的架構。</a:t>
            </a:r>
            <a:endParaRPr lang="en-US" altLang="zh-TW" dirty="0"/>
          </a:p>
          <a:p>
            <a:r>
              <a:rPr lang="zh-TW" altLang="en-US" dirty="0"/>
              <a:t>簡單來說要先宣告這個檔案類型是 </a:t>
            </a:r>
            <a:r>
              <a:rPr lang="en-US" altLang="zh-TW" dirty="0"/>
              <a:t>HTML</a:t>
            </a:r>
            <a:r>
              <a:rPr lang="zh-TW" altLang="en-US" dirty="0"/>
              <a:t>，宣告了對方才知道這個是 </a:t>
            </a:r>
            <a:r>
              <a:rPr lang="en-US" altLang="zh-TW" dirty="0"/>
              <a:t>HTML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接下來，一個基礎的、完整的 </a:t>
            </a:r>
            <a:r>
              <a:rPr lang="en-US" altLang="zh-TW" dirty="0"/>
              <a:t>HTML</a:t>
            </a:r>
            <a:r>
              <a:rPr lang="zh-TW" altLang="en-US" dirty="0"/>
              <a:t> 是由一個 </a:t>
            </a:r>
            <a:r>
              <a:rPr lang="en-US" altLang="zh-TW" dirty="0"/>
              <a:t>&lt;HTML&gt;</a:t>
            </a:r>
            <a:r>
              <a:rPr lang="zh-TW" altLang="en-US" dirty="0"/>
              <a:t> 標籤，把 </a:t>
            </a:r>
            <a:r>
              <a:rPr lang="en-US" altLang="zh-TW" dirty="0"/>
              <a:t>&lt;HEAD&gt;</a:t>
            </a:r>
            <a:r>
              <a:rPr lang="zh-TW" altLang="en-US" dirty="0"/>
              <a:t>、</a:t>
            </a:r>
            <a:r>
              <a:rPr lang="en-US" altLang="zh-TW" dirty="0"/>
              <a:t>&lt;BODY&gt;</a:t>
            </a:r>
            <a:r>
              <a:rPr lang="zh-TW" altLang="en-US" dirty="0"/>
              <a:t> 這兩個元素包起來。</a:t>
            </a:r>
            <a:endParaRPr lang="en-US" altLang="zh-TW" dirty="0"/>
          </a:p>
          <a:p>
            <a:r>
              <a:rPr lang="zh-TW" altLang="en-US" dirty="0"/>
              <a:t>一個 </a:t>
            </a:r>
            <a:r>
              <a:rPr lang="en-US" altLang="zh-TW" dirty="0"/>
              <a:t>HTML</a:t>
            </a:r>
            <a:r>
              <a:rPr lang="zh-TW" altLang="en-US" dirty="0"/>
              <a:t> 就有如人體一樣，有頭有身體，你一樣還可以在很多的標籤中看到這樣的架構，但我們等等再說。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HEAD</a:t>
            </a:r>
            <a:r>
              <a:rPr lang="zh-TW" altLang="en-US" dirty="0"/>
              <a:t> 標籤中，通常放看不見的標籤，就是你在網頁中是看不到這些標籤的存在的，這些是隱藏的標籤，例如 </a:t>
            </a:r>
            <a:r>
              <a:rPr lang="en-US" altLang="zh-TW" dirty="0"/>
              <a:t>meta</a:t>
            </a:r>
            <a:r>
              <a:rPr lang="zh-TW" altLang="en-US" dirty="0"/>
              <a:t>、</a:t>
            </a:r>
            <a:r>
              <a:rPr lang="en-US" altLang="zh-TW" dirty="0"/>
              <a:t>link</a:t>
            </a:r>
            <a:r>
              <a:rPr lang="zh-TW" altLang="en-US" dirty="0"/>
              <a:t>、</a:t>
            </a:r>
            <a:r>
              <a:rPr lang="en-US" altLang="zh-TW" dirty="0"/>
              <a:t>script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BODY</a:t>
            </a:r>
            <a:r>
              <a:rPr lang="zh-TW" altLang="en-US" dirty="0"/>
              <a:t> 標籤中，通常放看的見的標籤，如 </a:t>
            </a:r>
            <a:r>
              <a:rPr lang="en-US" altLang="zh-TW" dirty="0"/>
              <a:t>div</a:t>
            </a:r>
            <a:r>
              <a:rPr lang="zh-TW" altLang="en-US" dirty="0"/>
              <a:t>、</a:t>
            </a:r>
            <a:r>
              <a:rPr lang="en-US" altLang="zh-TW" dirty="0"/>
              <a:t>span</a:t>
            </a:r>
            <a:r>
              <a:rPr lang="zh-TW" altLang="en-US" dirty="0"/>
              <a:t>、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 err="1"/>
              <a:t>img</a:t>
            </a:r>
            <a:r>
              <a:rPr lang="zh-TW" altLang="en-US" dirty="0"/>
              <a:t> 等等。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那我剛剛說的是「通常」，這個意思是說，如果你不把那些標籤放在那些位置，其實通常也是可以正常運作的，但不建議這麼做。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---</a:t>
            </a:r>
          </a:p>
          <a:p>
            <a:endParaRPr lang="en-US" altLang="zh-TW" dirty="0"/>
          </a:p>
          <a:p>
            <a:r>
              <a:rPr lang="zh-TW" altLang="en-US" dirty="0"/>
              <a:t>在這個檔案中就是一個基本的 </a:t>
            </a:r>
            <a:r>
              <a:rPr lang="en-US" altLang="zh-TW" dirty="0"/>
              <a:t>HTML</a:t>
            </a:r>
            <a:r>
              <a:rPr lang="zh-TW" altLang="en-US" dirty="0"/>
              <a:t> 架構。</a:t>
            </a:r>
            <a:endParaRPr lang="en-US" altLang="zh-TW" dirty="0"/>
          </a:p>
          <a:p>
            <a:r>
              <a:rPr lang="zh-TW" altLang="en-US" dirty="0"/>
              <a:t>在 </a:t>
            </a:r>
            <a:r>
              <a:rPr lang="en-US" altLang="zh-TW" dirty="0"/>
              <a:t>&lt;head&gt;</a:t>
            </a:r>
            <a:r>
              <a:rPr lang="zh-TW" altLang="en-US" dirty="0"/>
              <a:t> 標籤中，可以看到有 </a:t>
            </a:r>
            <a:r>
              <a:rPr lang="en-US" altLang="zh-TW" dirty="0"/>
              <a:t>&lt;meta&gt;</a:t>
            </a:r>
            <a:r>
              <a:rPr lang="zh-TW" altLang="en-US" dirty="0"/>
              <a:t> 跟 </a:t>
            </a:r>
            <a:r>
              <a:rPr lang="en-US" altLang="zh-TW" dirty="0"/>
              <a:t>&lt;title&gt;</a:t>
            </a:r>
            <a:r>
              <a:rPr lang="zh-TW" altLang="en-US" dirty="0"/>
              <a:t> 這兩個標籤，</a:t>
            </a:r>
            <a:r>
              <a:rPr lang="en-US" altLang="zh-TW" dirty="0"/>
              <a:t>&lt;title&gt;</a:t>
            </a:r>
            <a:r>
              <a:rPr lang="zh-TW" altLang="en-US" dirty="0"/>
              <a:t> 顧名思義就是網站的標題，等等你就會看到這段程式如何出現在網站上。</a:t>
            </a:r>
            <a:endParaRPr lang="en-US" altLang="zh-TW" dirty="0"/>
          </a:p>
          <a:p>
            <a:r>
              <a:rPr lang="zh-TW" altLang="en-US" dirty="0"/>
              <a:t>其實寫網頁跟寫程式，很多時候都像是在寫英文文章一樣，可以嘗試把這些東西都當一個文章在讀，就可以理解了。</a:t>
            </a:r>
            <a:endParaRPr lang="en-US" altLang="zh-TW" dirty="0"/>
          </a:p>
          <a:p>
            <a:r>
              <a:rPr lang="en-US" altLang="zh-TW" dirty="0"/>
              <a:t>&lt;body&gt;</a:t>
            </a:r>
            <a:r>
              <a:rPr lang="zh-TW" altLang="en-US" dirty="0"/>
              <a:t> 裡面的這個標籤，就是你剛剛看到的，我們用來介紹的內容。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95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那我們剛剛知道標籤怎麼寫了，現在我們來介紹一下 </a:t>
            </a:r>
            <a:r>
              <a:rPr lang="en-US" altLang="zh-TW" dirty="0"/>
              <a:t>HTML</a:t>
            </a:r>
            <a:r>
              <a:rPr lang="zh-TW" altLang="en-US" dirty="0"/>
              <a:t> 的架構。</a:t>
            </a:r>
            <a:endParaRPr lang="en-US" altLang="zh-TW" dirty="0"/>
          </a:p>
          <a:p>
            <a:r>
              <a:rPr lang="zh-TW" altLang="en-US" dirty="0"/>
              <a:t>簡單來說要先宣告這個檔案類型是 </a:t>
            </a:r>
            <a:r>
              <a:rPr lang="en-US" altLang="zh-TW" dirty="0"/>
              <a:t>HTML</a:t>
            </a:r>
            <a:r>
              <a:rPr lang="zh-TW" altLang="en-US" dirty="0"/>
              <a:t>，宣告了對方才知道這個是 </a:t>
            </a:r>
            <a:r>
              <a:rPr lang="en-US" altLang="zh-TW" dirty="0"/>
              <a:t>HTML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接下來，一個基礎的、完整的 </a:t>
            </a:r>
            <a:r>
              <a:rPr lang="en-US" altLang="zh-TW" dirty="0"/>
              <a:t>HTML</a:t>
            </a:r>
            <a:r>
              <a:rPr lang="zh-TW" altLang="en-US" dirty="0"/>
              <a:t> 是由一個 </a:t>
            </a:r>
            <a:r>
              <a:rPr lang="en-US" altLang="zh-TW" dirty="0"/>
              <a:t>&lt;HTML&gt;</a:t>
            </a:r>
            <a:r>
              <a:rPr lang="zh-TW" altLang="en-US" dirty="0"/>
              <a:t> 標籤，把 </a:t>
            </a:r>
            <a:r>
              <a:rPr lang="en-US" altLang="zh-TW" dirty="0"/>
              <a:t>&lt;HEAD&gt;</a:t>
            </a:r>
            <a:r>
              <a:rPr lang="zh-TW" altLang="en-US" dirty="0"/>
              <a:t>、</a:t>
            </a:r>
            <a:r>
              <a:rPr lang="en-US" altLang="zh-TW" dirty="0"/>
              <a:t>&lt;BODY&gt;</a:t>
            </a:r>
            <a:r>
              <a:rPr lang="zh-TW" altLang="en-US" dirty="0"/>
              <a:t> 這兩個元素包起來。</a:t>
            </a:r>
            <a:endParaRPr lang="en-US" altLang="zh-TW" dirty="0"/>
          </a:p>
          <a:p>
            <a:r>
              <a:rPr lang="zh-TW" altLang="en-US" dirty="0"/>
              <a:t>一個 </a:t>
            </a:r>
            <a:r>
              <a:rPr lang="en-US" altLang="zh-TW" dirty="0"/>
              <a:t>HTML</a:t>
            </a:r>
            <a:r>
              <a:rPr lang="zh-TW" altLang="en-US" dirty="0"/>
              <a:t> 就有如人體一樣，有頭有身體，你一樣還可以在很多的標籤中看到這樣的架構，但我們等等再說。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HEAD</a:t>
            </a:r>
            <a:r>
              <a:rPr lang="zh-TW" altLang="en-US" dirty="0"/>
              <a:t> 標籤中，通常放看不見的標籤，就是你在網頁中是看不到這些標籤的存在的，這些是隱藏的標籤，例如 </a:t>
            </a:r>
            <a:r>
              <a:rPr lang="en-US" altLang="zh-TW" dirty="0"/>
              <a:t>meta</a:t>
            </a:r>
            <a:r>
              <a:rPr lang="zh-TW" altLang="en-US" dirty="0"/>
              <a:t>、</a:t>
            </a:r>
            <a:r>
              <a:rPr lang="en-US" altLang="zh-TW" dirty="0"/>
              <a:t>link</a:t>
            </a:r>
            <a:r>
              <a:rPr lang="zh-TW" altLang="en-US" dirty="0"/>
              <a:t>、</a:t>
            </a:r>
            <a:r>
              <a:rPr lang="en-US" altLang="zh-TW" dirty="0"/>
              <a:t>script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BODY</a:t>
            </a:r>
            <a:r>
              <a:rPr lang="zh-TW" altLang="en-US" dirty="0"/>
              <a:t> 標籤中，通常放看的見的標籤，如 </a:t>
            </a:r>
            <a:r>
              <a:rPr lang="en-US" altLang="zh-TW" dirty="0"/>
              <a:t>div</a:t>
            </a:r>
            <a:r>
              <a:rPr lang="zh-TW" altLang="en-US" dirty="0"/>
              <a:t>、</a:t>
            </a:r>
            <a:r>
              <a:rPr lang="en-US" altLang="zh-TW" dirty="0"/>
              <a:t>span</a:t>
            </a:r>
            <a:r>
              <a:rPr lang="zh-TW" altLang="en-US" dirty="0"/>
              <a:t>、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 err="1"/>
              <a:t>img</a:t>
            </a:r>
            <a:r>
              <a:rPr lang="zh-TW" altLang="en-US" dirty="0"/>
              <a:t> 等等。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那我剛剛說的是「通常」，這個意思是說，如果你不把那些標籤放在那些位置，其實通常也是可以正常運作的，但不建議這麼做。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---</a:t>
            </a:r>
          </a:p>
          <a:p>
            <a:endParaRPr lang="en-US" altLang="zh-TW" dirty="0"/>
          </a:p>
          <a:p>
            <a:r>
              <a:rPr lang="zh-TW" altLang="en-US" dirty="0"/>
              <a:t>在這個檔案中就是一個基本的 </a:t>
            </a:r>
            <a:r>
              <a:rPr lang="en-US" altLang="zh-TW" dirty="0"/>
              <a:t>HTML</a:t>
            </a:r>
            <a:r>
              <a:rPr lang="zh-TW" altLang="en-US" dirty="0"/>
              <a:t> 架構。</a:t>
            </a:r>
            <a:endParaRPr lang="en-US" altLang="zh-TW" dirty="0"/>
          </a:p>
          <a:p>
            <a:r>
              <a:rPr lang="zh-TW" altLang="en-US" dirty="0"/>
              <a:t>在 </a:t>
            </a:r>
            <a:r>
              <a:rPr lang="en-US" altLang="zh-TW" dirty="0"/>
              <a:t>&lt;head&gt;</a:t>
            </a:r>
            <a:r>
              <a:rPr lang="zh-TW" altLang="en-US" dirty="0"/>
              <a:t> 標籤中，可以看到有 </a:t>
            </a:r>
            <a:r>
              <a:rPr lang="en-US" altLang="zh-TW" dirty="0"/>
              <a:t>&lt;meta&gt;</a:t>
            </a:r>
            <a:r>
              <a:rPr lang="zh-TW" altLang="en-US" dirty="0"/>
              <a:t> 跟 </a:t>
            </a:r>
            <a:r>
              <a:rPr lang="en-US" altLang="zh-TW" dirty="0"/>
              <a:t>&lt;title&gt;</a:t>
            </a:r>
            <a:r>
              <a:rPr lang="zh-TW" altLang="en-US" dirty="0"/>
              <a:t> 這兩個標籤，</a:t>
            </a:r>
            <a:r>
              <a:rPr lang="en-US" altLang="zh-TW" dirty="0"/>
              <a:t>&lt;title&gt;</a:t>
            </a:r>
            <a:r>
              <a:rPr lang="zh-TW" altLang="en-US" dirty="0"/>
              <a:t> 顧名思義就是網站的標題，等等你就會看到這段程式如何出現在網站上。</a:t>
            </a:r>
            <a:endParaRPr lang="en-US" altLang="zh-TW" dirty="0"/>
          </a:p>
          <a:p>
            <a:r>
              <a:rPr lang="zh-TW" altLang="en-US" dirty="0"/>
              <a:t>其實寫網頁跟寫程式，很多時候都像是在寫英文文章一樣，可以嘗試把這些東西都當一個文章在讀，就可以理解了。</a:t>
            </a:r>
            <a:endParaRPr lang="en-US" altLang="zh-TW" dirty="0"/>
          </a:p>
          <a:p>
            <a:r>
              <a:rPr lang="en-US" altLang="zh-TW" dirty="0"/>
              <a:t>&lt;body&gt;</a:t>
            </a:r>
            <a:r>
              <a:rPr lang="zh-TW" altLang="en-US" dirty="0"/>
              <a:t> 裡面的這個標籤，就是你剛剛看到的，我們用來介紹的內容。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404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那我們剛剛知道標籤怎麼寫了，現在我們來介紹一下 </a:t>
            </a:r>
            <a:r>
              <a:rPr lang="en-US" altLang="zh-TW" dirty="0"/>
              <a:t>HTML</a:t>
            </a:r>
            <a:r>
              <a:rPr lang="zh-TW" altLang="en-US" dirty="0"/>
              <a:t> 的架構。</a:t>
            </a:r>
            <a:endParaRPr lang="en-US" altLang="zh-TW" dirty="0"/>
          </a:p>
          <a:p>
            <a:r>
              <a:rPr lang="zh-TW" altLang="en-US" dirty="0"/>
              <a:t>簡單來說要先宣告這個檔案類型是 </a:t>
            </a:r>
            <a:r>
              <a:rPr lang="en-US" altLang="zh-TW" dirty="0"/>
              <a:t>HTML</a:t>
            </a:r>
            <a:r>
              <a:rPr lang="zh-TW" altLang="en-US" dirty="0"/>
              <a:t>，宣告了對方才知道這個是 </a:t>
            </a:r>
            <a:r>
              <a:rPr lang="en-US" altLang="zh-TW" dirty="0"/>
              <a:t>HTML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接下來，一個基礎的、完整的 </a:t>
            </a:r>
            <a:r>
              <a:rPr lang="en-US" altLang="zh-TW" dirty="0"/>
              <a:t>HTML</a:t>
            </a:r>
            <a:r>
              <a:rPr lang="zh-TW" altLang="en-US" dirty="0"/>
              <a:t> 是由一個 </a:t>
            </a:r>
            <a:r>
              <a:rPr lang="en-US" altLang="zh-TW" dirty="0"/>
              <a:t>&lt;HTML&gt;</a:t>
            </a:r>
            <a:r>
              <a:rPr lang="zh-TW" altLang="en-US" dirty="0"/>
              <a:t> 標籤，把 </a:t>
            </a:r>
            <a:r>
              <a:rPr lang="en-US" altLang="zh-TW" dirty="0"/>
              <a:t>&lt;HEAD&gt;</a:t>
            </a:r>
            <a:r>
              <a:rPr lang="zh-TW" altLang="en-US" dirty="0"/>
              <a:t>、</a:t>
            </a:r>
            <a:r>
              <a:rPr lang="en-US" altLang="zh-TW" dirty="0"/>
              <a:t>&lt;BODY&gt;</a:t>
            </a:r>
            <a:r>
              <a:rPr lang="zh-TW" altLang="en-US" dirty="0"/>
              <a:t> 這兩個元素包起來。</a:t>
            </a:r>
            <a:endParaRPr lang="en-US" altLang="zh-TW" dirty="0"/>
          </a:p>
          <a:p>
            <a:r>
              <a:rPr lang="zh-TW" altLang="en-US" dirty="0"/>
              <a:t>一個 </a:t>
            </a:r>
            <a:r>
              <a:rPr lang="en-US" altLang="zh-TW" dirty="0"/>
              <a:t>HTML</a:t>
            </a:r>
            <a:r>
              <a:rPr lang="zh-TW" altLang="en-US" dirty="0"/>
              <a:t> 就有如人體一樣，有頭有身體，你一樣還可以在很多的標籤中看到這樣的架構，但我們等等再說。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HEAD</a:t>
            </a:r>
            <a:r>
              <a:rPr lang="zh-TW" altLang="en-US" dirty="0"/>
              <a:t> 標籤中，通常放看不見的標籤，就是你在網頁中是看不到這些標籤的存在的，這些是隱藏的標籤，例如 </a:t>
            </a:r>
            <a:r>
              <a:rPr lang="en-US" altLang="zh-TW" dirty="0"/>
              <a:t>meta</a:t>
            </a:r>
            <a:r>
              <a:rPr lang="zh-TW" altLang="en-US" dirty="0"/>
              <a:t>、</a:t>
            </a:r>
            <a:r>
              <a:rPr lang="en-US" altLang="zh-TW" dirty="0"/>
              <a:t>link</a:t>
            </a:r>
            <a:r>
              <a:rPr lang="zh-TW" altLang="en-US" dirty="0"/>
              <a:t>、</a:t>
            </a:r>
            <a:r>
              <a:rPr lang="en-US" altLang="zh-TW" dirty="0"/>
              <a:t>script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BODY</a:t>
            </a:r>
            <a:r>
              <a:rPr lang="zh-TW" altLang="en-US" dirty="0"/>
              <a:t> 標籤中，通常放看的見的標籤，如 </a:t>
            </a:r>
            <a:r>
              <a:rPr lang="en-US" altLang="zh-TW" dirty="0"/>
              <a:t>div</a:t>
            </a:r>
            <a:r>
              <a:rPr lang="zh-TW" altLang="en-US" dirty="0"/>
              <a:t>、</a:t>
            </a:r>
            <a:r>
              <a:rPr lang="en-US" altLang="zh-TW" dirty="0"/>
              <a:t>span</a:t>
            </a:r>
            <a:r>
              <a:rPr lang="zh-TW" altLang="en-US" dirty="0"/>
              <a:t>、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 err="1"/>
              <a:t>img</a:t>
            </a:r>
            <a:r>
              <a:rPr lang="zh-TW" altLang="en-US" dirty="0"/>
              <a:t> 等等。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那我剛剛說的是「通常」，這個意思是說，如果你不把那些標籤放在那些位置，其實通常也是可以正常運作的，但不建議這麼做。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---</a:t>
            </a:r>
          </a:p>
          <a:p>
            <a:endParaRPr lang="en-US" altLang="zh-TW" dirty="0"/>
          </a:p>
          <a:p>
            <a:r>
              <a:rPr lang="zh-TW" altLang="en-US" dirty="0"/>
              <a:t>在這個檔案中就是一個基本的 </a:t>
            </a:r>
            <a:r>
              <a:rPr lang="en-US" altLang="zh-TW" dirty="0"/>
              <a:t>HTML</a:t>
            </a:r>
            <a:r>
              <a:rPr lang="zh-TW" altLang="en-US" dirty="0"/>
              <a:t> 架構。</a:t>
            </a:r>
            <a:endParaRPr lang="en-US" altLang="zh-TW" dirty="0"/>
          </a:p>
          <a:p>
            <a:r>
              <a:rPr lang="zh-TW" altLang="en-US" dirty="0"/>
              <a:t>在 </a:t>
            </a:r>
            <a:r>
              <a:rPr lang="en-US" altLang="zh-TW" dirty="0"/>
              <a:t>&lt;head&gt;</a:t>
            </a:r>
            <a:r>
              <a:rPr lang="zh-TW" altLang="en-US" dirty="0"/>
              <a:t> 標籤中，可以看到有 </a:t>
            </a:r>
            <a:r>
              <a:rPr lang="en-US" altLang="zh-TW" dirty="0"/>
              <a:t>&lt;meta&gt;</a:t>
            </a:r>
            <a:r>
              <a:rPr lang="zh-TW" altLang="en-US" dirty="0"/>
              <a:t> 跟 </a:t>
            </a:r>
            <a:r>
              <a:rPr lang="en-US" altLang="zh-TW" dirty="0"/>
              <a:t>&lt;title&gt;</a:t>
            </a:r>
            <a:r>
              <a:rPr lang="zh-TW" altLang="en-US" dirty="0"/>
              <a:t> 這兩個標籤，</a:t>
            </a:r>
            <a:r>
              <a:rPr lang="en-US" altLang="zh-TW" dirty="0"/>
              <a:t>&lt;title&gt;</a:t>
            </a:r>
            <a:r>
              <a:rPr lang="zh-TW" altLang="en-US" dirty="0"/>
              <a:t> 顧名思義就是網站的標題，等等你就會看到這段程式如何出現在網站上。</a:t>
            </a:r>
            <a:endParaRPr lang="en-US" altLang="zh-TW" dirty="0"/>
          </a:p>
          <a:p>
            <a:r>
              <a:rPr lang="zh-TW" altLang="en-US" dirty="0"/>
              <a:t>其實寫網頁跟寫程式，很多時候都像是在寫英文文章一樣，可以嘗試把這些東西都當一個文章在讀，就可以理解了。</a:t>
            </a:r>
            <a:endParaRPr lang="en-US" altLang="zh-TW" dirty="0"/>
          </a:p>
          <a:p>
            <a:r>
              <a:rPr lang="en-US" altLang="zh-TW" dirty="0"/>
              <a:t>&lt;body&gt;</a:t>
            </a:r>
            <a:r>
              <a:rPr lang="zh-TW" altLang="en-US" dirty="0"/>
              <a:t> 裡面的這個標籤，就是你剛剛看到的，我們用來介紹的內容。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5435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那我們剛剛知道標籤怎麼寫了，現在我們來介紹一下 </a:t>
            </a:r>
            <a:r>
              <a:rPr lang="en-US" altLang="zh-TW" dirty="0"/>
              <a:t>HTML</a:t>
            </a:r>
            <a:r>
              <a:rPr lang="zh-TW" altLang="en-US" dirty="0"/>
              <a:t> 的架構。</a:t>
            </a:r>
            <a:endParaRPr lang="en-US" altLang="zh-TW" dirty="0"/>
          </a:p>
          <a:p>
            <a:r>
              <a:rPr lang="zh-TW" altLang="en-US" dirty="0"/>
              <a:t>簡單來說要先宣告這個檔案類型是 </a:t>
            </a:r>
            <a:r>
              <a:rPr lang="en-US" altLang="zh-TW" dirty="0"/>
              <a:t>HTML</a:t>
            </a:r>
            <a:r>
              <a:rPr lang="zh-TW" altLang="en-US" dirty="0"/>
              <a:t>，宣告了對方才知道這個是 </a:t>
            </a:r>
            <a:r>
              <a:rPr lang="en-US" altLang="zh-TW" dirty="0"/>
              <a:t>HTML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接下來，一個基礎的、完整的 </a:t>
            </a:r>
            <a:r>
              <a:rPr lang="en-US" altLang="zh-TW" dirty="0"/>
              <a:t>HTML</a:t>
            </a:r>
            <a:r>
              <a:rPr lang="zh-TW" altLang="en-US" dirty="0"/>
              <a:t> 是由一個 </a:t>
            </a:r>
            <a:r>
              <a:rPr lang="en-US" altLang="zh-TW" dirty="0"/>
              <a:t>&lt;HTML&gt;</a:t>
            </a:r>
            <a:r>
              <a:rPr lang="zh-TW" altLang="en-US" dirty="0"/>
              <a:t> 標籤，把 </a:t>
            </a:r>
            <a:r>
              <a:rPr lang="en-US" altLang="zh-TW" dirty="0"/>
              <a:t>&lt;HEAD&gt;</a:t>
            </a:r>
            <a:r>
              <a:rPr lang="zh-TW" altLang="en-US" dirty="0"/>
              <a:t>、</a:t>
            </a:r>
            <a:r>
              <a:rPr lang="en-US" altLang="zh-TW" dirty="0"/>
              <a:t>&lt;BODY&gt;</a:t>
            </a:r>
            <a:r>
              <a:rPr lang="zh-TW" altLang="en-US" dirty="0"/>
              <a:t> 這兩個元素包起來。</a:t>
            </a:r>
            <a:endParaRPr lang="en-US" altLang="zh-TW" dirty="0"/>
          </a:p>
          <a:p>
            <a:r>
              <a:rPr lang="zh-TW" altLang="en-US" dirty="0"/>
              <a:t>一個 </a:t>
            </a:r>
            <a:r>
              <a:rPr lang="en-US" altLang="zh-TW" dirty="0"/>
              <a:t>HTML</a:t>
            </a:r>
            <a:r>
              <a:rPr lang="zh-TW" altLang="en-US" dirty="0"/>
              <a:t> 就有如人體一樣，有頭有身體，你一樣還可以在很多的標籤中看到這樣的架構，但我們等等再說。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HEAD</a:t>
            </a:r>
            <a:r>
              <a:rPr lang="zh-TW" altLang="en-US" dirty="0"/>
              <a:t> 標籤中，通常放看不見的標籤，就是你在網頁中是看不到這些標籤的存在的，這些是隱藏的標籤，例如 </a:t>
            </a:r>
            <a:r>
              <a:rPr lang="en-US" altLang="zh-TW" dirty="0"/>
              <a:t>meta</a:t>
            </a:r>
            <a:r>
              <a:rPr lang="zh-TW" altLang="en-US" dirty="0"/>
              <a:t>、</a:t>
            </a:r>
            <a:r>
              <a:rPr lang="en-US" altLang="zh-TW" dirty="0"/>
              <a:t>link</a:t>
            </a:r>
            <a:r>
              <a:rPr lang="zh-TW" altLang="en-US" dirty="0"/>
              <a:t>、</a:t>
            </a:r>
            <a:r>
              <a:rPr lang="en-US" altLang="zh-TW" dirty="0"/>
              <a:t>script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BODY</a:t>
            </a:r>
            <a:r>
              <a:rPr lang="zh-TW" altLang="en-US" dirty="0"/>
              <a:t> 標籤中，通常放看的見的標籤，如 </a:t>
            </a:r>
            <a:r>
              <a:rPr lang="en-US" altLang="zh-TW" dirty="0"/>
              <a:t>div</a:t>
            </a:r>
            <a:r>
              <a:rPr lang="zh-TW" altLang="en-US" dirty="0"/>
              <a:t>、</a:t>
            </a:r>
            <a:r>
              <a:rPr lang="en-US" altLang="zh-TW" dirty="0"/>
              <a:t>span</a:t>
            </a:r>
            <a:r>
              <a:rPr lang="zh-TW" altLang="en-US" dirty="0"/>
              <a:t>、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 err="1"/>
              <a:t>img</a:t>
            </a:r>
            <a:r>
              <a:rPr lang="zh-TW" altLang="en-US" dirty="0"/>
              <a:t> 等等。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那我剛剛說的是「通常」，這個意思是說，如果你不把那些標籤放在那些位置，其實通常也是可以正常運作的，但不建議這麼做。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---</a:t>
            </a:r>
          </a:p>
          <a:p>
            <a:endParaRPr lang="en-US" altLang="zh-TW" dirty="0"/>
          </a:p>
          <a:p>
            <a:r>
              <a:rPr lang="zh-TW" altLang="en-US" dirty="0"/>
              <a:t>在這個檔案中就是一個基本的 </a:t>
            </a:r>
            <a:r>
              <a:rPr lang="en-US" altLang="zh-TW" dirty="0"/>
              <a:t>HTML</a:t>
            </a:r>
            <a:r>
              <a:rPr lang="zh-TW" altLang="en-US" dirty="0"/>
              <a:t> 架構。</a:t>
            </a:r>
            <a:endParaRPr lang="en-US" altLang="zh-TW" dirty="0"/>
          </a:p>
          <a:p>
            <a:r>
              <a:rPr lang="zh-TW" altLang="en-US" dirty="0"/>
              <a:t>在 </a:t>
            </a:r>
            <a:r>
              <a:rPr lang="en-US" altLang="zh-TW" dirty="0"/>
              <a:t>&lt;head&gt;</a:t>
            </a:r>
            <a:r>
              <a:rPr lang="zh-TW" altLang="en-US" dirty="0"/>
              <a:t> 標籤中，可以看到有 </a:t>
            </a:r>
            <a:r>
              <a:rPr lang="en-US" altLang="zh-TW" dirty="0"/>
              <a:t>&lt;meta&gt;</a:t>
            </a:r>
            <a:r>
              <a:rPr lang="zh-TW" altLang="en-US" dirty="0"/>
              <a:t> 跟 </a:t>
            </a:r>
            <a:r>
              <a:rPr lang="en-US" altLang="zh-TW" dirty="0"/>
              <a:t>&lt;title&gt;</a:t>
            </a:r>
            <a:r>
              <a:rPr lang="zh-TW" altLang="en-US" dirty="0"/>
              <a:t> 這兩個標籤，</a:t>
            </a:r>
            <a:r>
              <a:rPr lang="en-US" altLang="zh-TW" dirty="0"/>
              <a:t>&lt;title&gt;</a:t>
            </a:r>
            <a:r>
              <a:rPr lang="zh-TW" altLang="en-US" dirty="0"/>
              <a:t> 顧名思義就是網站的標題，等等你就會看到這段程式如何出現在網站上。</a:t>
            </a:r>
            <a:endParaRPr lang="en-US" altLang="zh-TW" dirty="0"/>
          </a:p>
          <a:p>
            <a:r>
              <a:rPr lang="zh-TW" altLang="en-US" dirty="0"/>
              <a:t>其實寫網頁跟寫程式，很多時候都像是在寫英文文章一樣，可以嘗試把這些東西都當一個文章在讀，就可以理解了。</a:t>
            </a:r>
            <a:endParaRPr lang="en-US" altLang="zh-TW" dirty="0"/>
          </a:p>
          <a:p>
            <a:r>
              <a:rPr lang="en-US" altLang="zh-TW" dirty="0"/>
              <a:t>&lt;body&gt;</a:t>
            </a:r>
            <a:r>
              <a:rPr lang="zh-TW" altLang="en-US" dirty="0"/>
              <a:t> 裡面的這個標籤，就是你剛剛看到的，我們用來介紹的內容。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2448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那我們剛剛知道標籤怎麼寫了，現在我們來介紹一下 </a:t>
            </a:r>
            <a:r>
              <a:rPr lang="en-US" altLang="zh-TW" dirty="0"/>
              <a:t>HTML</a:t>
            </a:r>
            <a:r>
              <a:rPr lang="zh-TW" altLang="en-US" dirty="0"/>
              <a:t> 的架構。</a:t>
            </a:r>
            <a:endParaRPr lang="en-US" altLang="zh-TW" dirty="0"/>
          </a:p>
          <a:p>
            <a:r>
              <a:rPr lang="zh-TW" altLang="en-US" dirty="0"/>
              <a:t>簡單來說要先宣告這個檔案類型是 </a:t>
            </a:r>
            <a:r>
              <a:rPr lang="en-US" altLang="zh-TW" dirty="0"/>
              <a:t>HTML</a:t>
            </a:r>
            <a:r>
              <a:rPr lang="zh-TW" altLang="en-US" dirty="0"/>
              <a:t>，宣告了對方才知道這個是 </a:t>
            </a:r>
            <a:r>
              <a:rPr lang="en-US" altLang="zh-TW" dirty="0"/>
              <a:t>HTML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接下來，一個基礎的、完整的 </a:t>
            </a:r>
            <a:r>
              <a:rPr lang="en-US" altLang="zh-TW" dirty="0"/>
              <a:t>HTML</a:t>
            </a:r>
            <a:r>
              <a:rPr lang="zh-TW" altLang="en-US" dirty="0"/>
              <a:t> 是由一個 </a:t>
            </a:r>
            <a:r>
              <a:rPr lang="en-US" altLang="zh-TW" dirty="0"/>
              <a:t>&lt;HTML&gt;</a:t>
            </a:r>
            <a:r>
              <a:rPr lang="zh-TW" altLang="en-US" dirty="0"/>
              <a:t> 標籤，把 </a:t>
            </a:r>
            <a:r>
              <a:rPr lang="en-US" altLang="zh-TW" dirty="0"/>
              <a:t>&lt;HEAD&gt;</a:t>
            </a:r>
            <a:r>
              <a:rPr lang="zh-TW" altLang="en-US" dirty="0"/>
              <a:t>、</a:t>
            </a:r>
            <a:r>
              <a:rPr lang="en-US" altLang="zh-TW" dirty="0"/>
              <a:t>&lt;BODY&gt;</a:t>
            </a:r>
            <a:r>
              <a:rPr lang="zh-TW" altLang="en-US" dirty="0"/>
              <a:t> 這兩個元素包起來。</a:t>
            </a:r>
            <a:endParaRPr lang="en-US" altLang="zh-TW" dirty="0"/>
          </a:p>
          <a:p>
            <a:r>
              <a:rPr lang="zh-TW" altLang="en-US" dirty="0"/>
              <a:t>一個 </a:t>
            </a:r>
            <a:r>
              <a:rPr lang="en-US" altLang="zh-TW" dirty="0"/>
              <a:t>HTML</a:t>
            </a:r>
            <a:r>
              <a:rPr lang="zh-TW" altLang="en-US" dirty="0"/>
              <a:t> 就有如人體一樣，有頭有身體，你一樣還可以在很多的標籤中看到這樣的架構，但我們等等再說。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HEAD</a:t>
            </a:r>
            <a:r>
              <a:rPr lang="zh-TW" altLang="en-US" dirty="0"/>
              <a:t> 標籤中，通常放看不見的標籤，就是你在網頁中是看不到這些標籤的存在的，這些是隱藏的標籤，例如 </a:t>
            </a:r>
            <a:r>
              <a:rPr lang="en-US" altLang="zh-TW" dirty="0"/>
              <a:t>meta</a:t>
            </a:r>
            <a:r>
              <a:rPr lang="zh-TW" altLang="en-US" dirty="0"/>
              <a:t>、</a:t>
            </a:r>
            <a:r>
              <a:rPr lang="en-US" altLang="zh-TW" dirty="0"/>
              <a:t>link</a:t>
            </a:r>
            <a:r>
              <a:rPr lang="zh-TW" altLang="en-US" dirty="0"/>
              <a:t>、</a:t>
            </a:r>
            <a:r>
              <a:rPr lang="en-US" altLang="zh-TW" dirty="0"/>
              <a:t>script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BODY</a:t>
            </a:r>
            <a:r>
              <a:rPr lang="zh-TW" altLang="en-US" dirty="0"/>
              <a:t> 標籤中，通常放看的見的標籤，如 </a:t>
            </a:r>
            <a:r>
              <a:rPr lang="en-US" altLang="zh-TW" dirty="0"/>
              <a:t>div</a:t>
            </a:r>
            <a:r>
              <a:rPr lang="zh-TW" altLang="en-US" dirty="0"/>
              <a:t>、</a:t>
            </a:r>
            <a:r>
              <a:rPr lang="en-US" altLang="zh-TW" dirty="0"/>
              <a:t>span</a:t>
            </a:r>
            <a:r>
              <a:rPr lang="zh-TW" altLang="en-US" dirty="0"/>
              <a:t>、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 err="1"/>
              <a:t>img</a:t>
            </a:r>
            <a:r>
              <a:rPr lang="zh-TW" altLang="en-US" dirty="0"/>
              <a:t> 等等。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那我剛剛說的是「通常」，這個意思是說，如果你不把那些標籤放在那些位置，其實通常也是可以正常運作的，但不建議這麼做。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---</a:t>
            </a:r>
          </a:p>
          <a:p>
            <a:endParaRPr lang="en-US" altLang="zh-TW" dirty="0"/>
          </a:p>
          <a:p>
            <a:r>
              <a:rPr lang="zh-TW" altLang="en-US" dirty="0"/>
              <a:t>在這個檔案中就是一個基本的 </a:t>
            </a:r>
            <a:r>
              <a:rPr lang="en-US" altLang="zh-TW" dirty="0"/>
              <a:t>HTML</a:t>
            </a:r>
            <a:r>
              <a:rPr lang="zh-TW" altLang="en-US" dirty="0"/>
              <a:t> 架構。</a:t>
            </a:r>
            <a:endParaRPr lang="en-US" altLang="zh-TW" dirty="0"/>
          </a:p>
          <a:p>
            <a:r>
              <a:rPr lang="zh-TW" altLang="en-US" dirty="0"/>
              <a:t>在 </a:t>
            </a:r>
            <a:r>
              <a:rPr lang="en-US" altLang="zh-TW" dirty="0"/>
              <a:t>&lt;head&gt;</a:t>
            </a:r>
            <a:r>
              <a:rPr lang="zh-TW" altLang="en-US" dirty="0"/>
              <a:t> 標籤中，可以看到有 </a:t>
            </a:r>
            <a:r>
              <a:rPr lang="en-US" altLang="zh-TW" dirty="0"/>
              <a:t>&lt;meta&gt;</a:t>
            </a:r>
            <a:r>
              <a:rPr lang="zh-TW" altLang="en-US" dirty="0"/>
              <a:t> 跟 </a:t>
            </a:r>
            <a:r>
              <a:rPr lang="en-US" altLang="zh-TW" dirty="0"/>
              <a:t>&lt;title&gt;</a:t>
            </a:r>
            <a:r>
              <a:rPr lang="zh-TW" altLang="en-US" dirty="0"/>
              <a:t> 這兩個標籤，</a:t>
            </a:r>
            <a:r>
              <a:rPr lang="en-US" altLang="zh-TW" dirty="0"/>
              <a:t>&lt;title&gt;</a:t>
            </a:r>
            <a:r>
              <a:rPr lang="zh-TW" altLang="en-US" dirty="0"/>
              <a:t> 顧名思義就是網站的標題，等等你就會看到這段程式如何出現在網站上。</a:t>
            </a:r>
            <a:endParaRPr lang="en-US" altLang="zh-TW" dirty="0"/>
          </a:p>
          <a:p>
            <a:r>
              <a:rPr lang="zh-TW" altLang="en-US" dirty="0"/>
              <a:t>其實寫網頁跟寫程式，很多時候都像是在寫英文文章一樣，可以嘗試把這些東西都當一個文章在讀，就可以理解了。</a:t>
            </a:r>
            <a:endParaRPr lang="en-US" altLang="zh-TW" dirty="0"/>
          </a:p>
          <a:p>
            <a:r>
              <a:rPr lang="en-US" altLang="zh-TW" dirty="0"/>
              <a:t>&lt;body&gt;</a:t>
            </a:r>
            <a:r>
              <a:rPr lang="zh-TW" altLang="en-US" dirty="0"/>
              <a:t> 裡面的這個標籤，就是你剛剛看到的，我們用來介紹的內容。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49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我想你應該會需要一個編輯器！編輯器是什麼呢？簡單來說就像是你做簡報的時候會用微軟的 </a:t>
            </a:r>
            <a:r>
              <a:rPr lang="en-US" altLang="zh-TW" dirty="0"/>
              <a:t>PowerPoint</a:t>
            </a:r>
            <a:r>
              <a:rPr lang="zh-TW" altLang="en-US" dirty="0"/>
              <a:t> 這樣的感覺，跟微軟的 </a:t>
            </a:r>
            <a:r>
              <a:rPr lang="en-US" altLang="zh-TW" dirty="0"/>
              <a:t>Word</a:t>
            </a:r>
            <a:r>
              <a:rPr lang="zh-TW" altLang="en-US" dirty="0"/>
              <a:t> 的存在很像，因此讓我簡單帶過以下</a:t>
            </a:r>
            <a:r>
              <a:rPr lang="zh-TW" altLang="en-US" sz="1200" dirty="0">
                <a:solidFill>
                  <a:srgbClr val="0070C0"/>
                </a:solidFill>
                <a:latin typeface="微軟正黑體" panose="020B0604030504040204" pitchFamily="34" charset="-120"/>
              </a:rPr>
              <a:t>幾</a:t>
            </a:r>
            <a:r>
              <a:rPr lang="zh-TW" altLang="en-US" dirty="0"/>
              <a:t>個教派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1904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那我們剛剛知道標籤怎麼寫了，現在我們來介紹一下 </a:t>
            </a:r>
            <a:r>
              <a:rPr lang="en-US" altLang="zh-TW" dirty="0"/>
              <a:t>HTML</a:t>
            </a:r>
            <a:r>
              <a:rPr lang="zh-TW" altLang="en-US" dirty="0"/>
              <a:t> 的架構。</a:t>
            </a:r>
            <a:endParaRPr lang="en-US" altLang="zh-TW" dirty="0"/>
          </a:p>
          <a:p>
            <a:r>
              <a:rPr lang="zh-TW" altLang="en-US" dirty="0"/>
              <a:t>簡單來說要先宣告這個檔案類型是 </a:t>
            </a:r>
            <a:r>
              <a:rPr lang="en-US" altLang="zh-TW" dirty="0"/>
              <a:t>HTML</a:t>
            </a:r>
            <a:r>
              <a:rPr lang="zh-TW" altLang="en-US" dirty="0"/>
              <a:t>，宣告了對方才知道這個是 </a:t>
            </a:r>
            <a:r>
              <a:rPr lang="en-US" altLang="zh-TW" dirty="0"/>
              <a:t>HTML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接下來，一個基礎的、完整的 </a:t>
            </a:r>
            <a:r>
              <a:rPr lang="en-US" altLang="zh-TW" dirty="0"/>
              <a:t>HTML</a:t>
            </a:r>
            <a:r>
              <a:rPr lang="zh-TW" altLang="en-US" dirty="0"/>
              <a:t> 是由一個 </a:t>
            </a:r>
            <a:r>
              <a:rPr lang="en-US" altLang="zh-TW" dirty="0"/>
              <a:t>&lt;HTML&gt;</a:t>
            </a:r>
            <a:r>
              <a:rPr lang="zh-TW" altLang="en-US" dirty="0"/>
              <a:t> 標籤，把 </a:t>
            </a:r>
            <a:r>
              <a:rPr lang="en-US" altLang="zh-TW" dirty="0"/>
              <a:t>&lt;HEAD&gt;</a:t>
            </a:r>
            <a:r>
              <a:rPr lang="zh-TW" altLang="en-US" dirty="0"/>
              <a:t>、</a:t>
            </a:r>
            <a:r>
              <a:rPr lang="en-US" altLang="zh-TW" dirty="0"/>
              <a:t>&lt;BODY&gt;</a:t>
            </a:r>
            <a:r>
              <a:rPr lang="zh-TW" altLang="en-US" dirty="0"/>
              <a:t> 這兩個元素包起來。</a:t>
            </a:r>
            <a:endParaRPr lang="en-US" altLang="zh-TW" dirty="0"/>
          </a:p>
          <a:p>
            <a:r>
              <a:rPr lang="zh-TW" altLang="en-US" dirty="0"/>
              <a:t>一個 </a:t>
            </a:r>
            <a:r>
              <a:rPr lang="en-US" altLang="zh-TW" dirty="0"/>
              <a:t>HTML</a:t>
            </a:r>
            <a:r>
              <a:rPr lang="zh-TW" altLang="en-US" dirty="0"/>
              <a:t> 就有如人體一樣，有頭有身體，你一樣還可以在很多的標籤中看到這樣的架構，但我們等等再說。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HEAD</a:t>
            </a:r>
            <a:r>
              <a:rPr lang="zh-TW" altLang="en-US" dirty="0"/>
              <a:t> 標籤中，通常放看不見的標籤，就是你在網頁中是看不到這些標籤的存在的，這些是隱藏的標籤，例如 </a:t>
            </a:r>
            <a:r>
              <a:rPr lang="en-US" altLang="zh-TW" dirty="0"/>
              <a:t>meta</a:t>
            </a:r>
            <a:r>
              <a:rPr lang="zh-TW" altLang="en-US" dirty="0"/>
              <a:t>、</a:t>
            </a:r>
            <a:r>
              <a:rPr lang="en-US" altLang="zh-TW" dirty="0"/>
              <a:t>link</a:t>
            </a:r>
            <a:r>
              <a:rPr lang="zh-TW" altLang="en-US" dirty="0"/>
              <a:t>、</a:t>
            </a:r>
            <a:r>
              <a:rPr lang="en-US" altLang="zh-TW" dirty="0"/>
              <a:t>script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BODY</a:t>
            </a:r>
            <a:r>
              <a:rPr lang="zh-TW" altLang="en-US" dirty="0"/>
              <a:t> 標籤中，通常放看的見的標籤，如 </a:t>
            </a:r>
            <a:r>
              <a:rPr lang="en-US" altLang="zh-TW" dirty="0"/>
              <a:t>div</a:t>
            </a:r>
            <a:r>
              <a:rPr lang="zh-TW" altLang="en-US" dirty="0"/>
              <a:t>、</a:t>
            </a:r>
            <a:r>
              <a:rPr lang="en-US" altLang="zh-TW" dirty="0"/>
              <a:t>span</a:t>
            </a:r>
            <a:r>
              <a:rPr lang="zh-TW" altLang="en-US" dirty="0"/>
              <a:t>、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 err="1"/>
              <a:t>img</a:t>
            </a:r>
            <a:r>
              <a:rPr lang="zh-TW" altLang="en-US" dirty="0"/>
              <a:t> 等等。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那我剛剛說的是「通常」，這個意思是說，如果你不把那些標籤放在那些位置，其實通常也是可以正常運作的，但不建議這麼做。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---</a:t>
            </a:r>
          </a:p>
          <a:p>
            <a:endParaRPr lang="en-US" altLang="zh-TW" dirty="0"/>
          </a:p>
          <a:p>
            <a:r>
              <a:rPr lang="zh-TW" altLang="en-US" dirty="0"/>
              <a:t>在這個檔案中就是一個基本的 </a:t>
            </a:r>
            <a:r>
              <a:rPr lang="en-US" altLang="zh-TW" dirty="0"/>
              <a:t>HTML</a:t>
            </a:r>
            <a:r>
              <a:rPr lang="zh-TW" altLang="en-US" dirty="0"/>
              <a:t> 架構。</a:t>
            </a:r>
            <a:endParaRPr lang="en-US" altLang="zh-TW" dirty="0"/>
          </a:p>
          <a:p>
            <a:r>
              <a:rPr lang="zh-TW" altLang="en-US" dirty="0"/>
              <a:t>在 </a:t>
            </a:r>
            <a:r>
              <a:rPr lang="en-US" altLang="zh-TW" dirty="0"/>
              <a:t>&lt;head&gt;</a:t>
            </a:r>
            <a:r>
              <a:rPr lang="zh-TW" altLang="en-US" dirty="0"/>
              <a:t> 標籤中，可以看到有 </a:t>
            </a:r>
            <a:r>
              <a:rPr lang="en-US" altLang="zh-TW" dirty="0"/>
              <a:t>&lt;meta&gt;</a:t>
            </a:r>
            <a:r>
              <a:rPr lang="zh-TW" altLang="en-US" dirty="0"/>
              <a:t> 跟 </a:t>
            </a:r>
            <a:r>
              <a:rPr lang="en-US" altLang="zh-TW" dirty="0"/>
              <a:t>&lt;title&gt;</a:t>
            </a:r>
            <a:r>
              <a:rPr lang="zh-TW" altLang="en-US" dirty="0"/>
              <a:t> 這兩個標籤，</a:t>
            </a:r>
            <a:r>
              <a:rPr lang="en-US" altLang="zh-TW" dirty="0"/>
              <a:t>&lt;title&gt;</a:t>
            </a:r>
            <a:r>
              <a:rPr lang="zh-TW" altLang="en-US" dirty="0"/>
              <a:t> 顧名思義就是網站的標題，等等你就會看到這段程式如何出現在網站上。</a:t>
            </a:r>
            <a:endParaRPr lang="en-US" altLang="zh-TW" dirty="0"/>
          </a:p>
          <a:p>
            <a:r>
              <a:rPr lang="zh-TW" altLang="en-US" dirty="0"/>
              <a:t>其實寫網頁跟寫程式，很多時候都像是在寫英文文章一樣，可以嘗試把這些東西都當一個文章在讀，就可以理解了。</a:t>
            </a:r>
            <a:endParaRPr lang="en-US" altLang="zh-TW" dirty="0"/>
          </a:p>
          <a:p>
            <a:r>
              <a:rPr lang="en-US" altLang="zh-TW" dirty="0"/>
              <a:t>&lt;body&gt;</a:t>
            </a:r>
            <a:r>
              <a:rPr lang="zh-TW" altLang="en-US" dirty="0"/>
              <a:t> 裡面的這個標籤，就是你剛剛看到的，我們用來介紹的內容。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785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那我們剛剛知道標籤怎麼寫了，現在我們來介紹一下 </a:t>
            </a:r>
            <a:r>
              <a:rPr lang="en-US" altLang="zh-TW" dirty="0"/>
              <a:t>HTML</a:t>
            </a:r>
            <a:r>
              <a:rPr lang="zh-TW" altLang="en-US" dirty="0"/>
              <a:t> 的架構。</a:t>
            </a:r>
            <a:endParaRPr lang="en-US" altLang="zh-TW" dirty="0"/>
          </a:p>
          <a:p>
            <a:r>
              <a:rPr lang="zh-TW" altLang="en-US" dirty="0"/>
              <a:t>簡單來說要先宣告這個檔案類型是 </a:t>
            </a:r>
            <a:r>
              <a:rPr lang="en-US" altLang="zh-TW" dirty="0"/>
              <a:t>HTML</a:t>
            </a:r>
            <a:r>
              <a:rPr lang="zh-TW" altLang="en-US" dirty="0"/>
              <a:t>，宣告了對方才知道這個是 </a:t>
            </a:r>
            <a:r>
              <a:rPr lang="en-US" altLang="zh-TW" dirty="0"/>
              <a:t>HTML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接下來，一個基礎的、完整的 </a:t>
            </a:r>
            <a:r>
              <a:rPr lang="en-US" altLang="zh-TW" dirty="0"/>
              <a:t>HTML</a:t>
            </a:r>
            <a:r>
              <a:rPr lang="zh-TW" altLang="en-US" dirty="0"/>
              <a:t> 是由一個 </a:t>
            </a:r>
            <a:r>
              <a:rPr lang="en-US" altLang="zh-TW" dirty="0"/>
              <a:t>&lt;HTML&gt;</a:t>
            </a:r>
            <a:r>
              <a:rPr lang="zh-TW" altLang="en-US" dirty="0"/>
              <a:t> 標籤，把 </a:t>
            </a:r>
            <a:r>
              <a:rPr lang="en-US" altLang="zh-TW" dirty="0"/>
              <a:t>&lt;HEAD&gt;</a:t>
            </a:r>
            <a:r>
              <a:rPr lang="zh-TW" altLang="en-US" dirty="0"/>
              <a:t>、</a:t>
            </a:r>
            <a:r>
              <a:rPr lang="en-US" altLang="zh-TW" dirty="0"/>
              <a:t>&lt;BODY&gt;</a:t>
            </a:r>
            <a:r>
              <a:rPr lang="zh-TW" altLang="en-US" dirty="0"/>
              <a:t> 這兩個元素包起來。</a:t>
            </a:r>
            <a:endParaRPr lang="en-US" altLang="zh-TW" dirty="0"/>
          </a:p>
          <a:p>
            <a:r>
              <a:rPr lang="zh-TW" altLang="en-US" dirty="0"/>
              <a:t>一個 </a:t>
            </a:r>
            <a:r>
              <a:rPr lang="en-US" altLang="zh-TW" dirty="0"/>
              <a:t>HTML</a:t>
            </a:r>
            <a:r>
              <a:rPr lang="zh-TW" altLang="en-US" dirty="0"/>
              <a:t> 就有如人體一樣，有頭有身體，你一樣還可以在很多的標籤中看到這樣的架構，但我們等等再說。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HEAD</a:t>
            </a:r>
            <a:r>
              <a:rPr lang="zh-TW" altLang="en-US" dirty="0"/>
              <a:t> 標籤中，通常放看不見的標籤，就是你在網頁中是看不到這些標籤的存在的，這些是隱藏的標籤，例如 </a:t>
            </a:r>
            <a:r>
              <a:rPr lang="en-US" altLang="zh-TW" dirty="0"/>
              <a:t>meta</a:t>
            </a:r>
            <a:r>
              <a:rPr lang="zh-TW" altLang="en-US" dirty="0"/>
              <a:t>、</a:t>
            </a:r>
            <a:r>
              <a:rPr lang="en-US" altLang="zh-TW" dirty="0"/>
              <a:t>link</a:t>
            </a:r>
            <a:r>
              <a:rPr lang="zh-TW" altLang="en-US" dirty="0"/>
              <a:t>、</a:t>
            </a:r>
            <a:r>
              <a:rPr lang="en-US" altLang="zh-TW" dirty="0"/>
              <a:t>script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BODY</a:t>
            </a:r>
            <a:r>
              <a:rPr lang="zh-TW" altLang="en-US" dirty="0"/>
              <a:t> 標籤中，通常放看的見的標籤，如 </a:t>
            </a:r>
            <a:r>
              <a:rPr lang="en-US" altLang="zh-TW" dirty="0"/>
              <a:t>div</a:t>
            </a:r>
            <a:r>
              <a:rPr lang="zh-TW" altLang="en-US" dirty="0"/>
              <a:t>、</a:t>
            </a:r>
            <a:r>
              <a:rPr lang="en-US" altLang="zh-TW" dirty="0"/>
              <a:t>span</a:t>
            </a:r>
            <a:r>
              <a:rPr lang="zh-TW" altLang="en-US" dirty="0"/>
              <a:t>、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 err="1"/>
              <a:t>img</a:t>
            </a:r>
            <a:r>
              <a:rPr lang="zh-TW" altLang="en-US" dirty="0"/>
              <a:t> 等等。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那我剛剛說的是「通常」，這個意思是說，如果你不把那些標籤放在那些位置，其實通常也是可以正常運作的，但不建議這麼做。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---</a:t>
            </a:r>
          </a:p>
          <a:p>
            <a:endParaRPr lang="en-US" altLang="zh-TW" dirty="0"/>
          </a:p>
          <a:p>
            <a:r>
              <a:rPr lang="zh-TW" altLang="en-US" dirty="0"/>
              <a:t>在這個檔案中就是一個基本的 </a:t>
            </a:r>
            <a:r>
              <a:rPr lang="en-US" altLang="zh-TW" dirty="0"/>
              <a:t>HTML</a:t>
            </a:r>
            <a:r>
              <a:rPr lang="zh-TW" altLang="en-US" dirty="0"/>
              <a:t> 架構。</a:t>
            </a:r>
            <a:endParaRPr lang="en-US" altLang="zh-TW" dirty="0"/>
          </a:p>
          <a:p>
            <a:r>
              <a:rPr lang="zh-TW" altLang="en-US" dirty="0"/>
              <a:t>在 </a:t>
            </a:r>
            <a:r>
              <a:rPr lang="en-US" altLang="zh-TW" dirty="0"/>
              <a:t>&lt;head&gt;</a:t>
            </a:r>
            <a:r>
              <a:rPr lang="zh-TW" altLang="en-US" dirty="0"/>
              <a:t> 標籤中，可以看到有 </a:t>
            </a:r>
            <a:r>
              <a:rPr lang="en-US" altLang="zh-TW" dirty="0"/>
              <a:t>&lt;meta&gt;</a:t>
            </a:r>
            <a:r>
              <a:rPr lang="zh-TW" altLang="en-US" dirty="0"/>
              <a:t> 跟 </a:t>
            </a:r>
            <a:r>
              <a:rPr lang="en-US" altLang="zh-TW" dirty="0"/>
              <a:t>&lt;title&gt;</a:t>
            </a:r>
            <a:r>
              <a:rPr lang="zh-TW" altLang="en-US" dirty="0"/>
              <a:t> 這兩個標籤，</a:t>
            </a:r>
            <a:r>
              <a:rPr lang="en-US" altLang="zh-TW" dirty="0"/>
              <a:t>&lt;title&gt;</a:t>
            </a:r>
            <a:r>
              <a:rPr lang="zh-TW" altLang="en-US" dirty="0"/>
              <a:t> 顧名思義就是網站的標題，等等你就會看到這段程式如何出現在網站上。</a:t>
            </a:r>
            <a:endParaRPr lang="en-US" altLang="zh-TW" dirty="0"/>
          </a:p>
          <a:p>
            <a:r>
              <a:rPr lang="zh-TW" altLang="en-US" dirty="0"/>
              <a:t>其實寫網頁跟寫程式，很多時候都像是在寫英文文章一樣，可以嘗試把這些東西都當一個文章在讀，就可以理解了。</a:t>
            </a:r>
            <a:endParaRPr lang="en-US" altLang="zh-TW" dirty="0"/>
          </a:p>
          <a:p>
            <a:r>
              <a:rPr lang="en-US" altLang="zh-TW" dirty="0"/>
              <a:t>&lt;body&gt;</a:t>
            </a:r>
            <a:r>
              <a:rPr lang="zh-TW" altLang="en-US" dirty="0"/>
              <a:t> 裡面的這個標籤，就是你剛剛看到的，我們用來介紹的內容。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5706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剛剛那段就會變成這樣：</a:t>
            </a:r>
            <a:r>
              <a:rPr lang="en-US" altLang="zh-TW" dirty="0"/>
              <a:t>title</a:t>
            </a:r>
            <a:r>
              <a:rPr lang="zh-TW" altLang="en-US" dirty="0"/>
              <a:t> 標籤對應到標題，</a:t>
            </a:r>
            <a:r>
              <a:rPr lang="en-US" altLang="zh-TW" dirty="0"/>
              <a:t>body</a:t>
            </a:r>
            <a:r>
              <a:rPr lang="zh-TW" altLang="en-US" dirty="0"/>
              <a:t> 標籤內的網站內文就對應到網站顯示的內容。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427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我想你應該會需要一個編輯器！編輯器是什麼呢？簡單來說就像是你做簡報的時候會用微軟的 </a:t>
            </a:r>
            <a:r>
              <a:rPr lang="en-US" altLang="zh-TW" dirty="0"/>
              <a:t>PowerPoint</a:t>
            </a:r>
            <a:r>
              <a:rPr lang="zh-TW" altLang="en-US" dirty="0"/>
              <a:t> 這樣的感覺，跟微軟的 </a:t>
            </a:r>
            <a:r>
              <a:rPr lang="en-US" altLang="zh-TW" dirty="0"/>
              <a:t>Word</a:t>
            </a:r>
            <a:r>
              <a:rPr lang="zh-TW" altLang="en-US" dirty="0"/>
              <a:t> 的存在很像，因此讓我簡單帶過以下</a:t>
            </a:r>
            <a:r>
              <a:rPr lang="zh-TW" altLang="en-US" sz="1200" dirty="0">
                <a:solidFill>
                  <a:srgbClr val="0070C0"/>
                </a:solidFill>
                <a:latin typeface="微軟正黑體" panose="020B0604030504040204" pitchFamily="34" charset="-120"/>
              </a:rPr>
              <a:t>幾</a:t>
            </a:r>
            <a:r>
              <a:rPr lang="zh-TW" altLang="en-US" dirty="0"/>
              <a:t>個教派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258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我想你應該會需要一個編輯器！編輯器是什麼呢？簡單來說就像是你做簡報的時候會用微軟的 </a:t>
            </a:r>
            <a:r>
              <a:rPr lang="en-US" altLang="zh-TW" dirty="0"/>
              <a:t>PowerPoint</a:t>
            </a:r>
            <a:r>
              <a:rPr lang="zh-TW" altLang="en-US" dirty="0"/>
              <a:t> 這樣的感覺，跟微軟的 </a:t>
            </a:r>
            <a:r>
              <a:rPr lang="en-US" altLang="zh-TW" dirty="0"/>
              <a:t>Word</a:t>
            </a:r>
            <a:r>
              <a:rPr lang="zh-TW" altLang="en-US" dirty="0"/>
              <a:t> 的存在很像，因此讓我簡單帶過以下</a:t>
            </a:r>
            <a:r>
              <a:rPr lang="zh-TW" altLang="en-US" sz="1200" dirty="0">
                <a:solidFill>
                  <a:srgbClr val="0070C0"/>
                </a:solidFill>
                <a:latin typeface="微軟正黑體" panose="020B0604030504040204" pitchFamily="34" charset="-120"/>
              </a:rPr>
              <a:t>幾</a:t>
            </a:r>
            <a:r>
              <a:rPr lang="zh-TW" altLang="en-US" dirty="0"/>
              <a:t>個教派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95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我想你應該會需要一個編輯器！編輯器是什麼呢？簡單來說就像是你做簡報的時候會用微軟的 </a:t>
            </a:r>
            <a:r>
              <a:rPr lang="en-US" altLang="zh-TW" dirty="0"/>
              <a:t>PowerPoint</a:t>
            </a:r>
            <a:r>
              <a:rPr lang="zh-TW" altLang="en-US" dirty="0"/>
              <a:t> 這樣的感覺，跟微軟的 </a:t>
            </a:r>
            <a:r>
              <a:rPr lang="en-US" altLang="zh-TW" dirty="0"/>
              <a:t>Word</a:t>
            </a:r>
            <a:r>
              <a:rPr lang="zh-TW" altLang="en-US" dirty="0"/>
              <a:t> 的存在很像，因此讓我簡單帶過以下</a:t>
            </a:r>
            <a:r>
              <a:rPr lang="zh-TW" altLang="en-US" sz="1200" dirty="0">
                <a:solidFill>
                  <a:srgbClr val="0070C0"/>
                </a:solidFill>
                <a:latin typeface="微軟正黑體" panose="020B0604030504040204" pitchFamily="34" charset="-120"/>
              </a:rPr>
              <a:t>幾</a:t>
            </a:r>
            <a:r>
              <a:rPr lang="zh-TW" altLang="en-US" dirty="0"/>
              <a:t>個教派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735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我想你應該會需要一個編輯器！編輯器是什麼呢？簡單來說就像是你做簡報的時候會用微軟的 </a:t>
            </a:r>
            <a:r>
              <a:rPr lang="en-US" altLang="zh-TW" dirty="0"/>
              <a:t>PowerPoint</a:t>
            </a:r>
            <a:r>
              <a:rPr lang="zh-TW" altLang="en-US" dirty="0"/>
              <a:t> 這樣的感覺，跟微軟的 </a:t>
            </a:r>
            <a:r>
              <a:rPr lang="en-US" altLang="zh-TW" dirty="0"/>
              <a:t>Word</a:t>
            </a:r>
            <a:r>
              <a:rPr lang="zh-TW" altLang="en-US" dirty="0"/>
              <a:t> 的存在很像，因此讓我簡單帶過以下</a:t>
            </a:r>
            <a:r>
              <a:rPr lang="zh-TW" altLang="en-US" sz="1200" dirty="0">
                <a:solidFill>
                  <a:srgbClr val="0070C0"/>
                </a:solidFill>
                <a:latin typeface="微軟正黑體" panose="020B0604030504040204" pitchFamily="34" charset="-120"/>
              </a:rPr>
              <a:t>幾</a:t>
            </a:r>
            <a:r>
              <a:rPr lang="zh-TW" altLang="en-US" dirty="0"/>
              <a:t>個教派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0659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我想你應該會需要一個編輯器！編輯器是什麼呢？簡單來說就像是你做簡報的時候會用微軟的 </a:t>
            </a:r>
            <a:r>
              <a:rPr lang="en-US" altLang="zh-TW" dirty="0"/>
              <a:t>PowerPoint</a:t>
            </a:r>
            <a:r>
              <a:rPr lang="zh-TW" altLang="en-US" dirty="0"/>
              <a:t> 這樣的感覺，跟微軟的 </a:t>
            </a:r>
            <a:r>
              <a:rPr lang="en-US" altLang="zh-TW" dirty="0"/>
              <a:t>Word</a:t>
            </a:r>
            <a:r>
              <a:rPr lang="zh-TW" altLang="en-US" dirty="0"/>
              <a:t> 的存在很像，因此讓我簡單帶過以下</a:t>
            </a:r>
            <a:r>
              <a:rPr lang="zh-TW" altLang="en-US" sz="1200" dirty="0">
                <a:solidFill>
                  <a:srgbClr val="0070C0"/>
                </a:solidFill>
                <a:latin typeface="微軟正黑體" panose="020B0604030504040204" pitchFamily="34" charset="-120"/>
              </a:rPr>
              <a:t>幾</a:t>
            </a:r>
            <a:r>
              <a:rPr lang="zh-TW" altLang="en-US" dirty="0"/>
              <a:t>個教派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602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024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157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8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3C01703-BE88-4257-8341-749760A36C7F}"/>
              </a:ext>
            </a:extLst>
          </p:cNvPr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093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C45BE79-F81D-4467-8BAE-74A57F5FE3A7}"/>
              </a:ext>
            </a:extLst>
          </p:cNvPr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362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3D8CBC75-8284-403E-92F0-16B75D676E39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970053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3D8CBC75-8284-403E-92F0-16B75D676E39}" type="datetimeFigureOut">
              <a:rPr lang="zh-TW" altLang="en-US" smtClean="0"/>
              <a:pPr/>
              <a:t>2020/8/10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93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92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pPr/>
              <a:t>2020/8/10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995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pPr/>
              <a:t>2020/8/10</a:t>
            </a:fld>
            <a:endParaRPr lang="zh-TW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54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97D3C-577F-4D7D-9664-ACB91FF2738E}"/>
              </a:ext>
            </a:extLst>
          </p:cNvPr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22180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132AB04-7A3A-4AD3-B5C4-24FA6E1C32FE}"/>
              </a:ext>
            </a:extLst>
          </p:cNvPr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48342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4928FD0-903C-4861-A1CF-ECE6BBC82809}"/>
              </a:ext>
            </a:extLst>
          </p:cNvPr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270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pPr/>
              <a:t>2020/8/10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885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pPr/>
              <a:t>2020/8/10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0210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pPr/>
              <a:t>2020/8/10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5130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pPr/>
              <a:t>2020/8/10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6289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pPr/>
              <a:t>2020/8/10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3292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pPr/>
              <a:t>2020/8/10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897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pPr/>
              <a:t>2020/8/10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2956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pPr/>
              <a:t>2020/8/10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144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59FBCA-491C-4D26-8A6F-18A6CE50F63C}"/>
              </a:ext>
            </a:extLst>
          </p:cNvPr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67254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C4DA295-0B0E-4FCA-87A9-D994F66169FC}"/>
              </a:ext>
            </a:extLst>
          </p:cNvPr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667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48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pPr/>
              <a:t>2020/8/10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59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pPr/>
              <a:t>2020/8/10</a:t>
            </a:fld>
            <a:endParaRPr lang="zh-TW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6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4F02C3A-3DC5-4E5F-9ED0-415821EA08FE}"/>
              </a:ext>
            </a:extLst>
          </p:cNvPr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249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10930E7-B194-4E29-85BC-607FA885446B}"/>
              </a:ext>
            </a:extLst>
          </p:cNvPr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102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2020/8/10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D5E4D6-F73F-4219-AA47-4A4853891E23}"/>
              </a:ext>
            </a:extLst>
          </p:cNvPr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597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pPr/>
              <a:t>2020/8/10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46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D8CBC75-8284-403E-92F0-16B75D676E39}" type="datetimeFigureOut">
              <a:rPr lang="zh-TW" altLang="en-US" smtClean="0"/>
              <a:pPr/>
              <a:t>2020/8/10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40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5" r:id="rId1"/>
    <p:sldLayoutId id="2147484126" r:id="rId2"/>
    <p:sldLayoutId id="2147484127" r:id="rId3"/>
    <p:sldLayoutId id="2147484128" r:id="rId4"/>
    <p:sldLayoutId id="2147484129" r:id="rId5"/>
    <p:sldLayoutId id="2147484130" r:id="rId6"/>
    <p:sldLayoutId id="2147484131" r:id="rId7"/>
    <p:sldLayoutId id="2147484132" r:id="rId8"/>
    <p:sldLayoutId id="2147484133" r:id="rId9"/>
    <p:sldLayoutId id="2147484134" r:id="rId10"/>
    <p:sldLayoutId id="214748413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8CBC75-8284-403E-92F0-16B75D676E39}" type="datetimeFigureOut">
              <a:rPr lang="zh-TW" altLang="en-US" smtClean="0"/>
              <a:pPr/>
              <a:t>2020/8/10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80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38" r:id="rId2"/>
    <p:sldLayoutId id="2147484139" r:id="rId3"/>
    <p:sldLayoutId id="2147484140" r:id="rId4"/>
    <p:sldLayoutId id="2147484141" r:id="rId5"/>
    <p:sldLayoutId id="2147484142" r:id="rId6"/>
    <p:sldLayoutId id="2147484143" r:id="rId7"/>
    <p:sldLayoutId id="2147484144" r:id="rId8"/>
    <p:sldLayoutId id="2147484145" r:id="rId9"/>
    <p:sldLayoutId id="2147484146" r:id="rId10"/>
    <p:sldLayoutId id="2147484147" r:id="rId11"/>
    <p:sldLayoutId id="2147484148" r:id="rId12"/>
    <p:sldLayoutId id="2147484149" r:id="rId13"/>
    <p:sldLayoutId id="2147484150" r:id="rId14"/>
    <p:sldLayoutId id="2147484151" r:id="rId15"/>
    <p:sldLayoutId id="2147484152" r:id="rId16"/>
    <p:sldLayoutId id="214748415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40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DA6F1EA5-A2DD-4E96-B6ED-4B04749C9D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118" l="10000" r="90000">
                        <a14:foregroundMark x1="30824" y1="88235" x2="30824" y2="88235"/>
                        <a14:foregroundMark x1="20706" y1="89529" x2="20706" y2="89529"/>
                        <a14:foregroundMark x1="33412" y1="90118" x2="33412" y2="90118"/>
                        <a14:foregroundMark x1="40353" y1="88588" x2="40353" y2="88588"/>
                        <a14:foregroundMark x1="45647" y1="87882" x2="45647" y2="87882"/>
                        <a14:foregroundMark x1="48235" y1="87529" x2="48235" y2="87529"/>
                        <a14:foregroundMark x1="54941" y1="87647" x2="54941" y2="87647"/>
                        <a14:foregroundMark x1="62235" y1="87765" x2="62235" y2="87765"/>
                        <a14:foregroundMark x1="66235" y1="87059" x2="66235" y2="87059"/>
                        <a14:foregroundMark x1="70471" y1="86706" x2="70471" y2="86706"/>
                        <a14:foregroundMark x1="75412" y1="86824" x2="75412" y2="86824"/>
                        <a14:backgroundMark x1="76824" y1="86118" x2="76824" y2="86118"/>
                        <a14:backgroundMark x1="55529" y1="52824" x2="55529" y2="52824"/>
                        <a14:backgroundMark x1="55412" y1="52824" x2="55412" y2="52824"/>
                        <a14:backgroundMark x1="55529" y1="53059" x2="55647" y2="52353"/>
                        <a14:backgroundMark x1="55647" y1="52471" x2="55647" y2="52471"/>
                        <a14:backgroundMark x1="56000" y1="54471" x2="56706" y2="54706"/>
                        <a14:backgroundMark x1="57176" y1="54941" x2="57176" y2="549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972" y="4419364"/>
            <a:ext cx="2051720" cy="205172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755F0C6-8F5C-4288-B499-817FBC0255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-160088"/>
            <a:ext cx="1736474" cy="173647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937768"/>
            <a:ext cx="9144000" cy="1091456"/>
          </a:xfrm>
        </p:spPr>
        <p:txBody>
          <a:bodyPr>
            <a:noAutofit/>
          </a:bodyPr>
          <a:lstStyle/>
          <a:p>
            <a:pPr algn="ctr"/>
            <a:r>
              <a:rPr lang="zh-TW" altLang="en-US" sz="6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網頁</a:t>
            </a:r>
            <a:r>
              <a:rPr lang="zh-TW" altLang="en-US" sz="6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r>
              <a:rPr lang="zh-TW" altLang="en-US" sz="6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7CCA56C9-E966-4BFF-B618-E9EE418FF71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297" b="98517" l="1538" r="98352">
                        <a14:foregroundMark x1="14835" y1="75000" x2="14835" y2="75000"/>
                        <a14:foregroundMark x1="5604" y1="68220" x2="5604" y2="68220"/>
                        <a14:foregroundMark x1="2637" y1="78178" x2="2637" y2="78178"/>
                        <a14:foregroundMark x1="1978" y1="73093" x2="1978" y2="73093"/>
                        <a14:foregroundMark x1="7473" y1="76271" x2="7473" y2="76271"/>
                        <a14:foregroundMark x1="10989" y1="88559" x2="10989" y2="88559"/>
                        <a14:foregroundMark x1="14945" y1="81356" x2="14945" y2="81356"/>
                        <a14:foregroundMark x1="21758" y1="71822" x2="21758" y2="71822"/>
                        <a14:foregroundMark x1="17802" y1="66737" x2="17802" y2="66737"/>
                        <a14:foregroundMark x1="21319" y1="89195" x2="21319" y2="89195"/>
                        <a14:foregroundMark x1="29121" y1="87712" x2="29121" y2="87712"/>
                        <a14:foregroundMark x1="39670" y1="88559" x2="39670" y2="88559"/>
                        <a14:foregroundMark x1="33736" y1="98517" x2="33736" y2="98517"/>
                        <a14:foregroundMark x1="57143" y1="80297" x2="57143" y2="80297"/>
                        <a14:foregroundMark x1="63077" y1="81568" x2="63077" y2="81568"/>
                        <a14:foregroundMark x1="81319" y1="84110" x2="81319" y2="84110"/>
                        <a14:foregroundMark x1="68242" y1="39831" x2="68242" y2="39831"/>
                        <a14:foregroundMark x1="69890" y1="5720" x2="69890" y2="5720"/>
                        <a14:foregroundMark x1="71099" y1="14407" x2="71099" y2="14407"/>
                        <a14:foregroundMark x1="94835" y1="50212" x2="94835" y2="50212"/>
                        <a14:foregroundMark x1="98352" y1="68644" x2="98352" y2="68644"/>
                        <a14:foregroundMark x1="96703" y1="85593" x2="96703" y2="85593"/>
                        <a14:foregroundMark x1="95495" y1="84534" x2="95495" y2="84534"/>
                        <a14:foregroundMark x1="98352" y1="88983" x2="98352" y2="88983"/>
                        <a14:foregroundMark x1="96703" y1="85381" x2="96703" y2="85381"/>
                        <a14:backgroundMark x1="96044" y1="86653" x2="96044" y2="86653"/>
                        <a14:backgroundMark x1="99011" y1="86229" x2="99011" y2="86229"/>
                        <a14:backgroundMark x1="97473" y1="85805" x2="97473" y2="85805"/>
                        <a14:backgroundMark x1="96484" y1="85593" x2="96484" y2="85593"/>
                        <a14:backgroundMark x1="96484" y1="85593" x2="96484" y2="855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719" y="1412776"/>
            <a:ext cx="1979712" cy="1026839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340D521C-C88A-421B-B41E-19C36626975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0723" y1="49479" x2="40723" y2="49479"/>
                        <a14:foregroundMark x1="48047" y1="50000" x2="48047" y2="50000"/>
                        <a14:foregroundMark x1="57031" y1="48698" x2="57031" y2="48698"/>
                        <a14:foregroundMark x1="70313" y1="49479" x2="70313" y2="49479"/>
                        <a14:foregroundMark x1="81055" y1="50260" x2="81055" y2="50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67" t="23153" r="13347" b="23305"/>
          <a:stretch/>
        </p:blipFill>
        <p:spPr>
          <a:xfrm>
            <a:off x="4499989" y="708148"/>
            <a:ext cx="2088232" cy="110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15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乘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*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除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運算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9BE0FC9-2438-4E2A-B042-633F07C9E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124744"/>
            <a:ext cx="1979233" cy="539692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DC81995-2DFC-411D-BDA8-93163E16EA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204864"/>
            <a:ext cx="4433738" cy="238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19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餘數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運算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9BE0FC9-2438-4E2A-B042-633F07C9E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20" y="2420888"/>
            <a:ext cx="2915337" cy="163258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DC81995-2DFC-411D-BDA8-93163E16EA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420888"/>
            <a:ext cx="4695023" cy="163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59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1"/>
            <a:ext cx="8244408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先乘除 後加減 、 小括號內優先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9BE0FC9-2438-4E2A-B042-633F07C9E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26" y="1664376"/>
            <a:ext cx="3030527" cy="157280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DC81995-2DFC-411D-BDA8-93163E16EA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094" y="1664376"/>
            <a:ext cx="4643330" cy="163258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70C119B-C6E8-4250-AB6E-9F8FC4E97C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7248" y="4005064"/>
            <a:ext cx="4693856" cy="172819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6CAE7FD-0DDF-430D-A7E2-28EC125FFB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907" y="4128683"/>
            <a:ext cx="3026046" cy="151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29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Boolean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043608" y="2040254"/>
            <a:ext cx="7632848" cy="27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只有兩個值：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 </a:t>
            </a: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 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false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不區分大小寫</a:t>
            </a: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可寫成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True</a:t>
            </a: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 </a:t>
            </a:r>
            <a:r>
              <a:rPr lang="en-US" altLang="zh-TW" sz="3000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……</a:t>
            </a: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等，</a:t>
            </a: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false</a:t>
            </a: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也是，但</a:t>
            </a:r>
            <a:r>
              <a:rPr lang="zh-TW" altLang="en-US" sz="3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建議統一小寫</a:t>
            </a:r>
          </a:p>
        </p:txBody>
      </p:sp>
    </p:spTree>
    <p:extLst>
      <p:ext uri="{BB962C8B-B14F-4D97-AF65-F5344CB8AC3E}">
        <p14:creationId xmlns:p14="http://schemas.microsoft.com/office/powerpoint/2010/main" val="3592337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Boolean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E341D27-1EA7-49AA-B5F0-C64DF7DBD0E5}"/>
              </a:ext>
            </a:extLst>
          </p:cNvPr>
          <p:cNvSpPr/>
          <p:nvPr/>
        </p:nvSpPr>
        <p:spPr>
          <a:xfrm>
            <a:off x="2911127" y="4960344"/>
            <a:ext cx="332174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false</a:t>
            </a: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會轉為</a:t>
            </a:r>
            <a:r>
              <a:rPr lang="zh-TW" altLang="en-US" sz="3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空字串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B46CFC7-8D07-4E8D-861A-09CC92B50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50" y="1428550"/>
            <a:ext cx="2484416" cy="205606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F74F222-61CC-4863-B605-3C8E010AE5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524145"/>
            <a:ext cx="4699488" cy="186487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323D4D6-4738-424A-BE88-6A3458639DD5}"/>
              </a:ext>
            </a:extLst>
          </p:cNvPr>
          <p:cNvSpPr/>
          <p:nvPr/>
        </p:nvSpPr>
        <p:spPr>
          <a:xfrm>
            <a:off x="2992080" y="4174683"/>
            <a:ext cx="315983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會轉為</a:t>
            </a:r>
            <a:r>
              <a:rPr lang="zh-TW" altLang="en-US" sz="3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字串 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3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4982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 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條件判斷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C24EFDE-2B0E-486B-BE1D-1CACD891D105}"/>
              </a:ext>
            </a:extLst>
          </p:cNvPr>
          <p:cNvSpPr txBox="1"/>
          <p:nvPr/>
        </p:nvSpPr>
        <p:spPr>
          <a:xfrm>
            <a:off x="3964304" y="1196752"/>
            <a:ext cx="12153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 else</a:t>
            </a:r>
            <a:endParaRPr lang="zh-TW" altLang="en-US" sz="3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935EDB3-CEE6-4B52-85BE-226841847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150" y="2243844"/>
            <a:ext cx="2366154" cy="226891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898A60E-2BA8-4A5B-B347-8CB22A43D4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586" y="2707100"/>
            <a:ext cx="4098526" cy="144379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31421EFA-97B9-443A-9D36-75438ECCDADD}"/>
              </a:ext>
            </a:extLst>
          </p:cNvPr>
          <p:cNvSpPr txBox="1"/>
          <p:nvPr/>
        </p:nvSpPr>
        <p:spPr>
          <a:xfrm>
            <a:off x="1712816" y="5157192"/>
            <a:ext cx="10358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 </a:t>
            </a:r>
            <a:endParaRPr lang="zh-TW" altLang="en-US" sz="3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5449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相等 判斷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C24EFDE-2B0E-486B-BE1D-1CACD891D105}"/>
              </a:ext>
            </a:extLst>
          </p:cNvPr>
          <p:cNvSpPr txBox="1"/>
          <p:nvPr/>
        </p:nvSpPr>
        <p:spPr>
          <a:xfrm>
            <a:off x="3382641" y="925085"/>
            <a:ext cx="2366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==</a:t>
            </a: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===</a:t>
            </a:r>
            <a:endParaRPr lang="zh-TW" altLang="en-US" sz="3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935EDB3-CEE6-4B52-85BE-226841847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688" y="1556792"/>
            <a:ext cx="1951184" cy="216024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898A60E-2BA8-4A5B-B347-8CB22A43D4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916832"/>
            <a:ext cx="4098526" cy="144379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73E0F04A-73DB-472A-9A28-A4B53237B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1786" y="3861048"/>
            <a:ext cx="1948086" cy="218464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5B9C7BF-536E-4083-9B57-D6D43BC42E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1047" y="4167446"/>
            <a:ext cx="4093455" cy="15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07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不相等 判斷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C24EFDE-2B0E-486B-BE1D-1CACD891D105}"/>
              </a:ext>
            </a:extLst>
          </p:cNvPr>
          <p:cNvSpPr txBox="1"/>
          <p:nvPr/>
        </p:nvSpPr>
        <p:spPr>
          <a:xfrm>
            <a:off x="2609168" y="905734"/>
            <a:ext cx="39256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!=</a:t>
            </a: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!==</a:t>
            </a: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完全不等於</a:t>
            </a: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935EDB3-CEE6-4B52-85BE-226841847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876" y="1556792"/>
            <a:ext cx="1898808" cy="216024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898A60E-2BA8-4A5B-B347-8CB22A43D4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231468"/>
            <a:ext cx="4098526" cy="144379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73E0F04A-73DB-472A-9A28-A4B53237B9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786" y="3861048"/>
            <a:ext cx="1948086" cy="218463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5B9C7BF-536E-4083-9B57-D6D43BC42E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5976" y="1818450"/>
            <a:ext cx="4093455" cy="15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72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1"/>
            <a:ext cx="81724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 AND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(&amp;&amp;)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判斷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58C2A9D-80DC-48D7-8836-E47088491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39" y="1244361"/>
            <a:ext cx="7018921" cy="2184639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D3A33DD-8971-48F9-AC74-2CED30D90CC5}"/>
              </a:ext>
            </a:extLst>
          </p:cNvPr>
          <p:cNvSpPr txBox="1"/>
          <p:nvPr/>
        </p:nvSpPr>
        <p:spPr>
          <a:xfrm>
            <a:off x="5148064" y="3579091"/>
            <a:ext cx="39959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sz="2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條件式的括號可加可不加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07545E5-2530-4140-9DD4-E0DD465CF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339" y="4228135"/>
            <a:ext cx="2889962" cy="204071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530F14B-BAB9-490E-B916-52DED37984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538782"/>
            <a:ext cx="4239217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03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1"/>
            <a:ext cx="81724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 OR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||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判斷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4441C3B-50DE-401B-8C74-17B3F3053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788" y="1628800"/>
            <a:ext cx="3242024" cy="222190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1E3C354-8EE1-4952-ACB2-D9144ECE1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197" y="4127917"/>
            <a:ext cx="5063206" cy="163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811559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 </a:t>
            </a:r>
            <a:r>
              <a:rPr lang="zh-TW" altLang="en-US" sz="4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負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整數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35B3BDF-22E1-4433-82B0-2E256035B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08" y="1459230"/>
            <a:ext cx="3335170" cy="348591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9AB8DB5-C32C-4AB3-9E8C-7ED1D4F2F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060848"/>
            <a:ext cx="4450330" cy="187220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26FA057-3618-434D-843F-D667514DD6B9}"/>
              </a:ext>
            </a:extLst>
          </p:cNvPr>
          <p:cNvSpPr/>
          <p:nvPr/>
        </p:nvSpPr>
        <p:spPr>
          <a:xfrm>
            <a:off x="5471592" y="6115617"/>
            <a:ext cx="3672408" cy="742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※ Echo</a:t>
            </a:r>
            <a:r>
              <a:rPr lang="zh-TW" altLang="en-US" sz="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只能對字串做處理</a:t>
            </a:r>
            <a:endParaRPr lang="en-US" altLang="zh-TW" sz="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所以當遇到數值會將型別自動轉成字串。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8E8D19-3796-40A5-A0F7-A8939BCE6C0B}"/>
              </a:ext>
            </a:extLst>
          </p:cNvPr>
          <p:cNvSpPr/>
          <p:nvPr/>
        </p:nvSpPr>
        <p:spPr>
          <a:xfrm>
            <a:off x="2843808" y="5301208"/>
            <a:ext cx="4845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整數最大值為：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9223372036854775807</a:t>
            </a:r>
            <a:endParaRPr lang="zh-TW" altLang="en-US" sz="2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3470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 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B29629B-B786-4FE5-A964-E611B1589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717" y="1533595"/>
            <a:ext cx="3432899" cy="93904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1D9F2E0-7560-4238-AAD7-65BA6C556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717" y="2924944"/>
            <a:ext cx="3432899" cy="164654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5650E23-FD1A-4DDD-9F04-90FFC26219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8749" y="1533594"/>
            <a:ext cx="3781395" cy="122707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CEFF37D-9789-4523-9465-B4BF9D8B07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1149" y="3129611"/>
            <a:ext cx="4191216" cy="164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17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foreach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C24EFDE-2B0E-486B-BE1D-1CACD891D105}"/>
              </a:ext>
            </a:extLst>
          </p:cNvPr>
          <p:cNvSpPr txBox="1"/>
          <p:nvPr/>
        </p:nvSpPr>
        <p:spPr>
          <a:xfrm>
            <a:off x="1774508" y="836713"/>
            <a:ext cx="5594993" cy="1262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foreach ( </a:t>
            </a:r>
            <a:r>
              <a:rPr lang="zh-TW" altLang="en-US" sz="27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 </a:t>
            </a: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 $value )</a:t>
            </a:r>
          </a:p>
          <a:p>
            <a:pPr algn="ctr">
              <a:lnSpc>
                <a:spcPct val="150000"/>
              </a:lnSpc>
            </a:pP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foreach ( </a:t>
            </a:r>
            <a:r>
              <a:rPr lang="zh-TW" altLang="en-US" sz="27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 </a:t>
            </a:r>
            <a:r>
              <a:rPr lang="en-US" altLang="zh-TW" sz="27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 $key =&gt; $value )</a:t>
            </a:r>
            <a:endParaRPr lang="zh-TW" altLang="en-US" sz="27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308C7BA-775F-49D8-9E20-296CD25AE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132856"/>
            <a:ext cx="4887997" cy="226980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E549A3C-2BEB-4EE5-919A-92632F947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4228975"/>
            <a:ext cx="4688231" cy="258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90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25934"/>
            <a:ext cx="7886700" cy="4351338"/>
          </a:xfrm>
        </p:spPr>
        <p:txBody>
          <a:bodyPr anchor="t"/>
          <a:lstStyle/>
          <a:p>
            <a:pPr marL="0" indent="0" algn="ctr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目標：改寫課表，以及寫出一個九九乘法表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提示：利用內嵌式方式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所需語法：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變數、陣列、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echo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、字串串聯、迴圈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664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811559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進位</a:t>
            </a:r>
            <a:r>
              <a:rPr lang="zh-TW" altLang="en-US" sz="40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整數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35B3BDF-22E1-4433-82B0-2E256035B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791" y="1897078"/>
            <a:ext cx="4088015" cy="141340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9AB8DB5-C32C-4AB3-9E8C-7ED1D4F2F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634" y="3703656"/>
            <a:ext cx="4450330" cy="141340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26FA057-3618-434D-843F-D667514DD6B9}"/>
              </a:ext>
            </a:extLst>
          </p:cNvPr>
          <p:cNvSpPr/>
          <p:nvPr/>
        </p:nvSpPr>
        <p:spPr>
          <a:xfrm>
            <a:off x="5471592" y="6115617"/>
            <a:ext cx="3672408" cy="742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※ </a:t>
            </a:r>
            <a:r>
              <a:rPr lang="zh-TW" altLang="en-US" sz="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其他還有 </a:t>
            </a:r>
            <a:r>
              <a:rPr lang="en-US" altLang="zh-TW" sz="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進位、</a:t>
            </a:r>
            <a:r>
              <a:rPr lang="en-US" altLang="zh-TW" sz="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進位換算，自行上網查詢</a:t>
            </a:r>
          </a:p>
        </p:txBody>
      </p:sp>
    </p:spTree>
    <p:extLst>
      <p:ext uri="{BB962C8B-B14F-4D97-AF65-F5344CB8AC3E}">
        <p14:creationId xmlns:p14="http://schemas.microsoft.com/office/powerpoint/2010/main" val="369865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811559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浮點數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35B3BDF-22E1-4433-82B0-2E256035B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111" y="1897078"/>
            <a:ext cx="3741375" cy="141340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9AB8DB5-C32C-4AB3-9E8C-7ED1D4F2F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685" y="3703656"/>
            <a:ext cx="4240227" cy="141340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26FA057-3618-434D-843F-D667514DD6B9}"/>
              </a:ext>
            </a:extLst>
          </p:cNvPr>
          <p:cNvSpPr/>
          <p:nvPr/>
        </p:nvSpPr>
        <p:spPr>
          <a:xfrm>
            <a:off x="6335688" y="6401080"/>
            <a:ext cx="2808312" cy="456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※ PHP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裡沒有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double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ㄛ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4725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81155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四捨五入、無條件進位、無條件捨去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35B3BDF-22E1-4433-82B0-2E256035B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79" y="1375304"/>
            <a:ext cx="3741375" cy="92434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9AB8DB5-C32C-4AB3-9E8C-7ED1D4F2F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2" y="1375304"/>
            <a:ext cx="4072849" cy="141340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C978398-A791-43BF-805A-5C1F930660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278" y="3170193"/>
            <a:ext cx="3533730" cy="98944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AA3DA2E-95E4-4740-AD61-62D34059FA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7102" y="3140968"/>
            <a:ext cx="4072849" cy="144017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71E115E9-8148-4E07-A7BC-4BD4377D939A}"/>
              </a:ext>
            </a:extLst>
          </p:cNvPr>
          <p:cNvSpPr/>
          <p:nvPr/>
        </p:nvSpPr>
        <p:spPr>
          <a:xfrm>
            <a:off x="4211960" y="1375304"/>
            <a:ext cx="360040" cy="30242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620E82-564A-4BC9-A3D0-659E12766782}"/>
              </a:ext>
            </a:extLst>
          </p:cNvPr>
          <p:cNvSpPr/>
          <p:nvPr/>
        </p:nvSpPr>
        <p:spPr>
          <a:xfrm>
            <a:off x="3221850" y="829806"/>
            <a:ext cx="2340260" cy="456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取到小數點後第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位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818BC92-E7A3-461E-936D-04D37B09A6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0278" y="4941168"/>
            <a:ext cx="3533730" cy="92912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EA94E33-F5B1-497A-9B07-33DEA2FD30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7728" y="4941168"/>
            <a:ext cx="4072223" cy="139982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11007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811559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浮點數 轉 整數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C978398-A791-43BF-805A-5C1F93066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78" y="2906761"/>
            <a:ext cx="3533730" cy="87976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AA3DA2E-95E4-4740-AD61-62D34059FA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2" y="2636912"/>
            <a:ext cx="4072849" cy="141946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6EDBB4B-1CF8-4C6B-B96F-5A4B15EBB1A7}"/>
              </a:ext>
            </a:extLst>
          </p:cNvPr>
          <p:cNvSpPr/>
          <p:nvPr/>
        </p:nvSpPr>
        <p:spPr>
          <a:xfrm>
            <a:off x="3554506" y="1397636"/>
            <a:ext cx="3006588" cy="598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無條件捨去 轉 整數</a:t>
            </a:r>
          </a:p>
        </p:txBody>
      </p:sp>
    </p:spTree>
    <p:extLst>
      <p:ext uri="{BB962C8B-B14F-4D97-AF65-F5344CB8AC3E}">
        <p14:creationId xmlns:p14="http://schemas.microsoft.com/office/powerpoint/2010/main" val="2451262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811559"/>
          </a:xfrm>
        </p:spPr>
        <p:txBody>
          <a:bodyPr anchor="b">
            <a:normAutofit/>
          </a:bodyPr>
          <a:lstStyle/>
          <a:p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整數 轉 浮點數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C978398-A791-43BF-805A-5C1F93066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7" y="2710176"/>
            <a:ext cx="3313602" cy="114961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AA3DA2E-95E4-4740-AD61-62D34059FA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905" y="2492896"/>
            <a:ext cx="4012721" cy="141946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6451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算術運算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2555776" y="2198768"/>
            <a:ext cx="4464496" cy="13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TW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為 先乘除 後加減</a:t>
            </a: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小括號內值優先運算</a:t>
            </a:r>
          </a:p>
        </p:txBody>
      </p:sp>
    </p:spTree>
    <p:extLst>
      <p:ext uri="{BB962C8B-B14F-4D97-AF65-F5344CB8AC3E}">
        <p14:creationId xmlns:p14="http://schemas.microsoft.com/office/powerpoint/2010/main" val="1135257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、減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運算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9BE0FC9-2438-4E2A-B042-633F07C9E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123236"/>
            <a:ext cx="3314047" cy="461152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DC81995-2DFC-411D-BDA8-93163E16E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2420888"/>
            <a:ext cx="4215961" cy="184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9453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8012</TotalTime>
  <Words>3081</Words>
  <Application>Microsoft Office PowerPoint</Application>
  <PresentationFormat>如螢幕大小 (4:3)</PresentationFormat>
  <Paragraphs>206</Paragraphs>
  <Slides>22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22</vt:i4>
      </vt:variant>
    </vt:vector>
  </HeadingPairs>
  <TitlesOfParts>
    <vt:vector size="31" baseType="lpstr">
      <vt:lpstr>微軟正黑體</vt:lpstr>
      <vt:lpstr>新細明體</vt:lpstr>
      <vt:lpstr>Arial</vt:lpstr>
      <vt:lpstr>Calibri</vt:lpstr>
      <vt:lpstr>Calibri Light</vt:lpstr>
      <vt:lpstr>Corbel</vt:lpstr>
      <vt:lpstr>Wingdings 2</vt:lpstr>
      <vt:lpstr>HDOfficeLightV0</vt:lpstr>
      <vt:lpstr>視差</vt:lpstr>
      <vt:lpstr>    網頁後端基礎</vt:lpstr>
      <vt:lpstr>正 負 整數</vt:lpstr>
      <vt:lpstr>16 進位 整數</vt:lpstr>
      <vt:lpstr>浮點數</vt:lpstr>
      <vt:lpstr>四捨五入、無條件進位、無條件捨去</vt:lpstr>
      <vt:lpstr>浮點數 轉 整數</vt:lpstr>
      <vt:lpstr>整數 轉 浮點數</vt:lpstr>
      <vt:lpstr>PHP 算術運算</vt:lpstr>
      <vt:lpstr>加 ( + )、減 ( - ) 運算</vt:lpstr>
      <vt:lpstr>乘 ( * )、除( / ) 運算</vt:lpstr>
      <vt:lpstr>餘數 ( % ) 運算</vt:lpstr>
      <vt:lpstr>先乘除 後加減 、 小括號內優先</vt:lpstr>
      <vt:lpstr>PHP Boolean</vt:lpstr>
      <vt:lpstr>Boolean</vt:lpstr>
      <vt:lpstr>PHP 條件判斷</vt:lpstr>
      <vt:lpstr>PHP 相等 判斷</vt:lpstr>
      <vt:lpstr>PHP 不相等 判斷</vt:lpstr>
      <vt:lpstr>PHP AND (&amp;&amp;) 判斷</vt:lpstr>
      <vt:lpstr>PHP OR ( || ) 判斷</vt:lpstr>
      <vt:lpstr>PHP  for</vt:lpstr>
      <vt:lpstr>PHP  foreach</vt:lpstr>
      <vt:lpstr>作業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WN-pc</dc:creator>
  <cp:lastModifiedBy>蔡易錡</cp:lastModifiedBy>
  <cp:revision>454</cp:revision>
  <dcterms:created xsi:type="dcterms:W3CDTF">2018-09-09T14:57:53Z</dcterms:created>
  <dcterms:modified xsi:type="dcterms:W3CDTF">2020-08-09T16:27:53Z</dcterms:modified>
</cp:coreProperties>
</file>