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4" r:id="rId1"/>
    <p:sldMasterId id="2147484136" r:id="rId2"/>
  </p:sldMasterIdLst>
  <p:notesMasterIdLst>
    <p:notesMasterId r:id="rId44"/>
  </p:notesMasterIdLst>
  <p:sldIdLst>
    <p:sldId id="259" r:id="rId3"/>
    <p:sldId id="336" r:id="rId4"/>
    <p:sldId id="376" r:id="rId5"/>
    <p:sldId id="400" r:id="rId6"/>
    <p:sldId id="326" r:id="rId7"/>
    <p:sldId id="385" r:id="rId8"/>
    <p:sldId id="407" r:id="rId9"/>
    <p:sldId id="403" r:id="rId10"/>
    <p:sldId id="401" r:id="rId11"/>
    <p:sldId id="405" r:id="rId12"/>
    <p:sldId id="404" r:id="rId13"/>
    <p:sldId id="402" r:id="rId14"/>
    <p:sldId id="408" r:id="rId15"/>
    <p:sldId id="406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20" r:id="rId26"/>
    <p:sldId id="421" r:id="rId27"/>
    <p:sldId id="422" r:id="rId28"/>
    <p:sldId id="423" r:id="rId29"/>
    <p:sldId id="418" r:id="rId30"/>
    <p:sldId id="419" r:id="rId31"/>
    <p:sldId id="424" r:id="rId32"/>
    <p:sldId id="425" r:id="rId33"/>
    <p:sldId id="426" r:id="rId34"/>
    <p:sldId id="428" r:id="rId35"/>
    <p:sldId id="429" r:id="rId36"/>
    <p:sldId id="430" r:id="rId37"/>
    <p:sldId id="431" r:id="rId38"/>
    <p:sldId id="432" r:id="rId39"/>
    <p:sldId id="433" r:id="rId40"/>
    <p:sldId id="434" r:id="rId41"/>
    <p:sldId id="435" r:id="rId42"/>
    <p:sldId id="354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網頁後端基礎" id="{984BB56D-3B92-4B64-8631-1CFACE06FB67}">
          <p14:sldIdLst>
            <p14:sldId id="259"/>
          </p14:sldIdLst>
        </p14:section>
        <p14:section name="PHP-4-MySQL" id="{04AD65BE-CB55-49D3-AF87-0E4FC99C151B}">
          <p14:sldIdLst>
            <p14:sldId id="336"/>
            <p14:sldId id="376"/>
          </p14:sldIdLst>
        </p14:section>
        <p14:section name="PHP-4-phpMyAdmin" id="{96E374F5-C495-4E95-8455-4468996BAE2C}">
          <p14:sldIdLst>
            <p14:sldId id="400"/>
            <p14:sldId id="326"/>
          </p14:sldIdLst>
        </p14:section>
        <p14:section name="PHP-4-MySQL相關設定" id="{E0326E98-262F-4711-A7A2-0299C27FEE83}">
          <p14:sldIdLst>
            <p14:sldId id="385"/>
            <p14:sldId id="407"/>
            <p14:sldId id="403"/>
            <p14:sldId id="401"/>
            <p14:sldId id="405"/>
            <p14:sldId id="404"/>
            <p14:sldId id="402"/>
            <p14:sldId id="408"/>
            <p14:sldId id="406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</p14:sldIdLst>
        </p14:section>
        <p14:section name="PHP-4-使用PHP連接資料庫" id="{9BEBB644-E1AB-425C-923F-4D60B1D08E61}">
          <p14:sldIdLst>
            <p14:sldId id="420"/>
            <p14:sldId id="421"/>
            <p14:sldId id="422"/>
            <p14:sldId id="423"/>
            <p14:sldId id="418"/>
            <p14:sldId id="419"/>
          </p14:sldIdLst>
        </p14:section>
        <p14:section name="PHP-4-PHP 新增資料" id="{C697CF69-BAC4-4997-B476-01096BA9877C}">
          <p14:sldIdLst>
            <p14:sldId id="424"/>
            <p14:sldId id="425"/>
          </p14:sldIdLst>
        </p14:section>
        <p14:section name="PHP-4-PHP 查詢資料" id="{A5888557-3467-4CFB-8271-E5115739B118}">
          <p14:sldIdLst>
            <p14:sldId id="426"/>
            <p14:sldId id="428"/>
          </p14:sldIdLst>
        </p14:section>
        <p14:section name="PHP-4-PHP 更新資料" id="{8C292CBC-4117-4372-BD1C-9A7892238789}">
          <p14:sldIdLst>
            <p14:sldId id="429"/>
            <p14:sldId id="430"/>
          </p14:sldIdLst>
        </p14:section>
        <p14:section name="PHP-4-PHP 刪除資料" id="{1F2F272A-523A-4C20-9ADF-826BA0FD3371}">
          <p14:sldIdLst>
            <p14:sldId id="431"/>
            <p14:sldId id="432"/>
          </p14:sldIdLst>
        </p14:section>
        <p14:section name="PHP-4-PHP prepared statement" id="{62021430-26F2-47F2-B89F-930283FEA47D}">
          <p14:sldIdLst>
            <p14:sldId id="433"/>
            <p14:sldId id="434"/>
            <p14:sldId id="435"/>
          </p14:sldIdLst>
        </p14:section>
        <p14:section name="作業" id="{C26EF7CD-BA02-4B15-BC6F-B5DB7D6D2B6C}">
          <p14:sldIdLst>
            <p14:sldId id="3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FF5050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4" autoAdjust="0"/>
    <p:restoredTop sz="85273" autoAdjust="0"/>
  </p:normalViewPr>
  <p:slideViewPr>
    <p:cSldViewPr snapToObjects="1">
      <p:cViewPr varScale="1">
        <p:scale>
          <a:sx n="81" d="100"/>
          <a:sy n="81" d="100"/>
        </p:scale>
        <p:origin x="1656" y="90"/>
      </p:cViewPr>
      <p:guideLst>
        <p:guide orient="horz" pos="1008"/>
        <p:guide pos="21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5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A5DCF4EA-E40D-43F8-B4CB-7F82BC812DB7}" type="datetimeFigureOut">
              <a:rPr lang="zh-TW" altLang="en-US" smtClean="0"/>
              <a:pPr/>
              <a:t>2020/8/14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288A6225-17E4-4F1A-9B1B-5D6F54C0EC3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99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80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670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226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297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927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723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27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193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907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1938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98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1904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0712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182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8004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137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2309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6490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10756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4428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8903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28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2588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311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184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7960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9526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079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0076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0775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3125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2135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283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4967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0627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427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024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109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789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020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97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8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C01703-BE88-4257-8341-749760A36C7F}"/>
              </a:ext>
            </a:extLst>
          </p:cNvPr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093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C45BE79-F81D-4467-8BAE-74A57F5FE3A7}"/>
              </a:ext>
            </a:extLst>
          </p:cNvPr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362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3D8CBC75-8284-403E-92F0-16B75D676E39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970053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2020/8/14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93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92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2020/8/14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995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2020/8/14</a:t>
            </a:fld>
            <a:endParaRPr lang="zh-TW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54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97D3C-577F-4D7D-9664-ACB91FF2738E}"/>
              </a:ext>
            </a:extLst>
          </p:cNvPr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22180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132AB04-7A3A-4AD3-B5C4-24FA6E1C32FE}"/>
              </a:ext>
            </a:extLst>
          </p:cNvPr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48342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4928FD0-903C-4861-A1CF-ECE6BBC82809}"/>
              </a:ext>
            </a:extLst>
          </p:cNvPr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270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2020/8/14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885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2020/8/14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0210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2020/8/14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5130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2020/8/14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289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2020/8/14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3292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2020/8/14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897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2020/8/14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2956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2020/8/14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144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59FBCA-491C-4D26-8A6F-18A6CE50F63C}"/>
              </a:ext>
            </a:extLst>
          </p:cNvPr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67254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C4DA295-0B0E-4FCA-87A9-D994F66169FC}"/>
              </a:ext>
            </a:extLst>
          </p:cNvPr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667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48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2020/8/14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59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2020/8/14</a:t>
            </a:fld>
            <a:endParaRPr lang="zh-TW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6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4F02C3A-3DC5-4E5F-9ED0-415821EA08FE}"/>
              </a:ext>
            </a:extLst>
          </p:cNvPr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249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10930E7-B194-4E29-85BC-607FA885446B}"/>
              </a:ext>
            </a:extLst>
          </p:cNvPr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102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D5E4D6-F73F-4219-AA47-4A4853891E23}"/>
              </a:ext>
            </a:extLst>
          </p:cNvPr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597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2020/8/14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6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D8CBC75-8284-403E-92F0-16B75D676E39}" type="datetimeFigureOut">
              <a:rPr lang="zh-TW" altLang="en-US" smtClean="0"/>
              <a:pPr/>
              <a:t>2020/8/14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0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126" r:id="rId2"/>
    <p:sldLayoutId id="2147484127" r:id="rId3"/>
    <p:sldLayoutId id="2147484128" r:id="rId4"/>
    <p:sldLayoutId id="2147484129" r:id="rId5"/>
    <p:sldLayoutId id="2147484130" r:id="rId6"/>
    <p:sldLayoutId id="2147484131" r:id="rId7"/>
    <p:sldLayoutId id="2147484132" r:id="rId8"/>
    <p:sldLayoutId id="2147484133" r:id="rId9"/>
    <p:sldLayoutId id="2147484134" r:id="rId10"/>
    <p:sldLayoutId id="214748413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8CBC75-8284-403E-92F0-16B75D676E39}" type="datetimeFigureOut">
              <a:rPr lang="zh-TW" altLang="en-US" smtClean="0"/>
              <a:pPr/>
              <a:t>2020/8/14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80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140" r:id="rId4"/>
    <p:sldLayoutId id="2147484141" r:id="rId5"/>
    <p:sldLayoutId id="2147484142" r:id="rId6"/>
    <p:sldLayoutId id="2147484143" r:id="rId7"/>
    <p:sldLayoutId id="2147484144" r:id="rId8"/>
    <p:sldLayoutId id="2147484145" r:id="rId9"/>
    <p:sldLayoutId id="2147484146" r:id="rId10"/>
    <p:sldLayoutId id="2147484147" r:id="rId11"/>
    <p:sldLayoutId id="2147484148" r:id="rId12"/>
    <p:sldLayoutId id="2147484149" r:id="rId13"/>
    <p:sldLayoutId id="2147484150" r:id="rId14"/>
    <p:sldLayoutId id="2147484151" r:id="rId15"/>
    <p:sldLayoutId id="2147484152" r:id="rId16"/>
    <p:sldLayoutId id="214748415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DA6F1EA5-A2DD-4E96-B6ED-4B04749C9D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118" l="10000" r="90000">
                        <a14:foregroundMark x1="30824" y1="88235" x2="30824" y2="88235"/>
                        <a14:foregroundMark x1="20706" y1="89529" x2="20706" y2="89529"/>
                        <a14:foregroundMark x1="33412" y1="90118" x2="33412" y2="90118"/>
                        <a14:foregroundMark x1="40353" y1="88588" x2="40353" y2="88588"/>
                        <a14:foregroundMark x1="45647" y1="87882" x2="45647" y2="87882"/>
                        <a14:foregroundMark x1="48235" y1="87529" x2="48235" y2="87529"/>
                        <a14:foregroundMark x1="54941" y1="87647" x2="54941" y2="87647"/>
                        <a14:foregroundMark x1="62235" y1="87765" x2="62235" y2="87765"/>
                        <a14:foregroundMark x1="66235" y1="87059" x2="66235" y2="87059"/>
                        <a14:foregroundMark x1="70471" y1="86706" x2="70471" y2="86706"/>
                        <a14:foregroundMark x1="75412" y1="86824" x2="75412" y2="86824"/>
                        <a14:backgroundMark x1="76824" y1="86118" x2="76824" y2="86118"/>
                        <a14:backgroundMark x1="55529" y1="52824" x2="55529" y2="52824"/>
                        <a14:backgroundMark x1="55412" y1="52824" x2="55412" y2="52824"/>
                        <a14:backgroundMark x1="55529" y1="53059" x2="55647" y2="52353"/>
                        <a14:backgroundMark x1="55647" y1="52471" x2="55647" y2="52471"/>
                        <a14:backgroundMark x1="56000" y1="54471" x2="56706" y2="54706"/>
                        <a14:backgroundMark x1="57176" y1="54941" x2="57176" y2="549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972" y="4419364"/>
            <a:ext cx="2051720" cy="205172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755F0C6-8F5C-4288-B499-817FBC0255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-160088"/>
            <a:ext cx="1736474" cy="173647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937768"/>
            <a:ext cx="9144000" cy="1091456"/>
          </a:xfrm>
        </p:spPr>
        <p:txBody>
          <a:bodyPr>
            <a:noAutofit/>
          </a:bodyPr>
          <a:lstStyle/>
          <a:p>
            <a:pPr algn="ctr"/>
            <a:r>
              <a:rPr lang="zh-TW" altLang="en-US" sz="6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網頁</a:t>
            </a:r>
            <a:r>
              <a:rPr lang="zh-TW" altLang="en-US" sz="6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r>
              <a:rPr lang="zh-TW" altLang="en-US" sz="6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7CCA56C9-E966-4BFF-B618-E9EE418FF71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297" b="98517" l="1538" r="98352">
                        <a14:foregroundMark x1="14835" y1="75000" x2="14835" y2="75000"/>
                        <a14:foregroundMark x1="5604" y1="68220" x2="5604" y2="68220"/>
                        <a14:foregroundMark x1="2637" y1="78178" x2="2637" y2="78178"/>
                        <a14:foregroundMark x1="1978" y1="73093" x2="1978" y2="73093"/>
                        <a14:foregroundMark x1="7473" y1="76271" x2="7473" y2="76271"/>
                        <a14:foregroundMark x1="10989" y1="88559" x2="10989" y2="88559"/>
                        <a14:foregroundMark x1="14945" y1="81356" x2="14945" y2="81356"/>
                        <a14:foregroundMark x1="21758" y1="71822" x2="21758" y2="71822"/>
                        <a14:foregroundMark x1="17802" y1="66737" x2="17802" y2="66737"/>
                        <a14:foregroundMark x1="21319" y1="89195" x2="21319" y2="89195"/>
                        <a14:foregroundMark x1="29121" y1="87712" x2="29121" y2="87712"/>
                        <a14:foregroundMark x1="39670" y1="88559" x2="39670" y2="88559"/>
                        <a14:foregroundMark x1="33736" y1="98517" x2="33736" y2="98517"/>
                        <a14:foregroundMark x1="57143" y1="80297" x2="57143" y2="80297"/>
                        <a14:foregroundMark x1="63077" y1="81568" x2="63077" y2="81568"/>
                        <a14:foregroundMark x1="81319" y1="84110" x2="81319" y2="84110"/>
                        <a14:foregroundMark x1="68242" y1="39831" x2="68242" y2="39831"/>
                        <a14:foregroundMark x1="69890" y1="5720" x2="69890" y2="5720"/>
                        <a14:foregroundMark x1="71099" y1="14407" x2="71099" y2="14407"/>
                        <a14:foregroundMark x1="94835" y1="50212" x2="94835" y2="50212"/>
                        <a14:foregroundMark x1="98352" y1="68644" x2="98352" y2="68644"/>
                        <a14:foregroundMark x1="96703" y1="85593" x2="96703" y2="85593"/>
                        <a14:foregroundMark x1="95495" y1="84534" x2="95495" y2="84534"/>
                        <a14:foregroundMark x1="98352" y1="88983" x2="98352" y2="88983"/>
                        <a14:foregroundMark x1="96703" y1="85381" x2="96703" y2="85381"/>
                        <a14:backgroundMark x1="96044" y1="86653" x2="96044" y2="86653"/>
                        <a14:backgroundMark x1="99011" y1="86229" x2="99011" y2="86229"/>
                        <a14:backgroundMark x1="97473" y1="85805" x2="97473" y2="85805"/>
                        <a14:backgroundMark x1="96484" y1="85593" x2="96484" y2="85593"/>
                        <a14:backgroundMark x1="96484" y1="85593" x2="96484" y2="855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719" y="1412776"/>
            <a:ext cx="1979712" cy="1026839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340D521C-C88A-421B-B41E-19C36626975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0723" y1="49479" x2="40723" y2="49479"/>
                        <a14:foregroundMark x1="48047" y1="50000" x2="48047" y2="50000"/>
                        <a14:foregroundMark x1="57031" y1="48698" x2="57031" y2="48698"/>
                        <a14:foregroundMark x1="70313" y1="49479" x2="70313" y2="49479"/>
                        <a14:foregroundMark x1="81055" y1="50260" x2="81055" y2="50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67" t="23153" r="13347" b="23305"/>
          <a:stretch/>
        </p:blipFill>
        <p:spPr>
          <a:xfrm>
            <a:off x="4499989" y="708148"/>
            <a:ext cx="2088232" cy="110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15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AB90210-C0EB-4AC5-9D39-06BA6E0C7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00" y="2100951"/>
            <a:ext cx="7031560" cy="456840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1"/>
            <a:ext cx="853244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更改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XAMPP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TW" altLang="en-US" sz="4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zh-TW" altLang="en-US" sz="4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r>
              <a:rPr lang="en-US" altLang="zh-TW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port</a:t>
            </a:r>
            <a:endParaRPr lang="zh-TW" altLang="en-US" sz="4000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F6F24557-3D6F-4CD5-AC27-D320D1DA5EB7}"/>
              </a:ext>
            </a:extLst>
          </p:cNvPr>
          <p:cNvSpPr/>
          <p:nvPr/>
        </p:nvSpPr>
        <p:spPr>
          <a:xfrm>
            <a:off x="5868145" y="3140968"/>
            <a:ext cx="2592288" cy="144016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EEB7AC-16BB-4E42-9604-AE5C69DC0466}"/>
              </a:ext>
            </a:extLst>
          </p:cNvPr>
          <p:cNvSpPr/>
          <p:nvPr/>
        </p:nvSpPr>
        <p:spPr>
          <a:xfrm>
            <a:off x="750440" y="848806"/>
            <a:ext cx="8393560" cy="1175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 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Apache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 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Config</a:t>
            </a:r>
            <a:b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並選 </a:t>
            </a:r>
            <a:r>
              <a:rPr lang="en-US" altLang="zh-TW" sz="25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phpMyAdmin (</a:t>
            </a:r>
            <a:r>
              <a:rPr lang="en-US" altLang="zh-TW" sz="2500" dirty="0" err="1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config.inc.php</a:t>
            </a:r>
            <a:r>
              <a:rPr lang="en-US" altLang="zh-TW" sz="25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2140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1"/>
            <a:ext cx="853244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更改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XAMPP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TW" altLang="en-US" sz="4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zh-TW" altLang="en-US" sz="4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r>
              <a:rPr lang="en-US" altLang="zh-TW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port</a:t>
            </a:r>
            <a:endParaRPr lang="zh-TW" altLang="en-US" sz="4000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EEB7AC-16BB-4E42-9604-AE5C69DC0466}"/>
              </a:ext>
            </a:extLst>
          </p:cNvPr>
          <p:cNvSpPr/>
          <p:nvPr/>
        </p:nvSpPr>
        <p:spPr>
          <a:xfrm>
            <a:off x="337876" y="1053568"/>
            <a:ext cx="8532440" cy="1175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自己加上這行</a:t>
            </a: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並設定 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port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為剛剛在 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my.ini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更改的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port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並儲存</a:t>
            </a: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59471DE-2AD1-45EE-B1D6-C3851C410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42" y="2342980"/>
            <a:ext cx="6757516" cy="4369422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BF08A1F0-B821-493D-9B20-6659EE5E13EE}"/>
              </a:ext>
            </a:extLst>
          </p:cNvPr>
          <p:cNvSpPr/>
          <p:nvPr/>
        </p:nvSpPr>
        <p:spPr>
          <a:xfrm>
            <a:off x="1187624" y="4797152"/>
            <a:ext cx="2164484" cy="1800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970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1"/>
            <a:ext cx="853244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更改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XAMPP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TW" altLang="en-US" sz="4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zh-TW" altLang="en-US" sz="4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r>
              <a:rPr lang="en-US" altLang="zh-TW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port</a:t>
            </a:r>
            <a:endParaRPr lang="zh-TW" altLang="en-US" sz="4000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EEB7AC-16BB-4E42-9604-AE5C69DC0466}"/>
              </a:ext>
            </a:extLst>
          </p:cNvPr>
          <p:cNvSpPr/>
          <p:nvPr/>
        </p:nvSpPr>
        <p:spPr>
          <a:xfrm>
            <a:off x="1890357" y="954530"/>
            <a:ext cx="5429676" cy="1175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重新啟動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MySQL 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就會發現 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port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改了</a:t>
            </a: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 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Admin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打開網頁看看是否正常</a:t>
            </a: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A2A3440-F605-4017-BA5B-2B2058D4E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635" y="2276872"/>
            <a:ext cx="6428290" cy="4176464"/>
          </a:xfrm>
          <a:prstGeom prst="rect">
            <a:avLst/>
          </a:prstGeom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82B5EA8D-3F2F-4C04-B6DE-934D6CFA1403}"/>
              </a:ext>
            </a:extLst>
          </p:cNvPr>
          <p:cNvSpPr/>
          <p:nvPr/>
        </p:nvSpPr>
        <p:spPr>
          <a:xfrm>
            <a:off x="4211960" y="3501008"/>
            <a:ext cx="393235" cy="21602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2565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B4727F0-CDDD-4672-AB41-D32C425690B6}"/>
              </a:ext>
            </a:extLst>
          </p:cNvPr>
          <p:cNvSpPr/>
          <p:nvPr/>
        </p:nvSpPr>
        <p:spPr>
          <a:xfrm>
            <a:off x="623693" y="2574920"/>
            <a:ext cx="7896613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更改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XAMPP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TW" altLang="en-US" sz="4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4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root </a:t>
            </a:r>
            <a:r>
              <a:rPr lang="zh-TW" altLang="en-US" sz="4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密碼</a:t>
            </a:r>
            <a:endParaRPr lang="en-US" altLang="zh-TW" sz="4000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2717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1"/>
            <a:ext cx="853244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更改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XAMPP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TW" altLang="en-US" sz="4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4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root</a:t>
            </a:r>
            <a:r>
              <a:rPr lang="zh-TW" altLang="en-US" sz="4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密碼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EEB7AC-16BB-4E42-9604-AE5C69DC0466}"/>
              </a:ext>
            </a:extLst>
          </p:cNvPr>
          <p:cNvSpPr/>
          <p:nvPr/>
        </p:nvSpPr>
        <p:spPr>
          <a:xfrm>
            <a:off x="1890357" y="954530"/>
            <a:ext cx="5429676" cy="1175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重新啟動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MySQL 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就會發現 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port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改了</a:t>
            </a: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 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Admin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打開網頁看看是否正常</a:t>
            </a: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A2A3440-F605-4017-BA5B-2B2058D4E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635" y="2276872"/>
            <a:ext cx="6428290" cy="4176464"/>
          </a:xfrm>
          <a:prstGeom prst="rect">
            <a:avLst/>
          </a:prstGeom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82B5EA8D-3F2F-4C04-B6DE-934D6CFA1403}"/>
              </a:ext>
            </a:extLst>
          </p:cNvPr>
          <p:cNvSpPr/>
          <p:nvPr/>
        </p:nvSpPr>
        <p:spPr>
          <a:xfrm>
            <a:off x="4211960" y="3501008"/>
            <a:ext cx="393235" cy="21602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9778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1"/>
            <a:ext cx="8532440" cy="836712"/>
          </a:xfrm>
        </p:spPr>
        <p:txBody>
          <a:bodyPr anchor="b">
            <a:normAutofit/>
          </a:bodyPr>
          <a:lstStyle/>
          <a:p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更改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XAMPP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TW" altLang="en-US" sz="4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root </a:t>
            </a:r>
            <a:r>
              <a:rPr lang="zh-TW" altLang="en-US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密碼</a:t>
            </a:r>
            <a:endParaRPr lang="zh-TW" altLang="en-US" sz="4000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8172DDA-F1A6-49BD-8C6F-97F00946D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25226"/>
            <a:ext cx="8532440" cy="5332774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F6F24557-3D6F-4CD5-AC27-D320D1DA5EB7}"/>
              </a:ext>
            </a:extLst>
          </p:cNvPr>
          <p:cNvSpPr/>
          <p:nvPr/>
        </p:nvSpPr>
        <p:spPr>
          <a:xfrm>
            <a:off x="3491880" y="2090734"/>
            <a:ext cx="720080" cy="26258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EEB7AC-16BB-4E42-9604-AE5C69DC0466}"/>
              </a:ext>
            </a:extLst>
          </p:cNvPr>
          <p:cNvSpPr/>
          <p:nvPr/>
        </p:nvSpPr>
        <p:spPr>
          <a:xfrm>
            <a:off x="2171247" y="980728"/>
            <a:ext cx="480150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 </a:t>
            </a:r>
            <a:r>
              <a:rPr lang="zh-TW" altLang="en-US" sz="25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使用者帳號</a:t>
            </a:r>
            <a:endParaRPr lang="en-US" altLang="zh-TW" sz="2500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8261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1"/>
            <a:ext cx="8532440" cy="836712"/>
          </a:xfrm>
        </p:spPr>
        <p:txBody>
          <a:bodyPr anchor="b">
            <a:normAutofit/>
          </a:bodyPr>
          <a:lstStyle/>
          <a:p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更改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XAMPP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TW" altLang="en-US" sz="4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root </a:t>
            </a:r>
            <a:r>
              <a:rPr lang="zh-TW" altLang="en-US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密碼</a:t>
            </a:r>
            <a:endParaRPr lang="zh-TW" altLang="en-US" sz="4000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8172DDA-F1A6-49BD-8C6F-97F00946D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83" y="1601797"/>
            <a:ext cx="8996379" cy="492561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7EEB7AC-16BB-4E42-9604-AE5C69DC0466}"/>
              </a:ext>
            </a:extLst>
          </p:cNvPr>
          <p:cNvSpPr/>
          <p:nvPr/>
        </p:nvSpPr>
        <p:spPr>
          <a:xfrm>
            <a:off x="2171247" y="980728"/>
            <a:ext cx="480150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 兩個 </a:t>
            </a:r>
            <a:r>
              <a:rPr lang="zh-TW" altLang="en-US" sz="25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紅色的任意帳號</a:t>
            </a:r>
            <a:endParaRPr lang="en-US" altLang="zh-TW" sz="2500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8415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1"/>
            <a:ext cx="8532440" cy="836712"/>
          </a:xfrm>
        </p:spPr>
        <p:txBody>
          <a:bodyPr anchor="b">
            <a:normAutofit/>
          </a:bodyPr>
          <a:lstStyle/>
          <a:p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更改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XAMPP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TW" altLang="en-US" sz="4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root </a:t>
            </a:r>
            <a:r>
              <a:rPr lang="zh-TW" altLang="en-US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密碼</a:t>
            </a:r>
            <a:endParaRPr lang="zh-TW" altLang="en-US" sz="4000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8172DDA-F1A6-49BD-8C6F-97F00946D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83" y="1601797"/>
            <a:ext cx="8996378" cy="492561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7EEB7AC-16BB-4E42-9604-AE5C69DC0466}"/>
              </a:ext>
            </a:extLst>
          </p:cNvPr>
          <p:cNvSpPr/>
          <p:nvPr/>
        </p:nvSpPr>
        <p:spPr>
          <a:xfrm>
            <a:off x="2021219" y="980728"/>
            <a:ext cx="571312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點選最下面的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root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帳號，點選編輯權限</a:t>
            </a:r>
            <a:endParaRPr lang="en-US" altLang="zh-TW" sz="2500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2315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1"/>
            <a:ext cx="8532440" cy="836712"/>
          </a:xfrm>
        </p:spPr>
        <p:txBody>
          <a:bodyPr anchor="b">
            <a:normAutofit/>
          </a:bodyPr>
          <a:lstStyle/>
          <a:p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更改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XAMPP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TW" altLang="en-US" sz="4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root </a:t>
            </a:r>
            <a:r>
              <a:rPr lang="zh-TW" altLang="en-US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密碼</a:t>
            </a:r>
            <a:endParaRPr lang="zh-TW" altLang="en-US" sz="4000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8172DDA-F1A6-49BD-8C6F-97F00946D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2702"/>
            <a:ext cx="9145761" cy="459892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7EEB7AC-16BB-4E42-9604-AE5C69DC0466}"/>
              </a:ext>
            </a:extLst>
          </p:cNvPr>
          <p:cNvSpPr/>
          <p:nvPr/>
        </p:nvSpPr>
        <p:spPr>
          <a:xfrm>
            <a:off x="1082618" y="1081180"/>
            <a:ext cx="697876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選擇修改密碼，然後輸入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次密碼，再點選執行</a:t>
            </a:r>
            <a:endParaRPr lang="en-US" altLang="zh-TW" sz="2500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9016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1"/>
            <a:ext cx="8532440" cy="836712"/>
          </a:xfrm>
        </p:spPr>
        <p:txBody>
          <a:bodyPr anchor="b">
            <a:normAutofit/>
          </a:bodyPr>
          <a:lstStyle/>
          <a:p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更改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XAMPP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TW" altLang="en-US" sz="4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root </a:t>
            </a:r>
            <a:r>
              <a:rPr lang="zh-TW" altLang="en-US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密碼</a:t>
            </a:r>
            <a:endParaRPr lang="zh-TW" altLang="en-US" sz="4000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8172DDA-F1A6-49BD-8C6F-97F00946D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8971"/>
            <a:ext cx="9145761" cy="332573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7EEB7AC-16BB-4E42-9604-AE5C69DC0466}"/>
              </a:ext>
            </a:extLst>
          </p:cNvPr>
          <p:cNvSpPr/>
          <p:nvPr/>
        </p:nvSpPr>
        <p:spPr>
          <a:xfrm>
            <a:off x="2143233" y="1086055"/>
            <a:ext cx="4857534" cy="1752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再點選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XAMPP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進入</a:t>
            </a: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會發現無法進入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phpMyAdmin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表示剛剛設定的密碼是有生效了</a:t>
            </a:r>
            <a:endParaRPr lang="en-US" altLang="zh-TW" sz="2500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461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811559"/>
          </a:xfrm>
        </p:spPr>
        <p:txBody>
          <a:bodyPr anchor="b">
            <a:normAutofit/>
          </a:bodyPr>
          <a:lstStyle/>
          <a:p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8E8D19-3796-40A5-A0F7-A8939BCE6C0B}"/>
              </a:ext>
            </a:extLst>
          </p:cNvPr>
          <p:cNvSpPr/>
          <p:nvPr/>
        </p:nvSpPr>
        <p:spPr>
          <a:xfrm>
            <a:off x="1086999" y="1203205"/>
            <a:ext cx="7941602" cy="2329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關聯式資料庫管理系統</a:t>
            </a: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使用最常用的資料庫管理語言</a:t>
            </a: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結構化查詢語言（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可運行在 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UNIX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等</a:t>
            </a: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3183B0-B0CD-456C-970D-3BADB09AD068}"/>
              </a:ext>
            </a:extLst>
          </p:cNvPr>
          <p:cNvSpPr/>
          <p:nvPr/>
        </p:nvSpPr>
        <p:spPr>
          <a:xfrm>
            <a:off x="1547664" y="4694378"/>
            <a:ext cx="7596336" cy="1882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關聯式資料庫管理系統</a:t>
            </a:r>
            <a:endParaRPr lang="en-US" altLang="zh-TW" sz="20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一個關聯式資料庫（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database</a:t>
            </a: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）可以包含數個資料表（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資料表中的橫列（ 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row</a:t>
            </a: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）稱為一筆紀錄（ 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record</a:t>
            </a: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一筆紀錄（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record</a:t>
            </a: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）由多個縱行（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column</a:t>
            </a: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）欄位（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field</a:t>
            </a: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）組成</a:t>
            </a:r>
            <a:endParaRPr lang="en-US" altLang="zh-TW" sz="2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3470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AB90210-C0EB-4AC5-9D39-06BA6E0C7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00" y="2100951"/>
            <a:ext cx="7031560" cy="456840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1"/>
            <a:ext cx="8532440" cy="836712"/>
          </a:xfrm>
        </p:spPr>
        <p:txBody>
          <a:bodyPr anchor="b">
            <a:normAutofit/>
          </a:bodyPr>
          <a:lstStyle/>
          <a:p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更改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XAMPP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TW" altLang="en-US" sz="4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root </a:t>
            </a:r>
            <a:r>
              <a:rPr lang="zh-TW" altLang="en-US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密碼</a:t>
            </a:r>
            <a:endParaRPr lang="zh-TW" altLang="en-US" sz="4000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F6F24557-3D6F-4CD5-AC27-D320D1DA5EB7}"/>
              </a:ext>
            </a:extLst>
          </p:cNvPr>
          <p:cNvSpPr/>
          <p:nvPr/>
        </p:nvSpPr>
        <p:spPr>
          <a:xfrm>
            <a:off x="5868145" y="3140968"/>
            <a:ext cx="2592288" cy="144016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EEB7AC-16BB-4E42-9604-AE5C69DC0466}"/>
              </a:ext>
            </a:extLst>
          </p:cNvPr>
          <p:cNvSpPr/>
          <p:nvPr/>
        </p:nvSpPr>
        <p:spPr>
          <a:xfrm>
            <a:off x="750440" y="848806"/>
            <a:ext cx="8393560" cy="1175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 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Apache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 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Config</a:t>
            </a:r>
            <a:b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並選 </a:t>
            </a:r>
            <a:r>
              <a:rPr lang="en-US" altLang="zh-TW" sz="25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phpMyAdmin (</a:t>
            </a:r>
            <a:r>
              <a:rPr lang="en-US" altLang="zh-TW" sz="2500" dirty="0" err="1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config.inc.php</a:t>
            </a:r>
            <a:r>
              <a:rPr lang="en-US" altLang="zh-TW" sz="25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6130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0CBA780-9571-4ECF-ADC7-CF2D8B2637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54"/>
          <a:stretch/>
        </p:blipFill>
        <p:spPr>
          <a:xfrm>
            <a:off x="2735795" y="1261567"/>
            <a:ext cx="3960441" cy="561021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1"/>
            <a:ext cx="8532440" cy="836712"/>
          </a:xfrm>
        </p:spPr>
        <p:txBody>
          <a:bodyPr anchor="b">
            <a:normAutofit/>
          </a:bodyPr>
          <a:lstStyle/>
          <a:p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更改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XAMPP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TW" altLang="en-US" sz="4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root </a:t>
            </a:r>
            <a:r>
              <a:rPr lang="zh-TW" altLang="en-US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密碼</a:t>
            </a:r>
            <a:endParaRPr lang="zh-TW" altLang="en-US" sz="4000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F6F24557-3D6F-4CD5-AC27-D320D1DA5EB7}"/>
              </a:ext>
            </a:extLst>
          </p:cNvPr>
          <p:cNvSpPr/>
          <p:nvPr/>
        </p:nvSpPr>
        <p:spPr>
          <a:xfrm>
            <a:off x="5220072" y="4425219"/>
            <a:ext cx="648000" cy="21602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EEB7AC-16BB-4E42-9604-AE5C69DC0466}"/>
              </a:ext>
            </a:extLst>
          </p:cNvPr>
          <p:cNvSpPr/>
          <p:nvPr/>
        </p:nvSpPr>
        <p:spPr>
          <a:xfrm>
            <a:off x="6120168" y="4284509"/>
            <a:ext cx="1523313" cy="497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更改成 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endParaRPr lang="en-US" altLang="zh-TW" sz="2000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FBE9957-68F1-4C0F-99E1-4E8CE2AADF63}"/>
              </a:ext>
            </a:extLst>
          </p:cNvPr>
          <p:cNvSpPr/>
          <p:nvPr/>
        </p:nvSpPr>
        <p:spPr>
          <a:xfrm>
            <a:off x="5220072" y="4861548"/>
            <a:ext cx="612000" cy="21602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9800D6-37F4-4954-BE27-3A57B8117097}"/>
              </a:ext>
            </a:extLst>
          </p:cNvPr>
          <p:cNvSpPr/>
          <p:nvPr/>
        </p:nvSpPr>
        <p:spPr>
          <a:xfrm>
            <a:off x="6084168" y="4720838"/>
            <a:ext cx="3059832" cy="497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更改成剛剛所設定的密碼</a:t>
            </a:r>
            <a:endParaRPr lang="en-US" altLang="zh-TW" sz="2000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2129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1"/>
            <a:ext cx="8532440" cy="836712"/>
          </a:xfrm>
        </p:spPr>
        <p:txBody>
          <a:bodyPr anchor="b">
            <a:normAutofit/>
          </a:bodyPr>
          <a:lstStyle/>
          <a:p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更改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XAMPP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TW" altLang="en-US" sz="4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root </a:t>
            </a:r>
            <a:r>
              <a:rPr lang="zh-TW" altLang="en-US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密碼</a:t>
            </a:r>
            <a:endParaRPr lang="zh-TW" altLang="en-US" sz="4000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B489F41-FAE8-405D-A465-2D5EE4C55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22" y="1577626"/>
            <a:ext cx="8486516" cy="530775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5220F6A-A477-4AEC-9725-E41300B56698}"/>
              </a:ext>
            </a:extLst>
          </p:cNvPr>
          <p:cNvSpPr/>
          <p:nvPr/>
        </p:nvSpPr>
        <p:spPr>
          <a:xfrm>
            <a:off x="750440" y="848806"/>
            <a:ext cx="8393560" cy="598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重新打開網頁後就會發現需要打帳號密碼了</a:t>
            </a: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6412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1"/>
            <a:ext cx="8532440" cy="836712"/>
          </a:xfrm>
        </p:spPr>
        <p:txBody>
          <a:bodyPr anchor="b">
            <a:normAutofit/>
          </a:bodyPr>
          <a:lstStyle/>
          <a:p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更改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XAMPP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TW" altLang="en-US" sz="4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root </a:t>
            </a:r>
            <a:r>
              <a:rPr lang="zh-TW" altLang="en-US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密碼</a:t>
            </a:r>
            <a:endParaRPr lang="zh-TW" altLang="en-US" sz="4000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B489F41-FAE8-405D-A465-2D5EE4C55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22" y="2222588"/>
            <a:ext cx="8486516" cy="401783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5220F6A-A477-4AEC-9725-E41300B56698}"/>
              </a:ext>
            </a:extLst>
          </p:cNvPr>
          <p:cNvSpPr/>
          <p:nvPr/>
        </p:nvSpPr>
        <p:spPr>
          <a:xfrm>
            <a:off x="2030896" y="941733"/>
            <a:ext cx="5693768" cy="1175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打開後，把這兩個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root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帳號刪除</a:t>
            </a: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這樣就會只有一個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root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帳號可以登入了</a:t>
            </a: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8984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連接資料庫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48CC70B-371F-4954-A6EA-2A4AD5EA8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60" y="1873815"/>
            <a:ext cx="5481879" cy="4129077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0ED1D2F3-795E-40BB-9D89-91519B7E1663}"/>
              </a:ext>
            </a:extLst>
          </p:cNvPr>
          <p:cNvSpPr/>
          <p:nvPr/>
        </p:nvSpPr>
        <p:spPr>
          <a:xfrm>
            <a:off x="2066968" y="3415300"/>
            <a:ext cx="920855" cy="31169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4911EE-6C5C-4995-9DF1-D0AA94B9BC2E}"/>
              </a:ext>
            </a:extLst>
          </p:cNvPr>
          <p:cNvSpPr/>
          <p:nvPr/>
        </p:nvSpPr>
        <p:spPr>
          <a:xfrm>
            <a:off x="3203847" y="1196752"/>
            <a:ext cx="273630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建立新的資料</a:t>
            </a:r>
            <a:r>
              <a:rPr lang="zh-TW" altLang="en-US" sz="25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庫</a:t>
            </a:r>
            <a:endParaRPr lang="en-US" altLang="zh-TW" sz="2500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0364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連接資料庫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4911EE-6C5C-4995-9DF1-D0AA94B9BC2E}"/>
              </a:ext>
            </a:extLst>
          </p:cNvPr>
          <p:cNvSpPr/>
          <p:nvPr/>
        </p:nvSpPr>
        <p:spPr>
          <a:xfrm>
            <a:off x="3203847" y="1196752"/>
            <a:ext cx="273630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建立新的資料</a:t>
            </a:r>
            <a:r>
              <a:rPr lang="zh-TW" altLang="en-US" sz="25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</a:t>
            </a:r>
            <a:endParaRPr lang="en-US" altLang="zh-TW" sz="2500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55B7280-D465-4383-8628-15202962D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2293"/>
            <a:ext cx="9144000" cy="1694688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0ED1D2F3-795E-40BB-9D89-91519B7E1663}"/>
              </a:ext>
            </a:extLst>
          </p:cNvPr>
          <p:cNvSpPr/>
          <p:nvPr/>
        </p:nvSpPr>
        <p:spPr>
          <a:xfrm>
            <a:off x="251520" y="3279636"/>
            <a:ext cx="1080120" cy="43739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0167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連接資料庫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4911EE-6C5C-4995-9DF1-D0AA94B9BC2E}"/>
              </a:ext>
            </a:extLst>
          </p:cNvPr>
          <p:cNvSpPr/>
          <p:nvPr/>
        </p:nvSpPr>
        <p:spPr>
          <a:xfrm>
            <a:off x="3203847" y="1196752"/>
            <a:ext cx="273630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建立新的資料</a:t>
            </a:r>
            <a:r>
              <a:rPr lang="zh-TW" altLang="en-US" sz="25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</a:t>
            </a:r>
            <a:endParaRPr lang="en-US" altLang="zh-TW" sz="2500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1CF6E8E-D275-440C-9C5C-41A78DDA1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844824"/>
            <a:ext cx="9144000" cy="475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23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連接資料庫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4911EE-6C5C-4995-9DF1-D0AA94B9BC2E}"/>
              </a:ext>
            </a:extLst>
          </p:cNvPr>
          <p:cNvSpPr/>
          <p:nvPr/>
        </p:nvSpPr>
        <p:spPr>
          <a:xfrm>
            <a:off x="3203847" y="1196752"/>
            <a:ext cx="273630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建立新的資料</a:t>
            </a:r>
            <a:r>
              <a:rPr lang="zh-TW" altLang="en-US" sz="25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</a:t>
            </a:r>
            <a:endParaRPr lang="en-US" altLang="zh-TW" sz="2500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1CF6E8E-D275-440C-9C5C-41A78DDA1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44537"/>
            <a:ext cx="9144000" cy="249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81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連接資料庫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48CC70B-371F-4954-A6EA-2A4AD5EA8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22" y="1364461"/>
            <a:ext cx="7171555" cy="4129077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0ED1D2F3-795E-40BB-9D89-91519B7E1663}"/>
              </a:ext>
            </a:extLst>
          </p:cNvPr>
          <p:cNvSpPr/>
          <p:nvPr/>
        </p:nvSpPr>
        <p:spPr>
          <a:xfrm>
            <a:off x="7236296" y="2348880"/>
            <a:ext cx="720080" cy="21599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585D39CA-4FEA-45F0-B4FA-1FF4A0EC9ACF}"/>
              </a:ext>
            </a:extLst>
          </p:cNvPr>
          <p:cNvSpPr/>
          <p:nvPr/>
        </p:nvSpPr>
        <p:spPr>
          <a:xfrm>
            <a:off x="5724128" y="2285272"/>
            <a:ext cx="576064" cy="288000"/>
          </a:xfrm>
          <a:prstGeom prst="roundRect">
            <a:avLst/>
          </a:prstGeom>
          <a:solidFill>
            <a:srgbClr val="1E1E1E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BC0748-5292-44A1-816F-A307188E445F}"/>
              </a:ext>
            </a:extLst>
          </p:cNvPr>
          <p:cNvSpPr/>
          <p:nvPr/>
        </p:nvSpPr>
        <p:spPr>
          <a:xfrm>
            <a:off x="5724128" y="2276872"/>
            <a:ext cx="57606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500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密碼</a:t>
            </a:r>
            <a:endParaRPr lang="en-US" altLang="zh-TW" sz="1500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4911EE-6C5C-4995-9DF1-D0AA94B9BC2E}"/>
              </a:ext>
            </a:extLst>
          </p:cNvPr>
          <p:cNvSpPr/>
          <p:nvPr/>
        </p:nvSpPr>
        <p:spPr>
          <a:xfrm>
            <a:off x="6921388" y="2636912"/>
            <a:ext cx="134989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700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有更改</a:t>
            </a:r>
            <a:r>
              <a:rPr lang="en-US" altLang="zh-TW" sz="1700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port</a:t>
            </a:r>
          </a:p>
          <a:p>
            <a:pPr algn="ctr"/>
            <a:r>
              <a:rPr lang="zh-TW" altLang="en-US" sz="1700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就需要寫</a:t>
            </a:r>
            <a:endParaRPr lang="en-US" altLang="zh-TW" sz="1700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1266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連接資料庫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8A77055-7A8E-439E-8C1F-5049F7846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62583"/>
            <a:ext cx="7632329" cy="290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3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373C502F-6B90-492A-A668-D6A9C08C45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246" y="188640"/>
            <a:ext cx="2841571" cy="158417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D4ACDFD-A4F3-4C13-A353-A1C89E1F33A0}"/>
              </a:ext>
            </a:extLst>
          </p:cNvPr>
          <p:cNvSpPr/>
          <p:nvPr/>
        </p:nvSpPr>
        <p:spPr>
          <a:xfrm>
            <a:off x="1175623" y="2360182"/>
            <a:ext cx="7941602" cy="2137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一個網頁版的資料庫管理工具</a:t>
            </a: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為基礎撰寫的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4081B33-9AF8-41D5-B860-017FDF312927}"/>
              </a:ext>
            </a:extLst>
          </p:cNvPr>
          <p:cNvSpPr/>
          <p:nvPr/>
        </p:nvSpPr>
        <p:spPr>
          <a:xfrm>
            <a:off x="4860032" y="5449260"/>
            <a:ext cx="4293954" cy="1420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是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en-US" altLang="zh-TW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phpMyAdmin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管理資料庫的工具</a:t>
            </a:r>
            <a:endParaRPr lang="en-US" altLang="zh-TW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別搞錯囉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3698652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新增資料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48CC70B-371F-4954-A6EA-2A4AD5EA8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68" y="2420888"/>
            <a:ext cx="7879664" cy="171505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F4911EE-6C5C-4995-9DF1-D0AA94B9BC2E}"/>
              </a:ext>
            </a:extLst>
          </p:cNvPr>
          <p:cNvSpPr/>
          <p:nvPr/>
        </p:nvSpPr>
        <p:spPr>
          <a:xfrm>
            <a:off x="3203847" y="1196752"/>
            <a:ext cx="273630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INSERT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插入資料</a:t>
            </a: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9702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新增資料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4911EE-6C5C-4995-9DF1-D0AA94B9BC2E}"/>
              </a:ext>
            </a:extLst>
          </p:cNvPr>
          <p:cNvSpPr/>
          <p:nvPr/>
        </p:nvSpPr>
        <p:spPr>
          <a:xfrm>
            <a:off x="2464235" y="958225"/>
            <a:ext cx="421063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重整網頁與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phpMyAdmin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CE916CC-FF06-4A2E-97A2-8CDEE9F06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240" y="1465290"/>
            <a:ext cx="4210638" cy="135273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E341758-CE6E-4AB4-A0D9-55A25F1CDA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525" b="43700"/>
          <a:stretch/>
        </p:blipFill>
        <p:spPr>
          <a:xfrm>
            <a:off x="645535" y="2919386"/>
            <a:ext cx="7852929" cy="392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53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查詢資料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48CC70B-371F-4954-A6EA-2A4AD5EA8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917" y="2033845"/>
            <a:ext cx="5034166" cy="364679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F4911EE-6C5C-4995-9DF1-D0AA94B9BC2E}"/>
              </a:ext>
            </a:extLst>
          </p:cNvPr>
          <p:cNvSpPr/>
          <p:nvPr/>
        </p:nvSpPr>
        <p:spPr>
          <a:xfrm>
            <a:off x="3203847" y="1196752"/>
            <a:ext cx="273630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查詢資料</a:t>
            </a: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BD2C8D-140F-45BD-B76D-2529A0F69483}"/>
              </a:ext>
            </a:extLst>
          </p:cNvPr>
          <p:cNvSpPr/>
          <p:nvPr/>
        </p:nvSpPr>
        <p:spPr>
          <a:xfrm>
            <a:off x="3959424" y="6440423"/>
            <a:ext cx="51845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將讀出的資料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值設定為該欄位的欄位名稱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E34C79-A0A5-4253-BF58-AF6ADFB979D2}"/>
              </a:ext>
            </a:extLst>
          </p:cNvPr>
          <p:cNvSpPr/>
          <p:nvPr/>
        </p:nvSpPr>
        <p:spPr>
          <a:xfrm>
            <a:off x="3959424" y="6065257"/>
            <a:ext cx="51845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fetch_assoc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zh-TW" altLang="en-US" sz="2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2570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查詢資料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48CC70B-371F-4954-A6EA-2A4AD5EA8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87" y="2247436"/>
            <a:ext cx="6074626" cy="236312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F4911EE-6C5C-4995-9DF1-D0AA94B9BC2E}"/>
              </a:ext>
            </a:extLst>
          </p:cNvPr>
          <p:cNvSpPr/>
          <p:nvPr/>
        </p:nvSpPr>
        <p:spPr>
          <a:xfrm>
            <a:off x="3203847" y="1196752"/>
            <a:ext cx="273630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查詢資料</a:t>
            </a: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4870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更新資料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48CC70B-371F-4954-A6EA-2A4AD5EA8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48880"/>
            <a:ext cx="8133266" cy="148858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F4911EE-6C5C-4995-9DF1-D0AA94B9BC2E}"/>
              </a:ext>
            </a:extLst>
          </p:cNvPr>
          <p:cNvSpPr/>
          <p:nvPr/>
        </p:nvSpPr>
        <p:spPr>
          <a:xfrm>
            <a:off x="3131839" y="1181625"/>
            <a:ext cx="288032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UPDATE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更新資料</a:t>
            </a: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8697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48CC70B-371F-4954-A6EA-2A4AD5EA8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87" y="2359427"/>
            <a:ext cx="6074626" cy="213914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8C92A38-31A7-40C5-A392-9A50BE66F266}"/>
              </a:ext>
            </a:extLst>
          </p:cNvPr>
          <p:cNvSpPr/>
          <p:nvPr/>
        </p:nvSpPr>
        <p:spPr>
          <a:xfrm>
            <a:off x="3131839" y="1181625"/>
            <a:ext cx="288032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UPDATE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更新資料</a:t>
            </a: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599B4D91-71CB-4ED3-A977-ADE3A195052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83671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更新資料</a:t>
            </a:r>
            <a:endParaRPr lang="zh-TW" altLang="en-US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1049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刪除資料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48CC70B-371F-4954-A6EA-2A4AD5EA8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673" y="2040434"/>
            <a:ext cx="6312654" cy="192062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F4911EE-6C5C-4995-9DF1-D0AA94B9BC2E}"/>
              </a:ext>
            </a:extLst>
          </p:cNvPr>
          <p:cNvSpPr/>
          <p:nvPr/>
        </p:nvSpPr>
        <p:spPr>
          <a:xfrm>
            <a:off x="3131839" y="1181625"/>
            <a:ext cx="288032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DELETE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刪除資料</a:t>
            </a: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5071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48CC70B-371F-4954-A6EA-2A4AD5EA8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940" y="2399475"/>
            <a:ext cx="6074626" cy="204328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8C92A38-31A7-40C5-A392-9A50BE66F266}"/>
              </a:ext>
            </a:extLst>
          </p:cNvPr>
          <p:cNvSpPr/>
          <p:nvPr/>
        </p:nvSpPr>
        <p:spPr>
          <a:xfrm>
            <a:off x="3131839" y="1181625"/>
            <a:ext cx="288032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DELETE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刪除資料</a:t>
            </a: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599B4D91-71CB-4ED3-A977-ADE3A195052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83671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刪除資料</a:t>
            </a:r>
          </a:p>
        </p:txBody>
      </p:sp>
    </p:spTree>
    <p:extLst>
      <p:ext uri="{BB962C8B-B14F-4D97-AF65-F5344CB8AC3E}">
        <p14:creationId xmlns:p14="http://schemas.microsoft.com/office/powerpoint/2010/main" val="2912620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prepared statement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48CC70B-371F-4954-A6EA-2A4AD5EA8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33" y="2132856"/>
            <a:ext cx="7705534" cy="214289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F4911EE-6C5C-4995-9DF1-D0AA94B9BC2E}"/>
              </a:ext>
            </a:extLst>
          </p:cNvPr>
          <p:cNvSpPr/>
          <p:nvPr/>
        </p:nvSpPr>
        <p:spPr>
          <a:xfrm>
            <a:off x="3131839" y="1181625"/>
            <a:ext cx="28803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預處理語句</a:t>
            </a: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7645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8C92A38-31A7-40C5-A392-9A50BE66F266}"/>
              </a:ext>
            </a:extLst>
          </p:cNvPr>
          <p:cNvSpPr/>
          <p:nvPr/>
        </p:nvSpPr>
        <p:spPr>
          <a:xfrm>
            <a:off x="3131839" y="1181625"/>
            <a:ext cx="28803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30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bind_param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599B4D91-71CB-4ED3-A977-ADE3A195052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83671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prepared statement</a:t>
            </a:r>
            <a:endParaRPr lang="zh-TW" altLang="en-US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9BC89B-F2F6-4744-A9E0-E3EC58D239AD}"/>
              </a:ext>
            </a:extLst>
          </p:cNvPr>
          <p:cNvSpPr/>
          <p:nvPr/>
        </p:nvSpPr>
        <p:spPr>
          <a:xfrm>
            <a:off x="1565920" y="2080535"/>
            <a:ext cx="7578080" cy="34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0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－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integer 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（整型）</a:t>
            </a: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－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double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（雙精度浮點型）</a:t>
            </a: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－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string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（字串）</a:t>
            </a: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－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BLOB</a:t>
            </a:r>
          </a:p>
          <a:p>
            <a:pPr lvl="1" algn="just">
              <a:lnSpc>
                <a:spcPct val="150000"/>
              </a:lnSpc>
            </a:pP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binary large object: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二進位制大物件）</a:t>
            </a: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4720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XAMPP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啟動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90D0D7-1DD4-4A29-A3D3-5BC24C349EFC}"/>
              </a:ext>
            </a:extLst>
          </p:cNvPr>
          <p:cNvSpPr/>
          <p:nvPr/>
        </p:nvSpPr>
        <p:spPr>
          <a:xfrm>
            <a:off x="2866838" y="5568161"/>
            <a:ext cx="413040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記得 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Apache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也要打開ㄛ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!!!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E29FB3C-1541-4EEE-9FDB-260CDB94D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245" y="1159470"/>
            <a:ext cx="6363588" cy="4134427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0ED1D2F3-795E-40BB-9D89-91519B7E1663}"/>
              </a:ext>
            </a:extLst>
          </p:cNvPr>
          <p:cNvSpPr/>
          <p:nvPr/>
        </p:nvSpPr>
        <p:spPr>
          <a:xfrm>
            <a:off x="2304080" y="2348912"/>
            <a:ext cx="3636072" cy="2880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5309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8C92A38-31A7-40C5-A392-9A50BE66F266}"/>
              </a:ext>
            </a:extLst>
          </p:cNvPr>
          <p:cNvSpPr/>
          <p:nvPr/>
        </p:nvSpPr>
        <p:spPr>
          <a:xfrm>
            <a:off x="1979711" y="1916832"/>
            <a:ext cx="51845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30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sss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表示後面三個參數為字串</a:t>
            </a: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599B4D91-71CB-4ED3-A977-ADE3A195052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83671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prepared statement</a:t>
            </a:r>
            <a:endParaRPr lang="zh-TW" altLang="en-US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F3E890A-0E8F-4BEB-BA66-409B83A4F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78" y="3095363"/>
            <a:ext cx="8331249" cy="55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072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2093" y="1525934"/>
            <a:ext cx="8119814" cy="4351338"/>
          </a:xfrm>
        </p:spPr>
        <p:txBody>
          <a:bodyPr anchor="t"/>
          <a:lstStyle/>
          <a:p>
            <a:pPr marL="0" indent="0" algn="ctr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目標：留言板串接資料庫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完成新增、修改、刪除，並使用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的方式撰寫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所需語法：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 / POST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664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phpMyAdmin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8A77055-7A8E-439E-8C1F-5049F7846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3" y="1700808"/>
            <a:ext cx="7632329" cy="477020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85A5AB8-40C6-4AF6-BD9A-BF0C87976BB9}"/>
              </a:ext>
            </a:extLst>
          </p:cNvPr>
          <p:cNvSpPr/>
          <p:nvPr/>
        </p:nvSpPr>
        <p:spPr>
          <a:xfrm>
            <a:off x="1259372" y="1003720"/>
            <a:ext cx="676875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XAMPP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 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Admin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確認是否正常</a:t>
            </a: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525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B4727F0-CDDD-4672-AB41-D32C425690B6}"/>
              </a:ext>
            </a:extLst>
          </p:cNvPr>
          <p:cNvSpPr/>
          <p:nvPr/>
        </p:nvSpPr>
        <p:spPr>
          <a:xfrm>
            <a:off x="1247387" y="2267143"/>
            <a:ext cx="6649225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更改 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XAMPP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TW" altLang="en-US" sz="3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zh-TW" altLang="en-US" sz="3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r>
              <a:rPr lang="en-US" altLang="zh-TW" sz="3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port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更改 </a:t>
            </a:r>
            <a:r>
              <a:rPr lang="en-US" altLang="zh-TW" sz="3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TW" altLang="en-US" sz="3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密碼</a:t>
            </a:r>
            <a:endParaRPr lang="en-US" altLang="zh-TW" sz="3000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2337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B4727F0-CDDD-4672-AB41-D32C425690B6}"/>
              </a:ext>
            </a:extLst>
          </p:cNvPr>
          <p:cNvSpPr/>
          <p:nvPr/>
        </p:nvSpPr>
        <p:spPr>
          <a:xfrm>
            <a:off x="623693" y="2574920"/>
            <a:ext cx="7896613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更改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XAMPP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TW" altLang="en-US" sz="4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zh-TW" altLang="en-US" sz="4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r>
              <a:rPr lang="en-US" altLang="zh-TW" sz="4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port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721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1"/>
            <a:ext cx="853244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更改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XAMPP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TW" altLang="en-US" sz="4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zh-TW" altLang="en-US" sz="4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r>
              <a:rPr lang="en-US" altLang="zh-TW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port</a:t>
            </a:r>
            <a:endParaRPr lang="zh-TW" altLang="en-US" sz="4000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8172DDA-F1A6-49BD-8C6F-97F00946D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959" y="1916832"/>
            <a:ext cx="7087974" cy="4605061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F6F24557-3D6F-4CD5-AC27-D320D1DA5EB7}"/>
              </a:ext>
            </a:extLst>
          </p:cNvPr>
          <p:cNvSpPr/>
          <p:nvPr/>
        </p:nvSpPr>
        <p:spPr>
          <a:xfrm>
            <a:off x="5652119" y="3212976"/>
            <a:ext cx="2463867" cy="86409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EEB7AC-16BB-4E42-9604-AE5C69DC0466}"/>
              </a:ext>
            </a:extLst>
          </p:cNvPr>
          <p:cNvSpPr/>
          <p:nvPr/>
        </p:nvSpPr>
        <p:spPr>
          <a:xfrm>
            <a:off x="2171247" y="1187750"/>
            <a:ext cx="480150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 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 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Config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並選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my.ini</a:t>
            </a:r>
          </a:p>
        </p:txBody>
      </p:sp>
    </p:spTree>
    <p:extLst>
      <p:ext uri="{BB962C8B-B14F-4D97-AF65-F5344CB8AC3E}">
        <p14:creationId xmlns:p14="http://schemas.microsoft.com/office/powerpoint/2010/main" val="2512078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1"/>
            <a:ext cx="853244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更改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XAMPP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TW" altLang="en-US" sz="4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zh-TW" altLang="en-US" sz="4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r>
              <a:rPr lang="en-US" altLang="zh-TW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port</a:t>
            </a:r>
            <a:endParaRPr lang="zh-TW" altLang="en-US" sz="4000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EEB7AC-16BB-4E42-9604-AE5C69DC0466}"/>
              </a:ext>
            </a:extLst>
          </p:cNvPr>
          <p:cNvSpPr/>
          <p:nvPr/>
        </p:nvSpPr>
        <p:spPr>
          <a:xfrm>
            <a:off x="2171247" y="1187750"/>
            <a:ext cx="480150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該改這兩個地方的 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port 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並儲存</a:t>
            </a: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59471DE-2AD1-45EE-B1D6-C3851C410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242" y="1892360"/>
            <a:ext cx="6757516" cy="4369423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F6F24557-3D6F-4CD5-AC27-D320D1DA5EB7}"/>
              </a:ext>
            </a:extLst>
          </p:cNvPr>
          <p:cNvSpPr/>
          <p:nvPr/>
        </p:nvSpPr>
        <p:spPr>
          <a:xfrm>
            <a:off x="1193243" y="2924944"/>
            <a:ext cx="786470" cy="21602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BF08A1F0-B821-493D-9B20-6659EE5E13EE}"/>
              </a:ext>
            </a:extLst>
          </p:cNvPr>
          <p:cNvSpPr/>
          <p:nvPr/>
        </p:nvSpPr>
        <p:spPr>
          <a:xfrm>
            <a:off x="1183380" y="4509120"/>
            <a:ext cx="786470" cy="21602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A0E531F-10A7-4713-A1BA-32C34F6461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458"/>
          <a:stretch/>
        </p:blipFill>
        <p:spPr>
          <a:xfrm>
            <a:off x="4058861" y="1892359"/>
            <a:ext cx="3888432" cy="4369423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92EE7AED-E0F8-4F7F-B80C-E68F0C30C299}"/>
              </a:ext>
            </a:extLst>
          </p:cNvPr>
          <p:cNvSpPr/>
          <p:nvPr/>
        </p:nvSpPr>
        <p:spPr>
          <a:xfrm>
            <a:off x="4058861" y="2922453"/>
            <a:ext cx="786470" cy="21602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E8C02516-3CD4-4846-8F36-C9D433B3F40C}"/>
              </a:ext>
            </a:extLst>
          </p:cNvPr>
          <p:cNvSpPr/>
          <p:nvPr/>
        </p:nvSpPr>
        <p:spPr>
          <a:xfrm>
            <a:off x="4058861" y="4509120"/>
            <a:ext cx="786470" cy="21602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DC9452E5-AE50-4EBC-B646-BB9A7F4E109C}"/>
              </a:ext>
            </a:extLst>
          </p:cNvPr>
          <p:cNvSpPr/>
          <p:nvPr/>
        </p:nvSpPr>
        <p:spPr>
          <a:xfrm>
            <a:off x="2411760" y="2924944"/>
            <a:ext cx="1368152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88742AF9-10F6-4C6D-9B9D-A397B43E60E4}"/>
              </a:ext>
            </a:extLst>
          </p:cNvPr>
          <p:cNvSpPr/>
          <p:nvPr/>
        </p:nvSpPr>
        <p:spPr>
          <a:xfrm>
            <a:off x="2411760" y="4509120"/>
            <a:ext cx="1368152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03573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8389</TotalTime>
  <Words>695</Words>
  <Application>Microsoft Office PowerPoint</Application>
  <PresentationFormat>如螢幕大小 (4:3)</PresentationFormat>
  <Paragraphs>149</Paragraphs>
  <Slides>41</Slides>
  <Notes>41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41</vt:i4>
      </vt:variant>
    </vt:vector>
  </HeadingPairs>
  <TitlesOfParts>
    <vt:vector size="50" baseType="lpstr">
      <vt:lpstr>微軟正黑體</vt:lpstr>
      <vt:lpstr>新細明體</vt:lpstr>
      <vt:lpstr>Arial</vt:lpstr>
      <vt:lpstr>Calibri</vt:lpstr>
      <vt:lpstr>Calibri Light</vt:lpstr>
      <vt:lpstr>Corbel</vt:lpstr>
      <vt:lpstr>Wingdings 2</vt:lpstr>
      <vt:lpstr>HDOfficeLightV0</vt:lpstr>
      <vt:lpstr>視差</vt:lpstr>
      <vt:lpstr>    網頁後端基礎</vt:lpstr>
      <vt:lpstr>MySQL</vt:lpstr>
      <vt:lpstr>PowerPoint 簡報</vt:lpstr>
      <vt:lpstr>XAMPP 啟動 MySQL</vt:lpstr>
      <vt:lpstr>phpMyAdmin</vt:lpstr>
      <vt:lpstr>PowerPoint 簡報</vt:lpstr>
      <vt:lpstr>PowerPoint 簡報</vt:lpstr>
      <vt:lpstr>更改 XAMPP MySQL 的 預設port</vt:lpstr>
      <vt:lpstr>更改 XAMPP MySQL 的 預設port</vt:lpstr>
      <vt:lpstr>更改 XAMPP MySQL 的 預設port</vt:lpstr>
      <vt:lpstr>更改 XAMPP MySQL 的 預設port</vt:lpstr>
      <vt:lpstr>更改 XAMPP MySQL 的 預設port</vt:lpstr>
      <vt:lpstr>PowerPoint 簡報</vt:lpstr>
      <vt:lpstr>更改 XAMPP MySQL 的 root 密碼</vt:lpstr>
      <vt:lpstr>更改 XAMPP MySQL 的 root 密碼</vt:lpstr>
      <vt:lpstr>更改 XAMPP MySQL 的 root 密碼</vt:lpstr>
      <vt:lpstr>更改 XAMPP MySQL 的 root 密碼</vt:lpstr>
      <vt:lpstr>更改 XAMPP MySQL 的 root 密碼</vt:lpstr>
      <vt:lpstr>更改 XAMPP MySQL 的 root 密碼</vt:lpstr>
      <vt:lpstr>更改 XAMPP MySQL 的 root 密碼</vt:lpstr>
      <vt:lpstr>更改 XAMPP MySQL 的 root 密碼</vt:lpstr>
      <vt:lpstr>更改 XAMPP MySQL 的 root 密碼</vt:lpstr>
      <vt:lpstr>更改 XAMPP MySQL 的 root 密碼</vt:lpstr>
      <vt:lpstr>PHP 連接資料庫</vt:lpstr>
      <vt:lpstr>PHP 連接資料庫</vt:lpstr>
      <vt:lpstr>PHP 連接資料庫</vt:lpstr>
      <vt:lpstr>PHP 連接資料庫</vt:lpstr>
      <vt:lpstr>PHP 連接資料庫</vt:lpstr>
      <vt:lpstr>PHP 連接資料庫</vt:lpstr>
      <vt:lpstr>PHP 新增資料</vt:lpstr>
      <vt:lpstr>PHP 新增資料</vt:lpstr>
      <vt:lpstr>PHP 查詢資料</vt:lpstr>
      <vt:lpstr>PHP 查詢資料</vt:lpstr>
      <vt:lpstr>PHP 更新資料</vt:lpstr>
      <vt:lpstr>PowerPoint 簡報</vt:lpstr>
      <vt:lpstr>PHP 刪除資料</vt:lpstr>
      <vt:lpstr>PowerPoint 簡報</vt:lpstr>
      <vt:lpstr>PHP prepared statement</vt:lpstr>
      <vt:lpstr>PowerPoint 簡報</vt:lpstr>
      <vt:lpstr>PowerPoint 簡報</vt:lpstr>
      <vt:lpstr>作業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WN-pc</dc:creator>
  <cp:lastModifiedBy>蔡易錡</cp:lastModifiedBy>
  <cp:revision>489</cp:revision>
  <dcterms:created xsi:type="dcterms:W3CDTF">2018-09-09T14:57:53Z</dcterms:created>
  <dcterms:modified xsi:type="dcterms:W3CDTF">2020-08-14T16:04:34Z</dcterms:modified>
</cp:coreProperties>
</file>