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1"/>
    <p:sldMasterId id="2147484136" r:id="rId2"/>
  </p:sldMasterIdLst>
  <p:notesMasterIdLst>
    <p:notesMasterId r:id="rId34"/>
  </p:notesMasterIdLst>
  <p:sldIdLst>
    <p:sldId id="259" r:id="rId3"/>
    <p:sldId id="260" r:id="rId4"/>
    <p:sldId id="337" r:id="rId5"/>
    <p:sldId id="336" r:id="rId6"/>
    <p:sldId id="341" r:id="rId7"/>
    <p:sldId id="358" r:id="rId8"/>
    <p:sldId id="355" r:id="rId9"/>
    <p:sldId id="356" r:id="rId10"/>
    <p:sldId id="357" r:id="rId11"/>
    <p:sldId id="359" r:id="rId12"/>
    <p:sldId id="333" r:id="rId13"/>
    <p:sldId id="322" r:id="rId14"/>
    <p:sldId id="326" r:id="rId15"/>
    <p:sldId id="353" r:id="rId16"/>
    <p:sldId id="323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70" r:id="rId27"/>
    <p:sldId id="371" r:id="rId28"/>
    <p:sldId id="372" r:id="rId29"/>
    <p:sldId id="373" r:id="rId30"/>
    <p:sldId id="375" r:id="rId31"/>
    <p:sldId id="374" r:id="rId32"/>
    <p:sldId id="35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網頁後端基礎" id="{984BB56D-3B92-4B64-8631-1CFACE06FB67}">
          <p14:sldIdLst>
            <p14:sldId id="259"/>
            <p14:sldId id="260"/>
          </p14:sldIdLst>
        </p14:section>
        <p14:section name="XAMPP" id="{04AD65BE-CB55-49D3-AF87-0E4FC99C151B}">
          <p14:sldIdLst>
            <p14:sldId id="337"/>
            <p14:sldId id="336"/>
            <p14:sldId id="341"/>
            <p14:sldId id="358"/>
            <p14:sldId id="355"/>
            <p14:sldId id="356"/>
            <p14:sldId id="357"/>
            <p14:sldId id="359"/>
          </p14:sldIdLst>
        </p14:section>
        <p14:section name="PHP-1-簡介" id="{96E374F5-C495-4E95-8455-4468996BAE2C}">
          <p14:sldIdLst>
            <p14:sldId id="333"/>
            <p14:sldId id="322"/>
            <p14:sldId id="326"/>
            <p14:sldId id="353"/>
          </p14:sldIdLst>
        </p14:section>
        <p14:section name="PHP-1-echo" id="{E0326E98-262F-4711-A7A2-0299C27FEE83}">
          <p14:sldIdLst>
            <p14:sldId id="323"/>
            <p14:sldId id="360"/>
            <p14:sldId id="361"/>
          </p14:sldIdLst>
        </p14:section>
        <p14:section name="PHP-1-變數" id="{DA0DB5A2-FDFC-4B75-ABD6-704346A6DD66}">
          <p14:sldIdLst>
            <p14:sldId id="362"/>
            <p14:sldId id="363"/>
            <p14:sldId id="364"/>
            <p14:sldId id="365"/>
          </p14:sldIdLst>
        </p14:section>
        <p14:section name="PHP-1-編寫風格" id="{B113B7D7-1222-48A5-94F0-191D08F8FC7B}">
          <p14:sldIdLst>
            <p14:sldId id="366"/>
            <p14:sldId id="367"/>
          </p14:sldIdLst>
        </p14:section>
        <p14:section name="PHP-1-字串" id="{E64B6514-0AAF-46D5-BEFB-8CD21310320E}">
          <p14:sldIdLst>
            <p14:sldId id="368"/>
            <p14:sldId id="370"/>
            <p14:sldId id="371"/>
            <p14:sldId id="372"/>
            <p14:sldId id="373"/>
          </p14:sldIdLst>
        </p14:section>
        <p14:section name="PHP-1-陣列" id="{4E9B9664-9FC0-4D59-9734-24EA497DA920}">
          <p14:sldIdLst>
            <p14:sldId id="375"/>
          </p14:sldIdLst>
        </p14:section>
        <p14:section name="PHP-1-var_dump()" id="{83056E81-2F8D-460A-AA8A-552FC37D4582}">
          <p14:sldIdLst>
            <p14:sldId id="374"/>
          </p14:sldIdLst>
        </p14:section>
        <p14:section name="作業" id="{C26EF7CD-BA02-4B15-BC6F-B5DB7D6D2B6C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5652" autoAdjust="0"/>
  </p:normalViewPr>
  <p:slideViewPr>
    <p:cSldViewPr snapToObjects="1">
      <p:cViewPr varScale="1">
        <p:scale>
          <a:sx n="108" d="100"/>
          <a:sy n="108" d="100"/>
        </p:scale>
        <p:origin x="876" y="78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WebStorm</a:t>
            </a:r>
            <a:r>
              <a:rPr lang="zh-TW" altLang="en-US" dirty="0"/>
              <a:t>！它是一個很好用很方便的 </a:t>
            </a:r>
            <a:r>
              <a:rPr lang="en-US" altLang="zh-TW" dirty="0"/>
              <a:t>IDE</a:t>
            </a:r>
            <a:r>
              <a:rPr lang="zh-TW" altLang="en-US" dirty="0"/>
              <a:t>，但是要錢，不過如果是學生身分的話可以去申請免費的授權，如果有想用的可以去找看看相關資訊，不過我們目前先不說這個。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92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好，經過了重重難關，終於來到了今天的重點，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1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8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24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226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444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198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25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95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33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71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720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042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117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573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92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990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912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25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077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93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所以我們就盡速進入今天的主題吧！</a:t>
            </a:r>
            <a:endParaRPr lang="en-US" altLang="zh-TW" dirty="0"/>
          </a:p>
          <a:p>
            <a:r>
              <a:rPr lang="zh-TW" altLang="en-US" dirty="0"/>
              <a:t>在開始學習撰寫網頁之前</a:t>
            </a:r>
            <a:r>
              <a:rPr lang="en-US" altLang="zh-TW" dirty="0"/>
              <a:t>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858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304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剛剛那段就會變成這樣：</a:t>
            </a:r>
            <a:r>
              <a:rPr lang="en-US" altLang="zh-TW" dirty="0"/>
              <a:t>title</a:t>
            </a:r>
            <a:r>
              <a:rPr lang="zh-TW" altLang="en-US" dirty="0"/>
              <a:t> 標籤對應到標題，</a:t>
            </a:r>
            <a:r>
              <a:rPr lang="en-US" altLang="zh-TW" dirty="0"/>
              <a:t>body</a:t>
            </a:r>
            <a:r>
              <a:rPr lang="zh-TW" altLang="en-US" dirty="0"/>
              <a:t> 標籤內的網站內文就對應到網站顯示的內容。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4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我想你應該會需要一個編輯器！編輯器是什麼呢？簡單來說就像是你做簡報的時候會用微軟的 </a:t>
            </a:r>
            <a:r>
              <a:rPr lang="en-US" altLang="zh-TW" dirty="0"/>
              <a:t>PowerPoint</a:t>
            </a:r>
            <a:r>
              <a:rPr lang="zh-TW" altLang="en-US" dirty="0"/>
              <a:t> 這樣的感覺，跟微軟的 </a:t>
            </a:r>
            <a:r>
              <a:rPr lang="en-US" altLang="zh-TW" dirty="0"/>
              <a:t>Word</a:t>
            </a:r>
            <a:r>
              <a:rPr lang="zh-TW" altLang="en-US" dirty="0"/>
              <a:t> 的存在很像，因此讓我簡單帶過以下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</a:t>
            </a:r>
            <a:r>
              <a:rPr lang="zh-TW" altLang="en-US" dirty="0"/>
              <a:t>個教派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19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WebStorm</a:t>
            </a:r>
            <a:r>
              <a:rPr lang="zh-TW" altLang="en-US" dirty="0"/>
              <a:t>！它是一個很好用很方便的 </a:t>
            </a:r>
            <a:r>
              <a:rPr lang="en-US" altLang="zh-TW" dirty="0"/>
              <a:t>IDE</a:t>
            </a:r>
            <a:r>
              <a:rPr lang="zh-TW" altLang="en-US" dirty="0"/>
              <a:t>，但是要錢，不過如果是學生身分的話可以去申請免費的授權，如果有想用的可以去找看看相關資訊，不過我們目前先不說這個。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89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WebStorm</a:t>
            </a:r>
            <a:r>
              <a:rPr lang="zh-TW" altLang="en-US" dirty="0"/>
              <a:t>！它是一個很好用很方便的 </a:t>
            </a:r>
            <a:r>
              <a:rPr lang="en-US" altLang="zh-TW" dirty="0"/>
              <a:t>IDE</a:t>
            </a:r>
            <a:r>
              <a:rPr lang="zh-TW" altLang="en-US" dirty="0"/>
              <a:t>，但是要錢，不過如果是學生身分的話可以去申請免費的授權，如果有想用的可以去找看看相關資訊，不過我們目前先不說這個。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80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WebStorm</a:t>
            </a:r>
            <a:r>
              <a:rPr lang="zh-TW" altLang="en-US" dirty="0"/>
              <a:t>！它是一個很好用很方便的 </a:t>
            </a:r>
            <a:r>
              <a:rPr lang="en-US" altLang="zh-TW" dirty="0"/>
              <a:t>IDE</a:t>
            </a:r>
            <a:r>
              <a:rPr lang="zh-TW" altLang="en-US" dirty="0"/>
              <a:t>，但是要錢，不過如果是學生身分的話可以去申請免費的授權，如果有想用的可以去找看看相關資訊，不過我們目前先不說這個。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24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WebStorm</a:t>
            </a:r>
            <a:r>
              <a:rPr lang="zh-TW" altLang="en-US" dirty="0"/>
              <a:t>！它是一個很好用很方便的 </a:t>
            </a:r>
            <a:r>
              <a:rPr lang="en-US" altLang="zh-TW" dirty="0"/>
              <a:t>IDE</a:t>
            </a:r>
            <a:r>
              <a:rPr lang="zh-TW" altLang="en-US" dirty="0"/>
              <a:t>，但是要錢，不過如果是學生身分的話可以去申請免費的授權，如果有想用的可以去找看看相關資訊，不過我們目前先不說這個。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2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WebStorm</a:t>
            </a:r>
            <a:r>
              <a:rPr lang="zh-TW" altLang="en-US" dirty="0"/>
              <a:t>！它是一個很好用很方便的 </a:t>
            </a:r>
            <a:r>
              <a:rPr lang="en-US" altLang="zh-TW" dirty="0"/>
              <a:t>IDE</a:t>
            </a:r>
            <a:r>
              <a:rPr lang="zh-TW" altLang="en-US" dirty="0"/>
              <a:t>，但是要錢，不過如果是學生身分的話可以去申請免費的授權，如果有想用的可以去找看看相關資訊，不過我們目前先不說這個。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17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8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C01703-BE88-4257-8341-749760A36C7F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093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45BE79-F81D-4467-8BAE-74A57F5FE3A7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362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D8CBC75-8284-403E-92F0-16B75D676E39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7005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9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54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97D3C-577F-4D7D-9664-ACB91FF2738E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2218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32AB04-7A3A-4AD3-B5C4-24FA6E1C32FE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834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4928FD0-903C-4861-A1CF-ECE6BBC82809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270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88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21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13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28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29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89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95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4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59FBCA-491C-4D26-8A6F-18A6CE50F63C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6725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4DA295-0B0E-4FCA-87A9-D994F66169FC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67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8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9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6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F02C3A-3DC5-4E5F-9ED0-415821EA08FE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24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0930E7-B194-4E29-85BC-607FA885446B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102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D5E4D6-F73F-4219-AA47-4A4853891E23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597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2020/8/3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0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  <p:sldLayoutId id="2147484150" r:id="rId14"/>
    <p:sldLayoutId id="2147484151" r:id="rId15"/>
    <p:sldLayoutId id="2147484152" r:id="rId16"/>
    <p:sldLayoutId id="21474841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../&#26257;&#26399;&#24460;&#31471;&#32178;&#38913;&#26032;&#25163;&#35506;&#31243;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zh_tw/downloa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A6F1EA5-A2DD-4E96-B6ED-4B04749C9D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118" l="10000" r="90000">
                        <a14:foregroundMark x1="30824" y1="88235" x2="30824" y2="88235"/>
                        <a14:foregroundMark x1="20706" y1="89529" x2="20706" y2="89529"/>
                        <a14:foregroundMark x1="33412" y1="90118" x2="33412" y2="90118"/>
                        <a14:foregroundMark x1="40353" y1="88588" x2="40353" y2="88588"/>
                        <a14:foregroundMark x1="45647" y1="87882" x2="45647" y2="87882"/>
                        <a14:foregroundMark x1="48235" y1="87529" x2="48235" y2="87529"/>
                        <a14:foregroundMark x1="54941" y1="87647" x2="54941" y2="87647"/>
                        <a14:foregroundMark x1="62235" y1="87765" x2="62235" y2="87765"/>
                        <a14:foregroundMark x1="66235" y1="87059" x2="66235" y2="87059"/>
                        <a14:foregroundMark x1="70471" y1="86706" x2="70471" y2="86706"/>
                        <a14:foregroundMark x1="75412" y1="86824" x2="75412" y2="86824"/>
                        <a14:backgroundMark x1="76824" y1="86118" x2="76824" y2="86118"/>
                        <a14:backgroundMark x1="55529" y1="52824" x2="55529" y2="52824"/>
                        <a14:backgroundMark x1="55412" y1="52824" x2="55412" y2="52824"/>
                        <a14:backgroundMark x1="55529" y1="53059" x2="55647" y2="52353"/>
                        <a14:backgroundMark x1="55647" y1="52471" x2="55647" y2="52471"/>
                        <a14:backgroundMark x1="56000" y1="54471" x2="56706" y2="54706"/>
                        <a14:backgroundMark x1="57176" y1="54941" x2="57176" y2="54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72" y="4419364"/>
            <a:ext cx="2051720" cy="20517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755F0C6-8F5C-4288-B499-817FBC0255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-160088"/>
            <a:ext cx="1736474" cy="17364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937768"/>
            <a:ext cx="9144000" cy="1091456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網頁</a:t>
            </a:r>
            <a:r>
              <a:rPr lang="zh-TW" altLang="en-US" sz="6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CCA56C9-E966-4BFF-B618-E9EE418FF7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97" b="98517" l="1538" r="98352">
                        <a14:foregroundMark x1="14835" y1="75000" x2="14835" y2="75000"/>
                        <a14:foregroundMark x1="5604" y1="68220" x2="5604" y2="68220"/>
                        <a14:foregroundMark x1="2637" y1="78178" x2="2637" y2="78178"/>
                        <a14:foregroundMark x1="1978" y1="73093" x2="1978" y2="73093"/>
                        <a14:foregroundMark x1="7473" y1="76271" x2="7473" y2="76271"/>
                        <a14:foregroundMark x1="10989" y1="88559" x2="10989" y2="88559"/>
                        <a14:foregroundMark x1="14945" y1="81356" x2="14945" y2="81356"/>
                        <a14:foregroundMark x1="21758" y1="71822" x2="21758" y2="71822"/>
                        <a14:foregroundMark x1="17802" y1="66737" x2="17802" y2="66737"/>
                        <a14:foregroundMark x1="21319" y1="89195" x2="21319" y2="89195"/>
                        <a14:foregroundMark x1="29121" y1="87712" x2="29121" y2="87712"/>
                        <a14:foregroundMark x1="39670" y1="88559" x2="39670" y2="88559"/>
                        <a14:foregroundMark x1="33736" y1="98517" x2="33736" y2="98517"/>
                        <a14:foregroundMark x1="57143" y1="80297" x2="57143" y2="80297"/>
                        <a14:foregroundMark x1="63077" y1="81568" x2="63077" y2="81568"/>
                        <a14:foregroundMark x1="81319" y1="84110" x2="81319" y2="84110"/>
                        <a14:foregroundMark x1="68242" y1="39831" x2="68242" y2="39831"/>
                        <a14:foregroundMark x1="69890" y1="5720" x2="69890" y2="5720"/>
                        <a14:foregroundMark x1="71099" y1="14407" x2="71099" y2="14407"/>
                        <a14:foregroundMark x1="94835" y1="50212" x2="94835" y2="50212"/>
                        <a14:foregroundMark x1="98352" y1="68644" x2="98352" y2="68644"/>
                        <a14:foregroundMark x1="96703" y1="85593" x2="96703" y2="85593"/>
                        <a14:foregroundMark x1="95495" y1="84534" x2="95495" y2="84534"/>
                        <a14:foregroundMark x1="98352" y1="88983" x2="98352" y2="88983"/>
                        <a14:foregroundMark x1="96703" y1="85381" x2="96703" y2="85381"/>
                        <a14:backgroundMark x1="96044" y1="86653" x2="96044" y2="86653"/>
                        <a14:backgroundMark x1="99011" y1="86229" x2="99011" y2="86229"/>
                        <a14:backgroundMark x1="97473" y1="85805" x2="97473" y2="85805"/>
                        <a14:backgroundMark x1="96484" y1="85593" x2="96484" y2="85593"/>
                        <a14:backgroundMark x1="96484" y1="85593" x2="96484" y2="85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719" y="1412776"/>
            <a:ext cx="1979712" cy="102683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40D521C-C88A-421B-B41E-19C3662697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0723" y1="49479" x2="40723" y2="49479"/>
                        <a14:foregroundMark x1="48047" y1="50000" x2="48047" y2="50000"/>
                        <a14:foregroundMark x1="57031" y1="48698" x2="57031" y2="48698"/>
                        <a14:foregroundMark x1="70313" y1="49479" x2="70313" y2="49479"/>
                        <a14:foregroundMark x1="81055" y1="50260" x2="81055" y2="50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67" t="23153" r="13347" b="23305"/>
          <a:stretch/>
        </p:blipFill>
        <p:spPr>
          <a:xfrm>
            <a:off x="4499989" y="708148"/>
            <a:ext cx="2088232" cy="11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網頁路徑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11D5BA-D8EE-41C7-8D63-26D164887D8C}"/>
              </a:ext>
            </a:extLst>
          </p:cNvPr>
          <p:cNvSpPr/>
          <p:nvPr/>
        </p:nvSpPr>
        <p:spPr>
          <a:xfrm>
            <a:off x="827584" y="1631072"/>
            <a:ext cx="8316416" cy="3595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存放路徑：</a:t>
            </a:r>
            <a:endParaRPr lang="en-US" altLang="zh-TW" sz="3000" dirty="0">
              <a:ln w="3175" cmpd="sng">
                <a:noFill/>
              </a:ln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C:\xampp\</a:t>
            </a:r>
            <a:r>
              <a:rPr lang="en-US" altLang="zh-TW" sz="3000" dirty="0">
                <a:ln w="3175" cmpd="sng">
                  <a:noFill/>
                </a:ln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htdocs</a:t>
            </a:r>
            <a:r>
              <a:rPr lang="en-US" altLang="zh-TW" sz="3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zh-TW" altLang="en-US" sz="3000" dirty="0">
                <a:ln w="3175" cmpd="sng">
                  <a:noFill/>
                </a:ln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網頁資料夾</a:t>
            </a:r>
            <a:r>
              <a:rPr lang="en-US" altLang="zh-TW" sz="3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zh-TW" altLang="en-US" sz="3000" dirty="0">
                <a:ln w="3175" cmpd="sng">
                  <a:noFill/>
                </a:ln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你的網頁</a:t>
            </a:r>
            <a:r>
              <a:rPr lang="en-US" altLang="zh-TW" sz="3000" dirty="0">
                <a:ln w="3175" cmpd="sng">
                  <a:noFill/>
                </a:ln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.php</a:t>
            </a:r>
          </a:p>
          <a:p>
            <a:pPr>
              <a:lnSpc>
                <a:spcPct val="150000"/>
              </a:lnSpc>
            </a:pPr>
            <a:endParaRPr lang="zh-TW" altLang="en-US" sz="3000" dirty="0">
              <a:ln w="3175" cmpd="sng">
                <a:noFill/>
              </a:ln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網頁路徑</a:t>
            </a:r>
            <a:endParaRPr lang="en-US" altLang="zh-TW" sz="3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127.0.0.1 /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網頁資料夾 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3000" dirty="0">
                <a:ln w="3175" cmpd="sng">
                  <a:noFill/>
                </a:ln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你的網頁</a:t>
            </a:r>
            <a:r>
              <a:rPr lang="en-US" altLang="zh-TW" sz="3000" dirty="0">
                <a:ln w="3175" cmpd="sng">
                  <a:noFill/>
                </a:ln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.php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7334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9008BFA-D3EF-4AEF-8E47-05F605C93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202408"/>
            <a:ext cx="4453184" cy="44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6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59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44824"/>
            <a:ext cx="8515350" cy="4248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ypertext </a:t>
            </a:r>
            <a:r>
              <a:rPr lang="en-US" altLang="zh-TW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reprocessor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：超文字預處理器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到了如今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直譯式語言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內嵌式語言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可直接將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嵌入在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中，強化與彌補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無法達成的事情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03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內嵌式語言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3187908"/>
            <a:ext cx="3497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spcBef>
                <a:spcPts val="750"/>
              </a:spcBef>
            </a:pP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&lt;?php </a:t>
            </a:r>
            <a:r>
              <a:rPr lang="zh-TW" altLang="en-US" sz="24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你的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php</a:t>
            </a:r>
            <a:r>
              <a:rPr lang="zh-TW" altLang="en-US" sz="24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?&gt;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385890" y="31673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起始符號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6466197" y="31673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關閉符號</a:t>
            </a:r>
          </a:p>
        </p:txBody>
      </p:sp>
      <p:cxnSp>
        <p:nvCxnSpPr>
          <p:cNvPr id="23" name="直線接點 22"/>
          <p:cNvCxnSpPr>
            <a:cxnSpLocks/>
          </p:cNvCxnSpPr>
          <p:nvPr/>
        </p:nvCxnSpPr>
        <p:spPr>
          <a:xfrm>
            <a:off x="836574" y="1711283"/>
            <a:ext cx="4671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38766" y="1165975"/>
            <a:ext cx="466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需告訴電腦那些為 </a:t>
            </a: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語言</a:t>
            </a:r>
          </a:p>
        </p:txBody>
      </p:sp>
    </p:spTree>
    <p:extLst>
      <p:ext uri="{BB962C8B-B14F-4D97-AF65-F5344CB8AC3E}">
        <p14:creationId xmlns:p14="http://schemas.microsoft.com/office/powerpoint/2010/main" val="113525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內嵌式語言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803CE86-74E7-4298-AF51-8448F33773CC}"/>
              </a:ext>
            </a:extLst>
          </p:cNvPr>
          <p:cNvGrpSpPr/>
          <p:nvPr/>
        </p:nvGrpSpPr>
        <p:grpSpPr>
          <a:xfrm>
            <a:off x="1477003" y="966045"/>
            <a:ext cx="6189994" cy="2952605"/>
            <a:chOff x="2619219" y="1412776"/>
            <a:chExt cx="6189994" cy="2952605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305246DA-61D6-44A7-B962-A87AD93BAC23}"/>
                </a:ext>
              </a:extLst>
            </p:cNvPr>
            <p:cNvGrpSpPr/>
            <p:nvPr/>
          </p:nvGrpSpPr>
          <p:grpSpPr>
            <a:xfrm>
              <a:off x="2619219" y="1412776"/>
              <a:ext cx="3905562" cy="2952605"/>
              <a:chOff x="2619219" y="1412776"/>
              <a:chExt cx="3905562" cy="2952605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D5E4E273-6E9A-4464-8323-18298D479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9219" y="1412776"/>
                <a:ext cx="3905562" cy="2952605"/>
              </a:xfrm>
              <a:prstGeom prst="rect">
                <a:avLst/>
              </a:prstGeom>
            </p:spPr>
          </p:pic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D826A4E4-694C-4718-8FA0-0373271EC1C0}"/>
                  </a:ext>
                </a:extLst>
              </p:cNvPr>
              <p:cNvSpPr/>
              <p:nvPr/>
            </p:nvSpPr>
            <p:spPr>
              <a:xfrm>
                <a:off x="2619219" y="1412776"/>
                <a:ext cx="3905562" cy="836712"/>
              </a:xfrm>
              <a:prstGeom prst="round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FE0352BC-8E27-4D45-B064-114959BF3831}"/>
                  </a:ext>
                </a:extLst>
              </p:cNvPr>
              <p:cNvSpPr/>
              <p:nvPr/>
            </p:nvSpPr>
            <p:spPr>
              <a:xfrm>
                <a:off x="2619219" y="3506953"/>
                <a:ext cx="3905562" cy="836712"/>
              </a:xfrm>
              <a:prstGeom prst="round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BCF1C8D6-6F21-4F0C-AFA8-88437DB115B1}"/>
                  </a:ext>
                </a:extLst>
              </p:cNvPr>
              <p:cNvSpPr/>
              <p:nvPr/>
            </p:nvSpPr>
            <p:spPr>
              <a:xfrm>
                <a:off x="2619219" y="2382209"/>
                <a:ext cx="3905562" cy="968837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A7D580B-9562-40CC-9454-4F512D6A0DF5}"/>
                </a:ext>
              </a:extLst>
            </p:cNvPr>
            <p:cNvSpPr txBox="1"/>
            <p:nvPr/>
          </p:nvSpPr>
          <p:spPr>
            <a:xfrm>
              <a:off x="6660232" y="1554133"/>
              <a:ext cx="21489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spcBef>
                  <a:spcPct val="0"/>
                </a:spcBef>
              </a:pPr>
              <a:r>
                <a:rPr lang="en-US" altLang="zh-TW" sz="3000" dirty="0">
                  <a:ln w="3175" cmpd="sng">
                    <a:noFill/>
                  </a:ln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HTML </a:t>
              </a:r>
              <a:r>
                <a:rPr lang="zh-TW" altLang="en-US" sz="3000" dirty="0">
                  <a:ln w="3175" cmpd="sng">
                    <a:noFill/>
                  </a:ln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語法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2539D0F-7BD6-4F77-8FA9-93F2082146F0}"/>
                </a:ext>
              </a:extLst>
            </p:cNvPr>
            <p:cNvSpPr txBox="1"/>
            <p:nvPr/>
          </p:nvSpPr>
          <p:spPr>
            <a:xfrm>
              <a:off x="6660232" y="3648310"/>
              <a:ext cx="21489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spcBef>
                  <a:spcPct val="0"/>
                </a:spcBef>
              </a:pPr>
              <a:r>
                <a:rPr lang="en-US" altLang="zh-TW" sz="3000" dirty="0">
                  <a:ln w="3175" cmpd="sng">
                    <a:noFill/>
                  </a:ln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HTML </a:t>
              </a:r>
              <a:r>
                <a:rPr lang="zh-TW" altLang="en-US" sz="3000" dirty="0">
                  <a:ln w="3175" cmpd="sng">
                    <a:noFill/>
                  </a:ln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語法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A4D725B-0FBA-4A7C-96CB-44D13E57FDC3}"/>
                </a:ext>
              </a:extLst>
            </p:cNvPr>
            <p:cNvSpPr txBox="1"/>
            <p:nvPr/>
          </p:nvSpPr>
          <p:spPr>
            <a:xfrm>
              <a:off x="6660232" y="2612079"/>
              <a:ext cx="21489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spcBef>
                  <a:spcPct val="0"/>
                </a:spcBef>
              </a:pPr>
              <a:r>
                <a:rPr lang="en-US" altLang="zh-TW" sz="3000" dirty="0">
                  <a:ln w="3175" cmpd="sng">
                    <a:noFill/>
                  </a:ln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PHP </a:t>
              </a:r>
              <a:r>
                <a:rPr lang="zh-TW" altLang="en-US" sz="3000" dirty="0">
                  <a:ln w="3175" cmpd="sng">
                    <a:noFill/>
                  </a:ln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j-cs"/>
                </a:rPr>
                <a:t>語法</a:t>
              </a: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88F25F3D-CB0B-42EA-916C-A26428279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919" y="4136371"/>
            <a:ext cx="2503172" cy="18849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C8C1483-3BD2-4887-BB56-0AAC14095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4136371"/>
            <a:ext cx="2838873" cy="157912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5B9CEE-37EC-4C2E-9334-168E658E1CCE}"/>
              </a:ext>
            </a:extLst>
          </p:cNvPr>
          <p:cNvSpPr txBox="1"/>
          <p:nvPr/>
        </p:nvSpPr>
        <p:spPr>
          <a:xfrm>
            <a:off x="1307014" y="6027003"/>
            <a:ext cx="2148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zh-TW" altLang="en-US" sz="3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網頁上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01BCC5B-7BA2-4B54-BFBE-BD743B6C36D7}"/>
              </a:ext>
            </a:extLst>
          </p:cNvPr>
          <p:cNvSpPr txBox="1"/>
          <p:nvPr/>
        </p:nvSpPr>
        <p:spPr>
          <a:xfrm>
            <a:off x="4739886" y="5839623"/>
            <a:ext cx="3705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zh-TW" altLang="en-US" sz="3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瀏覽器上網頁原始碼</a:t>
            </a:r>
          </a:p>
        </p:txBody>
      </p:sp>
    </p:spTree>
    <p:extLst>
      <p:ext uri="{BB962C8B-B14F-4D97-AF65-F5344CB8AC3E}">
        <p14:creationId xmlns:p14="http://schemas.microsoft.com/office/powerpoint/2010/main" val="88886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echo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CB0C813-810C-4CF6-B379-4EE3A69966C6}"/>
              </a:ext>
            </a:extLst>
          </p:cNvPr>
          <p:cNvSpPr txBox="1"/>
          <p:nvPr/>
        </p:nvSpPr>
        <p:spPr>
          <a:xfrm>
            <a:off x="2990638" y="1096928"/>
            <a:ext cx="3162723" cy="13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50000"/>
              </a:lnSpc>
              <a:spcBef>
                <a:spcPct val="0"/>
              </a:spcBef>
            </a:pPr>
            <a:r>
              <a:rPr lang="zh-TW" altLang="en-US" sz="3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輸出字串</a:t>
            </a:r>
            <a:endParaRPr lang="en-US" altLang="zh-TW" sz="3000" dirty="0">
              <a:ln w="3175" cmpd="sng">
                <a:noFill/>
              </a:ln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ctr" defTabSz="457200">
              <a:lnSpc>
                <a:spcPct val="150000"/>
              </a:lnSpc>
              <a:spcBef>
                <a:spcPct val="0"/>
              </a:spcBef>
            </a:pPr>
            <a:r>
              <a:rPr lang="en-US" altLang="zh-TW" sz="3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echo "</a:t>
            </a:r>
            <a:r>
              <a:rPr lang="zh-TW" altLang="en-US" sz="3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字串</a:t>
            </a:r>
            <a:r>
              <a:rPr lang="en-US" altLang="zh-TW" sz="3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" ;</a:t>
            </a:r>
            <a:endParaRPr lang="zh-TW" altLang="en-US" sz="3000" dirty="0">
              <a:ln w="3175" cmpd="sng">
                <a:noFill/>
              </a:ln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C4A0A70-E2D5-4652-9208-CDB8E5F2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566" y="2799066"/>
            <a:ext cx="3291912" cy="125986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D5C4CD1-730D-44A4-8302-07A2DA697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098" y="4368574"/>
            <a:ext cx="428684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3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echo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B46CFC7-8D07-4E8D-861A-09CC92B50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140" y="1689859"/>
            <a:ext cx="3037719" cy="137086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F74F222-61CC-4863-B605-3C8E010AE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542" y="3580347"/>
            <a:ext cx="441069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8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echo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FABC1F-D4BC-4872-A2AB-764EB9C2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720" y="1537382"/>
            <a:ext cx="2882559" cy="12291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C736EB5-ED2B-4F7C-96B9-964DACF90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155" y="3429000"/>
            <a:ext cx="422969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4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24EFDE-2B0E-486B-BE1D-1CACD891D105}"/>
              </a:ext>
            </a:extLst>
          </p:cNvPr>
          <p:cNvSpPr txBox="1"/>
          <p:nvPr/>
        </p:nvSpPr>
        <p:spPr>
          <a:xfrm>
            <a:off x="3598816" y="1196752"/>
            <a:ext cx="1946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35EDB3-CEE6-4B52-85BE-22684184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166" y="2110789"/>
            <a:ext cx="2749370" cy="13122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98A60E-2BA8-4A5B-B347-8CB22A43D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827" y="3783028"/>
            <a:ext cx="429637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4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命名規則 </a:t>
            </a:r>
            <a:r>
              <a:rPr lang="en-US" altLang="zh-TW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24EFDE-2B0E-486B-BE1D-1CACD891D105}"/>
              </a:ext>
            </a:extLst>
          </p:cNvPr>
          <p:cNvSpPr txBox="1"/>
          <p:nvPr/>
        </p:nvSpPr>
        <p:spPr>
          <a:xfrm>
            <a:off x="2475401" y="895059"/>
            <a:ext cx="4191584" cy="13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變數名稱可加底線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將視為不同變數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4CB5F9-DFE8-4757-B4BA-12FF8304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24" y="2666027"/>
            <a:ext cx="3441973" cy="144800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E9FE76F-D6F4-41E7-B877-47AF16AAD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666027"/>
            <a:ext cx="419158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後端課程規劃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E35F62-774F-A94D-870B-174E5F73A7DC}"/>
              </a:ext>
            </a:extLst>
          </p:cNvPr>
          <p:cNvSpPr txBox="1"/>
          <p:nvPr/>
        </p:nvSpPr>
        <p:spPr>
          <a:xfrm>
            <a:off x="1786190" y="3113529"/>
            <a:ext cx="55716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500" dirty="0">
                <a:latin typeface="Helvetica" pitchFamily="2" charset="0"/>
                <a:hlinkClick r:id="rId4" action="ppaction://hlinkfile"/>
              </a:rPr>
              <a:t>暑期後端網頁新手課程</a:t>
            </a:r>
            <a:r>
              <a:rPr kumimoji="1" lang="en-US" altLang="zh-TW" sz="3500" dirty="0">
                <a:latin typeface="Helvetica" pitchFamily="2" charset="0"/>
                <a:hlinkClick r:id="rId4" action="ppaction://hlinkfile"/>
              </a:rPr>
              <a:t>.pdf</a:t>
            </a:r>
            <a:endParaRPr kumimoji="1" lang="zh-TW" altLang="en-US" sz="35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9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命名規則 </a:t>
            </a:r>
            <a:r>
              <a:rPr lang="en-US" altLang="zh-TW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24EFDE-2B0E-486B-BE1D-1CACD891D105}"/>
              </a:ext>
            </a:extLst>
          </p:cNvPr>
          <p:cNvSpPr txBox="1"/>
          <p:nvPr/>
        </p:nvSpPr>
        <p:spPr>
          <a:xfrm>
            <a:off x="2191956" y="1340768"/>
            <a:ext cx="4760088" cy="38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英文命名、語意化命名</a:t>
            </a:r>
            <a:endParaRPr lang="en-US" altLang="zh-TW" sz="3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endParaRPr lang="en-US" altLang="zh-TW" sz="1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正確：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$result</a:t>
            </a:r>
          </a:p>
          <a:p>
            <a:pPr>
              <a:lnSpc>
                <a:spcPct val="150000"/>
              </a:lnSpc>
            </a:pPr>
            <a:r>
              <a:rPr lang="zh-TW" altLang="en-US" sz="3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錯誤：</a:t>
            </a:r>
            <a:endParaRPr lang="en-US" altLang="zh-TW" sz="3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$a1</a:t>
            </a:r>
            <a:r>
              <a:rPr lang="zh-TW" altLang="en-US" sz="3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$a2</a:t>
            </a:r>
          </a:p>
        </p:txBody>
      </p:sp>
    </p:spTree>
    <p:extLst>
      <p:ext uri="{BB962C8B-B14F-4D97-AF65-F5344CB8AC3E}">
        <p14:creationId xmlns:p14="http://schemas.microsoft.com/office/powerpoint/2010/main" val="104277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命名規則 </a:t>
            </a:r>
            <a:r>
              <a:rPr lang="en-US" altLang="zh-TW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24EFDE-2B0E-486B-BE1D-1CACD891D105}"/>
              </a:ext>
            </a:extLst>
          </p:cNvPr>
          <p:cNvSpPr txBox="1"/>
          <p:nvPr/>
        </p:nvSpPr>
        <p:spPr>
          <a:xfrm>
            <a:off x="835297" y="1484784"/>
            <a:ext cx="8316416" cy="35548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不可為數字開頭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正確：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$result1</a:t>
            </a:r>
          </a:p>
          <a:p>
            <a:pPr>
              <a:lnSpc>
                <a:spcPct val="150000"/>
              </a:lnSpc>
            </a:pPr>
            <a:r>
              <a:rPr lang="zh-TW" altLang="en-US" sz="3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錯誤：</a:t>
            </a:r>
            <a:endParaRPr lang="en-US" altLang="zh-TW" sz="3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$1result</a:t>
            </a:r>
            <a:endParaRPr lang="en-US" altLang="zh-TW" sz="3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大小寫視為不同變數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D951DA-5E92-4305-968C-1020DBA0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420888"/>
            <a:ext cx="3125343" cy="14381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AF1C2E2-24BE-45A9-8931-C02773D6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968" y="4156017"/>
            <a:ext cx="3939568" cy="127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3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編寫風格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（命名法）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24EFDE-2B0E-486B-BE1D-1CACD891D105}"/>
              </a:ext>
            </a:extLst>
          </p:cNvPr>
          <p:cNvSpPr txBox="1"/>
          <p:nvPr/>
        </p:nvSpPr>
        <p:spPr>
          <a:xfrm>
            <a:off x="2163588" y="1196752"/>
            <a:ext cx="4816823" cy="45664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駝峰式命名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正確：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firstResult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twoResult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錯誤：</a:t>
            </a:r>
            <a:endParaRPr lang="en-US" altLang="zh-TW" sz="3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3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3000" dirty="0" err="1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firstresult</a:t>
            </a:r>
            <a:r>
              <a:rPr lang="zh-TW" altLang="en-US" sz="3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$first result</a:t>
            </a:r>
            <a:endParaRPr lang="en-US" altLang="zh-TW" sz="3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9204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編寫風格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（命名法）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24EFDE-2B0E-486B-BE1D-1CACD891D105}"/>
              </a:ext>
            </a:extLst>
          </p:cNvPr>
          <p:cNvSpPr txBox="1"/>
          <p:nvPr/>
        </p:nvSpPr>
        <p:spPr>
          <a:xfrm>
            <a:off x="1748106" y="1700808"/>
            <a:ext cx="5647787" cy="254665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蛇型命名：各單字以底線隔開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first_result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two_result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7317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67C4C1-B76D-4BBF-86A8-5B2DCE8B1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2143541"/>
            <a:ext cx="65627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30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串聯字串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4FD050-09D2-4115-A084-AADC994BF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27" y="3429000"/>
            <a:ext cx="5914743" cy="185817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9339D34-F5BB-4FAA-8FD5-13CD605D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10" y="1978181"/>
            <a:ext cx="4944979" cy="97466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7EA0629-B7E7-49DF-8B10-CFE13DBB917F}"/>
              </a:ext>
            </a:extLst>
          </p:cNvPr>
          <p:cNvSpPr txBox="1"/>
          <p:nvPr/>
        </p:nvSpPr>
        <p:spPr>
          <a:xfrm>
            <a:off x="2295574" y="1077351"/>
            <a:ext cx="4552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zh-TW" altLang="en-US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使用 </a:t>
            </a:r>
            <a:r>
              <a:rPr lang="en-US" altLang="zh-TW" sz="3500" dirty="0">
                <a:ln w="3175" cmpd="sng">
                  <a:noFill/>
                </a:ln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.</a:t>
            </a:r>
            <a:r>
              <a:rPr lang="zh-TW" altLang="en-US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來串聯每個字串</a:t>
            </a:r>
          </a:p>
        </p:txBody>
      </p:sp>
    </p:spTree>
    <p:extLst>
      <p:ext uri="{BB962C8B-B14F-4D97-AF65-F5344CB8AC3E}">
        <p14:creationId xmlns:p14="http://schemas.microsoft.com/office/powerpoint/2010/main" val="566134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串聯字串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4FD050-09D2-4115-A084-AADC994BF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27" y="3429000"/>
            <a:ext cx="5914743" cy="185817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9339D34-F5BB-4FAA-8FD5-13CD605D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85" y="1939141"/>
            <a:ext cx="4259230" cy="109077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7EA0629-B7E7-49DF-8B10-CFE13DBB917F}"/>
              </a:ext>
            </a:extLst>
          </p:cNvPr>
          <p:cNvSpPr txBox="1"/>
          <p:nvPr/>
        </p:nvSpPr>
        <p:spPr>
          <a:xfrm>
            <a:off x="2295574" y="1077351"/>
            <a:ext cx="4552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zh-TW" altLang="en-US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使用 </a:t>
            </a:r>
            <a:r>
              <a:rPr lang="en-US" altLang="zh-TW" sz="3500" dirty="0">
                <a:ln w="3175" cmpd="sng">
                  <a:noFill/>
                </a:ln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.</a:t>
            </a:r>
            <a:r>
              <a:rPr lang="zh-TW" altLang="en-US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來串聯每個字串</a:t>
            </a:r>
          </a:p>
        </p:txBody>
      </p:sp>
    </p:spTree>
    <p:extLst>
      <p:ext uri="{BB962C8B-B14F-4D97-AF65-F5344CB8AC3E}">
        <p14:creationId xmlns:p14="http://schemas.microsoft.com/office/powerpoint/2010/main" val="802684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標籤字串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EA0629-B7E7-49DF-8B10-CFE13DBB917F}"/>
              </a:ext>
            </a:extLst>
          </p:cNvPr>
          <p:cNvSpPr txBox="1"/>
          <p:nvPr/>
        </p:nvSpPr>
        <p:spPr>
          <a:xfrm>
            <a:off x="1720104" y="1077351"/>
            <a:ext cx="5703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zh-TW" altLang="en-US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將 </a:t>
            </a:r>
            <a:r>
              <a:rPr lang="en-US" altLang="zh-TW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標籤作為字串輸出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4E52BD-9D05-4D83-9CC7-F2C882C3D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596" y="1912514"/>
            <a:ext cx="3318808" cy="22125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11566D9-15CD-4181-B89A-7267FA961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918" y="4324549"/>
            <a:ext cx="4220164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31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標籤字串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11566D9-15CD-4181-B89A-7267FA96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317" y="2168845"/>
            <a:ext cx="4220164" cy="193384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E248955-8641-4A9E-A051-BC24EF4C0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98" y="1700808"/>
            <a:ext cx="3341505" cy="286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7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845DB0-1696-486E-802B-A12E459C784C}"/>
              </a:ext>
            </a:extLst>
          </p:cNvPr>
          <p:cNvSpPr/>
          <p:nvPr/>
        </p:nvSpPr>
        <p:spPr>
          <a:xfrm>
            <a:off x="1946666" y="858895"/>
            <a:ext cx="5250668" cy="3480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可以由</a:t>
            </a:r>
            <a:r>
              <a:rPr lang="zh-TW" altLang="en-US" sz="3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單純數個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組成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可以由 </a:t>
            </a:r>
            <a:r>
              <a:rPr lang="en-US" altLang="zh-TW" sz="3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3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組成</a:t>
            </a:r>
            <a:endParaRPr lang="zh-TW" altLang="en-US" sz="3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074E04A-EDE7-4F77-8B76-C368E0A96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97" y="1751467"/>
            <a:ext cx="5073606" cy="16952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D24E91D-4746-4650-8F3D-404AFE68E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339335"/>
            <a:ext cx="2724530" cy="202910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9BD569-2CDA-459C-832D-FBBAC2798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339335"/>
            <a:ext cx="430590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7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6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在開始學習</a:t>
            </a:r>
            <a:r>
              <a:rPr lang="zh-TW" altLang="en-US" sz="6000" b="1" dirty="0">
                <a:ln w="3175" cmpd="sng">
                  <a:noFill/>
                </a:ln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後端</a:t>
            </a:r>
            <a:r>
              <a:rPr lang="zh-TW" altLang="en-US" sz="6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之前</a:t>
            </a:r>
            <a:r>
              <a:rPr lang="en-US" altLang="zh-TW" sz="6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1390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ar_dump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4993505" y="6457890"/>
            <a:ext cx="4150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語法結束都需要加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分號 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2693DD-23DB-410D-BE84-057B752E48A0}"/>
              </a:ext>
            </a:extLst>
          </p:cNvPr>
          <p:cNvSpPr/>
          <p:nvPr/>
        </p:nvSpPr>
        <p:spPr>
          <a:xfrm>
            <a:off x="752845" y="1113146"/>
            <a:ext cx="7638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可將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變數輸出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，並且將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變數型態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一併輸出，常利用來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D50170C-0997-4D3D-BE24-CF496340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60" y="1786965"/>
            <a:ext cx="3797148" cy="14007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06E33BD-AF4F-4C51-97C4-E21800AB3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786965"/>
            <a:ext cx="2768665" cy="11844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43D0D2-05E3-47E9-88A3-D6A69FA54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349" y="3183158"/>
            <a:ext cx="3797148" cy="14379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1E2D1E6-5F8D-4A2F-85AA-2335D9237C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3183158"/>
            <a:ext cx="2775420" cy="10081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E656AD1-8A30-4C10-A037-47B051034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1350" y="4621080"/>
            <a:ext cx="3797148" cy="142393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D8E13CD-69AA-49F3-ADBD-04426FFAB9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557" y="4621079"/>
            <a:ext cx="2232248" cy="13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89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351338"/>
          </a:xfrm>
        </p:spPr>
        <p:txBody>
          <a:bodyPr anchor="t"/>
          <a:lstStyle/>
          <a:p>
            <a:pPr marL="0" indent="0" algn="ctr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目標：寫出一個課表，別管畫面醜不醜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提示：利用內嵌式方式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所需語法：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變數、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、字串串聯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所需標籤：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&lt;h&gt;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&lt;table&gt;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&lt;tr&gt;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&lt;td&gt;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4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11559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你必須先有一個</a:t>
            </a:r>
            <a:r>
              <a:rPr lang="zh-TW" altLang="en-US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632ED722-65F8-4B1D-BA2E-EF677F3F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556792"/>
            <a:ext cx="8316416" cy="432048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WAMP</a:t>
            </a:r>
            <a:br>
              <a:rPr lang="en-US" altLang="zh-TW" sz="4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</a:br>
            <a:r>
              <a:rPr lang="en-US" altLang="zh-TW" sz="4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	</a:t>
            </a:r>
            <a:r>
              <a:rPr lang="en-US" altLang="zh-TW" sz="3500" dirty="0">
                <a:ln w="3175" cmpd="sng">
                  <a:noFill/>
                </a:ln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W</a:t>
            </a:r>
            <a:r>
              <a:rPr lang="en-US" altLang="zh-TW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indows + </a:t>
            </a:r>
            <a:r>
              <a:rPr lang="en-US" altLang="zh-TW" sz="3500" dirty="0">
                <a:ln w="3175" cmpd="sng">
                  <a:noFill/>
                </a:ln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</a:t>
            </a:r>
            <a:r>
              <a:rPr lang="en-US" altLang="zh-TW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pache + </a:t>
            </a:r>
            <a:r>
              <a:rPr lang="en-US" altLang="zh-TW" sz="3500" dirty="0">
                <a:ln w="3175" cmpd="sng">
                  <a:noFill/>
                </a:ln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M</a:t>
            </a:r>
            <a:r>
              <a:rPr lang="en-US" altLang="zh-TW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ySQL + </a:t>
            </a:r>
            <a:r>
              <a:rPr lang="en-US" altLang="zh-TW" sz="3500" dirty="0">
                <a:ln w="3175" cmpd="sng">
                  <a:noFill/>
                </a:ln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P</a:t>
            </a:r>
            <a:r>
              <a:rPr lang="en-US" altLang="zh-TW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MAMP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500" dirty="0">
                <a:ln w="3175" cmpd="sng">
                  <a:noFill/>
                </a:ln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	m</a:t>
            </a:r>
            <a:r>
              <a:rPr lang="en-US" altLang="zh-TW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acOS + </a:t>
            </a:r>
            <a:r>
              <a:rPr lang="en-US" altLang="zh-TW" sz="3500" dirty="0">
                <a:ln w="3175" cmpd="sng">
                  <a:noFill/>
                </a:ln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</a:t>
            </a:r>
            <a:r>
              <a:rPr lang="en-US" altLang="zh-TW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pache + </a:t>
            </a:r>
            <a:r>
              <a:rPr lang="en-US" altLang="zh-TW" sz="3500" dirty="0">
                <a:ln w="3175" cmpd="sng">
                  <a:noFill/>
                </a:ln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M</a:t>
            </a:r>
            <a:r>
              <a:rPr lang="en-US" altLang="zh-TW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ySQL + </a:t>
            </a:r>
            <a:r>
              <a:rPr lang="en-US" altLang="zh-TW" sz="3500" dirty="0">
                <a:ln w="3175" cmpd="sng">
                  <a:noFill/>
                </a:ln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P</a:t>
            </a:r>
            <a:r>
              <a:rPr lang="en-US" altLang="zh-TW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HP</a:t>
            </a:r>
          </a:p>
        </p:txBody>
      </p:sp>
    </p:spTree>
    <p:extLst>
      <p:ext uri="{BB962C8B-B14F-4D97-AF65-F5344CB8AC3E}">
        <p14:creationId xmlns:p14="http://schemas.microsoft.com/office/powerpoint/2010/main" val="7934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環境整合軟體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412" y="536566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XAMPP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B45DC9-2B03-4C8F-8100-2B3551FE4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331" y="1123534"/>
            <a:ext cx="6494162" cy="42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70FC82-6FB3-4275-9F3D-28ABE063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54" y="1039175"/>
            <a:ext cx="7780718" cy="4862949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176FB572-B03E-4F9F-93EF-E5B59F54FC0B}"/>
              </a:ext>
            </a:extLst>
          </p:cNvPr>
          <p:cNvSpPr/>
          <p:nvPr/>
        </p:nvSpPr>
        <p:spPr>
          <a:xfrm>
            <a:off x="2339752" y="3645024"/>
            <a:ext cx="3240360" cy="28803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07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網頁檔案存放路徑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898BAF-AAEC-4509-AD7E-6793067AA93C}"/>
              </a:ext>
            </a:extLst>
          </p:cNvPr>
          <p:cNvSpPr txBox="1"/>
          <p:nvPr/>
        </p:nvSpPr>
        <p:spPr>
          <a:xfrm>
            <a:off x="827584" y="1268760"/>
            <a:ext cx="8316416" cy="31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C:\xampp\</a:t>
            </a:r>
            <a:r>
              <a:rPr lang="en-US" altLang="zh-TW" sz="3500" dirty="0">
                <a:ln w="3175" cmpd="sng">
                  <a:noFill/>
                </a:ln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htdocs</a:t>
            </a:r>
            <a:r>
              <a:rPr lang="en-US" altLang="zh-TW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\</a:t>
            </a:r>
            <a:r>
              <a:rPr lang="zh-TW" altLang="en-US" sz="3500" dirty="0">
                <a:ln w="3175" cmpd="sng">
                  <a:noFill/>
                </a:ln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你的網頁存放資料夾</a:t>
            </a:r>
            <a:endParaRPr lang="en-US" altLang="zh-TW" sz="3500" dirty="0">
              <a:ln w="3175" cmpd="sng">
                <a:noFill/>
              </a:ln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>
              <a:lnSpc>
                <a:spcPct val="150000"/>
              </a:lnSpc>
            </a:pPr>
            <a:endParaRPr lang="en-US" altLang="zh-TW" sz="3500" dirty="0">
              <a:ln w="3175" cmpd="sng">
                <a:noFill/>
              </a:ln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TW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EX</a:t>
            </a:r>
            <a:r>
              <a:rPr lang="zh-TW" altLang="en-US" sz="35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：</a:t>
            </a:r>
            <a:endParaRPr lang="en-US" altLang="zh-TW" sz="3500" dirty="0">
              <a:ln w="3175" cmpd="sng">
                <a:noFill/>
              </a:ln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C:\xampp\</a:t>
            </a:r>
            <a:r>
              <a:rPr lang="en-US" altLang="zh-TW" sz="3000" dirty="0">
                <a:ln w="3175" cmpd="sng">
                  <a:noFill/>
                </a:ln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htdocs</a:t>
            </a:r>
            <a:r>
              <a:rPr lang="en-US" altLang="zh-TW" sz="3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\</a:t>
            </a:r>
            <a:r>
              <a:rPr lang="en-US" altLang="zh-TW" sz="3000" dirty="0">
                <a:ln w="3175" cmpd="sng">
                  <a:noFill/>
                </a:ln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MyPHPWeb</a:t>
            </a:r>
            <a:r>
              <a:rPr lang="en-US" altLang="zh-TW" sz="3000" dirty="0">
                <a:ln w="3175" cmpd="sng">
                  <a:noFill/>
                </a:ln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\</a:t>
            </a:r>
            <a:r>
              <a:rPr lang="zh-TW" altLang="en-US" sz="3000" dirty="0">
                <a:ln w="3175" cmpd="sng">
                  <a:noFill/>
                </a:ln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你的網頁</a:t>
            </a:r>
            <a:r>
              <a:rPr lang="en-US" altLang="zh-TW" sz="3000" dirty="0">
                <a:ln w="3175" cmpd="sng">
                  <a:noFill/>
                </a:ln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.php</a:t>
            </a:r>
            <a:endParaRPr lang="zh-TW" altLang="en-US" sz="3000" dirty="0">
              <a:ln w="3175" cmpd="sng">
                <a:noFill/>
              </a:ln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511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啟動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Apache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網頁伺服器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29318A-3497-43A7-9126-962DD9B5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73" y="1253774"/>
            <a:ext cx="6363588" cy="413442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EB87A24-49EF-4AD1-BB73-561011543741}"/>
              </a:ext>
            </a:extLst>
          </p:cNvPr>
          <p:cNvSpPr/>
          <p:nvPr/>
        </p:nvSpPr>
        <p:spPr>
          <a:xfrm>
            <a:off x="2377625" y="2132856"/>
            <a:ext cx="4896544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38331A8-9FE2-46FC-A2FA-FAF99CD2E5A8}"/>
              </a:ext>
            </a:extLst>
          </p:cNvPr>
          <p:cNvSpPr/>
          <p:nvPr/>
        </p:nvSpPr>
        <p:spPr>
          <a:xfrm>
            <a:off x="4739825" y="2132856"/>
            <a:ext cx="662136" cy="360040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E6198F3-5F12-42A5-B64F-7A523D19DE96}"/>
              </a:ext>
            </a:extLst>
          </p:cNvPr>
          <p:cNvSpPr/>
          <p:nvPr/>
        </p:nvSpPr>
        <p:spPr>
          <a:xfrm>
            <a:off x="5390023" y="2132856"/>
            <a:ext cx="662136" cy="360040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7F1D6864-3C26-48AA-A3EC-DA5DF7A101FB}"/>
              </a:ext>
            </a:extLst>
          </p:cNvPr>
          <p:cNvSpPr/>
          <p:nvPr/>
        </p:nvSpPr>
        <p:spPr>
          <a:xfrm>
            <a:off x="5549909" y="2492896"/>
            <a:ext cx="354301" cy="3111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316876A-6EE7-4482-82A8-996553EF7FF6}"/>
              </a:ext>
            </a:extLst>
          </p:cNvPr>
          <p:cNvSpPr txBox="1"/>
          <p:nvPr/>
        </p:nvSpPr>
        <p:spPr>
          <a:xfrm>
            <a:off x="3649851" y="5604226"/>
            <a:ext cx="4142481" cy="959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開啟網頁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預設路徑：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127.0.0.1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localhost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95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Apache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啟動成功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63B35D-2077-4D95-9F24-0119E5FFA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0450"/>
            <a:ext cx="7776864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7134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7792</TotalTime>
  <Words>5950</Words>
  <Application>Microsoft Office PowerPoint</Application>
  <PresentationFormat>如螢幕大小 (4:3)</PresentationFormat>
  <Paragraphs>416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42" baseType="lpstr">
      <vt:lpstr>微軟正黑體</vt:lpstr>
      <vt:lpstr>新細明體</vt:lpstr>
      <vt:lpstr>Arial</vt:lpstr>
      <vt:lpstr>Calibri</vt:lpstr>
      <vt:lpstr>Calibri Light</vt:lpstr>
      <vt:lpstr>Consolas</vt:lpstr>
      <vt:lpstr>Corbel</vt:lpstr>
      <vt:lpstr>Helvetica</vt:lpstr>
      <vt:lpstr>Wingdings 2</vt:lpstr>
      <vt:lpstr>HDOfficeLightV0</vt:lpstr>
      <vt:lpstr>視差</vt:lpstr>
      <vt:lpstr>    網頁後端基礎</vt:lpstr>
      <vt:lpstr>後端課程規劃</vt:lpstr>
      <vt:lpstr>PowerPoint 簡報</vt:lpstr>
      <vt:lpstr>你必須先有一個網頁伺服器！</vt:lpstr>
      <vt:lpstr>環境整合軟體</vt:lpstr>
      <vt:lpstr>下載 XAMPP</vt:lpstr>
      <vt:lpstr>網頁檔案存放路徑</vt:lpstr>
      <vt:lpstr>啟動 Apache 網頁伺服器</vt:lpstr>
      <vt:lpstr>Apache 啟動成功</vt:lpstr>
      <vt:lpstr>網頁路徑</vt:lpstr>
      <vt:lpstr>PowerPoint 簡報</vt:lpstr>
      <vt:lpstr>PHP 是什麼？</vt:lpstr>
      <vt:lpstr>內嵌式語言</vt:lpstr>
      <vt:lpstr>內嵌式語言</vt:lpstr>
      <vt:lpstr>echo</vt:lpstr>
      <vt:lpstr>echo</vt:lpstr>
      <vt:lpstr>echo</vt:lpstr>
      <vt:lpstr>變數</vt:lpstr>
      <vt:lpstr>變數 命名規則 1</vt:lpstr>
      <vt:lpstr>變數 命名規則 2</vt:lpstr>
      <vt:lpstr>變數 命名規則 3</vt:lpstr>
      <vt:lpstr>PHP 編寫風格（命名法）</vt:lpstr>
      <vt:lpstr>PHP 編寫風格（命名法）</vt:lpstr>
      <vt:lpstr>字串</vt:lpstr>
      <vt:lpstr>串聯字串</vt:lpstr>
      <vt:lpstr>串聯字串</vt:lpstr>
      <vt:lpstr>HTML標籤字串</vt:lpstr>
      <vt:lpstr>HTML標籤字串</vt:lpstr>
      <vt:lpstr>陣列</vt:lpstr>
      <vt:lpstr>var_dump()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436</cp:revision>
  <dcterms:created xsi:type="dcterms:W3CDTF">2018-09-09T14:57:53Z</dcterms:created>
  <dcterms:modified xsi:type="dcterms:W3CDTF">2020-08-03T07:00:00Z</dcterms:modified>
</cp:coreProperties>
</file>