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0" r:id="rId1"/>
  </p:sldMasterIdLst>
  <p:notesMasterIdLst>
    <p:notesMasterId r:id="rId42"/>
  </p:notesMasterIdLst>
  <p:sldIdLst>
    <p:sldId id="259" r:id="rId2"/>
    <p:sldId id="263" r:id="rId3"/>
    <p:sldId id="260" r:id="rId4"/>
    <p:sldId id="264" r:id="rId5"/>
    <p:sldId id="266" r:id="rId6"/>
    <p:sldId id="337" r:id="rId7"/>
    <p:sldId id="336" r:id="rId8"/>
    <p:sldId id="338" r:id="rId9"/>
    <p:sldId id="341" r:id="rId10"/>
    <p:sldId id="342" r:id="rId11"/>
    <p:sldId id="343" r:id="rId12"/>
    <p:sldId id="346" r:id="rId13"/>
    <p:sldId id="344" r:id="rId14"/>
    <p:sldId id="345" r:id="rId15"/>
    <p:sldId id="347" r:id="rId16"/>
    <p:sldId id="348" r:id="rId17"/>
    <p:sldId id="349" r:id="rId18"/>
    <p:sldId id="350" r:id="rId19"/>
    <p:sldId id="351" r:id="rId20"/>
    <p:sldId id="333" r:id="rId21"/>
    <p:sldId id="322" r:id="rId22"/>
    <p:sldId id="326" r:id="rId23"/>
    <p:sldId id="363" r:id="rId24"/>
    <p:sldId id="352" r:id="rId25"/>
    <p:sldId id="353" r:id="rId26"/>
    <p:sldId id="323" r:id="rId27"/>
    <p:sldId id="324" r:id="rId28"/>
    <p:sldId id="355" r:id="rId29"/>
    <p:sldId id="364" r:id="rId30"/>
    <p:sldId id="361" r:id="rId31"/>
    <p:sldId id="356" r:id="rId32"/>
    <p:sldId id="357" r:id="rId33"/>
    <p:sldId id="358" r:id="rId34"/>
    <p:sldId id="359" r:id="rId35"/>
    <p:sldId id="360" r:id="rId36"/>
    <p:sldId id="362" r:id="rId37"/>
    <p:sldId id="365" r:id="rId38"/>
    <p:sldId id="366" r:id="rId39"/>
    <p:sldId id="367" r:id="rId40"/>
    <p:sldId id="354" r:id="rId4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關於行雲者與網頁組" id="{984BB56D-3B92-4B64-8631-1CFACE06FB67}">
          <p14:sldIdLst>
            <p14:sldId id="259"/>
            <p14:sldId id="263"/>
            <p14:sldId id="260"/>
            <p14:sldId id="264"/>
            <p14:sldId id="266"/>
          </p14:sldIdLst>
        </p14:section>
        <p14:section name="編輯器簡介" id="{04AD65BE-CB55-49D3-AF87-0E4FC99C151B}">
          <p14:sldIdLst>
            <p14:sldId id="337"/>
            <p14:sldId id="336"/>
            <p14:sldId id="338"/>
            <p14:sldId id="341"/>
            <p14:sldId id="342"/>
          </p14:sldIdLst>
        </p14:section>
        <p14:section name="VSCode 設定" id="{004BD4DC-BC17-4F1A-850E-076983949F8A}">
          <p14:sldIdLst>
            <p14:sldId id="343"/>
            <p14:sldId id="346"/>
            <p14:sldId id="344"/>
            <p14:sldId id="345"/>
            <p14:sldId id="347"/>
            <p14:sldId id="348"/>
            <p14:sldId id="349"/>
          </p14:sldIdLst>
        </p14:section>
        <p14:section name="使用編輯器的小提醒" id="{46EDC949-00D3-496D-BDC0-9E60230B4598}">
          <p14:sldIdLst>
            <p14:sldId id="350"/>
            <p14:sldId id="351"/>
          </p14:sldIdLst>
        </p14:section>
        <p14:section name="HTML" id="{96E374F5-C495-4E95-8455-4468996BAE2C}">
          <p14:sldIdLst>
            <p14:sldId id="333"/>
            <p14:sldId id="322"/>
            <p14:sldId id="326"/>
            <p14:sldId id="363"/>
            <p14:sldId id="352"/>
            <p14:sldId id="353"/>
            <p14:sldId id="323"/>
            <p14:sldId id="324"/>
            <p14:sldId id="355"/>
            <p14:sldId id="364"/>
            <p14:sldId id="361"/>
            <p14:sldId id="356"/>
            <p14:sldId id="357"/>
            <p14:sldId id="358"/>
            <p14:sldId id="359"/>
            <p14:sldId id="360"/>
            <p14:sldId id="362"/>
            <p14:sldId id="365"/>
            <p14:sldId id="366"/>
            <p14:sldId id="367"/>
            <p14:sldId id="3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2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41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4" autoAdjust="0"/>
    <p:restoredTop sz="88920" autoAdjust="0"/>
  </p:normalViewPr>
  <p:slideViewPr>
    <p:cSldViewPr snapToObjects="1">
      <p:cViewPr varScale="1">
        <p:scale>
          <a:sx n="85" d="100"/>
          <a:sy n="85" d="100"/>
        </p:scale>
        <p:origin x="1536" y="78"/>
      </p:cViewPr>
      <p:guideLst>
        <p:guide orient="horz" pos="1008"/>
        <p:guide pos="2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A5DCF4EA-E40D-43F8-B4CB-7F82BC812DB7}" type="datetimeFigureOut">
              <a:rPr lang="zh-TW" altLang="en-US" smtClean="0"/>
              <a:pPr/>
              <a:t>2020/10/2</a:t>
            </a:fld>
            <a:endParaRPr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288A6225-17E4-4F1A-9B1B-5D6F54C0EC3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099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大家好，我是這學期的網頁組長，</a:t>
            </a:r>
            <a:r>
              <a:rPr lang="en-US" altLang="zh-TW" dirty="0"/>
              <a:t>E7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我們網頁組是行雲者內很重要的一個小組，因為行雲者大多的專案都是網頁。</a:t>
            </a:r>
            <a:endParaRPr lang="en-US" altLang="zh-TW" dirty="0"/>
          </a:p>
          <a:p>
            <a:r>
              <a:rPr lang="zh-TW" altLang="en-US" dirty="0"/>
              <a:t>在現代，網頁也是一個很重要的元素。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80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安裝就從官方網站下載，我應該不用多說明安裝要怎麼安裝 </a:t>
            </a:r>
            <a:r>
              <a:rPr lang="en-US" altLang="zh-TW" dirty="0"/>
              <a:t>XD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643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建議把這些都勾起來，簡單來說你勾了之後，接下來就可以直接對資料夾右鍵打開，比較方便。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298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總之安裝完就大概長這樣。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5667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首先希望大家打開自動排版，如果不想開的也沒關係。</a:t>
            </a:r>
            <a:endParaRPr lang="en-US" altLang="zh-TW" dirty="0"/>
          </a:p>
          <a:p>
            <a:r>
              <a:rPr lang="zh-TW" altLang="en-US" dirty="0"/>
              <a:t>首先大家點左下方的齒輪，裡面有一個 </a:t>
            </a:r>
            <a:r>
              <a:rPr lang="en-US" altLang="zh-TW" dirty="0"/>
              <a:t>Settings</a:t>
            </a:r>
            <a:r>
              <a:rPr lang="zh-TW" altLang="en-US" dirty="0"/>
              <a:t>，在跳出來的畫面上方打 </a:t>
            </a:r>
            <a:r>
              <a:rPr lang="en-US" altLang="zh-TW" dirty="0"/>
              <a:t>format</a:t>
            </a:r>
            <a:r>
              <a:rPr lang="zh-TW" altLang="en-US" dirty="0"/>
              <a:t>，然後把藍色的三個打勾。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889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接下來，可能有人覺得這個介面也太可怕，都是英文。</a:t>
            </a:r>
            <a:endParaRPr lang="en-US" altLang="zh-TW" dirty="0"/>
          </a:p>
          <a:p>
            <a:r>
              <a:rPr lang="zh-TW" altLang="en-US" dirty="0"/>
              <a:t>所以我們現在就來安裝中文。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現在你學會怎麼安裝插件了。</a:t>
            </a:r>
            <a:endParaRPr lang="en-US" altLang="zh-TW" dirty="0"/>
          </a:p>
          <a:p>
            <a:r>
              <a:rPr lang="zh-TW" altLang="en-US" dirty="0"/>
              <a:t>安裝插件在使用編輯器是一個很重要的元素，有龐大的社群就有很多好用的插件，</a:t>
            </a:r>
            <a:endParaRPr lang="en-US" altLang="zh-TW" dirty="0"/>
          </a:p>
          <a:p>
            <a:r>
              <a:rPr lang="zh-TW" altLang="en-US" dirty="0"/>
              <a:t>因此在這個地方你能找到非常多的插件可以使用，例如：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815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Bracket Pair Colorizer 2</a:t>
            </a:r>
            <a:r>
              <a:rPr lang="zh-TW" altLang="en-US" dirty="0"/>
              <a:t>，這個是一個很酷的插件，會自動幫你將各個括號成對加顏色</a:t>
            </a:r>
            <a:endParaRPr lang="en-US" altLang="zh-TW" dirty="0"/>
          </a:p>
          <a:p>
            <a:r>
              <a:rPr lang="zh-TW" altLang="en-US" dirty="0"/>
              <a:t>，讓你知道哪一層是哪一層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125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r>
              <a:rPr lang="zh-TW" altLang="en-US" dirty="0"/>
              <a:t> 的自動排版，其實 </a:t>
            </a:r>
            <a:r>
              <a:rPr lang="en-US" altLang="zh-TW" dirty="0" err="1"/>
              <a:t>VSCode</a:t>
            </a:r>
            <a:r>
              <a:rPr lang="zh-TW" altLang="en-US" dirty="0"/>
              <a:t> 好像沒有支援，因此我有特別安裝其他的 </a:t>
            </a:r>
            <a:r>
              <a:rPr lang="en-US" altLang="zh-TW" dirty="0"/>
              <a:t>CSS</a:t>
            </a:r>
            <a:r>
              <a:rPr lang="zh-TW" altLang="en-US" dirty="0"/>
              <a:t> </a:t>
            </a:r>
            <a:r>
              <a:rPr lang="en-US" altLang="zh-TW" dirty="0"/>
              <a:t>Formatter</a:t>
            </a:r>
            <a:r>
              <a:rPr lang="zh-TW" altLang="en-US" dirty="0"/>
              <a:t>，只要在上面搜尋 </a:t>
            </a:r>
            <a:r>
              <a:rPr lang="en-US" altLang="zh-TW" dirty="0"/>
              <a:t>CSS</a:t>
            </a:r>
            <a:r>
              <a:rPr lang="zh-TW" altLang="en-US" dirty="0"/>
              <a:t> 你就會找到了，因此你哪天想寫什麼就去找看看。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730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如果不是</a:t>
            </a:r>
            <a:r>
              <a:rPr lang="zh-TW" altLang="en-US" sz="1200" dirty="0">
                <a:latin typeface="微軟正黑體" panose="020B0604030504040204" pitchFamily="34" charset="-120"/>
              </a:rPr>
              <a:t>操作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單一檔案，建議用編輯器載入資料夾。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/>
              <a:t>這樣就可以透過左邊的欄位看到資料夾內容，</a:t>
            </a:r>
            <a:endParaRPr lang="en-US" altLang="zh-TW" dirty="0"/>
          </a:p>
          <a:p>
            <a:r>
              <a:rPr lang="zh-TW" altLang="en-US" dirty="0"/>
              <a:t>不用一直切換視窗去開啟其他檔案，在寫的時候也比較能掌握每個檔案位置在哪裡。</a:t>
            </a:r>
            <a:endParaRPr lang="en-US" altLang="zh-TW" dirty="0"/>
          </a:p>
          <a:p>
            <a:r>
              <a:rPr lang="zh-TW" altLang="en-US" dirty="0"/>
              <a:t>不會有時候引入檔案的時候失敗。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395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如果要打指令，可以透過快捷鍵 </a:t>
            </a:r>
            <a:r>
              <a:rPr lang="en-US" altLang="zh-TW" sz="1200" u="sng" dirty="0">
                <a:solidFill>
                  <a:srgbClr val="FF5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Ctrl+`</a:t>
            </a:r>
            <a:r>
              <a:rPr lang="en-US" altLang="zh-TW" sz="1200" dirty="0">
                <a:solidFill>
                  <a:srgbClr val="4141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叫出編輯器整合的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Terminal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/>
              <a:t>一樣，這種整合編輯器或是 </a:t>
            </a:r>
            <a:r>
              <a:rPr lang="en-US" altLang="zh-TW" dirty="0"/>
              <a:t>IDE</a:t>
            </a:r>
            <a:r>
              <a:rPr lang="zh-TW" altLang="en-US" dirty="0"/>
              <a:t> 就是讓你在開發的時候可以避免一直切換視窗才出現的，所以請善用這些功能。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4512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好，經過了重重難關，終於來到了今天的重點，</a:t>
            </a:r>
            <a:r>
              <a:rPr lang="en-US" altLang="zh-TW" dirty="0"/>
              <a:t>HTML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11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714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3840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0243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66933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44125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32260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那我們剛剛知道標籤怎麼寫了，現在我們來介紹一下 </a:t>
            </a:r>
            <a:r>
              <a:rPr lang="en-US" altLang="zh-TW" dirty="0"/>
              <a:t>HTML</a:t>
            </a:r>
            <a:r>
              <a:rPr lang="zh-TW" altLang="en-US" dirty="0"/>
              <a:t> 的架構。</a:t>
            </a:r>
            <a:endParaRPr lang="en-US" altLang="zh-TW" dirty="0"/>
          </a:p>
          <a:p>
            <a:r>
              <a:rPr lang="zh-TW" altLang="en-US" dirty="0"/>
              <a:t>簡單來說要先宣告這個檔案類型是 </a:t>
            </a:r>
            <a:r>
              <a:rPr lang="en-US" altLang="zh-TW" dirty="0"/>
              <a:t>HTML</a:t>
            </a:r>
            <a:r>
              <a:rPr lang="zh-TW" altLang="en-US" dirty="0"/>
              <a:t>，宣告了對方才知道這個是 </a:t>
            </a:r>
            <a:r>
              <a:rPr lang="en-US" altLang="zh-TW" dirty="0"/>
              <a:t>HTML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接下來，一個基礎的、完整的 </a:t>
            </a:r>
            <a:r>
              <a:rPr lang="en-US" altLang="zh-TW" dirty="0"/>
              <a:t>HTML</a:t>
            </a:r>
            <a:r>
              <a:rPr lang="zh-TW" altLang="en-US" dirty="0"/>
              <a:t> 是由一個 </a:t>
            </a:r>
            <a:r>
              <a:rPr lang="en-US" altLang="zh-TW" dirty="0"/>
              <a:t>&lt;HTML&gt;</a:t>
            </a:r>
            <a:r>
              <a:rPr lang="zh-TW" altLang="en-US" dirty="0"/>
              <a:t> 標籤，把 </a:t>
            </a:r>
            <a:r>
              <a:rPr lang="en-US" altLang="zh-TW" dirty="0"/>
              <a:t>&lt;HEAD&gt;</a:t>
            </a:r>
            <a:r>
              <a:rPr lang="zh-TW" altLang="en-US" dirty="0"/>
              <a:t>、</a:t>
            </a:r>
            <a:r>
              <a:rPr lang="en-US" altLang="zh-TW" dirty="0"/>
              <a:t>&lt;BODY&gt;</a:t>
            </a:r>
            <a:r>
              <a:rPr lang="zh-TW" altLang="en-US" dirty="0"/>
              <a:t> 這兩個元素包起來。</a:t>
            </a:r>
            <a:endParaRPr lang="en-US" altLang="zh-TW" dirty="0"/>
          </a:p>
          <a:p>
            <a:r>
              <a:rPr lang="zh-TW" altLang="en-US" dirty="0"/>
              <a:t>一個 </a:t>
            </a:r>
            <a:r>
              <a:rPr lang="en-US" altLang="zh-TW" dirty="0"/>
              <a:t>HTML</a:t>
            </a:r>
            <a:r>
              <a:rPr lang="zh-TW" altLang="en-US" dirty="0"/>
              <a:t> 就有如人體一樣，有頭有身體，你一樣還可以在很多的標籤中看到這樣的架構，但我們等等再說。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HEAD</a:t>
            </a:r>
            <a:r>
              <a:rPr lang="zh-TW" altLang="en-US" dirty="0"/>
              <a:t> 標籤中，通常放看不見的標籤，就是你在網頁中是看不到這些標籤的存在的，這些是隱藏的標籤，例如 </a:t>
            </a:r>
            <a:r>
              <a:rPr lang="en-US" altLang="zh-TW" dirty="0"/>
              <a:t>meta</a:t>
            </a:r>
            <a:r>
              <a:rPr lang="zh-TW" altLang="en-US" dirty="0"/>
              <a:t>、</a:t>
            </a:r>
            <a:r>
              <a:rPr lang="en-US" altLang="zh-TW" dirty="0"/>
              <a:t>link</a:t>
            </a:r>
            <a:r>
              <a:rPr lang="zh-TW" altLang="en-US" dirty="0"/>
              <a:t>、</a:t>
            </a:r>
            <a:r>
              <a:rPr lang="en-US" altLang="zh-TW" dirty="0"/>
              <a:t>script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BODY</a:t>
            </a:r>
            <a:r>
              <a:rPr lang="zh-TW" altLang="en-US" dirty="0"/>
              <a:t> 標籤中，通常放看的見的標籤，如 </a:t>
            </a:r>
            <a:r>
              <a:rPr lang="en-US" altLang="zh-TW" dirty="0"/>
              <a:t>div</a:t>
            </a:r>
            <a:r>
              <a:rPr lang="zh-TW" altLang="en-US" dirty="0"/>
              <a:t>、</a:t>
            </a:r>
            <a:r>
              <a:rPr lang="en-US" altLang="zh-TW" dirty="0"/>
              <a:t>span</a:t>
            </a:r>
            <a:r>
              <a:rPr lang="zh-TW" altLang="en-US" dirty="0"/>
              <a:t>、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 err="1"/>
              <a:t>img</a:t>
            </a:r>
            <a:r>
              <a:rPr lang="zh-TW" altLang="en-US" dirty="0"/>
              <a:t> 等等。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那我剛剛說的是「通常」，這個意思是說，如果你不把那些標籤放在那些位置，其實通常也是可以正常運作的，但不建議這麼做。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---</a:t>
            </a:r>
          </a:p>
          <a:p>
            <a:endParaRPr lang="en-US" altLang="zh-TW" dirty="0"/>
          </a:p>
          <a:p>
            <a:r>
              <a:rPr lang="zh-TW" altLang="en-US" dirty="0"/>
              <a:t>在這個檔案中就是一個基本的 </a:t>
            </a:r>
            <a:r>
              <a:rPr lang="en-US" altLang="zh-TW" dirty="0"/>
              <a:t>HTML</a:t>
            </a:r>
            <a:r>
              <a:rPr lang="zh-TW" altLang="en-US" dirty="0"/>
              <a:t> 架構。</a:t>
            </a:r>
            <a:endParaRPr lang="en-US" altLang="zh-TW" dirty="0"/>
          </a:p>
          <a:p>
            <a:r>
              <a:rPr lang="zh-TW" altLang="en-US" dirty="0"/>
              <a:t>在 </a:t>
            </a:r>
            <a:r>
              <a:rPr lang="en-US" altLang="zh-TW" dirty="0"/>
              <a:t>&lt;head&gt;</a:t>
            </a:r>
            <a:r>
              <a:rPr lang="zh-TW" altLang="en-US" dirty="0"/>
              <a:t> 標籤中，可以看到有 </a:t>
            </a:r>
            <a:r>
              <a:rPr lang="en-US" altLang="zh-TW" dirty="0"/>
              <a:t>&lt;meta&gt;</a:t>
            </a:r>
            <a:r>
              <a:rPr lang="zh-TW" altLang="en-US" dirty="0"/>
              <a:t> 跟 </a:t>
            </a:r>
            <a:r>
              <a:rPr lang="en-US" altLang="zh-TW" dirty="0"/>
              <a:t>&lt;title&gt;</a:t>
            </a:r>
            <a:r>
              <a:rPr lang="zh-TW" altLang="en-US" dirty="0"/>
              <a:t> 這兩個標籤，</a:t>
            </a:r>
            <a:r>
              <a:rPr lang="en-US" altLang="zh-TW" dirty="0"/>
              <a:t>&lt;title&gt;</a:t>
            </a:r>
            <a:r>
              <a:rPr lang="zh-TW" altLang="en-US" dirty="0"/>
              <a:t> 顧名思義就是網站的標題，等等你就會看到這段程式如何出現在網站上。</a:t>
            </a:r>
            <a:endParaRPr lang="en-US" altLang="zh-TW" dirty="0"/>
          </a:p>
          <a:p>
            <a:r>
              <a:rPr lang="zh-TW" altLang="en-US" dirty="0"/>
              <a:t>其實寫網頁跟寫程式，很多時候都像是在寫英文文章一樣，可以嘗試把這些東西都當一個文章在讀，就可以理解了。</a:t>
            </a:r>
            <a:endParaRPr lang="en-US" altLang="zh-TW" dirty="0"/>
          </a:p>
          <a:p>
            <a:r>
              <a:rPr lang="en-US" altLang="zh-TW" dirty="0"/>
              <a:t>&lt;body&gt;</a:t>
            </a:r>
            <a:r>
              <a:rPr lang="zh-TW" altLang="en-US" dirty="0"/>
              <a:t> 裡面的這個標籤，就是你剛剛看到的，我們用來介紹的內容。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4447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剛剛那段就會變成這樣：</a:t>
            </a:r>
            <a:r>
              <a:rPr lang="en-US" altLang="zh-TW" dirty="0"/>
              <a:t>title</a:t>
            </a:r>
            <a:r>
              <a:rPr lang="zh-TW" altLang="en-US" dirty="0"/>
              <a:t> 標籤對應到標題，</a:t>
            </a:r>
            <a:r>
              <a:rPr lang="en-US" altLang="zh-TW" dirty="0"/>
              <a:t>body</a:t>
            </a:r>
            <a:r>
              <a:rPr lang="zh-TW" altLang="en-US" dirty="0"/>
              <a:t> 標籤內的網站內文就對應到網站顯示的內容。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0890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1413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44251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035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那還要再講一次的就是要請各位一定要認真不能鬆懈，然後要記得攜帶自己的電腦來，其他我就不多說了。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891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3020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7858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3249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11989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6062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392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19838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19649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69081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427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不要忘記回家千萬要自己再延伸學習，找相關資料，或是找東西實作。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370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所以我們就盡速進入今天的主題吧！</a:t>
            </a:r>
            <a:endParaRPr lang="en-US" altLang="zh-TW" dirty="0"/>
          </a:p>
          <a:p>
            <a:r>
              <a:rPr lang="zh-TW" altLang="en-US" dirty="0"/>
              <a:t>在開始學習撰寫網頁之前</a:t>
            </a:r>
            <a:r>
              <a:rPr lang="en-US" altLang="zh-TW" dirty="0"/>
              <a:t>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858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我想你應該會需要一個編輯器！編輯器是什麼呢？簡單來說就像是你做簡報的時候會用微軟的 </a:t>
            </a:r>
            <a:r>
              <a:rPr lang="en-US" altLang="zh-TW" dirty="0"/>
              <a:t>PowerPoint</a:t>
            </a:r>
            <a:r>
              <a:rPr lang="zh-TW" altLang="en-US" dirty="0"/>
              <a:t> 這樣的感覺，跟微軟的 </a:t>
            </a:r>
            <a:r>
              <a:rPr lang="en-US" altLang="zh-TW" dirty="0"/>
              <a:t>Word</a:t>
            </a:r>
            <a:r>
              <a:rPr lang="zh-TW" altLang="en-US" dirty="0"/>
              <a:t> 的存在很像，因此讓我簡單帶過以下</a:t>
            </a:r>
            <a:r>
              <a:rPr lang="zh-TW" altLang="en-US" sz="1200" dirty="0">
                <a:solidFill>
                  <a:srgbClr val="0070C0"/>
                </a:solidFill>
                <a:latin typeface="微軟正黑體" panose="020B0604030504040204" pitchFamily="34" charset="-120"/>
              </a:rPr>
              <a:t>幾</a:t>
            </a:r>
            <a:r>
              <a:rPr lang="zh-TW" altLang="en-US" dirty="0"/>
              <a:t>個教派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190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記事本！如果你要用記事本的話，還有另一個選擇是 </a:t>
            </a:r>
            <a:r>
              <a:rPr lang="en-US" altLang="zh-TW" dirty="0"/>
              <a:t>Notepad++</a:t>
            </a:r>
            <a:r>
              <a:rPr lang="zh-TW" altLang="en-US" dirty="0"/>
              <a:t>，雖然如果你要用這兩個寫扣，我不介意</a:t>
            </a:r>
            <a:r>
              <a:rPr lang="en-US" altLang="zh-TW" dirty="0"/>
              <a:t>… </a:t>
            </a:r>
            <a:r>
              <a:rPr lang="zh-TW" altLang="en-US" dirty="0"/>
              <a:t>但還是讓我們略過它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209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WebStorm</a:t>
            </a:r>
            <a:r>
              <a:rPr lang="zh-TW" altLang="en-US" dirty="0"/>
              <a:t>！它是一個很好用很方便的 </a:t>
            </a:r>
            <a:r>
              <a:rPr lang="en-US" altLang="zh-TW" dirty="0"/>
              <a:t>IDE</a:t>
            </a:r>
            <a:r>
              <a:rPr lang="zh-TW" altLang="en-US" dirty="0"/>
              <a:t>，但是要錢，不過如果是學生身分的話可以去申請免費的授權，如果有想用的可以去找看看相關資訊，不過我們目前先不說這個。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891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VSCode</a:t>
            </a:r>
            <a:r>
              <a:rPr lang="zh-TW" altLang="en-US" dirty="0"/>
              <a:t>！</a:t>
            </a:r>
            <a:r>
              <a:rPr lang="en-US" altLang="zh-TW" dirty="0"/>
              <a:t>VSCode</a:t>
            </a:r>
            <a:r>
              <a:rPr lang="zh-TW" altLang="en-US" dirty="0"/>
              <a:t> 就是我們目前要使用的編輯器。當然還有很多其他的教派，如果你們要用其他的也可以，我都不介意，但我今天會先帶各位安裝與熟悉 </a:t>
            </a:r>
            <a:r>
              <a:rPr lang="en-US" altLang="zh-TW" dirty="0"/>
              <a:t>VSCode</a:t>
            </a:r>
            <a:r>
              <a:rPr lang="zh-TW" altLang="en-US" dirty="0"/>
              <a:t>。如果有想安裝其他編輯器的可以自行安裝。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7008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31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496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320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999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561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343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460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</a:t>
            </a:fld>
            <a:endParaRPr lang="zh-TW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296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486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926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128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fld id="{3D8CBC75-8284-403E-92F0-16B75D676E39}" type="datetimeFigureOut">
              <a:rPr lang="zh-TW" altLang="en-US" smtClean="0"/>
              <a:pPr/>
              <a:t>2020/10/2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98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軟正黑體" panose="020B0604030504040204" pitchFamily="34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../1091&#32178;&#38913;&#32068;&#26032;&#29983;&#35506;&#31243;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://notepad-plus-plus.or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webstor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883272"/>
            <a:ext cx="9144000" cy="1091456"/>
          </a:xfrm>
        </p:spPr>
        <p:txBody>
          <a:bodyPr>
            <a:noAutofit/>
          </a:bodyPr>
          <a:lstStyle/>
          <a:p>
            <a:r>
              <a:rPr lang="zh-TW" altLang="en-US" sz="6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網頁組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51" y="2428463"/>
            <a:ext cx="1887882" cy="188788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3495F3E-F996-3D46-8569-5A8930D71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169" y="2428463"/>
            <a:ext cx="1586696" cy="188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15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幾種教派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412" y="5005624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VSCode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" t="3800" r="2903" b="3800"/>
          <a:stretch/>
        </p:blipFill>
        <p:spPr>
          <a:xfrm>
            <a:off x="2051720" y="1123481"/>
            <a:ext cx="5040560" cy="3890958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3439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 </a:t>
            </a:r>
            <a:r>
              <a:rPr lang="en-US" altLang="zh-TW" sz="4000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VSCode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48" y="1412875"/>
            <a:ext cx="6794303" cy="4351338"/>
          </a:xfrm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1547664" y="4149080"/>
            <a:ext cx="1944216" cy="6480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8249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 </a:t>
            </a:r>
            <a:r>
              <a:rPr lang="en-US" altLang="zh-TW" sz="4000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VSCode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09" y="1385324"/>
            <a:ext cx="4752381" cy="3685714"/>
          </a:xfrm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429000"/>
            <a:ext cx="4038095" cy="2333333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5939070" y="4760665"/>
            <a:ext cx="136815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87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安裝完後的畫面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928" y="1412875"/>
            <a:ext cx="5514143" cy="4351338"/>
          </a:xfrm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7522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啟用自動排版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24744"/>
            <a:ext cx="5489661" cy="4351337"/>
          </a:xfrm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286" y="1061864"/>
            <a:ext cx="5995806" cy="4752528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7748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變更語言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7" y="932713"/>
            <a:ext cx="6336706" cy="5022738"/>
          </a:xfrm>
        </p:spPr>
      </p:pic>
      <p:sp>
        <p:nvSpPr>
          <p:cNvPr id="8" name="矩形 7"/>
          <p:cNvSpPr/>
          <p:nvPr/>
        </p:nvSpPr>
        <p:spPr>
          <a:xfrm>
            <a:off x="1379827" y="2564904"/>
            <a:ext cx="394104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899592" y="2366882"/>
            <a:ext cx="396044" cy="3960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FF5050"/>
                </a:solidFill>
              </a:rPr>
              <a:t>1</a:t>
            </a:r>
            <a:endParaRPr lang="zh-TW" altLang="en-US" sz="2400" dirty="0">
              <a:solidFill>
                <a:srgbClr val="FF5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04602" y="1355431"/>
            <a:ext cx="1543262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1324367" y="1157409"/>
            <a:ext cx="396044" cy="3960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FF5050"/>
                </a:solidFill>
              </a:rPr>
              <a:t>2</a:t>
            </a:r>
            <a:endParaRPr lang="zh-TW" altLang="en-US" sz="2400" dirty="0">
              <a:solidFill>
                <a:srgbClr val="FF50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19672" y="2039850"/>
            <a:ext cx="1800200" cy="5970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1139437" y="1841828"/>
            <a:ext cx="390680" cy="441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FF5050"/>
                </a:solidFill>
              </a:rPr>
              <a:t>3</a:t>
            </a:r>
            <a:endParaRPr lang="zh-TW" altLang="en-US" sz="2400" dirty="0">
              <a:solidFill>
                <a:srgbClr val="FF50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39895" y="2165865"/>
            <a:ext cx="394752" cy="2368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3959660" y="1967843"/>
            <a:ext cx="390680" cy="4419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FF5050"/>
                </a:solidFill>
              </a:rPr>
              <a:t>4</a:t>
            </a:r>
            <a:endParaRPr lang="zh-TW" altLang="en-US" sz="2400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06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其他插件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 Bracket Pair Colorizer 2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 descr="一張含有 螢幕擷取畫面, 監視器, 坐, 螢幕 的圖片&#10;&#10;自動產生的描述">
            <a:extLst>
              <a:ext uri="{FF2B5EF4-FFF2-40B4-BE49-F238E27FC236}">
                <a16:creationId xmlns:a16="http://schemas.microsoft.com/office/drawing/2014/main" id="{5EEB245C-8673-034A-B251-3D94B88B68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84" y="836713"/>
            <a:ext cx="8460432" cy="551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4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其他插件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 CSS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Format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 descr="一張含有 監視器, 螢幕擷取畫面, 螢幕, 坐 的圖片&#10;&#10;自動產生的描述">
            <a:extLst>
              <a:ext uri="{FF2B5EF4-FFF2-40B4-BE49-F238E27FC236}">
                <a16:creationId xmlns:a16="http://schemas.microsoft.com/office/drawing/2014/main" id="{52796764-DD8F-FD4D-92FE-0F3B738EBD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98" y="836713"/>
            <a:ext cx="8503203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86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使用編輯器的小提醒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052736"/>
            <a:ext cx="8352928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2000" dirty="0">
                <a:latin typeface="微軟正黑體" panose="020B0604030504040204" pitchFamily="34" charset="-120"/>
              </a:rPr>
              <a:t>如果不是操作單一檔案，建議創資料夾，然後用編輯器載入整個資料夾</a:t>
            </a:r>
            <a:endParaRPr lang="en-US" altLang="zh-TW" sz="2000" dirty="0">
              <a:latin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201" y="1556792"/>
            <a:ext cx="5503598" cy="436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18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使用編輯器的小提醒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052736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如果要打指令，可以透過快捷鍵 </a:t>
            </a:r>
            <a:r>
              <a:rPr lang="en-US" altLang="zh-TW" sz="2000" u="sng" dirty="0">
                <a:solidFill>
                  <a:srgbClr val="FF5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Ctrl+`</a:t>
            </a:r>
            <a:r>
              <a:rPr lang="en-US" altLang="zh-TW" sz="2000" dirty="0">
                <a:solidFill>
                  <a:srgbClr val="4141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叫出編輯器整合的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Terminal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202" y="1556792"/>
            <a:ext cx="5503596" cy="436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1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小組聚會時間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052736"/>
            <a:ext cx="7886700" cy="4351338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每週三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19:00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21:00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地點：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主顧 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75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112" y="1440112"/>
            <a:ext cx="3977777" cy="397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68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是什麼？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052736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2400" dirty="0">
                <a:latin typeface="微軟正黑體" panose="020B0604030504040204" pitchFamily="34" charset="-120"/>
              </a:rPr>
              <a:t>HyperText Markup Language</a:t>
            </a:r>
          </a:p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網頁的基本元素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撰寫網頁的唯一語言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</a:rPr>
              <a:t>記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語言（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Markup Language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dirty="0">
              <a:latin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</a:rPr>
              <a:t>不分大小寫</a:t>
            </a:r>
          </a:p>
        </p:txBody>
      </p:sp>
    </p:spTree>
    <p:extLst>
      <p:ext uri="{BB962C8B-B14F-4D97-AF65-F5344CB8AC3E}">
        <p14:creationId xmlns:p14="http://schemas.microsoft.com/office/powerpoint/2010/main" val="102036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標記語言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是什麼？</a:t>
            </a:r>
          </a:p>
        </p:txBody>
      </p:sp>
      <p:sp>
        <p:nvSpPr>
          <p:cNvPr id="6" name="矩形 5"/>
          <p:cNvSpPr/>
          <p:nvPr/>
        </p:nvSpPr>
        <p:spPr>
          <a:xfrm>
            <a:off x="251520" y="2132869"/>
            <a:ext cx="8424936" cy="3102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685800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指的是電腦所能理解的</a:t>
            </a:r>
            <a:endParaRPr lang="en-US" altLang="zh-TW" sz="24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0" indent="-342900" defTabSz="685800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符號，標示符號定義出一份文件應該怎麼呈現在螢幕面前</a:t>
            </a:r>
            <a:endParaRPr lang="en-US" altLang="zh-TW" sz="24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defTabSz="685800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0070C0"/>
                </a:solidFill>
              </a:rPr>
              <a:t>以</a:t>
            </a:r>
            <a:r>
              <a:rPr lang="en-US" altLang="zh-TW" sz="2400" dirty="0">
                <a:solidFill>
                  <a:srgbClr val="0070C0"/>
                </a:solidFill>
              </a:rPr>
              <a:t>HTML</a:t>
            </a:r>
            <a:r>
              <a:rPr lang="zh-TW" altLang="en-US" sz="2400" dirty="0">
                <a:solidFill>
                  <a:srgbClr val="0070C0"/>
                </a:solidFill>
              </a:rPr>
              <a:t>為例，當電腦看到 </a:t>
            </a:r>
            <a:r>
              <a:rPr lang="en-US" altLang="zh-TW" sz="2400" dirty="0">
                <a:solidFill>
                  <a:srgbClr val="0070C0"/>
                </a:solidFill>
              </a:rPr>
              <a:t>&lt;P&gt;</a:t>
            </a:r>
            <a:r>
              <a:rPr lang="zh-TW" altLang="en-US" sz="2400" dirty="0">
                <a:solidFill>
                  <a:srgbClr val="0070C0"/>
                </a:solidFill>
              </a:rPr>
              <a:t> 這個符號時，表示知道這裡該分段了。</a:t>
            </a:r>
          </a:p>
          <a:p>
            <a:pPr marL="342900" lvl="0" indent="-342900" defTabSz="685800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3" name="直線接點 22"/>
          <p:cNvCxnSpPr>
            <a:cxnSpLocks/>
          </p:cNvCxnSpPr>
          <p:nvPr/>
        </p:nvCxnSpPr>
        <p:spPr>
          <a:xfrm>
            <a:off x="0" y="1824255"/>
            <a:ext cx="72362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8B42E6FA-1766-4A41-9F27-B21799E250B7}"/>
              </a:ext>
            </a:extLst>
          </p:cNvPr>
          <p:cNvSpPr/>
          <p:nvPr/>
        </p:nvSpPr>
        <p:spPr>
          <a:xfrm>
            <a:off x="251520" y="1106214"/>
            <a:ext cx="6192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</a:rPr>
              <a:t>Markup Language</a:t>
            </a:r>
            <a:r>
              <a:rPr lang="zh-TW" altLang="en-US" sz="3200" dirty="0">
                <a:solidFill>
                  <a:srgbClr val="0070C0"/>
                </a:solidFill>
              </a:rPr>
              <a:t> 裡 </a:t>
            </a:r>
            <a:r>
              <a:rPr lang="en-US" altLang="zh-TW" sz="3000" dirty="0">
                <a:solidFill>
                  <a:srgbClr val="0070C0"/>
                </a:solidFill>
              </a:rPr>
              <a:t>Markup</a:t>
            </a:r>
            <a:r>
              <a:rPr lang="zh-TW" altLang="en-US" sz="3000" dirty="0">
                <a:solidFill>
                  <a:srgbClr val="0070C0"/>
                </a:solidFill>
              </a:rPr>
              <a:t>（標記）</a:t>
            </a:r>
          </a:p>
        </p:txBody>
      </p:sp>
    </p:spTree>
    <p:extLst>
      <p:ext uri="{BB962C8B-B14F-4D97-AF65-F5344CB8AC3E}">
        <p14:creationId xmlns:p14="http://schemas.microsoft.com/office/powerpoint/2010/main" val="1135257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標記語言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是什麼？</a:t>
            </a:r>
          </a:p>
        </p:txBody>
      </p:sp>
      <p:sp>
        <p:nvSpPr>
          <p:cNvPr id="6" name="矩形 5"/>
          <p:cNvSpPr/>
          <p:nvPr/>
        </p:nvSpPr>
        <p:spPr>
          <a:xfrm>
            <a:off x="3237340" y="2780928"/>
            <a:ext cx="2669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800">
              <a:spcBef>
                <a:spcPts val="750"/>
              </a:spcBef>
            </a:pPr>
            <a:r>
              <a:rPr lang="en-US" altLang="zh-TW" sz="2400" dirty="0">
                <a:solidFill>
                  <a:srgbClr val="FF505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&lt;div&gt;</a:t>
            </a:r>
            <a:r>
              <a:rPr lang="zh-TW" altLang="en-US" sz="2400" dirty="0">
                <a:solidFill>
                  <a:prstClr val="black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內文</a:t>
            </a:r>
            <a:r>
              <a:rPr lang="en-US" altLang="zh-TW" sz="2400" dirty="0">
                <a:solidFill>
                  <a:srgbClr val="FF505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&lt;/div&gt;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2929563" y="336874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標籤頭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4952553" y="336874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標籤尾</a:t>
            </a:r>
          </a:p>
        </p:txBody>
      </p:sp>
      <p:cxnSp>
        <p:nvCxnSpPr>
          <p:cNvPr id="23" name="直線接點 22"/>
          <p:cNvCxnSpPr/>
          <p:nvPr/>
        </p:nvCxnSpPr>
        <p:spPr>
          <a:xfrm>
            <a:off x="0" y="1824255"/>
            <a:ext cx="449999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329831" y="1172651"/>
            <a:ext cx="4181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標籤（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Tag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）要有頭有尾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251520" y="5949280"/>
            <a:ext cx="508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某些標籤除外，如：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meta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link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img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、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br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、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hr</a:t>
            </a:r>
            <a:endParaRPr lang="zh-TW" alt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1340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標記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語言是什麼？</a:t>
            </a:r>
          </a:p>
        </p:txBody>
      </p:sp>
      <p:sp>
        <p:nvSpPr>
          <p:cNvPr id="6" name="矩形 5"/>
          <p:cNvSpPr/>
          <p:nvPr/>
        </p:nvSpPr>
        <p:spPr>
          <a:xfrm>
            <a:off x="3237340" y="2780928"/>
            <a:ext cx="2669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800">
              <a:spcBef>
                <a:spcPts val="750"/>
              </a:spcBef>
            </a:pP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&lt;div&gt;</a:t>
            </a:r>
            <a:r>
              <a:rPr lang="zh-TW" altLang="en-US" sz="2400" dirty="0">
                <a:solidFill>
                  <a:srgbClr val="FF505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內文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&lt;/div&gt;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3761521" y="328713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標籤內容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329831" y="117265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標籤頭尾中間可以有內容</a:t>
            </a:r>
          </a:p>
        </p:txBody>
      </p:sp>
      <p:cxnSp>
        <p:nvCxnSpPr>
          <p:cNvPr id="23" name="直線接點 22"/>
          <p:cNvCxnSpPr/>
          <p:nvPr/>
        </p:nvCxnSpPr>
        <p:spPr>
          <a:xfrm>
            <a:off x="0" y="1824255"/>
            <a:ext cx="449999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043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標記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語言是什麼？</a:t>
            </a:r>
          </a:p>
        </p:txBody>
      </p:sp>
      <p:sp>
        <p:nvSpPr>
          <p:cNvPr id="6" name="矩形 5"/>
          <p:cNvSpPr/>
          <p:nvPr/>
        </p:nvSpPr>
        <p:spPr>
          <a:xfrm>
            <a:off x="1538161" y="278092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800">
              <a:spcBef>
                <a:spcPts val="750"/>
              </a:spcBef>
            </a:pP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&lt;div </a:t>
            </a:r>
            <a:r>
              <a:rPr lang="en-US" altLang="zh-TW" sz="2400" dirty="0">
                <a:solidFill>
                  <a:srgbClr val="FF505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style="color: red;"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&gt;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內文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&lt;/div&gt;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2123728" y="3287137"/>
            <a:ext cx="3619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標籤屬性</a:t>
            </a:r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="</a:t>
            </a:r>
            <a:r>
              <a:rPr lang="zh-TW" altLang="en-US" sz="28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屬性內容</a:t>
            </a:r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endParaRPr lang="zh-TW" altLang="en-US" sz="2800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29831" y="117265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標籤可有屬性</a:t>
            </a:r>
          </a:p>
        </p:txBody>
      </p:sp>
      <p:cxnSp>
        <p:nvCxnSpPr>
          <p:cNvPr id="23" name="直線接點 22"/>
          <p:cNvCxnSpPr/>
          <p:nvPr/>
        </p:nvCxnSpPr>
        <p:spPr>
          <a:xfrm>
            <a:off x="0" y="1824255"/>
            <a:ext cx="449999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865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一個基礎的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架構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71736"/>
            <a:ext cx="4705905" cy="3336110"/>
          </a:xfrm>
        </p:spPr>
      </p:pic>
      <p:sp>
        <p:nvSpPr>
          <p:cNvPr id="5" name="矩形 4"/>
          <p:cNvSpPr/>
          <p:nvPr/>
        </p:nvSpPr>
        <p:spPr>
          <a:xfrm>
            <a:off x="1331640" y="2636911"/>
            <a:ext cx="3639194" cy="9123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31640" y="3646797"/>
            <a:ext cx="3639194" cy="8623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>
            <a:off x="5008620" y="2667268"/>
            <a:ext cx="504056" cy="64807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580112" y="2574355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網頁標頭，通常放看不見的標籤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script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580112" y="3752035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網頁內容，通常放看的到的標籤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div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span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img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等</a:t>
            </a:r>
          </a:p>
        </p:txBody>
      </p:sp>
      <p:sp>
        <p:nvSpPr>
          <p:cNvPr id="10" name="向右箭號 9"/>
          <p:cNvSpPr/>
          <p:nvPr/>
        </p:nvSpPr>
        <p:spPr>
          <a:xfrm>
            <a:off x="5008620" y="3750294"/>
            <a:ext cx="504056" cy="64807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580112" y="1968853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檔案類型宣告</a:t>
            </a:r>
          </a:p>
        </p:txBody>
      </p:sp>
      <p:sp>
        <p:nvSpPr>
          <p:cNvPr id="12" name="矩形 11"/>
          <p:cNvSpPr/>
          <p:nvPr/>
        </p:nvSpPr>
        <p:spPr>
          <a:xfrm>
            <a:off x="969235" y="2016504"/>
            <a:ext cx="1586541" cy="3216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2867294" y="2158724"/>
            <a:ext cx="259228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03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 animBg="1"/>
      <p:bldP spid="11" grpId="0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一個基礎的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HTML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架構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1" y="1196752"/>
            <a:ext cx="6624738" cy="4487416"/>
          </a:xfrm>
        </p:spPr>
      </p:pic>
    </p:spTree>
    <p:extLst>
      <p:ext uri="{BB962C8B-B14F-4D97-AF65-F5344CB8AC3E}">
        <p14:creationId xmlns:p14="http://schemas.microsoft.com/office/powerpoint/2010/main" val="2088624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&lt;p&gt;&lt;/p&gt;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6B9FE8A-DA81-40F3-9BA3-C1837BC93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10418"/>
            <a:ext cx="9143999" cy="104251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p 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用來描述一段文字段落，瀏覽器會自動幫你將每個段落換行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029EF7-0151-40CF-A057-49371B3A96F9}"/>
              </a:ext>
            </a:extLst>
          </p:cNvPr>
          <p:cNvSpPr/>
          <p:nvPr/>
        </p:nvSpPr>
        <p:spPr>
          <a:xfrm>
            <a:off x="3419872" y="1052736"/>
            <a:ext cx="20882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800">
              <a:spcBef>
                <a:spcPts val="750"/>
              </a:spcBef>
            </a:pPr>
            <a:r>
              <a:rPr lang="zh-TW" altLang="en-US" sz="30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段落</a:t>
            </a:r>
            <a:r>
              <a:rPr lang="zh-TW" altLang="en-US" sz="3000" dirty="0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標籤</a:t>
            </a:r>
            <a:endParaRPr lang="en-US" altLang="zh-TW" sz="3000" dirty="0">
              <a:solidFill>
                <a:srgbClr val="0070C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05A505-C9C8-4229-8331-3A20AACF46B7}"/>
              </a:ext>
            </a:extLst>
          </p:cNvPr>
          <p:cNvSpPr/>
          <p:nvPr/>
        </p:nvSpPr>
        <p:spPr>
          <a:xfrm>
            <a:off x="1877999" y="2716962"/>
            <a:ext cx="5388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800">
              <a:spcBef>
                <a:spcPts val="750"/>
              </a:spcBef>
            </a:pP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&lt;p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FF505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style=“color: red;”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&gt;</a:t>
            </a:r>
            <a:r>
              <a:rPr lang="zh-TW" altLang="en-US" sz="2400" dirty="0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段落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&lt;/p&gt;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0A18EF4-A888-4A10-B6B4-5C6CC8A25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311" y="3531466"/>
            <a:ext cx="5813376" cy="77135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FE656CE-5898-4798-9592-31B9278F3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4546835"/>
            <a:ext cx="2300332" cy="170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99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&lt;div&gt;&lt;/div&gt;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6B9FE8A-DA81-40F3-9BA3-C1837BC93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261" y="1810418"/>
            <a:ext cx="7886700" cy="836712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TW" sz="2500" dirty="0">
                <a:latin typeface="微軟正黑體" panose="020B0604030504040204" pitchFamily="34" charset="-120"/>
              </a:rPr>
              <a:t>div </a:t>
            </a:r>
            <a:r>
              <a:rPr lang="zh-TW" altLang="en-US" sz="2500" dirty="0">
                <a:latin typeface="微軟正黑體" panose="020B0604030504040204" pitchFamily="34" charset="-120"/>
              </a:rPr>
              <a:t>是網頁中重要的基礎元素，將網頁內容整理出不同的獨立區塊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029EF7-0151-40CF-A057-49371B3A96F9}"/>
              </a:ext>
            </a:extLst>
          </p:cNvPr>
          <p:cNvSpPr/>
          <p:nvPr/>
        </p:nvSpPr>
        <p:spPr>
          <a:xfrm>
            <a:off x="3419872" y="1052736"/>
            <a:ext cx="20882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800">
              <a:spcBef>
                <a:spcPts val="750"/>
              </a:spcBef>
            </a:pPr>
            <a:r>
              <a:rPr lang="zh-TW" altLang="en-US" sz="30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區塊</a:t>
            </a:r>
            <a:r>
              <a:rPr lang="zh-TW" altLang="en-US" sz="3000" dirty="0">
                <a:latin typeface="Consolas" panose="020B0609020204030204" pitchFamily="49" charset="0"/>
                <a:ea typeface="微軟正黑體" panose="020B0604030504040204" pitchFamily="34" charset="-120"/>
              </a:rPr>
              <a:t>標籤</a:t>
            </a:r>
            <a:endParaRPr lang="en-US" altLang="zh-TW" sz="30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05A505-C9C8-4229-8331-3A20AACF46B7}"/>
              </a:ext>
            </a:extLst>
          </p:cNvPr>
          <p:cNvSpPr/>
          <p:nvPr/>
        </p:nvSpPr>
        <p:spPr>
          <a:xfrm>
            <a:off x="603611" y="3146957"/>
            <a:ext cx="79367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800">
              <a:spcBef>
                <a:spcPts val="750"/>
              </a:spcBef>
            </a:pP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&lt;div </a:t>
            </a:r>
            <a:r>
              <a:rPr lang="en-US" altLang="zh-TW" sz="2400" dirty="0">
                <a:solidFill>
                  <a:srgbClr val="FF505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style="background-color: red;"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&gt;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內文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&lt;/div&gt;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0E041EB-0D01-4873-B7E2-504670D3A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708" y="4172428"/>
            <a:ext cx="6824583" cy="108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46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本學期規劃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FE35F62-774F-A94D-870B-174E5F73A7DC}"/>
              </a:ext>
            </a:extLst>
          </p:cNvPr>
          <p:cNvSpPr txBox="1"/>
          <p:nvPr/>
        </p:nvSpPr>
        <p:spPr>
          <a:xfrm>
            <a:off x="2024717" y="3113529"/>
            <a:ext cx="509456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500" dirty="0">
                <a:latin typeface="Helvetica" pitchFamily="2" charset="0"/>
                <a:hlinkClick r:id="rId3"/>
              </a:rPr>
              <a:t>1091</a:t>
            </a:r>
            <a:r>
              <a:rPr kumimoji="1" lang="zh-TW" altLang="en-US" sz="3500" dirty="0">
                <a:latin typeface="Helvetica" pitchFamily="2" charset="0"/>
                <a:hlinkClick r:id="rId3"/>
              </a:rPr>
              <a:t>網頁組課程規劃</a:t>
            </a:r>
            <a:r>
              <a:rPr kumimoji="1" lang="en-US" altLang="zh-TW" sz="3500" dirty="0">
                <a:latin typeface="Helvetica" pitchFamily="2" charset="0"/>
                <a:hlinkClick r:id="rId3"/>
              </a:rPr>
              <a:t>.pdf</a:t>
            </a:r>
            <a:endParaRPr kumimoji="1" lang="zh-TW" altLang="en-US" sz="35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990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&lt;</a:t>
            </a:r>
            <a:r>
              <a:rPr lang="en-US" altLang="zh-TW" sz="40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h</a:t>
            </a:r>
            <a:r>
              <a:rPr lang="en-US" altLang="zh-TW" sz="4000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X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&gt;&lt;/h&gt;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6B9FE8A-DA81-40F3-9BA3-C1837BC93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10418"/>
            <a:ext cx="9143999" cy="111452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標題標籤有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h</a:t>
            </a:r>
            <a:r>
              <a:rPr lang="en-US" altLang="zh-TW" sz="2500" dirty="0">
                <a:solidFill>
                  <a:srgbClr val="FF0000"/>
                </a:solidFill>
                <a:latin typeface="微軟正黑體" panose="020B0604030504040204" pitchFamily="34" charset="-120"/>
              </a:rPr>
              <a:t>1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、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h</a:t>
            </a:r>
            <a:r>
              <a:rPr lang="en-US" altLang="zh-TW" sz="2500" dirty="0">
                <a:solidFill>
                  <a:srgbClr val="FF0000"/>
                </a:solidFill>
                <a:latin typeface="微軟正黑體" panose="020B0604030504040204" pitchFamily="34" charset="-120"/>
              </a:rPr>
              <a:t>2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、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h</a:t>
            </a:r>
            <a:r>
              <a:rPr lang="en-US" altLang="zh-TW" sz="2500" dirty="0">
                <a:solidFill>
                  <a:srgbClr val="FF0000"/>
                </a:solidFill>
                <a:latin typeface="微軟正黑體" panose="020B0604030504040204" pitchFamily="34" charset="-120"/>
              </a:rPr>
              <a:t>3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、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h</a:t>
            </a:r>
            <a:r>
              <a:rPr lang="en-US" altLang="zh-TW" sz="2500" dirty="0">
                <a:solidFill>
                  <a:srgbClr val="FF0000"/>
                </a:solidFill>
                <a:latin typeface="微軟正黑體" panose="020B0604030504040204" pitchFamily="34" charset="-120"/>
              </a:rPr>
              <a:t>4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、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h</a:t>
            </a:r>
            <a:r>
              <a:rPr lang="en-US" altLang="zh-TW" sz="2500" dirty="0">
                <a:solidFill>
                  <a:srgbClr val="FF0000"/>
                </a:solidFill>
                <a:latin typeface="微軟正黑體" panose="020B0604030504040204" pitchFamily="34" charset="-120"/>
              </a:rPr>
              <a:t>5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、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h</a:t>
            </a:r>
            <a:r>
              <a:rPr lang="en-US" altLang="zh-TW" sz="2500" dirty="0">
                <a:solidFill>
                  <a:srgbClr val="FF0000"/>
                </a:solidFill>
                <a:latin typeface="微軟正黑體" panose="020B0604030504040204" pitchFamily="34" charset="-120"/>
              </a:rPr>
              <a:t>6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，數字越大，字體越小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029EF7-0151-40CF-A057-49371B3A96F9}"/>
              </a:ext>
            </a:extLst>
          </p:cNvPr>
          <p:cNvSpPr/>
          <p:nvPr/>
        </p:nvSpPr>
        <p:spPr>
          <a:xfrm>
            <a:off x="3527883" y="1100502"/>
            <a:ext cx="20882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800">
              <a:spcBef>
                <a:spcPts val="750"/>
              </a:spcBef>
            </a:pPr>
            <a:r>
              <a:rPr lang="zh-TW" altLang="en-US" sz="30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標題</a:t>
            </a:r>
            <a:r>
              <a:rPr lang="zh-TW" altLang="en-US" sz="3000" dirty="0">
                <a:latin typeface="Consolas" panose="020B0609020204030204" pitchFamily="49" charset="0"/>
                <a:ea typeface="微軟正黑體" panose="020B0604030504040204" pitchFamily="34" charset="-120"/>
              </a:rPr>
              <a:t>標籤</a:t>
            </a:r>
            <a:endParaRPr lang="en-US" altLang="zh-TW" sz="30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05A505-C9C8-4229-8331-3A20AACF46B7}"/>
              </a:ext>
            </a:extLst>
          </p:cNvPr>
          <p:cNvSpPr/>
          <p:nvPr/>
        </p:nvSpPr>
        <p:spPr>
          <a:xfrm>
            <a:off x="3142768" y="3146957"/>
            <a:ext cx="285847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800">
              <a:spcBef>
                <a:spcPts val="750"/>
              </a:spcBef>
            </a:pPr>
            <a:r>
              <a:rPr lang="en-US" altLang="zh-TW" sz="3000" dirty="0">
                <a:latin typeface="Consolas" panose="020B0609020204030204" pitchFamily="49" charset="0"/>
                <a:ea typeface="微軟正黑體" panose="020B0604030504040204" pitchFamily="34" charset="-120"/>
              </a:rPr>
              <a:t>&lt;h1&gt;</a:t>
            </a:r>
            <a:r>
              <a:rPr lang="zh-TW" altLang="en-US" sz="3000" dirty="0">
                <a:latin typeface="Consolas" panose="020B0609020204030204" pitchFamily="49" charset="0"/>
                <a:ea typeface="微軟正黑體" panose="020B0604030504040204" pitchFamily="34" charset="-120"/>
              </a:rPr>
              <a:t>標題</a:t>
            </a:r>
            <a:r>
              <a:rPr lang="en-US" altLang="zh-TW" sz="3000" dirty="0">
                <a:latin typeface="Consolas" panose="020B0609020204030204" pitchFamily="49" charset="0"/>
                <a:ea typeface="微軟正黑體" panose="020B0604030504040204" pitchFamily="34" charset="-120"/>
              </a:rPr>
              <a:t>&lt;/h1&gt;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0E041EB-0D01-4873-B7E2-504670D3A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746" y="3898649"/>
            <a:ext cx="2050506" cy="179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&lt;table&gt;&lt;/table&gt;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6B9FE8A-DA81-40F3-9BA3-C1837BC93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261" y="1653932"/>
            <a:ext cx="7936790" cy="3575268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TW" sz="2500" dirty="0">
                <a:latin typeface="微軟正黑體" panose="020B0604030504040204" pitchFamily="34" charset="-120"/>
              </a:rPr>
              <a:t>table</a:t>
            </a:r>
            <a:r>
              <a:rPr lang="zh-TW" altLang="en-US" sz="2500" dirty="0">
                <a:latin typeface="微軟正黑體" panose="020B0604030504040204" pitchFamily="34" charset="-120"/>
              </a:rPr>
              <a:t>用來建立表格，</a:t>
            </a:r>
            <a:r>
              <a:rPr lang="en-US" altLang="zh-TW" sz="2500" dirty="0">
                <a:latin typeface="微軟正黑體" panose="020B0604030504040204" pitchFamily="34" charset="-120"/>
              </a:rPr>
              <a:t>table</a:t>
            </a:r>
            <a:r>
              <a:rPr lang="zh-TW" altLang="en-US" sz="2500" dirty="0">
                <a:latin typeface="微軟正黑體" panose="020B0604030504040204" pitchFamily="34" charset="-120"/>
              </a:rPr>
              <a:t>裡使用 </a:t>
            </a:r>
            <a:r>
              <a:rPr lang="en-US" altLang="zh-TW" sz="2500" dirty="0">
                <a:solidFill>
                  <a:srgbClr val="FF0000"/>
                </a:solidFill>
                <a:latin typeface="微軟正黑體" panose="020B0604030504040204" pitchFamily="34" charset="-120"/>
              </a:rPr>
              <a:t>tr</a:t>
            </a:r>
            <a:r>
              <a:rPr lang="zh-TW" altLang="en-US" sz="2500" dirty="0">
                <a:solidFill>
                  <a:srgbClr val="FF0000"/>
                </a:solidFill>
                <a:latin typeface="微軟正黑體" panose="020B0604030504040204" pitchFamily="34" charset="-120"/>
              </a:rPr>
              <a:t>、</a:t>
            </a:r>
            <a:r>
              <a:rPr lang="en-US" altLang="zh-TW" sz="2500" dirty="0">
                <a:solidFill>
                  <a:srgbClr val="FF0000"/>
                </a:solidFill>
                <a:latin typeface="微軟正黑體" panose="020B0604030504040204" pitchFamily="34" charset="-120"/>
              </a:rPr>
              <a:t>td</a:t>
            </a:r>
            <a:r>
              <a:rPr lang="zh-TW" altLang="en-US" sz="2500" dirty="0">
                <a:solidFill>
                  <a:srgbClr val="FF0000"/>
                </a:solidFill>
                <a:latin typeface="微軟正黑體" panose="020B0604030504040204" pitchFamily="34" charset="-120"/>
              </a:rPr>
              <a:t> </a:t>
            </a:r>
            <a:r>
              <a:rPr lang="zh-TW" altLang="en-US" sz="2500" dirty="0">
                <a:latin typeface="微軟正黑體" panose="020B0604030504040204" pitchFamily="34" charset="-120"/>
              </a:rPr>
              <a:t>兩種標籤來製造直列跟橫列</a:t>
            </a:r>
            <a:endParaRPr lang="en-US" altLang="zh-TW" sz="2500" dirty="0">
              <a:latin typeface="微軟正黑體" panose="020B0604030504040204" pitchFamily="34" charset="-12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2500" dirty="0">
                <a:solidFill>
                  <a:srgbClr val="FF0000"/>
                </a:solidFill>
                <a:latin typeface="微軟正黑體" panose="020B0604030504040204" pitchFamily="34" charset="-120"/>
              </a:rPr>
              <a:t>&lt;tr&gt;&lt;/tr&gt;</a:t>
            </a:r>
            <a:r>
              <a:rPr lang="zh-TW" altLang="en-US" sz="2500" dirty="0">
                <a:solidFill>
                  <a:srgbClr val="FF0000"/>
                </a:solidFill>
                <a:latin typeface="微軟正黑體" panose="020B0604030504040204" pitchFamily="34" charset="-120"/>
              </a:rPr>
              <a:t>  （</a:t>
            </a:r>
            <a:r>
              <a:rPr lang="en-US" altLang="zh-TW" sz="2500" dirty="0">
                <a:solidFill>
                  <a:srgbClr val="FF0000"/>
                </a:solidFill>
                <a:latin typeface="微軟正黑體" panose="020B0604030504040204" pitchFamily="34" charset="-120"/>
              </a:rPr>
              <a:t>table row</a:t>
            </a:r>
            <a:r>
              <a:rPr lang="zh-TW" altLang="en-US" sz="2500" dirty="0">
                <a:solidFill>
                  <a:srgbClr val="FF0000"/>
                </a:solidFill>
                <a:latin typeface="微軟正黑體" panose="020B0604030504040204" pitchFamily="34" charset="-120"/>
              </a:rPr>
              <a:t>）</a:t>
            </a:r>
            <a:br>
              <a:rPr lang="en-US" altLang="zh-TW" sz="25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2500" dirty="0">
                <a:latin typeface="微軟正黑體" panose="020B0604030504040204" pitchFamily="34" charset="-120"/>
              </a:rPr>
              <a:t>用來定義表格有幾個</a:t>
            </a:r>
            <a:r>
              <a:rPr lang="zh-TW" altLang="en-US" sz="2500" dirty="0">
                <a:solidFill>
                  <a:srgbClr val="FF0000"/>
                </a:solidFill>
                <a:latin typeface="微軟正黑體" panose="020B0604030504040204" pitchFamily="34" charset="-120"/>
              </a:rPr>
              <a:t>橫列</a:t>
            </a:r>
            <a:endParaRPr lang="en-US" altLang="zh-TW" sz="2500" dirty="0">
              <a:solidFill>
                <a:srgbClr val="FF0000"/>
              </a:solidFill>
              <a:latin typeface="微軟正黑體" panose="020B0604030504040204" pitchFamily="34" charset="-12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2500" dirty="0">
                <a:solidFill>
                  <a:srgbClr val="FF0000"/>
                </a:solidFill>
                <a:latin typeface="微軟正黑體" panose="020B0604030504040204" pitchFamily="34" charset="-120"/>
              </a:rPr>
              <a:t>&lt;td&gt;&lt;/td&gt;</a:t>
            </a:r>
            <a:r>
              <a:rPr lang="zh-TW" altLang="en-US" sz="2500" dirty="0">
                <a:solidFill>
                  <a:srgbClr val="FF0000"/>
                </a:solidFill>
                <a:latin typeface="微軟正黑體" panose="020B0604030504040204" pitchFamily="34" charset="-120"/>
              </a:rPr>
              <a:t> （</a:t>
            </a:r>
            <a:r>
              <a:rPr lang="en-US" altLang="zh-TW" sz="2500" dirty="0">
                <a:solidFill>
                  <a:srgbClr val="FF0000"/>
                </a:solidFill>
                <a:latin typeface="微軟正黑體" panose="020B0604030504040204" pitchFamily="34" charset="-120"/>
              </a:rPr>
              <a:t>table data</a:t>
            </a:r>
            <a:r>
              <a:rPr lang="zh-TW" altLang="en-US" sz="2500" dirty="0">
                <a:solidFill>
                  <a:srgbClr val="FF0000"/>
                </a:solidFill>
                <a:latin typeface="微軟正黑體" panose="020B0604030504040204" pitchFamily="34" charset="-120"/>
              </a:rPr>
              <a:t>）</a:t>
            </a:r>
            <a:br>
              <a:rPr lang="en-US" altLang="zh-TW" sz="25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2500" dirty="0">
                <a:latin typeface="微軟正黑體" panose="020B0604030504040204" pitchFamily="34" charset="-120"/>
              </a:rPr>
              <a:t>用來定義表格有幾個直行，一個 </a:t>
            </a:r>
            <a:r>
              <a:rPr lang="en-US" altLang="zh-TW" sz="2500" dirty="0">
                <a:latin typeface="微軟正黑體" panose="020B0604030504040204" pitchFamily="34" charset="-120"/>
              </a:rPr>
              <a:t>td</a:t>
            </a:r>
            <a:r>
              <a:rPr lang="zh-TW" altLang="en-US" sz="2500" dirty="0">
                <a:latin typeface="微軟正黑體" panose="020B0604030504040204" pitchFamily="34" charset="-120"/>
              </a:rPr>
              <a:t> 裡就是放表格裡</a:t>
            </a:r>
            <a:r>
              <a:rPr lang="zh-TW" altLang="en-US" sz="2500" dirty="0">
                <a:solidFill>
                  <a:srgbClr val="FF0000"/>
                </a:solidFill>
                <a:latin typeface="微軟正黑體" panose="020B0604030504040204" pitchFamily="34" charset="-120"/>
              </a:rPr>
              <a:t>單格的</a:t>
            </a:r>
            <a:r>
              <a:rPr lang="zh-TW" altLang="en-US" sz="2500" dirty="0">
                <a:latin typeface="微軟正黑體" panose="020B0604030504040204" pitchFamily="34" charset="-120"/>
              </a:rPr>
              <a:t>資料</a:t>
            </a:r>
            <a:endParaRPr lang="en-US" altLang="zh-TW" sz="2500" dirty="0">
              <a:latin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029EF7-0151-40CF-A057-49371B3A96F9}"/>
              </a:ext>
            </a:extLst>
          </p:cNvPr>
          <p:cNvSpPr/>
          <p:nvPr/>
        </p:nvSpPr>
        <p:spPr>
          <a:xfrm>
            <a:off x="3419872" y="1052736"/>
            <a:ext cx="20882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800">
              <a:spcBef>
                <a:spcPts val="750"/>
              </a:spcBef>
            </a:pPr>
            <a:r>
              <a:rPr lang="zh-TW" altLang="en-US" sz="30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表格</a:t>
            </a:r>
            <a:r>
              <a:rPr lang="zh-TW" altLang="en-US" sz="3000" dirty="0">
                <a:latin typeface="Consolas" panose="020B0609020204030204" pitchFamily="49" charset="0"/>
                <a:ea typeface="微軟正黑體" panose="020B0604030504040204" pitchFamily="34" charset="-120"/>
              </a:rPr>
              <a:t>標籤</a:t>
            </a:r>
            <a:endParaRPr lang="en-US" altLang="zh-TW" sz="30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4587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&lt;table&gt;&lt;/table&gt;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029EF7-0151-40CF-A057-49371B3A96F9}"/>
              </a:ext>
            </a:extLst>
          </p:cNvPr>
          <p:cNvSpPr/>
          <p:nvPr/>
        </p:nvSpPr>
        <p:spPr>
          <a:xfrm>
            <a:off x="3419872" y="1052736"/>
            <a:ext cx="20882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800">
              <a:spcBef>
                <a:spcPts val="750"/>
              </a:spcBef>
            </a:pPr>
            <a:r>
              <a:rPr lang="zh-TW" altLang="en-US" sz="30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表格</a:t>
            </a:r>
            <a:r>
              <a:rPr lang="zh-TW" altLang="en-US" sz="3000" dirty="0">
                <a:latin typeface="Consolas" panose="020B0609020204030204" pitchFamily="49" charset="0"/>
                <a:ea typeface="微軟正黑體" panose="020B0604030504040204" pitchFamily="34" charset="-120"/>
              </a:rPr>
              <a:t>標籤</a:t>
            </a:r>
            <a:endParaRPr lang="en-US" altLang="zh-TW" sz="30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E373D4B-C299-418A-8A09-C685A5C53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18" y="2060848"/>
            <a:ext cx="4181782" cy="322833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80CAFA6-6315-49AD-93C0-33E8403D5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939720"/>
            <a:ext cx="4536504" cy="139138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63B8538-E5B4-48B6-922A-3C069781937E}"/>
              </a:ext>
            </a:extLst>
          </p:cNvPr>
          <p:cNvSpPr/>
          <p:nvPr/>
        </p:nvSpPr>
        <p:spPr>
          <a:xfrm>
            <a:off x="5093404" y="1976270"/>
            <a:ext cx="22304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800">
              <a:spcBef>
                <a:spcPts val="750"/>
              </a:spcBef>
            </a:pPr>
            <a:r>
              <a:rPr lang="zh-TW" altLang="en-US" sz="30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框線</a:t>
            </a:r>
            <a:r>
              <a:rPr lang="en-US" altLang="zh-TW" sz="30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="1px"</a:t>
            </a:r>
            <a:endParaRPr lang="en-US" altLang="zh-TW" sz="30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10" name="向右箭號 9">
            <a:extLst>
              <a:ext uri="{FF2B5EF4-FFF2-40B4-BE49-F238E27FC236}">
                <a16:creationId xmlns:a16="http://schemas.microsoft.com/office/drawing/2014/main" id="{5F1D0E0C-6E6F-42A2-98EC-8CAE6F0C40E3}"/>
              </a:ext>
            </a:extLst>
          </p:cNvPr>
          <p:cNvSpPr/>
          <p:nvPr/>
        </p:nvSpPr>
        <p:spPr>
          <a:xfrm>
            <a:off x="2843808" y="2121739"/>
            <a:ext cx="2230433" cy="26306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39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合併儲存格：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40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colspan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、 </a:t>
            </a:r>
            <a:r>
              <a:rPr lang="en-US" altLang="zh-TW" sz="40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rowspan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029EF7-0151-40CF-A057-49371B3A96F9}"/>
              </a:ext>
            </a:extLst>
          </p:cNvPr>
          <p:cNvSpPr/>
          <p:nvPr/>
        </p:nvSpPr>
        <p:spPr>
          <a:xfrm>
            <a:off x="935596" y="3631631"/>
            <a:ext cx="7056784" cy="1503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800">
              <a:lnSpc>
                <a:spcPct val="150000"/>
              </a:lnSpc>
              <a:spcBef>
                <a:spcPts val="750"/>
              </a:spcBef>
            </a:pPr>
            <a:r>
              <a:rPr lang="en-US" altLang="zh-TW" sz="3000" dirty="0" err="1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colspan</a:t>
            </a:r>
            <a:r>
              <a:rPr lang="zh-TW" altLang="en-US" sz="3000" dirty="0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：用來水平合併多行儲存格</a:t>
            </a:r>
            <a:endParaRPr lang="en-US" altLang="zh-TW" sz="3000" dirty="0">
              <a:solidFill>
                <a:srgbClr val="0070C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0" algn="ctr" defTabSz="685800">
              <a:lnSpc>
                <a:spcPct val="150000"/>
              </a:lnSpc>
              <a:spcBef>
                <a:spcPts val="750"/>
              </a:spcBef>
            </a:pPr>
            <a:r>
              <a:rPr lang="en-US" altLang="zh-TW" sz="3000" dirty="0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&lt;td </a:t>
            </a:r>
            <a:r>
              <a:rPr lang="en-US" altLang="zh-TW" sz="3000" dirty="0" err="1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colspan</a:t>
            </a:r>
            <a:r>
              <a:rPr lang="en-US" altLang="zh-TW" sz="3000" dirty="0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="</a:t>
            </a:r>
            <a:r>
              <a:rPr lang="zh-TW" altLang="en-US" sz="30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要合併幾個直行</a:t>
            </a:r>
            <a:r>
              <a:rPr lang="en-US" altLang="zh-TW" sz="3000" dirty="0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"&gt;&lt;/td&gt;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7F15EED-C994-4B0E-ACF3-9600AB66EC82}"/>
              </a:ext>
            </a:extLst>
          </p:cNvPr>
          <p:cNvSpPr/>
          <p:nvPr/>
        </p:nvSpPr>
        <p:spPr>
          <a:xfrm>
            <a:off x="395536" y="1484784"/>
            <a:ext cx="8136904" cy="1495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800">
              <a:lnSpc>
                <a:spcPct val="150000"/>
              </a:lnSpc>
              <a:spcBef>
                <a:spcPts val="750"/>
              </a:spcBef>
            </a:pPr>
            <a:r>
              <a:rPr lang="en-US" altLang="zh-TW" sz="3000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rowspan</a:t>
            </a: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：用來垂直合併多行儲存格</a:t>
            </a:r>
            <a:endParaRPr lang="en-US" altLang="zh-TW" sz="3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ctr" defTabSz="685800">
              <a:lnSpc>
                <a:spcPct val="150000"/>
              </a:lnSpc>
              <a:spcBef>
                <a:spcPts val="750"/>
              </a:spcBef>
            </a:pP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&lt;td </a:t>
            </a:r>
            <a:r>
              <a:rPr lang="en-US" altLang="zh-TW" sz="3000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rowspan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="</a:t>
            </a:r>
            <a:r>
              <a:rPr lang="zh-TW" altLang="en-US" sz="3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要合併幾個橫列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"&gt;&lt;/td&gt;</a:t>
            </a:r>
          </a:p>
        </p:txBody>
      </p:sp>
    </p:spTree>
    <p:extLst>
      <p:ext uri="{BB962C8B-B14F-4D97-AF65-F5344CB8AC3E}">
        <p14:creationId xmlns:p14="http://schemas.microsoft.com/office/powerpoint/2010/main" val="2417192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rowspan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E373D4B-C299-418A-8A09-C685A5C53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393" y="1270083"/>
            <a:ext cx="4593212" cy="256640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80CAFA6-6315-49AD-93C0-33E8403D52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113" y="4269860"/>
            <a:ext cx="4323773" cy="139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420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colspan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E373D4B-C299-418A-8A09-C685A5C53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394" y="1216493"/>
            <a:ext cx="4593212" cy="252692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80CAFA6-6315-49AD-93C0-33E8403D52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648" y="4221088"/>
            <a:ext cx="4990703" cy="136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4733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排版表格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9D34367-FC3B-4BDB-B431-752D1C105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0728"/>
            <a:ext cx="5515745" cy="534427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37EDDBE-A26C-4D18-BA67-F831D1BF96FC}"/>
              </a:ext>
            </a:extLst>
          </p:cNvPr>
          <p:cNvSpPr/>
          <p:nvPr/>
        </p:nvSpPr>
        <p:spPr>
          <a:xfrm>
            <a:off x="323528" y="1916832"/>
            <a:ext cx="2736304" cy="15121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向右箭號 6">
            <a:extLst>
              <a:ext uri="{FF2B5EF4-FFF2-40B4-BE49-F238E27FC236}">
                <a16:creationId xmlns:a16="http://schemas.microsoft.com/office/drawing/2014/main" id="{EAD13984-A447-4CA3-ADA2-6FD4D4B45DA2}"/>
              </a:ext>
            </a:extLst>
          </p:cNvPr>
          <p:cNvSpPr/>
          <p:nvPr/>
        </p:nvSpPr>
        <p:spPr>
          <a:xfrm>
            <a:off x="3059832" y="2348880"/>
            <a:ext cx="2735997" cy="64807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B112DF4-6621-4377-BC64-494DE628C97F}"/>
              </a:ext>
            </a:extLst>
          </p:cNvPr>
          <p:cNvSpPr txBox="1"/>
          <p:nvPr/>
        </p:nvSpPr>
        <p:spPr>
          <a:xfrm>
            <a:off x="6012160" y="2434389"/>
            <a:ext cx="28674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替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td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加框線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09AB9FC-7664-4D43-A095-2D65AFAAF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315" y="3405229"/>
            <a:ext cx="4109716" cy="251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0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排版表格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9D34367-FC3B-4BDB-B431-752D1C105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88995"/>
            <a:ext cx="4772182" cy="305217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37EDDBE-A26C-4D18-BA67-F831D1BF96FC}"/>
              </a:ext>
            </a:extLst>
          </p:cNvPr>
          <p:cNvSpPr/>
          <p:nvPr/>
        </p:nvSpPr>
        <p:spPr>
          <a:xfrm>
            <a:off x="1115616" y="2813575"/>
            <a:ext cx="3528392" cy="4288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向右箭號 6">
            <a:extLst>
              <a:ext uri="{FF2B5EF4-FFF2-40B4-BE49-F238E27FC236}">
                <a16:creationId xmlns:a16="http://schemas.microsoft.com/office/drawing/2014/main" id="{EAD13984-A447-4CA3-ADA2-6FD4D4B45DA2}"/>
              </a:ext>
            </a:extLst>
          </p:cNvPr>
          <p:cNvSpPr/>
          <p:nvPr/>
        </p:nvSpPr>
        <p:spPr>
          <a:xfrm>
            <a:off x="4647409" y="2679854"/>
            <a:ext cx="576064" cy="64807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B112DF4-6621-4377-BC64-494DE628C97F}"/>
              </a:ext>
            </a:extLst>
          </p:cNvPr>
          <p:cNvSpPr txBox="1"/>
          <p:nvPr/>
        </p:nvSpPr>
        <p:spPr>
          <a:xfrm>
            <a:off x="5223475" y="2789469"/>
            <a:ext cx="39205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框線與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td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框線</a:t>
            </a:r>
            <a:r>
              <a:rPr lang="zh-TW" altLang="en-US" sz="2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合併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BD320F4-76CB-49F1-AB71-C3BC47C76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441" y="3591478"/>
            <a:ext cx="4007508" cy="233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6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排版表格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9D34367-FC3B-4BDB-B431-752D1C105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720"/>
            <a:ext cx="4527285" cy="322672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37EDDBE-A26C-4D18-BA67-F831D1BF96FC}"/>
              </a:ext>
            </a:extLst>
          </p:cNvPr>
          <p:cNvSpPr/>
          <p:nvPr/>
        </p:nvSpPr>
        <p:spPr>
          <a:xfrm>
            <a:off x="982668" y="2199274"/>
            <a:ext cx="2077164" cy="3229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向右箭號 6">
            <a:extLst>
              <a:ext uri="{FF2B5EF4-FFF2-40B4-BE49-F238E27FC236}">
                <a16:creationId xmlns:a16="http://schemas.microsoft.com/office/drawing/2014/main" id="{EAD13984-A447-4CA3-ADA2-6FD4D4B45DA2}"/>
              </a:ext>
            </a:extLst>
          </p:cNvPr>
          <p:cNvSpPr/>
          <p:nvPr/>
        </p:nvSpPr>
        <p:spPr>
          <a:xfrm>
            <a:off x="3028161" y="2199274"/>
            <a:ext cx="1588555" cy="32514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B112DF4-6621-4377-BC64-494DE628C97F}"/>
              </a:ext>
            </a:extLst>
          </p:cNvPr>
          <p:cNvSpPr txBox="1"/>
          <p:nvPr/>
        </p:nvSpPr>
        <p:spPr>
          <a:xfrm>
            <a:off x="4701947" y="2124753"/>
            <a:ext cx="15885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水平置中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D7CAD91-9C42-4CDF-8651-349DFE716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56194"/>
            <a:ext cx="9144000" cy="1503245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C857ED87-19A6-4DD5-8816-EB063F970AD7}"/>
              </a:ext>
            </a:extLst>
          </p:cNvPr>
          <p:cNvSpPr txBox="1"/>
          <p:nvPr/>
        </p:nvSpPr>
        <p:spPr>
          <a:xfrm>
            <a:off x="4720038" y="1059033"/>
            <a:ext cx="31861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margin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：外邊界距離</a:t>
            </a:r>
          </a:p>
        </p:txBody>
      </p:sp>
    </p:spTree>
    <p:extLst>
      <p:ext uri="{BB962C8B-B14F-4D97-AF65-F5344CB8AC3E}">
        <p14:creationId xmlns:p14="http://schemas.microsoft.com/office/powerpoint/2010/main" val="142871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文字置中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9D34367-FC3B-4BDB-B431-752D1C105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357" y="1878373"/>
            <a:ext cx="4527285" cy="153304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D7CAD91-9C42-4CDF-8651-349DFE716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785" y="3861048"/>
            <a:ext cx="5626430" cy="1503245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C857ED87-19A6-4DD5-8816-EB063F970AD7}"/>
              </a:ext>
            </a:extLst>
          </p:cNvPr>
          <p:cNvSpPr txBox="1"/>
          <p:nvPr/>
        </p:nvSpPr>
        <p:spPr>
          <a:xfrm>
            <a:off x="2724884" y="1119016"/>
            <a:ext cx="36942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text-align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：文字置中</a:t>
            </a:r>
          </a:p>
        </p:txBody>
      </p:sp>
    </p:spTree>
    <p:extLst>
      <p:ext uri="{BB962C8B-B14F-4D97-AF65-F5344CB8AC3E}">
        <p14:creationId xmlns:p14="http://schemas.microsoft.com/office/powerpoint/2010/main" val="200148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該做好心理準備了！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052736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課程節奏快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課程內容廣泛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不能鬆懈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每週需要認真學習與練習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攜帶自己的電腦來（沒有的提前跟我說）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18912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196752"/>
            <a:ext cx="7886700" cy="4351338"/>
          </a:xfrm>
        </p:spPr>
        <p:txBody>
          <a:bodyPr/>
          <a:lstStyle/>
          <a:p>
            <a:r>
              <a:rPr lang="zh-TW" altLang="en-US" dirty="0"/>
              <a:t>目標：寫出一個課表。</a:t>
            </a:r>
            <a:endParaRPr lang="en-US" altLang="zh-TW" dirty="0"/>
          </a:p>
          <a:p>
            <a:r>
              <a:rPr lang="zh-TW" altLang="en-US" dirty="0"/>
              <a:t>所需標籤：</a:t>
            </a:r>
            <a:r>
              <a:rPr lang="en-US" altLang="zh-TW" dirty="0">
                <a:latin typeface="Consolas" panose="020B0609020204030204" pitchFamily="49" charset="0"/>
              </a:rPr>
              <a:t>&lt;h&gt;</a:t>
            </a:r>
            <a:r>
              <a:rPr lang="zh-TW" altLang="en-US" dirty="0"/>
              <a:t>、</a:t>
            </a:r>
            <a:r>
              <a:rPr lang="en-US" altLang="zh-TW" dirty="0">
                <a:latin typeface="Consolas" panose="020B0609020204030204" pitchFamily="49" charset="0"/>
              </a:rPr>
              <a:t>&lt;table&gt;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&lt;tr&gt;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&lt;td&gt;</a:t>
            </a:r>
          </a:p>
          <a:p>
            <a:r>
              <a:rPr lang="zh-TW" altLang="en-US" dirty="0"/>
              <a:t>所需標籤屬性：</a:t>
            </a:r>
            <a:r>
              <a:rPr lang="en-US" altLang="zh-TW" dirty="0">
                <a:latin typeface="Consolas" panose="020B0609020204030204" pitchFamily="49" charset="0"/>
              </a:rPr>
              <a:t>style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 err="1">
                <a:latin typeface="Consolas" panose="020B0609020204030204" pitchFamily="49" charset="0"/>
              </a:rPr>
              <a:t>rowspan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" altLang="zh-TW" dirty="0" err="1">
                <a:latin typeface="Consolas" panose="020B0609020204030204" pitchFamily="49" charset="0"/>
              </a:rPr>
              <a:t>colspan</a:t>
            </a:r>
            <a:endParaRPr lang="en-US" altLang="zh-TW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64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宗旨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4351338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TW" altLang="en-US" sz="1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自學</a:t>
            </a:r>
            <a:endParaRPr lang="en-US" altLang="zh-TW" sz="13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endParaRPr lang="en-US" altLang="zh-TW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389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4351338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在開始學習網頁之前</a:t>
            </a:r>
            <a: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113900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你應該會需要一個</a:t>
            </a:r>
            <a:r>
              <a:rPr lang="zh-TW" altLang="en-US" sz="4000" dirty="0">
                <a:solidFill>
                  <a:srgbClr val="FF5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編輯器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！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" r="4226"/>
          <a:stretch/>
        </p:blipFill>
        <p:spPr>
          <a:xfrm>
            <a:off x="467544" y="1052736"/>
            <a:ext cx="6552728" cy="2304256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628800"/>
            <a:ext cx="5427541" cy="2740909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7" t="4003" r="3302" b="4296"/>
          <a:stretch/>
        </p:blipFill>
        <p:spPr>
          <a:xfrm>
            <a:off x="683568" y="2924943"/>
            <a:ext cx="3744416" cy="2880321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603" y="3636477"/>
            <a:ext cx="4692013" cy="2815208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11" y="1493331"/>
            <a:ext cx="6882378" cy="387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14500"/>
            <a:ext cx="6096000" cy="3429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9347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幾種教派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3960440" cy="3791671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文字方塊 2"/>
          <p:cNvSpPr txBox="1"/>
          <p:nvPr/>
        </p:nvSpPr>
        <p:spPr>
          <a:xfrm>
            <a:off x="0" y="4988423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記事本、</a:t>
            </a:r>
            <a: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Notepad++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196752"/>
            <a:ext cx="3608499" cy="3791671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8335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幾種教派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412" y="5005624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WebStorm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290012"/>
            <a:ext cx="6192688" cy="3715612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241789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7335</TotalTime>
  <Words>1753</Words>
  <Application>Microsoft Office PowerPoint</Application>
  <PresentationFormat>如螢幕大小 (4:3)</PresentationFormat>
  <Paragraphs>198</Paragraphs>
  <Slides>40</Slides>
  <Notes>39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8" baseType="lpstr">
      <vt:lpstr>微軟正黑體</vt:lpstr>
      <vt:lpstr>新細明體</vt:lpstr>
      <vt:lpstr>Arial</vt:lpstr>
      <vt:lpstr>Calibri</vt:lpstr>
      <vt:lpstr>Calibri Light</vt:lpstr>
      <vt:lpstr>Consolas</vt:lpstr>
      <vt:lpstr>Helvetica</vt:lpstr>
      <vt:lpstr>2_Office 佈景主題</vt:lpstr>
      <vt:lpstr>網頁組</vt:lpstr>
      <vt:lpstr>小組聚會時間</vt:lpstr>
      <vt:lpstr>本學期規劃</vt:lpstr>
      <vt:lpstr>該做好心理準備了！</vt:lpstr>
      <vt:lpstr>宗旨</vt:lpstr>
      <vt:lpstr>PowerPoint 簡報</vt:lpstr>
      <vt:lpstr>你應該會需要一個編輯器！</vt:lpstr>
      <vt:lpstr>幾種教派</vt:lpstr>
      <vt:lpstr>幾種教派</vt:lpstr>
      <vt:lpstr>幾種教派</vt:lpstr>
      <vt:lpstr>安裝 VSCode</vt:lpstr>
      <vt:lpstr>安裝 VSCode</vt:lpstr>
      <vt:lpstr>安裝完後的畫面</vt:lpstr>
      <vt:lpstr>啟用自動排版</vt:lpstr>
      <vt:lpstr>變更語言</vt:lpstr>
      <vt:lpstr>其他插件 – Bracket Pair Colorizer 2</vt:lpstr>
      <vt:lpstr>其他插件 – CSS Format</vt:lpstr>
      <vt:lpstr>使用編輯器的小提醒</vt:lpstr>
      <vt:lpstr>使用編輯器的小提醒</vt:lpstr>
      <vt:lpstr>PowerPoint 簡報</vt:lpstr>
      <vt:lpstr>HTML 是什麼？</vt:lpstr>
      <vt:lpstr>標記語言是什麼？</vt:lpstr>
      <vt:lpstr>標記語言是什麼？</vt:lpstr>
      <vt:lpstr>標記語言是什麼？</vt:lpstr>
      <vt:lpstr>標記語言是什麼？</vt:lpstr>
      <vt:lpstr>一個基礎的 HTML 架構</vt:lpstr>
      <vt:lpstr>一個基礎的 HTML 架構</vt:lpstr>
      <vt:lpstr>&lt;p&gt;&lt;/p&gt;</vt:lpstr>
      <vt:lpstr>&lt;div&gt;&lt;/div&gt;</vt:lpstr>
      <vt:lpstr>&lt;hX&gt;&lt;/h&gt;</vt:lpstr>
      <vt:lpstr>&lt;table&gt;&lt;/table&gt;</vt:lpstr>
      <vt:lpstr>&lt;table&gt;&lt;/table&gt;</vt:lpstr>
      <vt:lpstr>合併儲存格： colspan 、 rowspan</vt:lpstr>
      <vt:lpstr>rowspan</vt:lpstr>
      <vt:lpstr>colspan</vt:lpstr>
      <vt:lpstr>排版表格</vt:lpstr>
      <vt:lpstr>排版表格</vt:lpstr>
      <vt:lpstr>排版表格</vt:lpstr>
      <vt:lpstr>文字置中</vt:lpstr>
      <vt:lpstr>作業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WN-pc</dc:creator>
  <cp:lastModifiedBy>蔡易錡</cp:lastModifiedBy>
  <cp:revision>418</cp:revision>
  <dcterms:created xsi:type="dcterms:W3CDTF">2018-09-09T14:57:53Z</dcterms:created>
  <dcterms:modified xsi:type="dcterms:W3CDTF">2020-10-02T08:28:59Z</dcterms:modified>
</cp:coreProperties>
</file>