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&lt;script src="https://code.jquery.com/jquery-3.5.1.slim.min.js&gt;&lt;/script&gt;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內文層級一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1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</a:p>
        </p:txBody>
      </p:sp>
      <p:sp>
        <p:nvSpPr>
          <p:cNvPr id="52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75" name="內文層級一…"/>
          <p:cNvSpPr txBox="1"/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Text Placeholder 3"/>
          <p:cNvSpPr/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7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</a:p>
        </p:txBody>
      </p:sp>
      <p:sp>
        <p:nvSpPr>
          <p:cNvPr id="78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86" name="Picture Placeholder 2"/>
          <p:cNvSpPr/>
          <p:nvPr>
            <p:ph type="pic" sz="half" idx="2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內文層級一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</a:p>
        </p:txBody>
      </p:sp>
      <p:sp>
        <p:nvSpPr>
          <p:cNvPr id="89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4423378" y="6356351"/>
            <a:ext cx="297246" cy="27799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s.gle/P9B5h44PG2QkbWLKA" TargetMode="External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標題 1"/>
          <p:cNvSpPr txBox="1"/>
          <p:nvPr>
            <p:ph type="ctrTitle"/>
          </p:nvPr>
        </p:nvSpPr>
        <p:spPr>
          <a:xfrm>
            <a:off x="-1" y="2883272"/>
            <a:ext cx="9134741" cy="1091457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網頁組</a:t>
            </a:r>
          </a:p>
        </p:txBody>
      </p:sp>
      <p:pic>
        <p:nvPicPr>
          <p:cNvPr id="99" name="圖片 4" descr="圖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092" y="2428463"/>
            <a:ext cx="1887884" cy="188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圖片 9" descr="圖片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57026" y="2428463"/>
            <a:ext cx="1586697" cy="188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5"/>
          <p:cNvSpPr txBox="1"/>
          <p:nvPr>
            <p:ph type="sldNum" sz="quarter" idx="2"/>
          </p:nvPr>
        </p:nvSpPr>
        <p:spPr>
          <a:xfrm>
            <a:off x="4423378" y="6356351"/>
            <a:ext cx="297246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監聽目標元素</a:t>
            </a:r>
            <a:r>
              <a:rPr>
                <a:solidFill>
                  <a:srgbClr val="00B050"/>
                </a:solidFill>
              </a:rPr>
              <a:t>事件</a:t>
            </a:r>
          </a:p>
        </p:txBody>
      </p:sp>
      <p:sp>
        <p:nvSpPr>
          <p:cNvPr id="154" name="內容版面配置區 4"/>
          <p:cNvSpPr txBox="1"/>
          <p:nvPr>
            <p:ph type="body" idx="1"/>
          </p:nvPr>
        </p:nvSpPr>
        <p:spPr>
          <a:xfrm>
            <a:off x="251519" y="1412775"/>
            <a:ext cx="8640962" cy="453650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20000"/>
              </a:lnSpc>
              <a:buSzTx/>
              <a:buNone/>
              <a:defRPr sz="2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原生 </a:t>
            </a:r>
            <a:r>
              <a:t>JS</a:t>
            </a:r>
            <a:endParaRPr sz="1900"/>
          </a:p>
          <a:p>
            <a:pPr marL="0" indent="0" algn="ctr">
              <a:lnSpc>
                <a:spcPct val="120000"/>
              </a:lnSpc>
              <a:buSzTx/>
              <a:buNone/>
              <a:defRPr sz="2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document . getElementBy</a:t>
            </a:r>
            <a:r>
              <a:rPr>
                <a:solidFill>
                  <a:srgbClr val="FF0000"/>
                </a:solidFill>
              </a:rPr>
              <a:t>Id</a:t>
            </a:r>
            <a:r>
              <a:t>("</a:t>
            </a:r>
            <a:r>
              <a:rPr>
                <a:solidFill>
                  <a:srgbClr val="FF0000"/>
                </a:solidFill>
              </a:rPr>
              <a:t>id</a:t>
            </a:r>
            <a:r>
              <a:t>") . </a:t>
            </a:r>
            <a:r>
              <a:rPr>
                <a:latin typeface="Arial"/>
                <a:ea typeface="Arial"/>
                <a:cs typeface="Arial"/>
                <a:sym typeface="Arial"/>
              </a:rPr>
              <a:t>addEventListener</a:t>
            </a:r>
            <a:r>
              <a:rPr>
                <a:solidFill>
                  <a:srgbClr val="00B050"/>
                </a:solidFill>
              </a:rPr>
              <a:t>( </a:t>
            </a:r>
            <a:r>
              <a:t>'click' , function()</a:t>
            </a:r>
            <a:r>
              <a:rPr>
                <a:solidFill>
                  <a:srgbClr val="00B050"/>
                </a:solidFill>
              </a:rPr>
              <a:t> )</a:t>
            </a:r>
            <a:endParaRPr sz="2500">
              <a:solidFill>
                <a:schemeClr val="accent2"/>
              </a:solidFill>
            </a:endParaRPr>
          </a:p>
          <a:p>
            <a:pPr marL="0" indent="0" algn="ctr">
              <a:lnSpc>
                <a:spcPct val="120000"/>
              </a:lnSpc>
              <a:buSzTx/>
              <a:buNone/>
              <a:defRPr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 marL="0" indent="0" algn="ctr">
              <a:lnSpc>
                <a:spcPct val="120000"/>
              </a:lnSpc>
              <a:buSzTx/>
              <a:buNone/>
              <a:defRPr sz="2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JQuery</a:t>
            </a:r>
            <a:endParaRPr sz="2500"/>
          </a:p>
          <a:p>
            <a:pPr marL="0" indent="0">
              <a:lnSpc>
                <a:spcPct val="120000"/>
              </a:lnSpc>
              <a:buSzTx/>
              <a:buNone/>
              <a:defRPr sz="2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			  $("</a:t>
            </a:r>
            <a:r>
              <a:rPr>
                <a:solidFill>
                  <a:srgbClr val="FF0000"/>
                </a:solidFill>
              </a:rPr>
              <a:t>#id</a:t>
            </a:r>
            <a:r>
              <a:t>") . on ( ' click ', function() {</a:t>
            </a:r>
            <a:endParaRPr sz="1900"/>
          </a:p>
          <a:p>
            <a:pPr marL="0" indent="0">
              <a:lnSpc>
                <a:spcPct val="120000"/>
              </a:lnSpc>
              <a:buSzTx/>
              <a:buNone/>
              <a:defRPr sz="2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				  </a:t>
            </a:r>
            <a:r>
              <a:rPr sz="2200">
                <a:solidFill>
                  <a:schemeClr val="accent2"/>
                </a:solidFill>
              </a:rPr>
              <a:t>妳的</a:t>
            </a:r>
            <a:r>
              <a:rPr sz="2200">
                <a:solidFill>
                  <a:schemeClr val="accent2"/>
                </a:solidFill>
              </a:rPr>
              <a:t>JQuery</a:t>
            </a:r>
            <a:r>
              <a:rPr sz="2200">
                <a:solidFill>
                  <a:schemeClr val="accent2"/>
                </a:solidFill>
              </a:rPr>
              <a:t>程式</a:t>
            </a:r>
            <a:endParaRPr sz="2500"/>
          </a:p>
          <a:p>
            <a:pPr marL="0" indent="0">
              <a:lnSpc>
                <a:spcPct val="120000"/>
              </a:lnSpc>
              <a:buSzTx/>
              <a:buNone/>
              <a:defRPr sz="2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			  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 Placeholder 5"/>
          <p:cNvSpPr txBox="1"/>
          <p:nvPr>
            <p:ph type="sldNum" sz="quarter" idx="2"/>
          </p:nvPr>
        </p:nvSpPr>
        <p:spPr>
          <a:xfrm>
            <a:off x="4423378" y="6356351"/>
            <a:ext cx="297246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獲取 和 設定 元素屬性</a:t>
            </a:r>
          </a:p>
        </p:txBody>
      </p:sp>
      <p:sp>
        <p:nvSpPr>
          <p:cNvPr id="158" name="內容版面配置區 4"/>
          <p:cNvSpPr txBox="1"/>
          <p:nvPr>
            <p:ph type="body" sz="quarter" idx="1"/>
          </p:nvPr>
        </p:nvSpPr>
        <p:spPr>
          <a:xfrm>
            <a:off x="909931" y="1389617"/>
            <a:ext cx="2160241" cy="10859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獲取元素屬性</a:t>
            </a:r>
          </a:p>
          <a:p>
            <a:pPr marL="0" indent="0">
              <a:lnSpc>
                <a:spcPct val="100000"/>
              </a:lnSpc>
              <a:buSzTx/>
              <a:buNone/>
              <a:defRPr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attr("</a:t>
            </a:r>
            <a:r>
              <a:rPr>
                <a:solidFill>
                  <a:schemeClr val="accent2"/>
                </a:solidFill>
              </a:rPr>
              <a:t>屬姓名</a:t>
            </a:r>
            <a:r>
              <a:t>")</a:t>
            </a:r>
          </a:p>
        </p:txBody>
      </p:sp>
      <p:grpSp>
        <p:nvGrpSpPr>
          <p:cNvPr id="164" name="群組 2"/>
          <p:cNvGrpSpPr/>
          <p:nvPr/>
        </p:nvGrpSpPr>
        <p:grpSpPr>
          <a:xfrm>
            <a:off x="4063420" y="1109325"/>
            <a:ext cx="4470105" cy="1659663"/>
            <a:chOff x="0" y="0"/>
            <a:chExt cx="4470103" cy="1659661"/>
          </a:xfrm>
        </p:grpSpPr>
        <p:grpSp>
          <p:nvGrpSpPr>
            <p:cNvPr id="162" name="群組 5"/>
            <p:cNvGrpSpPr/>
            <p:nvPr/>
          </p:nvGrpSpPr>
          <p:grpSpPr>
            <a:xfrm>
              <a:off x="0" y="0"/>
              <a:ext cx="4470104" cy="1584176"/>
              <a:chOff x="0" y="0"/>
              <a:chExt cx="4470103" cy="1584175"/>
            </a:xfrm>
          </p:grpSpPr>
          <p:sp>
            <p:nvSpPr>
              <p:cNvPr id="159" name="圓角矩形 8"/>
              <p:cNvSpPr/>
              <p:nvPr/>
            </p:nvSpPr>
            <p:spPr>
              <a:xfrm>
                <a:off x="0" y="0"/>
                <a:ext cx="4470104" cy="1584176"/>
              </a:xfrm>
              <a:prstGeom prst="roundRect">
                <a:avLst>
                  <a:gd name="adj" fmla="val 16667"/>
                </a:avLst>
              </a:prstGeom>
              <a:solidFill>
                <a:srgbClr val="DEEBF7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" name="文字方塊 7"/>
              <p:cNvSpPr txBox="1"/>
              <p:nvPr/>
            </p:nvSpPr>
            <p:spPr>
              <a:xfrm>
                <a:off x="113429" y="600701"/>
                <a:ext cx="4309466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2500">
                    <a:solidFill>
                      <a:srgbClr val="0070C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$("</a:t>
                </a:r>
                <a:r>
                  <a:rPr>
                    <a:solidFill>
                      <a:srgbClr val="FF0000"/>
                    </a:solidFill>
                  </a:rPr>
                  <a:t>img</a:t>
                </a:r>
                <a:r>
                  <a:t>") . attr("</a:t>
                </a:r>
                <a:r>
                  <a:rPr>
                    <a:solidFill>
                      <a:schemeClr val="accent2"/>
                    </a:solidFill>
                  </a:rPr>
                  <a:t>src</a:t>
                </a:r>
                <a:r>
                  <a:t>")</a:t>
                </a:r>
              </a:p>
            </p:txBody>
          </p:sp>
          <p:sp>
            <p:nvSpPr>
              <p:cNvPr id="161" name="文字方塊 8"/>
              <p:cNvSpPr txBox="1"/>
              <p:nvPr/>
            </p:nvSpPr>
            <p:spPr>
              <a:xfrm>
                <a:off x="113432" y="94282"/>
                <a:ext cx="4309466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2500">
                    <a:solidFill>
                      <a:srgbClr val="0070C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&lt;img src="</a:t>
                </a:r>
                <a:r>
                  <a:rPr>
                    <a:solidFill>
                      <a:schemeClr val="accent2"/>
                    </a:solidFill>
                  </a:rPr>
                  <a:t>test . jpg</a:t>
                </a:r>
                <a:r>
                  <a:t>"&gt;</a:t>
                </a:r>
              </a:p>
            </p:txBody>
          </p:sp>
        </p:grpSp>
        <p:sp>
          <p:nvSpPr>
            <p:cNvPr id="163" name="文字方塊 10"/>
            <p:cNvSpPr txBox="1"/>
            <p:nvPr/>
          </p:nvSpPr>
          <p:spPr>
            <a:xfrm>
              <a:off x="784087" y="1111021"/>
              <a:ext cx="2968152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500">
                  <a:solidFill>
                    <a:srgbClr val="0070C0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r>
                <a:t>得到：</a:t>
              </a:r>
              <a:r>
                <a:rPr>
                  <a:solidFill>
                    <a:schemeClr val="accent2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test . jpg</a:t>
              </a:r>
            </a:p>
          </p:txBody>
        </p:sp>
      </p:grpSp>
      <p:grpSp>
        <p:nvGrpSpPr>
          <p:cNvPr id="170" name="群組 12"/>
          <p:cNvGrpSpPr/>
          <p:nvPr/>
        </p:nvGrpSpPr>
        <p:grpSpPr>
          <a:xfrm>
            <a:off x="1043607" y="4382475"/>
            <a:ext cx="7150596" cy="1584177"/>
            <a:chOff x="0" y="0"/>
            <a:chExt cx="7150594" cy="1584175"/>
          </a:xfrm>
        </p:grpSpPr>
        <p:grpSp>
          <p:nvGrpSpPr>
            <p:cNvPr id="168" name="群組 13"/>
            <p:cNvGrpSpPr/>
            <p:nvPr/>
          </p:nvGrpSpPr>
          <p:grpSpPr>
            <a:xfrm>
              <a:off x="-1" y="0"/>
              <a:ext cx="7150596" cy="1584176"/>
              <a:chOff x="0" y="0"/>
              <a:chExt cx="7150594" cy="1584175"/>
            </a:xfrm>
          </p:grpSpPr>
          <p:sp>
            <p:nvSpPr>
              <p:cNvPr id="165" name="圓角矩形 8"/>
              <p:cNvSpPr/>
              <p:nvPr/>
            </p:nvSpPr>
            <p:spPr>
              <a:xfrm>
                <a:off x="0" y="0"/>
                <a:ext cx="7056784" cy="1584176"/>
              </a:xfrm>
              <a:prstGeom prst="roundRect">
                <a:avLst>
                  <a:gd name="adj" fmla="val 16667"/>
                </a:avLst>
              </a:prstGeom>
              <a:solidFill>
                <a:srgbClr val="DEEBF7"/>
              </a:solidFill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6" name="文字方塊 16"/>
              <p:cNvSpPr/>
              <p:nvPr/>
            </p:nvSpPr>
            <p:spPr>
              <a:xfrm>
                <a:off x="13295" y="582887"/>
                <a:ext cx="7137300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500">
                    <a:solidFill>
                      <a:srgbClr val="0070C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$("</a:t>
                </a:r>
                <a:r>
                  <a:rPr>
                    <a:solidFill>
                      <a:srgbClr val="FF0000"/>
                    </a:solidFill>
                  </a:rPr>
                  <a:t>img</a:t>
                </a:r>
                <a:r>
                  <a:t>") . attr("</a:t>
                </a:r>
                <a:r>
                  <a:rPr>
                    <a:solidFill>
                      <a:schemeClr val="accent2"/>
                    </a:solidFill>
                  </a:rPr>
                  <a:t>src</a:t>
                </a:r>
                <a:r>
                  <a:t>" , "</a:t>
                </a:r>
                <a:r>
                  <a:rPr>
                    <a:solidFill>
                      <a:schemeClr val="accent2"/>
                    </a:solidFill>
                  </a:rPr>
                  <a:t>new . jpg</a:t>
                </a:r>
                <a:r>
                  <a:t>")</a:t>
                </a:r>
              </a:p>
            </p:txBody>
          </p:sp>
          <p:sp>
            <p:nvSpPr>
              <p:cNvPr id="167" name="文字方塊 17"/>
              <p:cNvSpPr/>
              <p:nvPr/>
            </p:nvSpPr>
            <p:spPr>
              <a:xfrm>
                <a:off x="1344045" y="89200"/>
                <a:ext cx="436433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500">
                    <a:solidFill>
                      <a:srgbClr val="0070C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&lt;img src="</a:t>
                </a:r>
                <a:r>
                  <a:rPr>
                    <a:solidFill>
                      <a:schemeClr val="accent2"/>
                    </a:solidFill>
                  </a:rPr>
                  <a:t>test . jpg</a:t>
                </a:r>
                <a:r>
                  <a:t>"&gt;</a:t>
                </a:r>
              </a:p>
            </p:txBody>
          </p:sp>
        </p:grpSp>
        <p:sp>
          <p:nvSpPr>
            <p:cNvPr id="169" name="文字方塊 14"/>
            <p:cNvSpPr/>
            <p:nvPr/>
          </p:nvSpPr>
          <p:spPr>
            <a:xfrm>
              <a:off x="992163" y="1076573"/>
              <a:ext cx="506809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500">
                  <a:solidFill>
                    <a:srgbClr val="0070C0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  <a:r>
                <a:t>得到：</a:t>
              </a:r>
              <a:r>
                <a:rPr>
                  <a:latin typeface="Menlo Regular"/>
                  <a:ea typeface="Menlo Regular"/>
                  <a:cs typeface="Menlo Regular"/>
                  <a:sym typeface="Menlo Regular"/>
                </a:rPr>
                <a:t>&lt;img src="</a:t>
              </a:r>
              <a:r>
                <a:rPr>
                  <a:solidFill>
                    <a:schemeClr val="accent2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new . jpg</a:t>
              </a:r>
              <a:r>
                <a:rPr>
                  <a:latin typeface="Menlo Regular"/>
                  <a:ea typeface="Menlo Regular"/>
                  <a:cs typeface="Menlo Regular"/>
                  <a:sym typeface="Menlo Regular"/>
                </a:rPr>
                <a:t>"&gt;</a:t>
              </a:r>
              <a:endParaRPr>
                <a:latin typeface="Menlo Regular"/>
                <a:ea typeface="Menlo Regular"/>
                <a:cs typeface="Menlo Regular"/>
                <a:sym typeface="Menlo Regular"/>
              </a:endParaRPr>
            </a:p>
          </p:txBody>
        </p:sp>
      </p:grpSp>
      <p:sp>
        <p:nvSpPr>
          <p:cNvPr id="171" name="內容版面配置區 4"/>
          <p:cNvSpPr txBox="1"/>
          <p:nvPr/>
        </p:nvSpPr>
        <p:spPr>
          <a:xfrm>
            <a:off x="2886882" y="3250305"/>
            <a:ext cx="3365871" cy="1085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 defTabSz="685800">
              <a:spcBef>
                <a:spcPts val="700"/>
              </a:spcBef>
              <a:defRPr sz="2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設定元素屬性</a:t>
            </a:r>
            <a:endParaRPr sz="1900"/>
          </a:p>
          <a:p>
            <a:pPr algn="ctr" defTabSz="685800">
              <a:spcBef>
                <a:spcPts val="700"/>
              </a:spcBef>
              <a:defRPr sz="2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attr("</a:t>
            </a:r>
            <a:r>
              <a:t>屬姓名</a:t>
            </a:r>
            <a:r>
              <a:t>" , "</a:t>
            </a:r>
            <a:r>
              <a:t>屬姓值</a:t>
            </a:r>
            <a:r>
              <a:t>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5"/>
          <p:cNvSpPr txBox="1"/>
          <p:nvPr>
            <p:ph type="sldNum" sz="quarter" idx="2"/>
          </p:nvPr>
        </p:nvSpPr>
        <p:spPr>
          <a:xfrm>
            <a:off x="4423378" y="6356351"/>
            <a:ext cx="297246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作業</a:t>
            </a:r>
          </a:p>
        </p:txBody>
      </p:sp>
      <p:sp>
        <p:nvSpPr>
          <p:cNvPr id="175" name="內容版面配置區 2"/>
          <p:cNvSpPr txBox="1"/>
          <p:nvPr>
            <p:ph type="body" idx="1"/>
          </p:nvPr>
        </p:nvSpPr>
        <p:spPr>
          <a:xfrm>
            <a:off x="476089" y="1196752"/>
            <a:ext cx="8191821" cy="4351338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目標：將 猜拳 互動式網頁 原生 </a:t>
            </a:r>
            <a:r>
              <a:t>JS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 更改成 </a:t>
            </a:r>
            <a: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5"/>
          <p:cNvSpPr txBox="1"/>
          <p:nvPr>
            <p:ph type="sldNum" sz="quarter" idx="2"/>
          </p:nvPr>
        </p:nvSpPr>
        <p:spPr>
          <a:xfrm>
            <a:off x="4423378" y="6356351"/>
            <a:ext cx="297246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心得回饋</a:t>
            </a:r>
          </a:p>
        </p:txBody>
      </p:sp>
      <p:sp>
        <p:nvSpPr>
          <p:cNvPr id="179" name="矩形 3"/>
          <p:cNvSpPr txBox="1"/>
          <p:nvPr/>
        </p:nvSpPr>
        <p:spPr>
          <a:xfrm>
            <a:off x="2710658" y="5435431"/>
            <a:ext cx="391019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https://forms.gle/P9B5h44PG2QkbWLKA</a:t>
            </a:r>
          </a:p>
        </p:txBody>
      </p:sp>
      <p:pic>
        <p:nvPicPr>
          <p:cNvPr id="180" name="201018204620.png" descr="2010182046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894" y="988941"/>
            <a:ext cx="4320212" cy="4320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JavaScript</a:t>
            </a:r>
          </a:p>
        </p:txBody>
      </p:sp>
      <p:pic>
        <p:nvPicPr>
          <p:cNvPr id="106" name="內容版面配置區 3" descr="內容版面配置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47" y="1865211"/>
            <a:ext cx="9149847" cy="3127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jQuery</a:t>
            </a:r>
            <a:r>
              <a:t> 是什麼？</a:t>
            </a:r>
          </a:p>
        </p:txBody>
      </p:sp>
      <p:sp>
        <p:nvSpPr>
          <p:cNvPr id="110" name="內容版面配置區 4"/>
          <p:cNvSpPr txBox="1"/>
          <p:nvPr>
            <p:ph type="body" idx="1"/>
          </p:nvPr>
        </p:nvSpPr>
        <p:spPr>
          <a:xfrm>
            <a:off x="251519" y="1124743"/>
            <a:ext cx="8640962" cy="5052221"/>
          </a:xfrm>
          <a:prstGeom prst="rect">
            <a:avLst/>
          </a:prstGeom>
        </p:spPr>
        <p:txBody>
          <a:bodyPr/>
          <a:lstStyle/>
          <a:p>
            <a:pPr marL="171450" indent="-171450">
              <a:lnSpc>
                <a:spcPct val="150000"/>
              </a:lnSpc>
              <a:defRPr sz="25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一個以</a:t>
            </a:r>
            <a:r>
              <a:t>Javascript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編寫的函式庫</a:t>
            </a:r>
          </a:p>
          <a:p>
            <a:pPr marL="171450" indent="-171450">
              <a:lnSpc>
                <a:spcPct val="150000"/>
              </a:lnSpc>
              <a:defRPr sz="25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精簡化</a:t>
            </a:r>
            <a:r>
              <a:t>JS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編寫</a:t>
            </a:r>
          </a:p>
          <a:p>
            <a:pPr marL="171450" indent="-171450">
              <a:lnSpc>
                <a:spcPct val="150000"/>
              </a:lnSpc>
              <a:defRPr sz="2500"/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易學習</a:t>
            </a:r>
          </a:p>
          <a:p>
            <a:pPr marL="171450" indent="-171450">
              <a:lnSpc>
                <a:spcPct val="150000"/>
              </a:lnSpc>
              <a:defRPr sz="2500">
                <a:solidFill>
                  <a:srgbClr val="FF000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寫得更少，但做的更多</a:t>
            </a:r>
          </a:p>
        </p:txBody>
      </p:sp>
      <p:pic>
        <p:nvPicPr>
          <p:cNvPr id="111" name="圖片 13" descr="圖片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2980" y="1469250"/>
            <a:ext cx="3919501" cy="391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如何使用 </a:t>
            </a:r>
            <a:r>
              <a:t>jQuery</a:t>
            </a:r>
          </a:p>
        </p:txBody>
      </p:sp>
      <p:sp>
        <p:nvSpPr>
          <p:cNvPr id="115" name="內容版面配置區 4"/>
          <p:cNvSpPr txBox="1"/>
          <p:nvPr>
            <p:ph type="body" idx="1"/>
          </p:nvPr>
        </p:nvSpPr>
        <p:spPr>
          <a:xfrm>
            <a:off x="0" y="1952835"/>
            <a:ext cx="9144000" cy="2952330"/>
          </a:xfrm>
          <a:prstGeom prst="rect">
            <a:avLst/>
          </a:prstGeom>
        </p:spPr>
        <p:txBody>
          <a:bodyPr/>
          <a:lstStyle/>
          <a:p>
            <a:pPr marL="0" indent="0" algn="ctr" defTabSz="665226">
              <a:lnSpc>
                <a:spcPct val="150000"/>
              </a:lnSpc>
              <a:spcBef>
                <a:spcPts val="600"/>
              </a:spcBef>
              <a:buSzTx/>
              <a:buNone/>
              <a:defRPr sz="291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套用 </a:t>
            </a:r>
            <a:r>
              <a:t>JQuery CDN</a:t>
            </a:r>
            <a:br/>
            <a:r>
              <a:rPr sz="1649">
                <a:solidFill>
                  <a:srgbClr val="000000"/>
                </a:solidFill>
              </a:rPr>
              <a:t>&lt;</a:t>
            </a:r>
            <a:r>
              <a:rPr sz="1649">
                <a:solidFill>
                  <a:schemeClr val="accent2"/>
                </a:solidFill>
              </a:rPr>
              <a:t>script</a:t>
            </a:r>
            <a:r>
              <a:rPr sz="1649">
                <a:solidFill>
                  <a:srgbClr val="000000"/>
                </a:solidFill>
              </a:rPr>
              <a:t> src="</a:t>
            </a:r>
            <a:r>
              <a:rPr sz="1649">
                <a:solidFill>
                  <a:srgbClr val="00B050"/>
                </a:solidFill>
              </a:rPr>
              <a:t>https://code.jquery.com/jquery-3.5.1.slim.min.js</a:t>
            </a:r>
            <a:r>
              <a:rPr sz="1649">
                <a:solidFill>
                  <a:srgbClr val="000000"/>
                </a:solidFill>
              </a:rPr>
              <a:t>"&gt;&lt;/</a:t>
            </a:r>
            <a:r>
              <a:rPr sz="1649">
                <a:solidFill>
                  <a:schemeClr val="accent2"/>
                </a:solidFill>
              </a:rPr>
              <a:t>script</a:t>
            </a:r>
            <a:r>
              <a:rPr sz="1649">
                <a:solidFill>
                  <a:srgbClr val="000000"/>
                </a:solidFill>
              </a:rPr>
              <a:t>&gt;</a:t>
            </a:r>
            <a:endParaRPr sz="1649">
              <a:solidFill>
                <a:srgbClr val="000000"/>
              </a:solidFill>
            </a:endParaRPr>
          </a:p>
          <a:p>
            <a:pPr marL="0" indent="0" algn="ctr" defTabSz="665226">
              <a:lnSpc>
                <a:spcPct val="150000"/>
              </a:lnSpc>
              <a:spcBef>
                <a:spcPts val="600"/>
              </a:spcBef>
              <a:buSzTx/>
              <a:buNone/>
              <a:defRPr sz="1649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0" indent="0" algn="ctr" defTabSz="665226">
              <a:lnSpc>
                <a:spcPct val="150000"/>
              </a:lnSpc>
              <a:spcBef>
                <a:spcPts val="600"/>
              </a:spcBef>
              <a:buSzTx/>
              <a:buNone/>
              <a:defRPr sz="291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下載下來</a:t>
            </a:r>
          </a:p>
          <a:p>
            <a:pPr marL="0" indent="0" algn="ctr" defTabSz="665226">
              <a:lnSpc>
                <a:spcPct val="150000"/>
              </a:lnSpc>
              <a:spcBef>
                <a:spcPts val="600"/>
              </a:spcBef>
              <a:buSzTx/>
              <a:buNone/>
              <a:defRPr sz="1746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https://code.jquery.com/jquery-3.5.1.slim.min.js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圓角矩形 8"/>
          <p:cNvSpPr/>
          <p:nvPr/>
        </p:nvSpPr>
        <p:spPr>
          <a:xfrm>
            <a:off x="251519" y="1340767"/>
            <a:ext cx="8640962" cy="1872209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為什麼要用 </a:t>
            </a:r>
            <a:r>
              <a:t>JQuery</a:t>
            </a:r>
            <a:r>
              <a:t> </a:t>
            </a:r>
            <a:r>
              <a:t>?</a:t>
            </a:r>
          </a:p>
        </p:txBody>
      </p:sp>
      <p:sp>
        <p:nvSpPr>
          <p:cNvPr id="122" name="圓角矩形 8"/>
          <p:cNvSpPr/>
          <p:nvPr/>
        </p:nvSpPr>
        <p:spPr>
          <a:xfrm>
            <a:off x="3059832" y="3717032"/>
            <a:ext cx="3024336" cy="2032619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內容版面配置區 4"/>
          <p:cNvSpPr txBox="1"/>
          <p:nvPr>
            <p:ph type="body" idx="1"/>
          </p:nvPr>
        </p:nvSpPr>
        <p:spPr>
          <a:xfrm>
            <a:off x="251519" y="1274885"/>
            <a:ext cx="8640962" cy="467439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20000"/>
              </a:lnSpc>
              <a:buSzTx/>
              <a:buNone/>
              <a:defRPr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原生 </a:t>
            </a:r>
            <a:r>
              <a:t>JS</a:t>
            </a:r>
            <a:endParaRPr sz="1400"/>
          </a:p>
          <a:p>
            <a:pPr marL="0" indent="0" algn="ctr">
              <a:lnSpc>
                <a:spcPct val="120000"/>
              </a:lnSpc>
              <a:buSzTx/>
              <a:buNone/>
              <a:defRPr sz="1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document . getElementBy</a:t>
            </a:r>
            <a:r>
              <a:rPr>
                <a:solidFill>
                  <a:srgbClr val="FF0000"/>
                </a:solidFill>
              </a:rPr>
              <a:t>Id</a:t>
            </a:r>
            <a:r>
              <a:t>("</a:t>
            </a:r>
            <a:r>
              <a:rPr>
                <a:solidFill>
                  <a:srgbClr val="FF0000"/>
                </a:solidFill>
              </a:rPr>
              <a:t>id</a:t>
            </a:r>
            <a:r>
              <a:t>")</a:t>
            </a:r>
            <a:endParaRPr sz="1400"/>
          </a:p>
          <a:p>
            <a:pPr marL="0" indent="0" algn="ctr">
              <a:lnSpc>
                <a:spcPct val="120000"/>
              </a:lnSpc>
              <a:buSzTx/>
              <a:buNone/>
              <a:defRPr sz="1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document . getElementsBy</a:t>
            </a:r>
            <a:r>
              <a:rPr>
                <a:solidFill>
                  <a:srgbClr val="FF0000"/>
                </a:solidFill>
              </a:rPr>
              <a:t>ClassName</a:t>
            </a:r>
            <a:r>
              <a:t>("</a:t>
            </a:r>
            <a:r>
              <a:rPr>
                <a:solidFill>
                  <a:srgbClr val="FF0000"/>
                </a:solidFill>
              </a:rPr>
              <a:t>class </a:t>
            </a:r>
            <a:r>
              <a:rPr>
                <a:solidFill>
                  <a:srgbClr val="FF0000"/>
                </a:solidFill>
              </a:rPr>
              <a:t>名稱</a:t>
            </a:r>
            <a:r>
              <a:t>")</a:t>
            </a:r>
            <a:endParaRPr sz="1400"/>
          </a:p>
          <a:p>
            <a:pPr marL="0" indent="0" algn="ctr">
              <a:lnSpc>
                <a:spcPct val="120000"/>
              </a:lnSpc>
              <a:buSzTx/>
              <a:buNone/>
              <a:defRPr sz="1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document . getElementsBy</a:t>
            </a:r>
            <a:r>
              <a:rPr>
                <a:solidFill>
                  <a:srgbClr val="FF0000"/>
                </a:solidFill>
              </a:rPr>
              <a:t>TagName</a:t>
            </a:r>
            <a:r>
              <a:t>("</a:t>
            </a:r>
            <a:r>
              <a:rPr>
                <a:solidFill>
                  <a:srgbClr val="FF0000"/>
                </a:solidFill>
              </a:rPr>
              <a:t>HTML </a:t>
            </a:r>
            <a:r>
              <a:rPr>
                <a:solidFill>
                  <a:srgbClr val="FF0000"/>
                </a:solidFill>
              </a:rPr>
              <a:t>標籤</a:t>
            </a:r>
            <a:r>
              <a:t>")</a:t>
            </a:r>
            <a:endParaRPr sz="1400"/>
          </a:p>
          <a:p>
            <a:pPr marL="0" indent="0" algn="ctr">
              <a:lnSpc>
                <a:spcPct val="120000"/>
              </a:lnSpc>
              <a:buSzTx/>
              <a:buNone/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 marL="0" indent="0" algn="ctr">
              <a:lnSpc>
                <a:spcPct val="120000"/>
              </a:lnSpc>
              <a:buSzTx/>
              <a:buNone/>
              <a:defRPr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JQuery</a:t>
            </a:r>
            <a:endParaRPr sz="3000"/>
          </a:p>
          <a:p>
            <a:pPr marL="0" indent="0" algn="ctr">
              <a:lnSpc>
                <a:spcPct val="120000"/>
              </a:lnSpc>
              <a:buSzTx/>
              <a:buNone/>
              <a:defRPr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$ ("</a:t>
            </a:r>
            <a:r>
              <a:rPr>
                <a:solidFill>
                  <a:srgbClr val="FF0000"/>
                </a:solidFill>
              </a:rPr>
              <a:t>#id</a:t>
            </a:r>
            <a:r>
              <a:t>")</a:t>
            </a:r>
            <a:endParaRPr sz="1400"/>
          </a:p>
          <a:p>
            <a:pPr marL="0" indent="0" algn="ctr">
              <a:lnSpc>
                <a:spcPct val="120000"/>
              </a:lnSpc>
              <a:buSzTx/>
              <a:buNone/>
              <a:defRPr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$("</a:t>
            </a:r>
            <a:r>
              <a:rPr>
                <a:solidFill>
                  <a:srgbClr val="FF0000"/>
                </a:solidFill>
              </a:rPr>
              <a:t>.</a:t>
            </a:r>
            <a:r>
              <a:rPr sz="2200">
                <a:solidFill>
                  <a:srgbClr val="FF0000"/>
                </a:solidFill>
              </a:rPr>
              <a:t> </a:t>
            </a:r>
            <a:r>
              <a:rPr sz="2200">
                <a:solidFill>
                  <a:srgbClr val="FF0000"/>
                </a:solidFill>
              </a:rPr>
              <a:t>class </a:t>
            </a:r>
            <a:r>
              <a:rPr sz="2200">
                <a:solidFill>
                  <a:srgbClr val="FF0000"/>
                </a:solidFill>
              </a:rPr>
              <a:t>名稱</a:t>
            </a:r>
            <a:r>
              <a:t>")</a:t>
            </a:r>
            <a:endParaRPr sz="1400"/>
          </a:p>
          <a:p>
            <a:pPr marL="0" indent="0" algn="ctr">
              <a:lnSpc>
                <a:spcPct val="120000"/>
              </a:lnSpc>
              <a:buSzTx/>
              <a:buNone/>
              <a:defRPr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$("</a:t>
            </a:r>
            <a:r>
              <a:rPr sz="2200">
                <a:solidFill>
                  <a:srgbClr val="FF0000"/>
                </a:solidFill>
              </a:rPr>
              <a:t>HTML </a:t>
            </a:r>
            <a:r>
              <a:rPr sz="2200">
                <a:solidFill>
                  <a:srgbClr val="FF0000"/>
                </a:solidFill>
              </a:rPr>
              <a:t>標籤</a:t>
            </a:r>
            <a:r>
              <a:t>")</a:t>
            </a:r>
          </a:p>
        </p:txBody>
      </p:sp>
      <p:pic>
        <p:nvPicPr>
          <p:cNvPr id="124" name="圖片 17" descr="圖片 17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74" y="3340596"/>
            <a:ext cx="2536677" cy="2536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為什麼要用 </a:t>
            </a:r>
            <a:r>
              <a:t>JQuery</a:t>
            </a:r>
            <a:r>
              <a:t> </a:t>
            </a:r>
            <a:r>
              <a:t>?</a:t>
            </a:r>
          </a:p>
        </p:txBody>
      </p:sp>
      <p:sp>
        <p:nvSpPr>
          <p:cNvPr id="128" name="內容版面配置區 4"/>
          <p:cNvSpPr txBox="1"/>
          <p:nvPr>
            <p:ph type="body" sz="quarter" idx="1"/>
          </p:nvPr>
        </p:nvSpPr>
        <p:spPr>
          <a:xfrm>
            <a:off x="5322961" y="2097924"/>
            <a:ext cx="1728194" cy="714153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SzTx/>
              <a:buNone/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原生 </a:t>
            </a:r>
            <a:r>
              <a:t>JS</a:t>
            </a:r>
          </a:p>
        </p:txBody>
      </p:sp>
      <p:grpSp>
        <p:nvGrpSpPr>
          <p:cNvPr id="131" name="群組 11"/>
          <p:cNvGrpSpPr/>
          <p:nvPr/>
        </p:nvGrpSpPr>
        <p:grpSpPr>
          <a:xfrm>
            <a:off x="683568" y="1058663"/>
            <a:ext cx="2183956" cy="2124322"/>
            <a:chOff x="0" y="0"/>
            <a:chExt cx="2183955" cy="2124320"/>
          </a:xfrm>
        </p:grpSpPr>
        <p:sp>
          <p:nvSpPr>
            <p:cNvPr id="129" name="內容版面配置區 4"/>
            <p:cNvSpPr txBox="1"/>
            <p:nvPr/>
          </p:nvSpPr>
          <p:spPr>
            <a:xfrm>
              <a:off x="279260" y="0"/>
              <a:ext cx="1636753" cy="714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algn="ctr" defTabSz="685800">
                <a:lnSpc>
                  <a:spcPct val="120000"/>
                </a:lnSpc>
                <a:spcBef>
                  <a:spcPts val="700"/>
                </a:spcBef>
                <a:defRPr sz="3200">
                  <a:solidFill>
                    <a:srgbClr val="0070C0"/>
                  </a:solidFill>
                </a:defRPr>
              </a:pPr>
              <a:r>
                <a:rPr>
                  <a:latin typeface="微軟正黑體"/>
                  <a:ea typeface="微軟正黑體"/>
                  <a:cs typeface="微軟正黑體"/>
                  <a:sym typeface="微軟正黑體"/>
                </a:rPr>
                <a:t>取得</a:t>
              </a:r>
              <a:r>
                <a:t>ul li</a:t>
              </a:r>
            </a:p>
          </p:txBody>
        </p:sp>
        <p:pic>
          <p:nvPicPr>
            <p:cNvPr id="130" name="圖片 10" descr="圖片 1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68351"/>
              <a:ext cx="2183956" cy="14559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2" name="圖片 13" descr="圖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7863" y="2852935"/>
            <a:ext cx="5678389" cy="3072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為什麼要用 </a:t>
            </a:r>
            <a:r>
              <a:t>JQuery</a:t>
            </a:r>
            <a:r>
              <a:t> </a:t>
            </a:r>
            <a:r>
              <a:t>?</a:t>
            </a:r>
          </a:p>
        </p:txBody>
      </p:sp>
      <p:sp>
        <p:nvSpPr>
          <p:cNvPr id="136" name="內容版面配置區 4"/>
          <p:cNvSpPr txBox="1"/>
          <p:nvPr>
            <p:ph type="body" sz="quarter" idx="1"/>
          </p:nvPr>
        </p:nvSpPr>
        <p:spPr>
          <a:xfrm>
            <a:off x="3605146" y="1084243"/>
            <a:ext cx="1933707" cy="8367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None/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JQuery</a:t>
            </a:r>
          </a:p>
        </p:txBody>
      </p:sp>
      <p:pic>
        <p:nvPicPr>
          <p:cNvPr id="137" name="圖片 17" descr="圖片 17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74" y="3340596"/>
            <a:ext cx="2536677" cy="2536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圖片 3" descr="圖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9832" y="1895279"/>
            <a:ext cx="3024336" cy="25754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1" name="群組 5"/>
          <p:cNvGrpSpPr/>
          <p:nvPr/>
        </p:nvGrpSpPr>
        <p:grpSpPr>
          <a:xfrm>
            <a:off x="330561" y="1216274"/>
            <a:ext cx="2183956" cy="2124322"/>
            <a:chOff x="0" y="0"/>
            <a:chExt cx="2183955" cy="2124320"/>
          </a:xfrm>
        </p:grpSpPr>
        <p:sp>
          <p:nvSpPr>
            <p:cNvPr id="139" name="內容版面配置區 4"/>
            <p:cNvSpPr txBox="1"/>
            <p:nvPr/>
          </p:nvSpPr>
          <p:spPr>
            <a:xfrm>
              <a:off x="279260" y="0"/>
              <a:ext cx="1636753" cy="714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algn="ctr" defTabSz="685800">
                <a:lnSpc>
                  <a:spcPct val="120000"/>
                </a:lnSpc>
                <a:spcBef>
                  <a:spcPts val="700"/>
                </a:spcBef>
                <a:defRPr sz="3200">
                  <a:solidFill>
                    <a:srgbClr val="0070C0"/>
                  </a:solidFill>
                </a:defRPr>
              </a:pPr>
              <a:r>
                <a:rPr>
                  <a:latin typeface="微軟正黑體"/>
                  <a:ea typeface="微軟正黑體"/>
                  <a:cs typeface="微軟正黑體"/>
                  <a:sym typeface="微軟正黑體"/>
                </a:rPr>
                <a:t>取得</a:t>
              </a:r>
              <a:r>
                <a:t>ul li</a:t>
              </a:r>
            </a:p>
          </p:txBody>
        </p:sp>
        <p:pic>
          <p:nvPicPr>
            <p:cNvPr id="140" name="圖片 7" descr="圖片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68351"/>
              <a:ext cx="2183956" cy="14559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$(document).ready( function () {}</a:t>
            </a:r>
            <a:r>
              <a:t> </a:t>
            </a:r>
            <a:r>
              <a:t>)</a:t>
            </a:r>
          </a:p>
        </p:txBody>
      </p:sp>
      <p:sp>
        <p:nvSpPr>
          <p:cNvPr id="145" name="內容版面配置區 4"/>
          <p:cNvSpPr txBox="1"/>
          <p:nvPr>
            <p:ph type="body" sz="quarter" idx="1"/>
          </p:nvPr>
        </p:nvSpPr>
        <p:spPr>
          <a:xfrm>
            <a:off x="251519" y="1124745"/>
            <a:ext cx="8640962" cy="836713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SzTx/>
              <a:buNone/>
              <a:defRPr sz="2500">
                <a:solidFill>
                  <a:srgbClr val="0070C0"/>
                </a:solidFill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為了防止在網頁完全加載完之前運行</a:t>
            </a:r>
            <a:r>
              <a:t>JQuery</a:t>
            </a:r>
          </a:p>
        </p:txBody>
      </p:sp>
      <p:sp>
        <p:nvSpPr>
          <p:cNvPr id="146" name="文字方塊 2"/>
          <p:cNvSpPr txBox="1"/>
          <p:nvPr/>
        </p:nvSpPr>
        <p:spPr>
          <a:xfrm>
            <a:off x="1868289" y="2448057"/>
            <a:ext cx="5407422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8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$(document).ready( function ()</a:t>
            </a:r>
            <a:r>
              <a:t> </a:t>
            </a:r>
            <a:r>
              <a:t>{</a:t>
            </a:r>
          </a:p>
          <a:p>
            <a:pPr>
              <a:lnSpc>
                <a:spcPct val="150000"/>
              </a:lnSpc>
              <a:defRPr sz="28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	</a:t>
            </a:r>
            <a:r>
              <a:rPr>
                <a:solidFill>
                  <a:schemeClr val="accent2"/>
                </a:solidFill>
              </a:rPr>
              <a:t>妳的</a:t>
            </a:r>
            <a:r>
              <a:rPr>
                <a:solidFill>
                  <a:schemeClr val="accent2"/>
                </a:solidFill>
              </a:rPr>
              <a:t>JQuery</a:t>
            </a:r>
            <a:r>
              <a:rPr>
                <a:solidFill>
                  <a:schemeClr val="accent2"/>
                </a:solidFill>
              </a:rPr>
              <a:t>程式</a:t>
            </a:r>
            <a:endParaRPr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defRPr sz="28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改變目標元素</a:t>
            </a:r>
            <a:r>
              <a:rPr>
                <a:solidFill>
                  <a:srgbClr val="00B050"/>
                </a:solidFill>
              </a:rPr>
              <a:t>內容</a:t>
            </a:r>
          </a:p>
        </p:txBody>
      </p:sp>
      <p:sp>
        <p:nvSpPr>
          <p:cNvPr id="150" name="內容版面配置區 4"/>
          <p:cNvSpPr txBox="1"/>
          <p:nvPr>
            <p:ph type="body" idx="1"/>
          </p:nvPr>
        </p:nvSpPr>
        <p:spPr>
          <a:xfrm>
            <a:off x="251519" y="1628799"/>
            <a:ext cx="8640962" cy="3024338"/>
          </a:xfrm>
          <a:prstGeom prst="rect">
            <a:avLst/>
          </a:prstGeom>
        </p:spPr>
        <p:txBody>
          <a:bodyPr/>
          <a:lstStyle/>
          <a:p>
            <a:pPr marL="0" indent="0" algn="ctr" defTabSz="582930">
              <a:lnSpc>
                <a:spcPct val="150000"/>
              </a:lnSpc>
              <a:spcBef>
                <a:spcPts val="500"/>
              </a:spcBef>
              <a:buSzTx/>
              <a:buNone/>
              <a:defRPr sz="2295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原生 </a:t>
            </a:r>
            <a:r>
              <a:t>JS</a:t>
            </a:r>
          </a:p>
          <a:p>
            <a:pPr marL="0" indent="0" algn="ctr" defTabSz="582930">
              <a:lnSpc>
                <a:spcPct val="150000"/>
              </a:lnSpc>
              <a:spcBef>
                <a:spcPts val="500"/>
              </a:spcBef>
              <a:buSzTx/>
              <a:buNone/>
              <a:defRPr sz="2295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HTMLElement . </a:t>
            </a:r>
            <a:r>
              <a:rPr>
                <a:solidFill>
                  <a:srgbClr val="00B050"/>
                </a:solidFill>
              </a:rPr>
              <a:t>innerHTML</a:t>
            </a:r>
            <a:r>
              <a:t> = </a:t>
            </a:r>
            <a:r>
              <a:rPr>
                <a:solidFill>
                  <a:schemeClr val="accent2"/>
                </a:solidFill>
              </a:rPr>
              <a:t>" "</a:t>
            </a:r>
            <a:endParaRPr>
              <a:solidFill>
                <a:schemeClr val="accent2"/>
              </a:solidFill>
            </a:endParaRPr>
          </a:p>
          <a:p>
            <a:pPr marL="0" indent="0" algn="ctr" defTabSz="582930">
              <a:lnSpc>
                <a:spcPct val="150000"/>
              </a:lnSpc>
              <a:spcBef>
                <a:spcPts val="500"/>
              </a:spcBef>
              <a:buSzTx/>
              <a:buNone/>
              <a:defRPr sz="2295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  <a:p>
            <a:pPr marL="0" indent="0" algn="ctr" defTabSz="582930">
              <a:lnSpc>
                <a:spcPct val="150000"/>
              </a:lnSpc>
              <a:spcBef>
                <a:spcPts val="500"/>
              </a:spcBef>
              <a:buSzTx/>
              <a:buNone/>
              <a:defRPr sz="2295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JQuery</a:t>
            </a:r>
          </a:p>
          <a:p>
            <a:pPr marL="0" indent="0" algn="ctr" defTabSz="582930">
              <a:lnSpc>
                <a:spcPct val="150000"/>
              </a:lnSpc>
              <a:spcBef>
                <a:spcPts val="500"/>
              </a:spcBef>
              <a:buSzTx/>
              <a:buNone/>
              <a:defRPr sz="2295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$ ("</a:t>
            </a:r>
            <a:r>
              <a:rPr>
                <a:solidFill>
                  <a:srgbClr val="FF0000"/>
                </a:solidFill>
              </a:rPr>
              <a:t>#id</a:t>
            </a:r>
            <a:r>
              <a:t>") </a:t>
            </a:r>
            <a:r>
              <a:rPr>
                <a:solidFill>
                  <a:srgbClr val="00B050"/>
                </a:solidFill>
              </a:rPr>
              <a:t>/</a:t>
            </a:r>
            <a:r>
              <a:t> $("</a:t>
            </a:r>
            <a:r>
              <a:rPr>
                <a:solidFill>
                  <a:srgbClr val="FF0000"/>
                </a:solidFill>
              </a:rPr>
              <a:t>.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class </a:t>
            </a:r>
            <a:r>
              <a:rPr>
                <a:solidFill>
                  <a:srgbClr val="FF0000"/>
                </a:solidFill>
              </a:rPr>
              <a:t>名稱</a:t>
            </a:r>
            <a:r>
              <a:t>") </a:t>
            </a:r>
            <a:r>
              <a:rPr>
                <a:solidFill>
                  <a:srgbClr val="00B050"/>
                </a:solidFill>
              </a:rPr>
              <a:t>/</a:t>
            </a:r>
            <a:r>
              <a:t> $("</a:t>
            </a:r>
            <a:r>
              <a:rPr>
                <a:solidFill>
                  <a:srgbClr val="FF0000"/>
                </a:solidFill>
              </a:rPr>
              <a:t>HTML </a:t>
            </a:r>
            <a:r>
              <a:rPr>
                <a:solidFill>
                  <a:srgbClr val="FF0000"/>
                </a:solidFill>
              </a:rPr>
              <a:t>標籤</a:t>
            </a:r>
            <a:r>
              <a:t>")</a:t>
            </a:r>
            <a:r>
              <a:t> </a:t>
            </a:r>
            <a:r>
              <a:t>. html(</a:t>
            </a:r>
            <a:r>
              <a:rPr>
                <a:solidFill>
                  <a:schemeClr val="accent2"/>
                </a:solidFill>
              </a:rPr>
              <a:t>" 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