
<file path=[Content_Types].xml><?xml version="1.0" encoding="utf-8"?>
<Types xmlns="http://schemas.openxmlformats.org/package/2006/content-types">
  <Default Extension="jp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0" r:id="rId1"/>
  </p:sldMasterIdLst>
  <p:notesMasterIdLst>
    <p:notesMasterId r:id="rId10"/>
  </p:notesMasterIdLst>
  <p:sldIdLst>
    <p:sldId id="259" r:id="rId2"/>
    <p:sldId id="300" r:id="rId3"/>
    <p:sldId id="301" r:id="rId4"/>
    <p:sldId id="302" r:id="rId5"/>
    <p:sldId id="303" r:id="rId6"/>
    <p:sldId id="304" r:id="rId7"/>
    <p:sldId id="305" r:id="rId8"/>
    <p:sldId id="28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宣達事項" id="{984BB56D-3B92-4B64-8631-1CFACE06FB67}">
          <p14:sldIdLst>
            <p14:sldId id="259"/>
          </p14:sldIdLst>
        </p14:section>
        <p14:section name="JavaScript DOM" id="{89266499-6275-4E4C-AF77-6C626DBDEE61}">
          <p14:sldIdLst>
            <p14:sldId id="300"/>
            <p14:sldId id="301"/>
            <p14:sldId id="302"/>
            <p14:sldId id="303"/>
            <p14:sldId id="304"/>
            <p14:sldId id="305"/>
          </p14:sldIdLst>
        </p14:section>
        <p14:section name="課後宣導" id="{7625A371-1752-4C6F-AE8D-0559FB5870E1}">
          <p14:sldIdLst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2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14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6327" autoAdjust="0"/>
  </p:normalViewPr>
  <p:slideViewPr>
    <p:cSldViewPr snapToObjects="1">
      <p:cViewPr varScale="1">
        <p:scale>
          <a:sx n="128" d="100"/>
          <a:sy n="128" d="100"/>
        </p:scale>
        <p:origin x="1192" y="176"/>
      </p:cViewPr>
      <p:guideLst>
        <p:guide orient="horz" pos="1008"/>
        <p:guide pos="2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A5DCF4EA-E40D-43F8-B4CB-7F82BC812DB7}" type="datetimeFigureOut">
              <a:rPr lang="zh-TW" altLang="en-US" smtClean="0"/>
              <a:pPr/>
              <a:t>2020/7/8</a:t>
            </a:fld>
            <a:endParaRPr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288A6225-17E4-4F1A-9B1B-5D6F54C0EC3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099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Hi</a:t>
            </a:r>
            <a:r>
              <a:rPr lang="zh-TW" altLang="en-US" dirty="0"/>
              <a:t>，各位，又是個嶄新的一天到來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80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好，那剛剛科普完了，現在我們終於回到正題。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421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好，那剛剛科普完了，現在我們終於回到正題。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302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好，那剛剛科普完了，現在我們終於回到正題。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838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好，那剛剛科普完了，現在我們終於回到正題。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27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好，那剛剛科普完了，現在我們終於回到正題。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434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好，那剛剛科普完了，現在我們終於回到正題。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163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84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31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496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320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999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561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343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460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296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486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926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128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fld id="{3D8CBC75-8284-403E-92F0-16B75D676E39}" type="datetimeFigureOut">
              <a:rPr lang="zh-TW" altLang="en-US" smtClean="0"/>
              <a:pPr/>
              <a:t>2020/7/8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98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軟正黑體" panose="020B0604030504040204" pitchFamily="34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NdrrW86jgbSJaeYQ7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883272"/>
            <a:ext cx="9134739" cy="1091456"/>
          </a:xfrm>
        </p:spPr>
        <p:txBody>
          <a:bodyPr>
            <a:noAutofit/>
          </a:bodyPr>
          <a:lstStyle/>
          <a:p>
            <a:r>
              <a:rPr lang="zh-TW" altLang="en-US" sz="6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網頁組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3" y="2428463"/>
            <a:ext cx="1887882" cy="188788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26E87D3-D5EC-8649-86BE-94987634C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027" y="2428463"/>
            <a:ext cx="1586696" cy="188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1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47" y="1865212"/>
            <a:ext cx="9149847" cy="3127576"/>
          </a:xfrm>
        </p:spPr>
      </p:pic>
    </p:spTree>
    <p:extLst>
      <p:ext uri="{BB962C8B-B14F-4D97-AF65-F5344CB8AC3E}">
        <p14:creationId xmlns:p14="http://schemas.microsoft.com/office/powerpoint/2010/main" val="297855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是什麼？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0522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文件物件模型（</a:t>
            </a:r>
            <a:r>
              <a:rPr lang="en" altLang="zh-TW" dirty="0"/>
              <a:t>Document</a:t>
            </a:r>
            <a:r>
              <a:rPr lang="zh-TW" altLang="en-US" dirty="0"/>
              <a:t> </a:t>
            </a:r>
            <a:r>
              <a:rPr lang="en" altLang="zh-TW" dirty="0"/>
              <a:t>Object Model</a:t>
            </a:r>
            <a:r>
              <a:rPr lang="zh-TW" altLang="en-US" dirty="0"/>
              <a:t>）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以樹狀結構來表示 </a:t>
            </a:r>
            <a:r>
              <a:rPr lang="en" altLang="zh-TW" dirty="0"/>
              <a:t>HTML </a:t>
            </a:r>
            <a:r>
              <a:rPr lang="zh-TW" altLang="en-US" dirty="0"/>
              <a:t>文件的模型，組合起來的樹叫做</a:t>
            </a:r>
            <a:r>
              <a:rPr lang="en-US" altLang="zh-TW" dirty="0"/>
              <a:t>『DOM Tree』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一個節點就是指一個</a:t>
            </a:r>
            <a:r>
              <a:rPr lang="en-US" altLang="zh-TW" dirty="0"/>
              <a:t>HTML</a:t>
            </a:r>
            <a:r>
              <a:rPr lang="zh-TW" altLang="en-US" dirty="0"/>
              <a:t>標籤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能存取並改變</a:t>
            </a:r>
            <a:r>
              <a:rPr lang="en" altLang="zh-TW" dirty="0"/>
              <a:t>HTML</a:t>
            </a:r>
            <a:r>
              <a:rPr lang="zh-TW" altLang="en-US" dirty="0"/>
              <a:t>架構、樣式和內容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讓</a:t>
            </a:r>
            <a:r>
              <a:rPr lang="en-US" altLang="zh-TW" dirty="0"/>
              <a:t> JS </a:t>
            </a:r>
            <a:r>
              <a:rPr lang="zh-TW" altLang="en-US" dirty="0"/>
              <a:t>讀懂</a:t>
            </a:r>
            <a:r>
              <a:rPr lang="en-US" altLang="zh-TW" dirty="0"/>
              <a:t> HTML </a:t>
            </a:r>
            <a:r>
              <a:rPr lang="zh-TW" altLang="en-US" dirty="0"/>
              <a:t>檔，並對 </a:t>
            </a:r>
            <a:r>
              <a:rPr lang="en-US" altLang="zh-TW" dirty="0"/>
              <a:t>HTML</a:t>
            </a:r>
            <a:r>
              <a:rPr lang="zh-TW" altLang="en-US" dirty="0"/>
              <a:t> 操作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pic>
        <p:nvPicPr>
          <p:cNvPr id="12" name="圖片 11" descr="一張含有 螢幕擷取畫面 的圖片&#10;&#10;自動產生的描述">
            <a:extLst>
              <a:ext uri="{FF2B5EF4-FFF2-40B4-BE49-F238E27FC236}">
                <a16:creationId xmlns:a16="http://schemas.microsoft.com/office/drawing/2014/main" id="{AE20B9AC-DFB1-814E-8EBA-736AEE988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276872"/>
            <a:ext cx="3567981" cy="368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2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圓角矩形 8">
            <a:extLst>
              <a:ext uri="{FF2B5EF4-FFF2-40B4-BE49-F238E27FC236}">
                <a16:creationId xmlns:a16="http://schemas.microsoft.com/office/drawing/2014/main" id="{A055DDDE-7F76-C848-B589-6C234192C99B}"/>
              </a:ext>
            </a:extLst>
          </p:cNvPr>
          <p:cNvSpPr/>
          <p:nvPr/>
        </p:nvSpPr>
        <p:spPr>
          <a:xfrm>
            <a:off x="405724" y="2996952"/>
            <a:ext cx="8332541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尋找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HTML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裡的目標元素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052219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利用 </a:t>
            </a:r>
            <a:r>
              <a:rPr lang="en-US" altLang="zh-TW" sz="3000" dirty="0">
                <a:solidFill>
                  <a:srgbClr val="FF0000"/>
                </a:solidFill>
                <a:latin typeface="微軟正黑體" panose="020B0604030504040204" pitchFamily="34" charset="-120"/>
              </a:rPr>
              <a:t>class</a:t>
            </a:r>
            <a:r>
              <a:rPr lang="zh-TW" altLang="en-US" sz="3000" dirty="0">
                <a:solidFill>
                  <a:srgbClr val="FF0000"/>
                </a:solidFill>
                <a:latin typeface="微軟正黑體" panose="020B0604030504040204" pitchFamily="34" charset="-120"/>
              </a:rPr>
              <a:t> 名稱 </a:t>
            </a: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來尋找</a:t>
            </a:r>
            <a:endParaRPr lang="en-US" altLang="zh-TW" sz="30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9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document.getElementBy</a:t>
            </a:r>
            <a:r>
              <a:rPr lang="en-US" altLang="zh-TW" sz="2900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ClassName</a:t>
            </a:r>
            <a:r>
              <a:rPr lang="en-US" altLang="zh-TW" sz="2900" dirty="0">
                <a:solidFill>
                  <a:srgbClr val="0070C0"/>
                </a:solidFill>
                <a:latin typeface="微軟正黑體" panose="020B0604030504040204" pitchFamily="34" charset="-120"/>
              </a:rPr>
              <a:t>("</a:t>
            </a:r>
            <a:r>
              <a:rPr lang="en-US" altLang="zh-TW" sz="2900" dirty="0">
                <a:solidFill>
                  <a:srgbClr val="FF0000"/>
                </a:solidFill>
                <a:latin typeface="微軟正黑體" panose="020B0604030504040204" pitchFamily="34" charset="-120"/>
              </a:rPr>
              <a:t>class</a:t>
            </a:r>
            <a:r>
              <a:rPr lang="zh-TW" altLang="en-US" sz="2900" dirty="0">
                <a:solidFill>
                  <a:srgbClr val="FF0000"/>
                </a:solidFill>
                <a:latin typeface="微軟正黑體" panose="020B0604030504040204" pitchFamily="34" charset="-120"/>
              </a:rPr>
              <a:t> 名稱</a:t>
            </a:r>
            <a:r>
              <a:rPr lang="en-US" altLang="zh-TW" sz="29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</a:t>
            </a:r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7611383-15D2-6540-9301-C0DB8D85FC91}"/>
              </a:ext>
            </a:extLst>
          </p:cNvPr>
          <p:cNvSpPr txBox="1"/>
          <p:nvPr/>
        </p:nvSpPr>
        <p:spPr>
          <a:xfrm>
            <a:off x="400653" y="4542661"/>
            <a:ext cx="83325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2500" dirty="0" err="1">
                <a:solidFill>
                  <a:srgbClr val="0070C0"/>
                </a:solidFill>
                <a:latin typeface="Menlo" panose="020B0609030804020204" pitchFamily="49" charset="0"/>
              </a:rPr>
              <a:t>document</a:t>
            </a:r>
            <a:r>
              <a:rPr lang="en" altLang="zh-TW" sz="2500" dirty="0" err="1">
                <a:solidFill>
                  <a:schemeClr val="accent5"/>
                </a:solidFill>
                <a:latin typeface="Menlo" panose="020B0609030804020204" pitchFamily="49" charset="0"/>
              </a:rPr>
              <a:t>.</a:t>
            </a:r>
            <a:r>
              <a:rPr lang="en" altLang="zh-TW" sz="2500" dirty="0" err="1">
                <a:solidFill>
                  <a:srgbClr val="00B050"/>
                </a:solidFill>
                <a:latin typeface="Menlo" panose="020B0609030804020204" pitchFamily="49" charset="0"/>
              </a:rPr>
              <a:t>getElementByClassName</a:t>
            </a:r>
            <a:r>
              <a:rPr lang="en" altLang="zh-TW" sz="2500" dirty="0">
                <a:solidFill>
                  <a:schemeClr val="accent5"/>
                </a:solidFill>
                <a:latin typeface="Menlo" panose="020B0609030804020204" pitchFamily="49" charset="0"/>
              </a:rPr>
              <a:t>("</a:t>
            </a:r>
            <a:r>
              <a:rPr lang="en" altLang="zh-TW" sz="2500" dirty="0" err="1">
                <a:solidFill>
                  <a:srgbClr val="FF0000"/>
                </a:solidFill>
                <a:latin typeface="Menlo" panose="020B0609030804020204" pitchFamily="49" charset="0"/>
              </a:rPr>
              <a:t>myContent</a:t>
            </a:r>
            <a:r>
              <a:rPr lang="en" altLang="zh-TW" sz="2500" dirty="0">
                <a:solidFill>
                  <a:schemeClr val="accent5"/>
                </a:solidFill>
                <a:latin typeface="Menlo" panose="020B0609030804020204" pitchFamily="49" charset="0"/>
              </a:rPr>
              <a:t>")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158CEBC-85C0-D341-AC0F-642BB4068F45}"/>
              </a:ext>
            </a:extLst>
          </p:cNvPr>
          <p:cNvSpPr txBox="1"/>
          <p:nvPr/>
        </p:nvSpPr>
        <p:spPr>
          <a:xfrm>
            <a:off x="1557125" y="3135759"/>
            <a:ext cx="60195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&lt;p </a:t>
            </a:r>
            <a:r>
              <a:rPr lang="en" altLang="zh-TW" sz="2500" dirty="0">
                <a:solidFill>
                  <a:srgbClr val="FF0000"/>
                </a:solidFill>
                <a:latin typeface="Menlo" panose="020B0609030804020204" pitchFamily="49" charset="0"/>
              </a:rPr>
              <a:t>class </a:t>
            </a:r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= "</a:t>
            </a:r>
            <a:r>
              <a:rPr lang="en" altLang="zh-TW" sz="2500" dirty="0" err="1">
                <a:solidFill>
                  <a:srgbClr val="FF0000"/>
                </a:solidFill>
                <a:latin typeface="Menlo" panose="020B0609030804020204" pitchFamily="49" charset="0"/>
              </a:rPr>
              <a:t>myContent</a:t>
            </a:r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"&gt;</a:t>
            </a:r>
            <a:r>
              <a:rPr lang="zh-TW" altLang="en-US" sz="2500" dirty="0">
                <a:solidFill>
                  <a:srgbClr val="0070C0"/>
                </a:solidFill>
                <a:latin typeface="Menlo" panose="020B0609030804020204" pitchFamily="49" charset="0"/>
              </a:rPr>
              <a:t>示範</a:t>
            </a:r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&lt;/p&gt;</a:t>
            </a:r>
            <a:endParaRPr lang="en" altLang="zh-TW" sz="2500" dirty="0">
              <a:latin typeface="Menlo" panose="020B060903080402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01DEF45-D24D-5F4A-9694-28FB2D8FC5DC}"/>
              </a:ext>
            </a:extLst>
          </p:cNvPr>
          <p:cNvSpPr txBox="1"/>
          <p:nvPr/>
        </p:nvSpPr>
        <p:spPr>
          <a:xfrm>
            <a:off x="2360970" y="3858446"/>
            <a:ext cx="4323621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90000"/>
              </a:lnSpc>
              <a:spcBef>
                <a:spcPct val="0"/>
              </a:spcBef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找到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HTML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裡 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&lt;p&gt;&lt;/p&gt;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標籤</a:t>
            </a:r>
          </a:p>
        </p:txBody>
      </p:sp>
    </p:spTree>
    <p:extLst>
      <p:ext uri="{BB962C8B-B14F-4D97-AF65-F5344CB8AC3E}">
        <p14:creationId xmlns:p14="http://schemas.microsoft.com/office/powerpoint/2010/main" val="3553670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圓角矩形 8">
            <a:extLst>
              <a:ext uri="{FF2B5EF4-FFF2-40B4-BE49-F238E27FC236}">
                <a16:creationId xmlns:a16="http://schemas.microsoft.com/office/drawing/2014/main" id="{A055DDDE-7F76-C848-B589-6C234192C99B}"/>
              </a:ext>
            </a:extLst>
          </p:cNvPr>
          <p:cNvSpPr/>
          <p:nvPr/>
        </p:nvSpPr>
        <p:spPr>
          <a:xfrm>
            <a:off x="1017178" y="2996952"/>
            <a:ext cx="7011206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尋找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HTML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裡的目標元素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052219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利用</a:t>
            </a:r>
            <a:r>
              <a:rPr lang="en-US" altLang="zh-TW" sz="3000" dirty="0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來尋找</a:t>
            </a:r>
            <a:endParaRPr lang="en-US" altLang="zh-TW" sz="30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30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document.getElementBy</a:t>
            </a:r>
            <a:r>
              <a:rPr lang="en-US" altLang="zh-TW" sz="3000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("</a:t>
            </a:r>
            <a:r>
              <a:rPr lang="en-US" altLang="zh-TW" sz="3000" dirty="0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</a:t>
            </a:r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7611383-15D2-6540-9301-C0DB8D85FC91}"/>
              </a:ext>
            </a:extLst>
          </p:cNvPr>
          <p:cNvSpPr txBox="1"/>
          <p:nvPr/>
        </p:nvSpPr>
        <p:spPr>
          <a:xfrm>
            <a:off x="1017178" y="4537452"/>
            <a:ext cx="710963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500" dirty="0" err="1">
                <a:solidFill>
                  <a:srgbClr val="0070C0"/>
                </a:solidFill>
                <a:latin typeface="Menlo" panose="020B0609030804020204" pitchFamily="49" charset="0"/>
              </a:rPr>
              <a:t>document</a:t>
            </a:r>
            <a:r>
              <a:rPr lang="en" altLang="zh-TW" sz="2500" dirty="0" err="1">
                <a:solidFill>
                  <a:schemeClr val="accent5"/>
                </a:solidFill>
                <a:latin typeface="Menlo" panose="020B0609030804020204" pitchFamily="49" charset="0"/>
              </a:rPr>
              <a:t>.</a:t>
            </a:r>
            <a:r>
              <a:rPr lang="en" altLang="zh-TW" sz="2500" dirty="0" err="1">
                <a:solidFill>
                  <a:srgbClr val="00B050"/>
                </a:solidFill>
                <a:latin typeface="Menlo" panose="020B0609030804020204" pitchFamily="49" charset="0"/>
              </a:rPr>
              <a:t>getElementById</a:t>
            </a:r>
            <a:r>
              <a:rPr lang="en" altLang="zh-TW" sz="2500" dirty="0">
                <a:solidFill>
                  <a:schemeClr val="accent5"/>
                </a:solidFill>
                <a:latin typeface="Menlo" panose="020B0609030804020204" pitchFamily="49" charset="0"/>
              </a:rPr>
              <a:t>("</a:t>
            </a:r>
            <a:r>
              <a:rPr lang="en" altLang="zh-TW" sz="2500" dirty="0" err="1">
                <a:solidFill>
                  <a:srgbClr val="FF0000"/>
                </a:solidFill>
                <a:latin typeface="Menlo" panose="020B0609030804020204" pitchFamily="49" charset="0"/>
              </a:rPr>
              <a:t>myContent</a:t>
            </a:r>
            <a:r>
              <a:rPr lang="en" altLang="zh-TW" sz="2500" dirty="0">
                <a:solidFill>
                  <a:schemeClr val="accent5"/>
                </a:solidFill>
                <a:latin typeface="Menlo" panose="020B0609030804020204" pitchFamily="49" charset="0"/>
              </a:rPr>
              <a:t>")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158CEBC-85C0-D341-AC0F-642BB4068F45}"/>
              </a:ext>
            </a:extLst>
          </p:cNvPr>
          <p:cNvSpPr txBox="1"/>
          <p:nvPr/>
        </p:nvSpPr>
        <p:spPr>
          <a:xfrm>
            <a:off x="1801523" y="3136468"/>
            <a:ext cx="544251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&lt;p </a:t>
            </a:r>
            <a:r>
              <a:rPr lang="en" altLang="zh-TW" sz="2500" dirty="0">
                <a:solidFill>
                  <a:srgbClr val="FF0000"/>
                </a:solidFill>
                <a:latin typeface="Menlo" panose="020B0609030804020204" pitchFamily="49" charset="0"/>
              </a:rPr>
              <a:t>id </a:t>
            </a:r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= "</a:t>
            </a:r>
            <a:r>
              <a:rPr lang="en" altLang="zh-TW" sz="2500" dirty="0" err="1">
                <a:solidFill>
                  <a:srgbClr val="FF0000"/>
                </a:solidFill>
                <a:latin typeface="Menlo" panose="020B0609030804020204" pitchFamily="49" charset="0"/>
              </a:rPr>
              <a:t>myContent</a:t>
            </a:r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"&gt;</a:t>
            </a:r>
            <a:r>
              <a:rPr lang="zh-TW" altLang="en-US" sz="2500" dirty="0">
                <a:solidFill>
                  <a:srgbClr val="0070C0"/>
                </a:solidFill>
                <a:latin typeface="Menlo" panose="020B0609030804020204" pitchFamily="49" charset="0"/>
              </a:rPr>
              <a:t>示範</a:t>
            </a:r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&lt;/p&gt;</a:t>
            </a:r>
            <a:endParaRPr lang="en" altLang="zh-TW" sz="2500" dirty="0">
              <a:latin typeface="Menlo" panose="020B060903080402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01DEF45-D24D-5F4A-9694-28FB2D8FC5DC}"/>
              </a:ext>
            </a:extLst>
          </p:cNvPr>
          <p:cNvSpPr txBox="1"/>
          <p:nvPr/>
        </p:nvSpPr>
        <p:spPr>
          <a:xfrm>
            <a:off x="2410186" y="3858446"/>
            <a:ext cx="4323621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90000"/>
              </a:lnSpc>
              <a:spcBef>
                <a:spcPct val="0"/>
              </a:spcBef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找到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HTML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裡 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&lt;p&gt;&lt;/p&gt;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標籤</a:t>
            </a:r>
          </a:p>
        </p:txBody>
      </p:sp>
    </p:spTree>
    <p:extLst>
      <p:ext uri="{BB962C8B-B14F-4D97-AF65-F5344CB8AC3E}">
        <p14:creationId xmlns:p14="http://schemas.microsoft.com/office/powerpoint/2010/main" val="601437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改變目標元素</a:t>
            </a:r>
            <a:r>
              <a:rPr lang="zh-TW" altLang="en-US" sz="4000" dirty="0">
                <a:solidFill>
                  <a:srgbClr val="00B050"/>
                </a:solidFill>
                <a:latin typeface="微軟正黑體" panose="020B0604030504040204" pitchFamily="34" charset="-120"/>
              </a:rPr>
              <a:t>內容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052219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TW" sz="25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HTMLElement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 . </a:t>
            </a:r>
            <a:r>
              <a:rPr lang="en-US" altLang="zh-TW" sz="2500" dirty="0" err="1">
                <a:solidFill>
                  <a:srgbClr val="00B050"/>
                </a:solidFill>
                <a:latin typeface="微軟正黑體" panose="020B0604030504040204" pitchFamily="34" charset="-120"/>
              </a:rPr>
              <a:t>innerHTML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 = </a:t>
            </a:r>
            <a:r>
              <a:rPr lang="en-US" altLang="zh-TW" sz="25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""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</a:rPr>
              <a:t>document . </a:t>
            </a:r>
            <a:r>
              <a:rPr lang="en-US" altLang="zh-TW" sz="20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getElementBy</a:t>
            </a:r>
            <a:r>
              <a:rPr lang="en-US" altLang="zh-TW" sz="2000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</a:rPr>
              <a:t>("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 . </a:t>
            </a:r>
            <a:r>
              <a:rPr lang="en-US" altLang="zh-TW" sz="2000" dirty="0" err="1">
                <a:solidFill>
                  <a:srgbClr val="00B050"/>
                </a:solidFill>
                <a:latin typeface="微軟正黑體" panose="020B0604030504040204" pitchFamily="34" charset="-120"/>
              </a:rPr>
              <a:t>innerHTML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= </a:t>
            </a:r>
            <a:r>
              <a:rPr lang="en-US" altLang="zh-TW" sz="20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"Hello"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</a:rPr>
              <a:t>document . </a:t>
            </a:r>
            <a:r>
              <a:rPr lang="en-US" altLang="zh-TW" sz="20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getElementBy</a:t>
            </a:r>
            <a:r>
              <a:rPr lang="en-US" altLang="zh-TW" sz="2000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ClassName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</a:rPr>
              <a:t>("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</a:rPr>
              <a:t>class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 . </a:t>
            </a:r>
            <a:r>
              <a:rPr lang="en-US" altLang="zh-TW" sz="2000" dirty="0" err="1">
                <a:solidFill>
                  <a:srgbClr val="00B050"/>
                </a:solidFill>
                <a:latin typeface="微軟正黑體" panose="020B0604030504040204" pitchFamily="34" charset="-120"/>
              </a:rPr>
              <a:t>innerHTML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= </a:t>
            </a:r>
            <a:r>
              <a:rPr lang="en-US" altLang="zh-TW" sz="20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"Hello"</a:t>
            </a:r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A200F27-3217-DC43-9342-7CB8CCE2F382}"/>
              </a:ext>
            </a:extLst>
          </p:cNvPr>
          <p:cNvGrpSpPr/>
          <p:nvPr/>
        </p:nvGrpSpPr>
        <p:grpSpPr>
          <a:xfrm>
            <a:off x="1066397" y="3284984"/>
            <a:ext cx="7011206" cy="2376264"/>
            <a:chOff x="1017178" y="2996952"/>
            <a:chExt cx="7011206" cy="2376264"/>
          </a:xfrm>
        </p:grpSpPr>
        <p:sp>
          <p:nvSpPr>
            <p:cNvPr id="9" name="圓角矩形 8">
              <a:extLst>
                <a:ext uri="{FF2B5EF4-FFF2-40B4-BE49-F238E27FC236}">
                  <a16:creationId xmlns:a16="http://schemas.microsoft.com/office/drawing/2014/main" id="{A055DDDE-7F76-C848-B589-6C234192C99B}"/>
                </a:ext>
              </a:extLst>
            </p:cNvPr>
            <p:cNvSpPr/>
            <p:nvPr/>
          </p:nvSpPr>
          <p:spPr>
            <a:xfrm>
              <a:off x="1017178" y="2996952"/>
              <a:ext cx="7011206" cy="23762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97611383-15D2-6540-9301-C0DB8D85FC91}"/>
                </a:ext>
              </a:extLst>
            </p:cNvPr>
            <p:cNvSpPr txBox="1"/>
            <p:nvPr/>
          </p:nvSpPr>
          <p:spPr>
            <a:xfrm>
              <a:off x="1111106" y="4672846"/>
              <a:ext cx="691727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&lt;p </a:t>
              </a:r>
              <a:r>
                <a:rPr lang="en" altLang="zh-TW" sz="2500" dirty="0">
                  <a:solidFill>
                    <a:srgbClr val="FF0000"/>
                  </a:solidFill>
                  <a:latin typeface="Menlo" panose="020B0609030804020204" pitchFamily="49" charset="0"/>
                </a:rPr>
                <a:t>id</a:t>
              </a:r>
              <a:r>
                <a:rPr lang="en" altLang="zh-TW" sz="2500" dirty="0">
                  <a:solidFill>
                    <a:schemeClr val="accent5"/>
                  </a:solidFill>
                  <a:latin typeface="Menlo" panose="020B0609030804020204" pitchFamily="49" charset="0"/>
                </a:rPr>
                <a:t>/</a:t>
              </a:r>
              <a:r>
                <a:rPr lang="en" altLang="zh-TW" sz="2500" dirty="0">
                  <a:solidFill>
                    <a:srgbClr val="FF0000"/>
                  </a:solidFill>
                  <a:latin typeface="Menlo" panose="020B0609030804020204" pitchFamily="49" charset="0"/>
                </a:rPr>
                <a:t>class </a:t>
              </a:r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= "</a:t>
              </a:r>
              <a:r>
                <a:rPr lang="en" altLang="zh-TW" sz="2500" dirty="0" err="1">
                  <a:solidFill>
                    <a:srgbClr val="FF0000"/>
                  </a:solidFill>
                  <a:latin typeface="Menlo" panose="020B0609030804020204" pitchFamily="49" charset="0"/>
                </a:rPr>
                <a:t>myContent</a:t>
              </a:r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"&gt;</a:t>
              </a:r>
              <a:r>
                <a:rPr lang="en" altLang="zh-TW" sz="2500" dirty="0">
                  <a:solidFill>
                    <a:schemeClr val="accent2"/>
                  </a:solidFill>
                  <a:latin typeface="Menlo" panose="020B0609030804020204" pitchFamily="49" charset="0"/>
                </a:rPr>
                <a:t>Hello</a:t>
              </a:r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&lt;/p&gt;</a:t>
              </a:r>
              <a:endParaRPr lang="en" altLang="zh-TW" sz="2500" dirty="0">
                <a:latin typeface="Menlo" panose="020B0609030804020204" pitchFamily="49" charset="0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158CEBC-85C0-D341-AC0F-642BB4068F45}"/>
                </a:ext>
              </a:extLst>
            </p:cNvPr>
            <p:cNvSpPr txBox="1"/>
            <p:nvPr/>
          </p:nvSpPr>
          <p:spPr>
            <a:xfrm>
              <a:off x="1224442" y="3150155"/>
              <a:ext cx="659667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&lt;p </a:t>
              </a:r>
              <a:r>
                <a:rPr lang="en" altLang="zh-TW" sz="2500" dirty="0">
                  <a:solidFill>
                    <a:srgbClr val="FF0000"/>
                  </a:solidFill>
                  <a:latin typeface="Menlo" panose="020B0609030804020204" pitchFamily="49" charset="0"/>
                </a:rPr>
                <a:t>id</a:t>
              </a:r>
              <a:r>
                <a:rPr lang="en" altLang="zh-TW" sz="2500" dirty="0">
                  <a:solidFill>
                    <a:schemeClr val="accent5"/>
                  </a:solidFill>
                  <a:latin typeface="Menlo" panose="020B0609030804020204" pitchFamily="49" charset="0"/>
                </a:rPr>
                <a:t>/</a:t>
              </a:r>
              <a:r>
                <a:rPr lang="en" altLang="zh-TW" sz="2500" dirty="0">
                  <a:solidFill>
                    <a:srgbClr val="FF0000"/>
                  </a:solidFill>
                  <a:latin typeface="Menlo" panose="020B0609030804020204" pitchFamily="49" charset="0"/>
                </a:rPr>
                <a:t>class </a:t>
              </a:r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= "</a:t>
              </a:r>
              <a:r>
                <a:rPr lang="en" altLang="zh-TW" sz="2500" dirty="0" err="1">
                  <a:solidFill>
                    <a:srgbClr val="FF0000"/>
                  </a:solidFill>
                  <a:latin typeface="Menlo" panose="020B0609030804020204" pitchFamily="49" charset="0"/>
                </a:rPr>
                <a:t>myContent</a:t>
              </a:r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"&gt;</a:t>
              </a:r>
              <a:r>
                <a:rPr lang="zh-TW" altLang="en-US" sz="2500" dirty="0">
                  <a:solidFill>
                    <a:schemeClr val="accent2"/>
                  </a:solidFill>
                  <a:latin typeface="Menlo" panose="020B0609030804020204" pitchFamily="49" charset="0"/>
                </a:rPr>
                <a:t>示範</a:t>
              </a:r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&lt;/p&gt;</a:t>
              </a:r>
              <a:endParaRPr lang="en" altLang="zh-TW" sz="2500" dirty="0">
                <a:latin typeface="Menlo" panose="020B0609030804020204" pitchFamily="49" charset="0"/>
              </a:endParaRPr>
            </a:p>
          </p:txBody>
        </p:sp>
        <p:sp>
          <p:nvSpPr>
            <p:cNvPr id="10" name="向下箭號 9">
              <a:extLst>
                <a:ext uri="{FF2B5EF4-FFF2-40B4-BE49-F238E27FC236}">
                  <a16:creationId xmlns:a16="http://schemas.microsoft.com/office/drawing/2014/main" id="{0879E5E4-E761-8646-9EC5-BAD8B3E6CAD0}"/>
                </a:ext>
              </a:extLst>
            </p:cNvPr>
            <p:cNvSpPr/>
            <p:nvPr/>
          </p:nvSpPr>
          <p:spPr>
            <a:xfrm>
              <a:off x="4280465" y="3693646"/>
              <a:ext cx="484632" cy="97920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418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監聽目標元素</a:t>
            </a:r>
            <a:r>
              <a:rPr lang="zh-TW" altLang="en-US" sz="40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事件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08720"/>
            <a:ext cx="8640960" cy="5052219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document . </a:t>
            </a:r>
            <a:r>
              <a:rPr lang="en-US" altLang="zh-TW" sz="25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getElementBy</a:t>
            </a:r>
            <a:r>
              <a:rPr lang="en-US" altLang="zh-TW" sz="2500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("</a:t>
            </a:r>
            <a:r>
              <a:rPr lang="en-US" altLang="zh-TW" sz="2500" dirty="0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 . </a:t>
            </a:r>
            <a:r>
              <a:rPr lang="en-US" altLang="zh-TW" sz="2500" dirty="0">
                <a:solidFill>
                  <a:srgbClr val="00B050"/>
                </a:solidFill>
                <a:latin typeface="微軟正黑體" panose="020B0604030504040204" pitchFamily="34" charset="-120"/>
              </a:rPr>
              <a:t>onclick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 = </a:t>
            </a:r>
            <a:r>
              <a:rPr lang="en-US" altLang="zh-TW" sz="25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function()</a:t>
            </a:r>
          </a:p>
        </p:txBody>
      </p:sp>
      <p:pic>
        <p:nvPicPr>
          <p:cNvPr id="4" name="圖片 3" descr="一張含有 螢幕擷取畫面, 畫畫 的圖片&#10;&#10;自動產生的描述">
            <a:extLst>
              <a:ext uri="{FF2B5EF4-FFF2-40B4-BE49-F238E27FC236}">
                <a16:creationId xmlns:a16="http://schemas.microsoft.com/office/drawing/2014/main" id="{FFC88DFC-3E0A-2446-BB30-A7D3EEF478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50" y="1628800"/>
            <a:ext cx="6565900" cy="1816100"/>
          </a:xfrm>
          <a:prstGeom prst="rect">
            <a:avLst/>
          </a:prstGeom>
        </p:spPr>
      </p:pic>
      <p:pic>
        <p:nvPicPr>
          <p:cNvPr id="12" name="螢幕錄製 2020-07-09 下午2.54.42" descr="螢幕錄製 2020-07-09 下午2.54.42">
            <a:hlinkClick r:id="" action="ppaction://media"/>
            <a:extLst>
              <a:ext uri="{FF2B5EF4-FFF2-40B4-BE49-F238E27FC236}">
                <a16:creationId xmlns:a16="http://schemas.microsoft.com/office/drawing/2014/main" id="{72009890-2728-474A-B4CB-B756646C187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289050" y="3573016"/>
            <a:ext cx="3780233" cy="275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9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66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心得回饋</a:t>
            </a:r>
          </a:p>
        </p:txBody>
      </p:sp>
      <p:sp>
        <p:nvSpPr>
          <p:cNvPr id="4" name="矩形 3"/>
          <p:cNvSpPr/>
          <p:nvPr/>
        </p:nvSpPr>
        <p:spPr>
          <a:xfrm>
            <a:off x="2664939" y="5435431"/>
            <a:ext cx="381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3"/>
              </a:rPr>
              <a:t>https://forms.gle/NdrrW86jgbSJaeYQ7</a:t>
            </a:r>
            <a:endParaRPr lang="zh-TW" altLang="en-US" dirty="0"/>
          </a:p>
        </p:txBody>
      </p:sp>
      <p:pic>
        <p:nvPicPr>
          <p:cNvPr id="4098" name="Picture 2" descr="http://s04.calm9.com/qrcode/2019-10/TCTZTH0BG2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995933"/>
            <a:ext cx="4464498" cy="446449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7182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10236</TotalTime>
  <Words>340</Words>
  <Application>Microsoft Macintosh PowerPoint</Application>
  <PresentationFormat>如螢幕大小 (4:3)</PresentationFormat>
  <Paragraphs>45</Paragraphs>
  <Slides>8</Slides>
  <Notes>8</Notes>
  <HiddenSlides>0</HiddenSlides>
  <MMClips>1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Arial</vt:lpstr>
      <vt:lpstr>Calibri</vt:lpstr>
      <vt:lpstr>Calibri Light</vt:lpstr>
      <vt:lpstr>Menlo</vt:lpstr>
      <vt:lpstr>2_Office 佈景主題</vt:lpstr>
      <vt:lpstr>網頁組</vt:lpstr>
      <vt:lpstr>JavaScript</vt:lpstr>
      <vt:lpstr>DOM 是什麼？</vt:lpstr>
      <vt:lpstr>尋找HTML裡的目標元素</vt:lpstr>
      <vt:lpstr>尋找HTML裡的目標元素</vt:lpstr>
      <vt:lpstr>改變目標元素內容</vt:lpstr>
      <vt:lpstr>監聽目標元素事件</vt:lpstr>
      <vt:lpstr>心得回饋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WN-pc</dc:creator>
  <cp:lastModifiedBy>s1061587</cp:lastModifiedBy>
  <cp:revision>668</cp:revision>
  <dcterms:created xsi:type="dcterms:W3CDTF">2018-09-09T14:57:53Z</dcterms:created>
  <dcterms:modified xsi:type="dcterms:W3CDTF">2020-07-09T07:33:21Z</dcterms:modified>
</cp:coreProperties>
</file>