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內文層級一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</a:p>
        </p:txBody>
      </p:sp>
      <p:sp>
        <p:nvSpPr>
          <p:cNvPr id="52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75" name="內文層級一…"/>
          <p:cNvSpPr txBox="1"/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</a:p>
        </p:txBody>
      </p:sp>
      <p:sp>
        <p:nvSpPr>
          <p:cNvPr id="78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大標題文字</a:t>
            </a:r>
          </a:p>
        </p:txBody>
      </p:sp>
      <p:sp>
        <p:nvSpPr>
          <p:cNvPr id="86" name="Picture Placeholder 2"/>
          <p:cNvSpPr/>
          <p:nvPr>
            <p:ph type="pic" sz="half" idx="2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內文層級一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</a:p>
        </p:txBody>
      </p:sp>
      <p:sp>
        <p:nvSpPr>
          <p:cNvPr id="89" name="幻燈片編號"/>
          <p:cNvSpPr txBox="1"/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4423378" y="6356351"/>
            <a:ext cx="297246" cy="27799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orms.gle/62XHfft37NUa9Fbw6" TargetMode="External"/><Relationship Id="rId3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/>
          <p:nvPr>
            <p:ph type="ctrTitle"/>
          </p:nvPr>
        </p:nvSpPr>
        <p:spPr>
          <a:xfrm>
            <a:off x="-1" y="2883272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網頁組</a:t>
            </a:r>
          </a:p>
        </p:txBody>
      </p:sp>
      <p:pic>
        <p:nvPicPr>
          <p:cNvPr id="99" name="圖片 4" descr="圖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092" y="2428463"/>
            <a:ext cx="1887884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圖片 9" descr="圖片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57026" y="2428463"/>
            <a:ext cx="1586697" cy="188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 txBox="1"/>
          <p:nvPr>
            <p:ph type="sldNum" sz="quarter" idx="2"/>
          </p:nvPr>
        </p:nvSpPr>
        <p:spPr>
          <a:xfrm>
            <a:off x="4423378" y="6356351"/>
            <a:ext cx="297246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作業</a:t>
            </a:r>
          </a:p>
        </p:txBody>
      </p:sp>
      <p:sp>
        <p:nvSpPr>
          <p:cNvPr id="184" name="內容版面配置區 2"/>
          <p:cNvSpPr txBox="1"/>
          <p:nvPr>
            <p:ph type="body" idx="1"/>
          </p:nvPr>
        </p:nvSpPr>
        <p:spPr>
          <a:xfrm>
            <a:off x="291796" y="1258040"/>
            <a:ext cx="8560407" cy="4351338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目標：寫出一個 猜拳 互動式網頁。</a:t>
            </a:r>
          </a:p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所需標籤：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、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&lt;button&gt;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、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所需標籤屬性：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所需</a:t>
            </a:r>
            <a:r>
              <a:t>JS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語法：</a:t>
            </a:r>
            <a:r>
              <a:t>document.getElementById()</a:t>
            </a:r>
            <a:b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、</a:t>
            </a:r>
            <a:r>
              <a:t>document.getElementById().src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、</a:t>
            </a:r>
            <a:r>
              <a:t>innerHTML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、</a:t>
            </a:r>
            <a:r>
              <a:t>Math.random()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5"/>
          <p:cNvSpPr txBox="1"/>
          <p:nvPr>
            <p:ph type="sldNum" sz="quarter" idx="2"/>
          </p:nvPr>
        </p:nvSpPr>
        <p:spPr>
          <a:xfrm>
            <a:off x="4423378" y="6356351"/>
            <a:ext cx="297246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心得回饋</a:t>
            </a:r>
          </a:p>
        </p:txBody>
      </p:sp>
      <p:sp>
        <p:nvSpPr>
          <p:cNvPr id="188" name="矩形 3"/>
          <p:cNvSpPr txBox="1"/>
          <p:nvPr/>
        </p:nvSpPr>
        <p:spPr>
          <a:xfrm>
            <a:off x="2710659" y="5435431"/>
            <a:ext cx="3738970" cy="34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https://forms.gle/62XHfft37NUa9Fbw6</a:t>
            </a:r>
          </a:p>
        </p:txBody>
      </p:sp>
      <p:pic>
        <p:nvPicPr>
          <p:cNvPr id="189" name="201014221503.png" descr="2010142215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2843" y="886915"/>
            <a:ext cx="4471739" cy="4471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JavaScript</a:t>
            </a:r>
          </a:p>
        </p:txBody>
      </p:sp>
      <p:pic>
        <p:nvPicPr>
          <p:cNvPr id="106" name="內容版面配置區 3" descr="內容版面配置區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47" y="1865211"/>
            <a:ext cx="9149847" cy="3127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互動式網頁</a:t>
            </a:r>
          </a:p>
        </p:txBody>
      </p:sp>
      <p:pic>
        <p:nvPicPr>
          <p:cNvPr id="110" name="剪刀石頭布" descr="剪刀石頭布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85626" y="1124744"/>
            <a:ext cx="8572748" cy="4822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25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11" fill="hold" display="0">
                  <p:stCondLst>
                    <p:cond delay="indefinite"/>
                  </p:stCondLst>
                </p:cTn>
                <p:tgtEl>
                  <p:spTgt spid="110"/>
                </p:tgtEl>
              </p:cMediaNode>
            </p:video>
            <p:seq concurrent="1" prevAc="none" nextAc="seek">
              <p:cTn id="12" evtFilter="cancelBubble" nodeType="interactiveSeq" restart="whenNotActive" fill="hold">
                <p:stCondLst>
                  <p:cond delay="0" evt="onClick">
                    <p:tgtEl>
                      <p:spTgt spid="11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1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if  </a:t>
            </a:r>
            <a:r>
              <a:t>使用  </a:t>
            </a:r>
            <a:r>
              <a:t>===</a:t>
            </a:r>
          </a:p>
        </p:txBody>
      </p:sp>
      <p:sp>
        <p:nvSpPr>
          <p:cNvPr id="114" name="內容版面配置區 4"/>
          <p:cNvSpPr txBox="1"/>
          <p:nvPr>
            <p:ph type="body" sz="half" idx="1"/>
          </p:nvPr>
        </p:nvSpPr>
        <p:spPr>
          <a:xfrm>
            <a:off x="251519" y="2736272"/>
            <a:ext cx="8640962" cy="148481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                           				if( val </a:t>
            </a:r>
            <a:r>
              <a:rPr>
                <a:solidFill>
                  <a:srgbClr val="FF0000"/>
                </a:solidFill>
              </a:rPr>
              <a:t>==</a:t>
            </a:r>
            <a:r>
              <a:t> 1 )</a:t>
            </a:r>
            <a:br/>
            <a:r>
              <a:t>						</a:t>
            </a:r>
            <a:r>
              <a:rPr>
                <a:solidFill>
                  <a:schemeClr val="accent2"/>
                </a:solidFill>
              </a:rPr>
              <a:t>vs</a:t>
            </a:r>
            <a:br>
              <a:rPr>
                <a:solidFill>
                  <a:schemeClr val="accent2"/>
                </a:solidFill>
              </a:rPr>
            </a:br>
            <a:r>
              <a:t>		if( val </a:t>
            </a:r>
            <a:r>
              <a:rPr>
                <a:solidFill>
                  <a:srgbClr val="FF0000"/>
                </a:solidFill>
              </a:rPr>
              <a:t>===</a:t>
            </a:r>
            <a:r>
              <a:t> 1 )</a:t>
            </a:r>
          </a:p>
        </p:txBody>
      </p:sp>
      <p:grpSp>
        <p:nvGrpSpPr>
          <p:cNvPr id="125" name="群組 30"/>
          <p:cNvGrpSpPr/>
          <p:nvPr/>
        </p:nvGrpSpPr>
        <p:grpSpPr>
          <a:xfrm>
            <a:off x="2329379" y="961913"/>
            <a:ext cx="6707118" cy="1674999"/>
            <a:chOff x="0" y="0"/>
            <a:chExt cx="6707116" cy="1674997"/>
          </a:xfrm>
        </p:grpSpPr>
        <p:grpSp>
          <p:nvGrpSpPr>
            <p:cNvPr id="119" name="群組 25"/>
            <p:cNvGrpSpPr/>
            <p:nvPr/>
          </p:nvGrpSpPr>
          <p:grpSpPr>
            <a:xfrm>
              <a:off x="-1" y="-1"/>
              <a:ext cx="3349995" cy="1674999"/>
              <a:chOff x="0" y="0"/>
              <a:chExt cx="3349993" cy="1674997"/>
            </a:xfrm>
          </p:grpSpPr>
          <p:pic>
            <p:nvPicPr>
              <p:cNvPr id="115" name="圖片 2" descr="圖片 2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49994" cy="167499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6" name="矩形: 圓角 5"/>
              <p:cNvSpPr/>
              <p:nvPr/>
            </p:nvSpPr>
            <p:spPr>
              <a:xfrm>
                <a:off x="0" y="-1"/>
                <a:ext cx="1866297" cy="440654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" name="矩形: 圓角 11"/>
              <p:cNvSpPr/>
              <p:nvPr/>
            </p:nvSpPr>
            <p:spPr>
              <a:xfrm>
                <a:off x="16054" y="1175534"/>
                <a:ext cx="481626" cy="440654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8" name="矩形: 圓角 17"/>
              <p:cNvSpPr/>
              <p:nvPr/>
            </p:nvSpPr>
            <p:spPr>
              <a:xfrm>
                <a:off x="1130683" y="451562"/>
                <a:ext cx="443909" cy="216001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24" name="群組 26"/>
            <p:cNvGrpSpPr/>
            <p:nvPr/>
          </p:nvGrpSpPr>
          <p:grpSpPr>
            <a:xfrm>
              <a:off x="3349993" y="0"/>
              <a:ext cx="3357124" cy="1674998"/>
              <a:chOff x="0" y="0"/>
              <a:chExt cx="3357123" cy="1674997"/>
            </a:xfrm>
          </p:grpSpPr>
          <p:pic>
            <p:nvPicPr>
              <p:cNvPr id="120" name="圖片 3" descr="圖片 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3884"/>
              <a:stretch>
                <a:fillRect/>
              </a:stretch>
            </p:blipFill>
            <p:spPr>
              <a:xfrm>
                <a:off x="7492" y="-1"/>
                <a:ext cx="3349632" cy="1674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1" name="矩形: 圓角 10"/>
              <p:cNvSpPr/>
              <p:nvPr/>
            </p:nvSpPr>
            <p:spPr>
              <a:xfrm>
                <a:off x="-1" y="10909"/>
                <a:ext cx="1608117" cy="440654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矩形: 圓角 12"/>
              <p:cNvSpPr/>
              <p:nvPr/>
            </p:nvSpPr>
            <p:spPr>
              <a:xfrm>
                <a:off x="25074" y="1215585"/>
                <a:ext cx="481626" cy="440654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矩形: 圓角 18"/>
              <p:cNvSpPr/>
              <p:nvPr/>
            </p:nvSpPr>
            <p:spPr>
              <a:xfrm>
                <a:off x="1144819" y="475001"/>
                <a:ext cx="443910" cy="216001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136" name="群組 29"/>
          <p:cNvGrpSpPr/>
          <p:nvPr/>
        </p:nvGrpSpPr>
        <p:grpSpPr>
          <a:xfrm>
            <a:off x="117754" y="4247739"/>
            <a:ext cx="6068320" cy="2016226"/>
            <a:chOff x="0" y="0"/>
            <a:chExt cx="6068319" cy="2016224"/>
          </a:xfrm>
        </p:grpSpPr>
        <p:grpSp>
          <p:nvGrpSpPr>
            <p:cNvPr id="130" name="群組 28"/>
            <p:cNvGrpSpPr/>
            <p:nvPr/>
          </p:nvGrpSpPr>
          <p:grpSpPr>
            <a:xfrm>
              <a:off x="-1" y="0"/>
              <a:ext cx="3053406" cy="2016225"/>
              <a:chOff x="0" y="0"/>
              <a:chExt cx="3053404" cy="2016223"/>
            </a:xfrm>
          </p:grpSpPr>
          <p:pic>
            <p:nvPicPr>
              <p:cNvPr id="126" name="圖片 14" descr="圖片 14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8489" y="0"/>
                <a:ext cx="3014916" cy="20162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7" name="矩形: 圓角 19"/>
              <p:cNvSpPr/>
              <p:nvPr/>
            </p:nvSpPr>
            <p:spPr>
              <a:xfrm>
                <a:off x="980461" y="426121"/>
                <a:ext cx="451799" cy="158384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" name="矩形: 圓角 21"/>
              <p:cNvSpPr/>
              <p:nvPr/>
            </p:nvSpPr>
            <p:spPr>
              <a:xfrm>
                <a:off x="38489" y="68825"/>
                <a:ext cx="1512216" cy="289792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矩形: 圓角 23"/>
              <p:cNvSpPr/>
              <p:nvPr/>
            </p:nvSpPr>
            <p:spPr>
              <a:xfrm>
                <a:off x="0" y="1594435"/>
                <a:ext cx="423786" cy="387735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35" name="群組 27"/>
            <p:cNvGrpSpPr/>
            <p:nvPr/>
          </p:nvGrpSpPr>
          <p:grpSpPr>
            <a:xfrm>
              <a:off x="3053404" y="-1"/>
              <a:ext cx="3014916" cy="2016225"/>
              <a:chOff x="0" y="0"/>
              <a:chExt cx="3014915" cy="2016223"/>
            </a:xfrm>
          </p:grpSpPr>
          <p:pic>
            <p:nvPicPr>
              <p:cNvPr id="131" name="圖片 13" descr="圖片 13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3014916" cy="201622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2" name="矩形: 圓角 20"/>
              <p:cNvSpPr/>
              <p:nvPr/>
            </p:nvSpPr>
            <p:spPr>
              <a:xfrm>
                <a:off x="968192" y="439491"/>
                <a:ext cx="451800" cy="158384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" name="矩形: 圓角 22"/>
              <p:cNvSpPr/>
              <p:nvPr/>
            </p:nvSpPr>
            <p:spPr>
              <a:xfrm>
                <a:off x="17949" y="89872"/>
                <a:ext cx="1312753" cy="289793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矩形: 圓角 24"/>
              <p:cNvSpPr/>
              <p:nvPr/>
            </p:nvSpPr>
            <p:spPr>
              <a:xfrm>
                <a:off x="-1" y="1595537"/>
                <a:ext cx="423787" cy="387734"/>
              </a:xfrm>
              <a:prstGeom prst="roundRect">
                <a:avLst>
                  <a:gd name="adj" fmla="val 16667"/>
                </a:avLst>
              </a:prstGeom>
              <a:noFill/>
              <a:ln w="38100" cap="flat">
                <a:solidFill>
                  <a:srgbClr val="FF505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37" name="禁止標誌 32"/>
          <p:cNvSpPr/>
          <p:nvPr/>
        </p:nvSpPr>
        <p:spPr>
          <a:xfrm>
            <a:off x="754374" y="1260405"/>
            <a:ext cx="1078699" cy="107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743" y="14000"/>
                </a:moveTo>
                <a:cubicBezTo>
                  <a:pt x="18511" y="10718"/>
                  <a:pt x="17283" y="6624"/>
                  <a:pt x="14000" y="4857"/>
                </a:cubicBezTo>
                <a:cubicBezTo>
                  <a:pt x="12002" y="3781"/>
                  <a:pt x="9598" y="3781"/>
                  <a:pt x="7600" y="4857"/>
                </a:cubicBezTo>
                <a:close/>
                <a:moveTo>
                  <a:pt x="4857" y="7600"/>
                </a:moveTo>
                <a:cubicBezTo>
                  <a:pt x="3089" y="10882"/>
                  <a:pt x="4317" y="14976"/>
                  <a:pt x="7600" y="16743"/>
                </a:cubicBezTo>
                <a:cubicBezTo>
                  <a:pt x="9598" y="17819"/>
                  <a:pt x="12002" y="17819"/>
                  <a:pt x="14000" y="16743"/>
                </a:cubicBez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8" name="圓形: 空心 33"/>
          <p:cNvSpPr/>
          <p:nvPr/>
        </p:nvSpPr>
        <p:spPr>
          <a:xfrm>
            <a:off x="6876256" y="4542842"/>
            <a:ext cx="1078699" cy="107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Math . random()</a:t>
            </a:r>
          </a:p>
        </p:txBody>
      </p:sp>
      <p:sp>
        <p:nvSpPr>
          <p:cNvPr id="142" name="內容版面配置區 4"/>
          <p:cNvSpPr txBox="1"/>
          <p:nvPr>
            <p:ph type="body" idx="1"/>
          </p:nvPr>
        </p:nvSpPr>
        <p:spPr>
          <a:xfrm>
            <a:off x="251519" y="1124743"/>
            <a:ext cx="8640962" cy="5052221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SzTx/>
              <a:buNone/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取得亂數</a:t>
            </a:r>
          </a:p>
          <a:p>
            <a:pPr marL="0" indent="0" algn="ctr">
              <a:lnSpc>
                <a:spcPct val="100000"/>
              </a:lnSpc>
              <a:buSzTx/>
              <a:buNone/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Math.random() * </a:t>
            </a:r>
            <a:r>
              <a:rPr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43" name="圓角矩形 8"/>
          <p:cNvSpPr/>
          <p:nvPr/>
        </p:nvSpPr>
        <p:spPr>
          <a:xfrm>
            <a:off x="514688" y="2348880"/>
            <a:ext cx="8159589" cy="3600401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文字方塊 5"/>
          <p:cNvSpPr txBox="1"/>
          <p:nvPr/>
        </p:nvSpPr>
        <p:spPr>
          <a:xfrm>
            <a:off x="1422823" y="4826768"/>
            <a:ext cx="6343313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2400">
                <a:solidFill>
                  <a:srgbClr val="0070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parseInt</a:t>
            </a:r>
            <a:r>
              <a:t> </a:t>
            </a:r>
            <a:r>
              <a:t>(</a:t>
            </a:r>
            <a:r>
              <a:t> </a:t>
            </a:r>
            <a:r>
              <a:t>Math.random() * </a:t>
            </a:r>
            <a:r>
              <a:rPr>
                <a:solidFill>
                  <a:schemeClr val="accent2"/>
                </a:solidFill>
              </a:rPr>
              <a:t>3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chemeClr val="accent5"/>
                </a:solidFill>
              </a:rPr>
              <a:t>)</a:t>
            </a:r>
            <a:r>
              <a:rPr>
                <a:solidFill>
                  <a:schemeClr val="accent2"/>
                </a:solidFill>
              </a:rPr>
              <a:t> + 1</a:t>
            </a:r>
            <a:endParaRPr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  <a:defRPr sz="240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1 ~ 3 </a:t>
            </a:r>
            <a:r>
              <a:rPr>
                <a:solidFill>
                  <a:srgbClr val="0070C0"/>
                </a:solidFill>
              </a:rPr>
              <a:t>隨機選取其中</a:t>
            </a:r>
            <a:r>
              <a:rPr>
                <a:solidFill>
                  <a:srgbClr val="FF0000"/>
                </a:solidFill>
              </a:rPr>
              <a:t>一個</a:t>
            </a:r>
          </a:p>
        </p:txBody>
      </p:sp>
      <p:sp>
        <p:nvSpPr>
          <p:cNvPr id="145" name="文字方塊 7"/>
          <p:cNvSpPr txBox="1"/>
          <p:nvPr/>
        </p:nvSpPr>
        <p:spPr>
          <a:xfrm>
            <a:off x="1675143" y="3573016"/>
            <a:ext cx="5838674" cy="11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2500">
                <a:solidFill>
                  <a:srgbClr val="0070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parseInt</a:t>
            </a:r>
            <a:r>
              <a:t> </a:t>
            </a:r>
            <a:r>
              <a:t>(</a:t>
            </a:r>
            <a:r>
              <a:t> </a:t>
            </a:r>
            <a:r>
              <a:t>Math.random() * </a:t>
            </a:r>
            <a:r>
              <a:rPr>
                <a:solidFill>
                  <a:schemeClr val="accent2"/>
                </a:solidFill>
              </a:rPr>
              <a:t>3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chemeClr val="accent5"/>
                </a:solidFill>
              </a:rPr>
              <a:t>)</a:t>
            </a:r>
            <a:endParaRPr>
              <a:solidFill>
                <a:schemeClr val="accent5"/>
              </a:solidFill>
            </a:endParaRPr>
          </a:p>
          <a:p>
            <a:pPr algn="ctr">
              <a:lnSpc>
                <a:spcPct val="150000"/>
              </a:lnSpc>
              <a:defRPr sz="280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0 ~ 2 </a:t>
            </a:r>
            <a:r>
              <a:rPr>
                <a:solidFill>
                  <a:srgbClr val="0070C0"/>
                </a:solidFill>
              </a:rPr>
              <a:t>隨機選取其中</a:t>
            </a:r>
            <a:r>
              <a:rPr>
                <a:solidFill>
                  <a:srgbClr val="FF0000"/>
                </a:solidFill>
              </a:rPr>
              <a:t>一個</a:t>
            </a:r>
          </a:p>
        </p:txBody>
      </p:sp>
      <p:sp>
        <p:nvSpPr>
          <p:cNvPr id="146" name="文字方塊 9"/>
          <p:cNvSpPr txBox="1"/>
          <p:nvPr/>
        </p:nvSpPr>
        <p:spPr>
          <a:xfrm>
            <a:off x="1585046" y="2420888"/>
            <a:ext cx="5973901" cy="110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2500">
                <a:solidFill>
                  <a:srgbClr val="0070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parseInt</a:t>
            </a:r>
            <a:r>
              <a:t> </a:t>
            </a:r>
            <a:r>
              <a:t>(</a:t>
            </a:r>
            <a:r>
              <a:t> </a:t>
            </a:r>
            <a:r>
              <a:t>Math.random() * </a:t>
            </a:r>
            <a:r>
              <a:rPr>
                <a:solidFill>
                  <a:schemeClr val="accent2"/>
                </a:solidFill>
              </a:rPr>
              <a:t>x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取得</a:t>
            </a:r>
            <a:r>
              <a:rPr>
                <a:solidFill>
                  <a:srgbClr val="FF0000"/>
                </a:solidFill>
                <a:latin typeface="+mn-lt"/>
                <a:ea typeface="+mn-ea"/>
                <a:cs typeface="+mn-cs"/>
                <a:sym typeface="Helvetica"/>
              </a:rPr>
              <a:t>整數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亂數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圓角矩形 8"/>
          <p:cNvSpPr/>
          <p:nvPr/>
        </p:nvSpPr>
        <p:spPr>
          <a:xfrm>
            <a:off x="405723" y="2996951"/>
            <a:ext cx="8332543" cy="2376266"/>
          </a:xfrm>
          <a:prstGeom prst="roundRect">
            <a:avLst>
              <a:gd name="adj" fmla="val 16667"/>
            </a:avLst>
          </a:prstGeom>
          <a:solidFill>
            <a:srgbClr val="DEEBF7"/>
          </a:solidFill>
          <a:ln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動態修改圖片</a:t>
            </a:r>
          </a:p>
        </p:txBody>
      </p:sp>
      <p:sp>
        <p:nvSpPr>
          <p:cNvPr id="151" name="內容版面配置區 4"/>
          <p:cNvSpPr txBox="1"/>
          <p:nvPr>
            <p:ph type="body" idx="1"/>
          </p:nvPr>
        </p:nvSpPr>
        <p:spPr>
          <a:xfrm>
            <a:off x="120683" y="1628799"/>
            <a:ext cx="8892480" cy="4526054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SzTx/>
              <a:buNone/>
              <a:defRPr sz="26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document . getElementBy</a:t>
            </a:r>
            <a:r>
              <a:rPr>
                <a:solidFill>
                  <a:srgbClr val="FF0000"/>
                </a:solidFill>
              </a:rPr>
              <a:t>Id</a:t>
            </a:r>
            <a:r>
              <a:t>( "</a:t>
            </a:r>
            <a:r>
              <a:rPr>
                <a:solidFill>
                  <a:srgbClr val="FF0000"/>
                </a:solidFill>
              </a:rPr>
              <a:t>id</a:t>
            </a:r>
            <a:r>
              <a:t>") . </a:t>
            </a:r>
            <a:r>
              <a:rPr>
                <a:solidFill>
                  <a:srgbClr val="00B050"/>
                </a:solidFill>
              </a:rPr>
              <a:t>src</a:t>
            </a:r>
            <a:r>
              <a:t> = </a:t>
            </a:r>
            <a:r>
              <a:rPr>
                <a:solidFill>
                  <a:schemeClr val="accent2"/>
                </a:solidFill>
              </a:rPr>
              <a:t>"</a:t>
            </a:r>
            <a:r>
              <a:rPr>
                <a:solidFill>
                  <a:schemeClr val="accent2"/>
                </a:solidFill>
              </a:rPr>
              <a:t>圖片</a:t>
            </a:r>
            <a:r>
              <a:rPr>
                <a:solidFill>
                  <a:schemeClr val="accent2"/>
                </a:solidFill>
              </a:rPr>
              <a:t>.</a:t>
            </a:r>
            <a:r>
              <a:rPr>
                <a:solidFill>
                  <a:schemeClr val="accent2"/>
                </a:solidFill>
              </a:rPr>
              <a:t>副檔名</a:t>
            </a:r>
            <a:r>
              <a:rPr>
                <a:solidFill>
                  <a:schemeClr val="accent2"/>
                </a:solidFill>
              </a:rPr>
              <a:t>"</a:t>
            </a:r>
          </a:p>
        </p:txBody>
      </p:sp>
      <p:sp>
        <p:nvSpPr>
          <p:cNvPr id="152" name="文字方塊 5"/>
          <p:cNvSpPr txBox="1"/>
          <p:nvPr/>
        </p:nvSpPr>
        <p:spPr>
          <a:xfrm>
            <a:off x="350467" y="3212975"/>
            <a:ext cx="843290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24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document . getElementBy</a:t>
            </a:r>
            <a:r>
              <a:rPr>
                <a:solidFill>
                  <a:srgbClr val="FF0000"/>
                </a:solidFill>
              </a:rPr>
              <a:t>Id</a:t>
            </a:r>
            <a:r>
              <a:t>( "</a:t>
            </a:r>
            <a:r>
              <a:rPr>
                <a:solidFill>
                  <a:srgbClr val="FF0000"/>
                </a:solidFill>
              </a:rPr>
              <a:t>id</a:t>
            </a:r>
            <a:r>
              <a:t>" ) . </a:t>
            </a:r>
            <a:r>
              <a:rPr>
                <a:solidFill>
                  <a:srgbClr val="00B050"/>
                </a:solidFill>
              </a:rPr>
              <a:t>src</a:t>
            </a:r>
            <a:r>
              <a:t> = </a:t>
            </a:r>
            <a:r>
              <a:rPr>
                <a:solidFill>
                  <a:schemeClr val="accent2"/>
                </a:solidFill>
              </a:rPr>
              <a:t>"example . jpg"</a:t>
            </a:r>
          </a:p>
        </p:txBody>
      </p:sp>
      <p:sp>
        <p:nvSpPr>
          <p:cNvPr id="153" name="文字方塊 7"/>
          <p:cNvSpPr txBox="1"/>
          <p:nvPr/>
        </p:nvSpPr>
        <p:spPr>
          <a:xfrm>
            <a:off x="1682672" y="4581128"/>
            <a:ext cx="67144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500">
                <a:solidFill>
                  <a:srgbClr val="0070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&lt;img id="</a:t>
            </a:r>
            <a:r>
              <a:rPr>
                <a:solidFill>
                  <a:srgbClr val="FF0000"/>
                </a:solidFill>
              </a:rPr>
              <a:t>image</a:t>
            </a:r>
            <a:r>
              <a:t>" src="</a:t>
            </a:r>
            <a:r>
              <a:rPr sz="280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example . jpg </a:t>
            </a:r>
            <a:r>
              <a:t>"&gt;</a:t>
            </a:r>
          </a:p>
        </p:txBody>
      </p:sp>
      <p:sp>
        <p:nvSpPr>
          <p:cNvPr id="154" name="文字方塊 6"/>
          <p:cNvSpPr txBox="1"/>
          <p:nvPr/>
        </p:nvSpPr>
        <p:spPr>
          <a:xfrm>
            <a:off x="1595495" y="4005064"/>
            <a:ext cx="594285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685800">
              <a:lnSpc>
                <a:spcPct val="90000"/>
              </a:lnSpc>
              <a:defRPr sz="25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利用 </a:t>
            </a:r>
            <a:r>
              <a:t>img</a:t>
            </a:r>
            <a:r>
              <a:t> 標籤上的 </a:t>
            </a:r>
            <a:r>
              <a:rPr>
                <a:solidFill>
                  <a:srgbClr val="FF0000"/>
                </a:solidFill>
              </a:rPr>
              <a:t>id</a:t>
            </a:r>
            <a:r>
              <a:t> 來動態更改 </a:t>
            </a:r>
            <a:r>
              <a:rPr>
                <a:solidFill>
                  <a:srgbClr val="00B050"/>
                </a:solidFill>
              </a:rPr>
              <a:t>src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路徑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替按鈕加上互動事件</a:t>
            </a:r>
          </a:p>
        </p:txBody>
      </p:sp>
      <p:sp>
        <p:nvSpPr>
          <p:cNvPr id="158" name="文字方塊 12"/>
          <p:cNvSpPr txBox="1"/>
          <p:nvPr/>
        </p:nvSpPr>
        <p:spPr>
          <a:xfrm>
            <a:off x="5342976" y="2659063"/>
            <a:ext cx="3786261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省略重複的</a:t>
            </a:r>
            <a:br/>
            <a:r>
              <a:rPr sz="2000">
                <a:latin typeface="Menlo Regular"/>
                <a:ea typeface="Menlo Regular"/>
                <a:cs typeface="Menlo Regular"/>
                <a:sym typeface="Menlo Regular"/>
              </a:rPr>
              <a:t>document.getElementById()</a:t>
            </a:r>
          </a:p>
        </p:txBody>
      </p:sp>
      <p:pic>
        <p:nvPicPr>
          <p:cNvPr id="159" name="圖片 14" descr="圖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311" y="1018566"/>
            <a:ext cx="4805974" cy="514673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矩形: 圓角 10"/>
          <p:cNvSpPr/>
          <p:nvPr/>
        </p:nvSpPr>
        <p:spPr>
          <a:xfrm>
            <a:off x="896291" y="2564903"/>
            <a:ext cx="3675708" cy="720081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箭號: 向右 11"/>
          <p:cNvSpPr/>
          <p:nvPr/>
        </p:nvSpPr>
        <p:spPr>
          <a:xfrm>
            <a:off x="4601236" y="2707376"/>
            <a:ext cx="864097" cy="4320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矩形 16"/>
          <p:cNvSpPr/>
          <p:nvPr/>
        </p:nvSpPr>
        <p:spPr>
          <a:xfrm>
            <a:off x="896291" y="3428999"/>
            <a:ext cx="3531694" cy="2088234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箭號: 向右 17"/>
          <p:cNvSpPr/>
          <p:nvPr/>
        </p:nvSpPr>
        <p:spPr>
          <a:xfrm>
            <a:off x="4571998" y="4257092"/>
            <a:ext cx="864097" cy="4320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文字方塊 18"/>
          <p:cNvSpPr txBox="1"/>
          <p:nvPr/>
        </p:nvSpPr>
        <p:spPr>
          <a:xfrm>
            <a:off x="5511053" y="4245655"/>
            <a:ext cx="376775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替各按鈕加上按下時的事件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電腦隨機出拳</a:t>
            </a:r>
          </a:p>
        </p:txBody>
      </p:sp>
      <p:grpSp>
        <p:nvGrpSpPr>
          <p:cNvPr id="173" name="群組 5"/>
          <p:cNvGrpSpPr/>
          <p:nvPr/>
        </p:nvGrpSpPr>
        <p:grpSpPr>
          <a:xfrm>
            <a:off x="734012" y="2567632"/>
            <a:ext cx="7675975" cy="1722735"/>
            <a:chOff x="0" y="0"/>
            <a:chExt cx="7675974" cy="1722733"/>
          </a:xfrm>
        </p:grpSpPr>
        <p:grpSp>
          <p:nvGrpSpPr>
            <p:cNvPr id="170" name="圖片 2"/>
            <p:cNvGrpSpPr/>
            <p:nvPr/>
          </p:nvGrpSpPr>
          <p:grpSpPr>
            <a:xfrm>
              <a:off x="0" y="-1"/>
              <a:ext cx="7675975" cy="1722735"/>
              <a:chOff x="0" y="0"/>
              <a:chExt cx="7675974" cy="1722733"/>
            </a:xfrm>
          </p:grpSpPr>
          <p:sp>
            <p:nvSpPr>
              <p:cNvPr id="168" name="形狀"/>
              <p:cNvSpPr/>
              <p:nvPr/>
            </p:nvSpPr>
            <p:spPr>
              <a:xfrm>
                <a:off x="-1" y="-1"/>
                <a:ext cx="7675976" cy="17227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56"/>
                    </a:moveTo>
                    <a:lnTo>
                      <a:pt x="0" y="1856"/>
                    </a:lnTo>
                    <a:cubicBezTo>
                      <a:pt x="0" y="831"/>
                      <a:pt x="187" y="0"/>
                      <a:pt x="417" y="0"/>
                    </a:cubicBezTo>
                    <a:lnTo>
                      <a:pt x="21183" y="0"/>
                    </a:lnTo>
                    <a:lnTo>
                      <a:pt x="21183" y="0"/>
                    </a:lnTo>
                    <a:cubicBezTo>
                      <a:pt x="21413" y="0"/>
                      <a:pt x="21600" y="831"/>
                      <a:pt x="21600" y="1856"/>
                    </a:cubicBezTo>
                    <a:lnTo>
                      <a:pt x="21600" y="19744"/>
                    </a:lnTo>
                    <a:lnTo>
                      <a:pt x="21600" y="19744"/>
                    </a:lnTo>
                    <a:cubicBezTo>
                      <a:pt x="21600" y="20769"/>
                      <a:pt x="21413" y="21600"/>
                      <a:pt x="21183" y="21600"/>
                    </a:cubicBezTo>
                    <a:lnTo>
                      <a:pt x="417" y="21600"/>
                    </a:lnTo>
                    <a:lnTo>
                      <a:pt x="417" y="21600"/>
                    </a:lnTo>
                    <a:cubicBezTo>
                      <a:pt x="187" y="21600"/>
                      <a:pt x="0" y="20769"/>
                      <a:pt x="0" y="19744"/>
                    </a:cubicBezTo>
                    <a:close/>
                  </a:path>
                </a:pathLst>
              </a:custGeom>
              <a:solidFill>
                <a:srgbClr val="EDED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9" name="image11.png" descr="image1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675960" cy="1722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7" y="0"/>
                    </a:moveTo>
                    <a:cubicBezTo>
                      <a:pt x="186" y="0"/>
                      <a:pt x="0" y="831"/>
                      <a:pt x="0" y="1856"/>
                    </a:cubicBezTo>
                    <a:lnTo>
                      <a:pt x="0" y="19744"/>
                    </a:lnTo>
                    <a:cubicBezTo>
                      <a:pt x="0" y="20769"/>
                      <a:pt x="186" y="21600"/>
                      <a:pt x="417" y="21600"/>
                    </a:cubicBezTo>
                    <a:lnTo>
                      <a:pt x="21183" y="21600"/>
                    </a:lnTo>
                    <a:cubicBezTo>
                      <a:pt x="21414" y="21600"/>
                      <a:pt x="21600" y="20769"/>
                      <a:pt x="21600" y="19744"/>
                    </a:cubicBezTo>
                    <a:lnTo>
                      <a:pt x="21600" y="1856"/>
                    </a:lnTo>
                    <a:cubicBezTo>
                      <a:pt x="21600" y="831"/>
                      <a:pt x="21414" y="0"/>
                      <a:pt x="21183" y="0"/>
                    </a:cubicBezTo>
                    <a:lnTo>
                      <a:pt x="417" y="0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>
                <a:reflection blurRad="0" stA="38000" stPos="0" endA="0" endPos="40000" dist="0" dir="5400000" fadeDir="5400000" sx="100000" sy="-100000" kx="0" ky="0" algn="bl" rotWithShape="0"/>
              </a:effectLst>
            </p:spPr>
          </p:pic>
        </p:grpSp>
        <p:sp>
          <p:nvSpPr>
            <p:cNvPr id="171" name="矩形: 圓角 3"/>
            <p:cNvSpPr/>
            <p:nvPr/>
          </p:nvSpPr>
          <p:spPr>
            <a:xfrm>
              <a:off x="2576396" y="467119"/>
              <a:ext cx="5046364" cy="3942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禁止標誌 4"/>
            <p:cNvSpPr/>
            <p:nvPr/>
          </p:nvSpPr>
          <p:spPr>
            <a:xfrm>
              <a:off x="4817087" y="348845"/>
              <a:ext cx="630797" cy="630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743" y="14000"/>
                  </a:moveTo>
                  <a:cubicBezTo>
                    <a:pt x="18511" y="10718"/>
                    <a:pt x="17282" y="6624"/>
                    <a:pt x="14000" y="4857"/>
                  </a:cubicBezTo>
                  <a:cubicBezTo>
                    <a:pt x="12002" y="3781"/>
                    <a:pt x="9598" y="3781"/>
                    <a:pt x="7600" y="4857"/>
                  </a:cubicBezTo>
                  <a:close/>
                  <a:moveTo>
                    <a:pt x="4857" y="7600"/>
                  </a:moveTo>
                  <a:cubicBezTo>
                    <a:pt x="3089" y="10882"/>
                    <a:pt x="4317" y="14976"/>
                    <a:pt x="7600" y="16743"/>
                  </a:cubicBezTo>
                  <a:cubicBezTo>
                    <a:pt x="9598" y="17819"/>
                    <a:pt x="12002" y="17819"/>
                    <a:pt x="14000" y="16743"/>
                  </a:cubicBez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5"/>
          <p:cNvSpPr txBox="1"/>
          <p:nvPr>
            <p:ph type="sldNum" sz="quarter" idx="2"/>
          </p:nvPr>
        </p:nvSpPr>
        <p:spPr>
          <a:xfrm>
            <a:off x="4471654" y="6356351"/>
            <a:ext cx="200694" cy="27799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標題 1"/>
          <p:cNvSpPr txBox="1"/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判斷輸贏</a:t>
            </a:r>
          </a:p>
        </p:txBody>
      </p:sp>
      <p:pic>
        <p:nvPicPr>
          <p:cNvPr id="177" name="圖片 6" descr="圖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7913" y="1063737"/>
            <a:ext cx="6928172" cy="473052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矩形: 圓角 7"/>
          <p:cNvSpPr/>
          <p:nvPr/>
        </p:nvSpPr>
        <p:spPr>
          <a:xfrm>
            <a:off x="1691680" y="1484783"/>
            <a:ext cx="4248473" cy="2941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矩形: 圓角 8"/>
          <p:cNvSpPr/>
          <p:nvPr/>
        </p:nvSpPr>
        <p:spPr>
          <a:xfrm>
            <a:off x="2267743" y="1778916"/>
            <a:ext cx="4320482" cy="3539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矩形: 圓角 9"/>
          <p:cNvSpPr/>
          <p:nvPr/>
        </p:nvSpPr>
        <p:spPr>
          <a:xfrm>
            <a:off x="3275855" y="2848036"/>
            <a:ext cx="4320481" cy="3539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