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57" r:id="rId5"/>
    <p:sldId id="356" r:id="rId6"/>
    <p:sldId id="303" r:id="rId7"/>
    <p:sldId id="304" r:id="rId8"/>
    <p:sldId id="305" r:id="rId9"/>
    <p:sldId id="355" r:id="rId10"/>
    <p:sldId id="354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Jquery" id="{89266499-6275-4E4C-AF77-6C626DBDEE61}">
          <p14:sldIdLst>
            <p14:sldId id="300"/>
            <p14:sldId id="301"/>
            <p14:sldId id="357"/>
            <p14:sldId id="356"/>
            <p14:sldId id="303"/>
            <p14:sldId id="304"/>
            <p14:sldId id="305"/>
            <p14:sldId id="355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7840" autoAdjust="0"/>
  </p:normalViewPr>
  <p:slideViewPr>
    <p:cSldViewPr snapToObjects="1">
      <p:cViewPr varScale="1">
        <p:scale>
          <a:sx n="74" d="100"/>
          <a:sy n="74" d="100"/>
        </p:scale>
        <p:origin x="1884" y="60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src="https://code.jquery.com/jquery-3.5.1.slim.min.js&gt;&lt;/script&gt;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0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5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目標：將 猜拳 互動式網頁 原生 </a:t>
            </a:r>
            <a:r>
              <a:rPr lang="en-US" altLang="zh-TW" dirty="0"/>
              <a:t>JS</a:t>
            </a:r>
            <a:r>
              <a:rPr lang="zh-TW" altLang="en-US" dirty="0"/>
              <a:t> 更改成 </a:t>
            </a:r>
            <a:r>
              <a:rPr lang="en-US" altLang="zh-TW"/>
              <a:t>JQuery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500" dirty="0"/>
              <a:t>一個以</a:t>
            </a:r>
            <a:r>
              <a:rPr lang="en-US" altLang="zh-TW" sz="2500" dirty="0" err="1"/>
              <a:t>Javascript</a:t>
            </a:r>
            <a:r>
              <a:rPr lang="zh-TW" altLang="en-US" sz="2500" dirty="0"/>
              <a:t>編寫的函式庫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精簡化</a:t>
            </a:r>
            <a:r>
              <a:rPr lang="en-US" altLang="zh-TW" sz="2500" dirty="0"/>
              <a:t>JS</a:t>
            </a:r>
            <a:r>
              <a:rPr lang="zh-TW" altLang="en-US" sz="2500" dirty="0"/>
              <a:t>編寫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/>
              <a:t>易學習</a:t>
            </a:r>
            <a:endParaRPr lang="en-US" altLang="zh-TW" sz="2500" dirty="0"/>
          </a:p>
          <a:p>
            <a:pPr>
              <a:lnSpc>
                <a:spcPct val="150000"/>
              </a:lnSpc>
            </a:pPr>
            <a:r>
              <a:rPr lang="zh-TW" altLang="en-US" sz="2500" dirty="0">
                <a:solidFill>
                  <a:srgbClr val="FF0000"/>
                </a:solidFill>
              </a:rPr>
              <a:t>寫得更少，但做的更多</a:t>
            </a:r>
            <a:endParaRPr lang="en-US" altLang="zh-TW" sz="2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FED22D3-BF09-44A5-8B2D-082E7790B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80" y="1469250"/>
            <a:ext cx="3919500" cy="39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如何使用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3484"/>
            <a:ext cx="9144000" cy="13321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Consolas" panose="020B0609020204030204" pitchFamily="49" charset="0"/>
              </a:rPr>
              <a:t>JQuery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</a:rPr>
              <a:t> CDN</a:t>
            </a:r>
            <a:br>
              <a:rPr lang="en-US" altLang="zh-TW" sz="1750" dirty="0">
                <a:latin typeface="Consolas" panose="020B0609020204030204" pitchFamily="49" charset="0"/>
              </a:rPr>
            </a:br>
            <a:r>
              <a:rPr lang="en-US" altLang="zh-TW" sz="1750" dirty="0">
                <a:latin typeface="Consolas" panose="020B0609020204030204" pitchFamily="49" charset="0"/>
              </a:rPr>
              <a:t>&lt;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 </a:t>
            </a:r>
            <a:r>
              <a:rPr lang="en-US" altLang="zh-TW" sz="1750" dirty="0" err="1">
                <a:latin typeface="Consolas" panose="020B0609020204030204" pitchFamily="49" charset="0"/>
              </a:rPr>
              <a:t>src</a:t>
            </a:r>
            <a:r>
              <a:rPr lang="en-US" altLang="zh-TW" sz="1750" dirty="0">
                <a:latin typeface="Consolas" panose="020B0609020204030204" pitchFamily="49" charset="0"/>
              </a:rPr>
              <a:t>="</a:t>
            </a:r>
            <a:r>
              <a:rPr lang="en-US" altLang="zh-TW" sz="175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1750" dirty="0">
                <a:latin typeface="Consolas" panose="020B0609020204030204" pitchFamily="49" charset="0"/>
              </a:rPr>
              <a:t>"&gt;&lt;/</a:t>
            </a:r>
            <a:r>
              <a:rPr lang="en-US" altLang="zh-TW" sz="175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750" dirty="0">
                <a:latin typeface="Consolas" panose="020B0609020204030204" pitchFamily="49" charset="0"/>
              </a:rPr>
              <a:t>&gt;</a:t>
            </a:r>
            <a:endParaRPr lang="en-US" altLang="zh-TW" sz="1750" dirty="0"/>
          </a:p>
        </p:txBody>
      </p:sp>
    </p:spTree>
    <p:extLst>
      <p:ext uri="{BB962C8B-B14F-4D97-AF65-F5344CB8AC3E}">
        <p14:creationId xmlns:p14="http://schemas.microsoft.com/office/powerpoint/2010/main" val="13418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 {}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5"/>
            <a:ext cx="8640960" cy="83671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</a:rPr>
              <a:t>為了防止在網頁完全加載完之前運行</a:t>
            </a:r>
            <a:r>
              <a:rPr lang="en-US" altLang="zh-TW" sz="2500" dirty="0" err="1">
                <a:solidFill>
                  <a:srgbClr val="0070C0"/>
                </a:solidFill>
              </a:rPr>
              <a:t>JQuery</a:t>
            </a:r>
            <a:endParaRPr lang="en-US" altLang="zh-TW" sz="2500" dirty="0">
              <a:solidFill>
                <a:srgbClr val="0070C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3584EC-BA96-4810-AB19-D58535C90265}"/>
              </a:ext>
            </a:extLst>
          </p:cNvPr>
          <p:cNvSpPr txBox="1"/>
          <p:nvPr/>
        </p:nvSpPr>
        <p:spPr>
          <a:xfrm>
            <a:off x="1822570" y="2448058"/>
            <a:ext cx="5498860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$(document).ready( function ()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	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妳的</a:t>
            </a:r>
            <a:r>
              <a:rPr lang="en-US" altLang="zh-TW" sz="28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8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</a:rPr>
              <a:t>});</a:t>
            </a:r>
            <a:endParaRPr lang="en-US" altLang="zh-TW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8">
            <a:extLst>
              <a:ext uri="{FF2B5EF4-FFF2-40B4-BE49-F238E27FC236}">
                <a16:creationId xmlns:a16="http://schemas.microsoft.com/office/drawing/2014/main" id="{C55E240A-23FD-4412-B6FD-6D30174F5358}"/>
              </a:ext>
            </a:extLst>
          </p:cNvPr>
          <p:cNvSpPr/>
          <p:nvPr/>
        </p:nvSpPr>
        <p:spPr>
          <a:xfrm>
            <a:off x="251520" y="1340768"/>
            <a:ext cx="8640960" cy="1872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為什麼要用 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?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8">
            <a:extLst>
              <a:ext uri="{FF2B5EF4-FFF2-40B4-BE49-F238E27FC236}">
                <a16:creationId xmlns:a16="http://schemas.microsoft.com/office/drawing/2014/main" id="{BA5FAF60-24A1-4CF8-91EE-7FD532DA07FA}"/>
              </a:ext>
            </a:extLst>
          </p:cNvPr>
          <p:cNvSpPr/>
          <p:nvPr/>
        </p:nvSpPr>
        <p:spPr>
          <a:xfrm>
            <a:off x="3059832" y="3717032"/>
            <a:ext cx="3024336" cy="2032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74886"/>
            <a:ext cx="8640960" cy="467439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getElementsBy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TagName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$("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E0CD66-241B-4AAB-BB07-D2FCD0BDC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74" y="3340596"/>
            <a:ext cx="2536676" cy="25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0243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7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7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$ 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</a:t>
            </a:r>
            <a:r>
              <a:rPr lang="en-US" altLang="zh-TW" sz="2700" dirty="0">
                <a:solidFill>
                  <a:srgbClr val="00B05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$("</a:t>
            </a:r>
            <a:r>
              <a:rPr lang="en-US" altLang="zh-TW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HTML </a:t>
            </a:r>
            <a:r>
              <a:rPr lang="zh-TW" altLang="en-US" sz="2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標籤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. html(</a:t>
            </a:r>
            <a:r>
              <a:rPr lang="en-US" altLang="zh-TW" sz="27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"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5365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原生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JS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onclick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function()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JQuery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  $("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#id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click(function()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	  </a:t>
            </a:r>
            <a:r>
              <a:rPr lang="zh-TW" altLang="en-US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妳的</a:t>
            </a:r>
            <a:r>
              <a:rPr lang="en-US" altLang="zh-TW" sz="2400" dirty="0" err="1">
                <a:solidFill>
                  <a:schemeClr val="accent2"/>
                </a:solidFill>
                <a:latin typeface="微軟正黑體" panose="020B0604030504040204" pitchFamily="34" charset="-120"/>
              </a:rPr>
              <a:t>JQuery</a:t>
            </a:r>
            <a:r>
              <a:rPr lang="zh-TW" altLang="en-US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程式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  });</a:t>
            </a:r>
          </a:p>
        </p:txBody>
      </p:sp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 和 設定 元素屬性</a:t>
            </a:r>
            <a:endParaRPr lang="zh-TW" altLang="en-US" sz="4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2890"/>
            <a:ext cx="8640960" cy="505221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獲取元素屬性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設定元素屬性</a:t>
            </a:r>
            <a:endParaRPr lang="en-US" altLang="zh-TW" sz="2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attr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屬姓名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, "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屬姓值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E1F69E-A008-482D-A4A6-7815585BE206}"/>
              </a:ext>
            </a:extLst>
          </p:cNvPr>
          <p:cNvGrpSpPr/>
          <p:nvPr/>
        </p:nvGrpSpPr>
        <p:grpSpPr>
          <a:xfrm>
            <a:off x="4427984" y="1523690"/>
            <a:ext cx="3516997" cy="1588076"/>
            <a:chOff x="3707904" y="1988840"/>
            <a:chExt cx="3516997" cy="158807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1F24A9B-65B6-4A53-8A3A-BB32090B33EB}"/>
                </a:ext>
              </a:extLst>
            </p:cNvPr>
            <p:cNvGrpSpPr/>
            <p:nvPr/>
          </p:nvGrpSpPr>
          <p:grpSpPr>
            <a:xfrm>
              <a:off x="3707904" y="1988840"/>
              <a:ext cx="3516997" cy="1584176"/>
              <a:chOff x="1017178" y="2996952"/>
              <a:chExt cx="7011206" cy="2376264"/>
            </a:xfrm>
          </p:grpSpPr>
          <p:sp>
            <p:nvSpPr>
              <p:cNvPr id="7" name="圓角矩形 8">
                <a:extLst>
                  <a:ext uri="{FF2B5EF4-FFF2-40B4-BE49-F238E27FC236}">
                    <a16:creationId xmlns:a16="http://schemas.microsoft.com/office/drawing/2014/main" id="{122AA078-3B64-463A-A149-F4872A77C2A9}"/>
                  </a:ext>
                </a:extLst>
              </p:cNvPr>
              <p:cNvSpPr/>
              <p:nvPr/>
            </p:nvSpPr>
            <p:spPr>
              <a:xfrm>
                <a:off x="1017178" y="2996952"/>
                <a:ext cx="7011206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1CF31C-FBA9-44D0-8DB6-8BFB0489B026}"/>
                  </a:ext>
                </a:extLst>
              </p:cNvPr>
              <p:cNvSpPr txBox="1"/>
              <p:nvPr/>
            </p:nvSpPr>
            <p:spPr>
              <a:xfrm>
                <a:off x="2673977" y="3898005"/>
                <a:ext cx="3697606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C2F650F-EEF5-459B-8FD9-340441EBDFC3}"/>
                  </a:ext>
                </a:extLst>
              </p:cNvPr>
              <p:cNvSpPr txBox="1"/>
              <p:nvPr/>
            </p:nvSpPr>
            <p:spPr>
              <a:xfrm>
                <a:off x="2568833" y="3138375"/>
                <a:ext cx="390790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268C1E8-AB57-4352-8FDF-D645E2CA4EFF}"/>
                </a:ext>
              </a:extLst>
            </p:cNvPr>
            <p:cNvSpPr txBox="1"/>
            <p:nvPr/>
          </p:nvSpPr>
          <p:spPr>
            <a:xfrm>
              <a:off x="4336446" y="3099862"/>
              <a:ext cx="225991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test . jpg</a:t>
              </a:r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CDD18C0-DC5C-48B7-B904-CE1EF5834309}"/>
              </a:ext>
            </a:extLst>
          </p:cNvPr>
          <p:cNvGrpSpPr/>
          <p:nvPr/>
        </p:nvGrpSpPr>
        <p:grpSpPr>
          <a:xfrm>
            <a:off x="4427984" y="3574945"/>
            <a:ext cx="4464497" cy="1972796"/>
            <a:chOff x="3707904" y="1988840"/>
            <a:chExt cx="3516997" cy="1972796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C5071DB-A4F1-4D68-BE87-046BA9333691}"/>
                </a:ext>
              </a:extLst>
            </p:cNvPr>
            <p:cNvGrpSpPr/>
            <p:nvPr/>
          </p:nvGrpSpPr>
          <p:grpSpPr>
            <a:xfrm>
              <a:off x="3707904" y="1988840"/>
              <a:ext cx="3516997" cy="1584176"/>
              <a:chOff x="1017178" y="2996952"/>
              <a:chExt cx="7011206" cy="2376264"/>
            </a:xfrm>
          </p:grpSpPr>
          <p:sp>
            <p:nvSpPr>
              <p:cNvPr id="16" name="圓角矩形 8">
                <a:extLst>
                  <a:ext uri="{FF2B5EF4-FFF2-40B4-BE49-F238E27FC236}">
                    <a16:creationId xmlns:a16="http://schemas.microsoft.com/office/drawing/2014/main" id="{3B0BBF7E-E24F-4F0F-BC36-3DC27C87D356}"/>
                  </a:ext>
                </a:extLst>
              </p:cNvPr>
              <p:cNvSpPr/>
              <p:nvPr/>
            </p:nvSpPr>
            <p:spPr>
              <a:xfrm>
                <a:off x="1017178" y="2996952"/>
                <a:ext cx="7011206" cy="23762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DE51E17-EE39-47F8-B830-85016A4686D1}"/>
                  </a:ext>
                </a:extLst>
              </p:cNvPr>
              <p:cNvSpPr txBox="1"/>
              <p:nvPr/>
            </p:nvSpPr>
            <p:spPr>
              <a:xfrm>
                <a:off x="1024033" y="3898005"/>
                <a:ext cx="6997504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$("</a:t>
                </a:r>
                <a:r>
                  <a:rPr lang="en-US" altLang="zh-TW" sz="2500" dirty="0" err="1">
                    <a:solidFill>
                      <a:srgbClr val="FF000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 .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attr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("</a:t>
                </a:r>
                <a:r>
                  <a:rPr lang="en-US" altLang="zh-TW" sz="2500" dirty="0" err="1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 , 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new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")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B148F68-8CE0-4AE1-B422-7C6FC2FA9101}"/>
                  </a:ext>
                </a:extLst>
              </p:cNvPr>
              <p:cNvSpPr txBox="1"/>
              <p:nvPr/>
            </p:nvSpPr>
            <p:spPr>
              <a:xfrm>
                <a:off x="2568833" y="3138375"/>
                <a:ext cx="3907907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&lt;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img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 </a:t>
                </a:r>
                <a:r>
                  <a:rPr lang="en-US" altLang="zh-TW" sz="2500" dirty="0" err="1">
                    <a:solidFill>
                      <a:srgbClr val="0070C0"/>
                    </a:solidFill>
                    <a:latin typeface="Menlo" panose="020B0609030804020204" pitchFamily="49" charset="0"/>
                  </a:rPr>
                  <a:t>src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="</a:t>
                </a:r>
                <a:r>
                  <a:rPr lang="en-US" altLang="zh-TW" sz="2500" dirty="0">
                    <a:solidFill>
                      <a:schemeClr val="accent2"/>
                    </a:solidFill>
                    <a:latin typeface="Menlo" panose="020B0609030804020204" pitchFamily="49" charset="0"/>
                  </a:rPr>
                  <a:t>test . jpg</a:t>
                </a:r>
                <a:r>
                  <a:rPr lang="en-US" altLang="zh-TW" sz="2500" dirty="0">
                    <a:solidFill>
                      <a:srgbClr val="0070C0"/>
                    </a:solidFill>
                    <a:latin typeface="Menlo" panose="020B0609030804020204" pitchFamily="49" charset="0"/>
                  </a:rPr>
                  <a:t>"&gt;</a:t>
                </a:r>
                <a:endParaRPr lang="en" altLang="zh-TW" sz="2500" dirty="0">
                  <a:latin typeface="Menlo" panose="020B0609030804020204" pitchFamily="49" charset="0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7B55CEE-20EC-40FA-98EB-444895DAA85A}"/>
                </a:ext>
              </a:extLst>
            </p:cNvPr>
            <p:cNvSpPr txBox="1"/>
            <p:nvPr/>
          </p:nvSpPr>
          <p:spPr>
            <a:xfrm>
              <a:off x="3897805" y="3099862"/>
              <a:ext cx="313719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500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得到：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img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TW" sz="2500" dirty="0" err="1">
                  <a:solidFill>
                    <a:srgbClr val="0070C0"/>
                  </a:solidFill>
                  <a:latin typeface="Menlo" panose="020B0609030804020204" pitchFamily="49" charset="0"/>
                </a:rPr>
                <a:t>src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="</a:t>
              </a:r>
              <a:r>
                <a:rPr lang="en-US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new . jpg</a:t>
              </a:r>
              <a:r>
                <a:rPr lang="en-US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endParaRPr lang="en" altLang="zh-TW" sz="2500" dirty="0">
                <a:latin typeface="Menlo" panose="020B0609030804020204" pitchFamily="49" charset="0"/>
              </a:endParaRPr>
            </a:p>
            <a:p>
              <a:pPr algn="ctr"/>
              <a:endParaRPr lang="en" altLang="zh-TW" sz="2500" dirty="0">
                <a:solidFill>
                  <a:schemeClr val="accent2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34998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10610</TotalTime>
  <Words>386</Words>
  <Application>Microsoft Office PowerPoint</Application>
  <PresentationFormat>如螢幕大小 (4:3)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Menlo</vt:lpstr>
      <vt:lpstr>微軟正黑體</vt:lpstr>
      <vt:lpstr>新細明體</vt:lpstr>
      <vt:lpstr>Arial</vt:lpstr>
      <vt:lpstr>Calibri</vt:lpstr>
      <vt:lpstr>Calibri Light</vt:lpstr>
      <vt:lpstr>Consolas</vt:lpstr>
      <vt:lpstr>2_Office 佈景主題</vt:lpstr>
      <vt:lpstr>網頁組</vt:lpstr>
      <vt:lpstr>JavaScript</vt:lpstr>
      <vt:lpstr>jQuery 是什麼？</vt:lpstr>
      <vt:lpstr>如何使用 jQuery</vt:lpstr>
      <vt:lpstr>$(document).ready( function () {} )</vt:lpstr>
      <vt:lpstr>為什麼要用 JQuery ?</vt:lpstr>
      <vt:lpstr>改變目標元素內容</vt:lpstr>
      <vt:lpstr>監聽目標元素事件</vt:lpstr>
      <vt:lpstr>獲取 和 設定 元素屬性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686</cp:revision>
  <dcterms:created xsi:type="dcterms:W3CDTF">2018-09-09T14:57:53Z</dcterms:created>
  <dcterms:modified xsi:type="dcterms:W3CDTF">2020-07-24T06:04:07Z</dcterms:modified>
</cp:coreProperties>
</file>