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notesMasterIdLst>
    <p:notesMasterId r:id="rId19"/>
  </p:notesMasterIdLst>
  <p:sldIdLst>
    <p:sldId id="259" r:id="rId2"/>
    <p:sldId id="264" r:id="rId3"/>
    <p:sldId id="266" r:id="rId4"/>
    <p:sldId id="290" r:id="rId5"/>
    <p:sldId id="291" r:id="rId6"/>
    <p:sldId id="293" r:id="rId7"/>
    <p:sldId id="300" r:id="rId8"/>
    <p:sldId id="286" r:id="rId9"/>
    <p:sldId id="308" r:id="rId10"/>
    <p:sldId id="309" r:id="rId11"/>
    <p:sldId id="320" r:id="rId12"/>
    <p:sldId id="267" r:id="rId13"/>
    <p:sldId id="321" r:id="rId14"/>
    <p:sldId id="322" r:id="rId15"/>
    <p:sldId id="324" r:id="rId16"/>
    <p:sldId id="354" r:id="rId17"/>
    <p:sldId id="28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宣達事項" id="{984BB56D-3B92-4B64-8631-1CFACE06FB67}">
          <p14:sldIdLst>
            <p14:sldId id="259"/>
          </p14:sldIdLst>
        </p14:section>
        <p14:section name="JavaScript 科普" id="{3B5444A1-096B-4C75-9FAA-0019FE3E0EA0}">
          <p14:sldIdLst>
            <p14:sldId id="264"/>
            <p14:sldId id="266"/>
            <p14:sldId id="290"/>
            <p14:sldId id="291"/>
            <p14:sldId id="293"/>
          </p14:sldIdLst>
        </p14:section>
        <p14:section name="JavaScript 介紹" id="{89266499-6275-4E4C-AF77-6C626DBDEE61}">
          <p14:sldIdLst>
            <p14:sldId id="300"/>
            <p14:sldId id="286"/>
            <p14:sldId id="308"/>
            <p14:sldId id="309"/>
          </p14:sldIdLst>
        </p14:section>
        <p14:section name="JavaScript 入門" id="{C8C0ADA3-E0A5-47C1-92CA-39A6007534A7}">
          <p14:sldIdLst>
            <p14:sldId id="320"/>
            <p14:sldId id="267"/>
            <p14:sldId id="321"/>
            <p14:sldId id="322"/>
            <p14:sldId id="324"/>
            <p14:sldId id="354"/>
          </p14:sldIdLst>
        </p14:section>
        <p14:section name="課後宣導" id="{7625A371-1752-4C6F-AE8D-0559FB5870E1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6327" autoAdjust="0"/>
  </p:normalViewPr>
  <p:slideViewPr>
    <p:cSldViewPr snapToObjects="1">
      <p:cViewPr varScale="1">
        <p:scale>
          <a:sx n="95" d="100"/>
          <a:sy n="95" d="100"/>
        </p:scale>
        <p:origin x="1284" y="84"/>
      </p:cViewPr>
      <p:guideLst>
        <p:guide orient="horz" pos="1008"/>
        <p:guide pos="2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A5DCF4EA-E40D-43F8-B4CB-7F82BC812DB7}" type="datetimeFigureOut">
              <a:rPr lang="zh-TW" altLang="en-US" smtClean="0"/>
              <a:pPr/>
              <a:t>2020/7/24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288A6225-17E4-4F1A-9B1B-5D6F54C0EC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99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</a:t>
            </a:r>
            <a:r>
              <a:rPr lang="zh-TW" altLang="en-US" dirty="0"/>
              <a:t>，各位，又是個嶄新的一天到來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80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同樣一張圖，我們也順便來說一下函式導向是什麼。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簡單來說，</a:t>
            </a:r>
            <a:endParaRPr lang="en-US" altLang="zh-TW" dirty="0"/>
          </a:p>
          <a:p>
            <a:r>
              <a:rPr lang="zh-TW" altLang="en-US" dirty="0"/>
              <a:t>物件導向，就是用 </a:t>
            </a:r>
            <a:r>
              <a:rPr lang="en-US" altLang="zh-TW" dirty="0"/>
              <a:t>class</a:t>
            </a:r>
            <a:r>
              <a:rPr lang="zh-TW" altLang="en-US" dirty="0"/>
              <a:t> 包起來，一定要有 </a:t>
            </a:r>
            <a:r>
              <a:rPr lang="en-US" altLang="zh-TW" dirty="0"/>
              <a:t>class</a:t>
            </a:r>
            <a:r>
              <a:rPr lang="zh-TW" altLang="en-US" dirty="0"/>
              <a:t>，這個叫做物件導向，像是你們學的 </a:t>
            </a:r>
            <a:r>
              <a:rPr lang="en-US" altLang="zh-TW" dirty="0"/>
              <a:t>Java</a:t>
            </a:r>
            <a:r>
              <a:rPr lang="zh-TW" altLang="en-US" dirty="0"/>
              <a:t> 就是。</a:t>
            </a:r>
            <a:endParaRPr lang="en-US" altLang="zh-TW" dirty="0"/>
          </a:p>
          <a:p>
            <a:r>
              <a:rPr lang="zh-TW" altLang="en-US" dirty="0"/>
              <a:t>函式導向，就是用 </a:t>
            </a:r>
            <a:r>
              <a:rPr lang="en-US" altLang="zh-TW" dirty="0"/>
              <a:t>function</a:t>
            </a:r>
            <a:r>
              <a:rPr lang="zh-TW" altLang="en-US" dirty="0"/>
              <a:t> 即可，要呼叫的話就是以 </a:t>
            </a:r>
            <a:r>
              <a:rPr lang="en-US" altLang="zh-TW" dirty="0"/>
              <a:t>function </a:t>
            </a:r>
            <a:r>
              <a:rPr lang="zh-TW" altLang="en-US" dirty="0"/>
              <a:t>為主，不過 </a:t>
            </a:r>
            <a:r>
              <a:rPr lang="en-US" altLang="zh-TW" dirty="0"/>
              <a:t>JavaScript</a:t>
            </a:r>
            <a:r>
              <a:rPr lang="zh-TW" altLang="en-US" dirty="0"/>
              <a:t> 其實也是可以寫物件導向的，只是主要還是函式導向。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673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97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好，那我們來說 </a:t>
            </a:r>
            <a:r>
              <a:rPr lang="en-US" altLang="zh-TW" dirty="0"/>
              <a:t>JavaScript</a:t>
            </a:r>
            <a:r>
              <a:rPr lang="zh-TW" altLang="en-US" dirty="0"/>
              <a:t> 對網頁能夠做什麼。</a:t>
            </a:r>
            <a:endParaRPr lang="en-US" altLang="zh-TW" dirty="0"/>
          </a:p>
          <a:p>
            <a:r>
              <a:rPr lang="zh-TW" altLang="en-US" dirty="0"/>
              <a:t>它能做什麼呢，它能夠動態改變網頁內容。</a:t>
            </a:r>
            <a:endParaRPr lang="en-US" altLang="zh-TW" dirty="0"/>
          </a:p>
          <a:p>
            <a:r>
              <a:rPr lang="zh-TW" altLang="en-US" dirty="0"/>
              <a:t>看現在只要我在 </a:t>
            </a:r>
            <a:r>
              <a:rPr lang="en-US" altLang="zh-TW" dirty="0"/>
              <a:t>console</a:t>
            </a:r>
            <a:r>
              <a:rPr lang="zh-TW" altLang="en-US" dirty="0"/>
              <a:t> 裡面透過這樣的一條指令就可以改變網頁內的元素，</a:t>
            </a:r>
            <a:endParaRPr lang="en-US" altLang="zh-TW" dirty="0"/>
          </a:p>
          <a:p>
            <a:r>
              <a:rPr lang="zh-TW" altLang="en-US" dirty="0"/>
              <a:t>但是不是改變到檔案，而只是在這個頁面的顯示。</a:t>
            </a:r>
            <a:endParaRPr lang="en-US" altLang="zh-TW" dirty="0"/>
          </a:p>
          <a:p>
            <a:r>
              <a:rPr lang="zh-TW" altLang="en-US" dirty="0"/>
              <a:t>因此我們就可以不用讓所有東西都在後端渲染好再給前端，</a:t>
            </a:r>
            <a:endParaRPr lang="en-US" altLang="zh-TW" dirty="0"/>
          </a:p>
          <a:p>
            <a:r>
              <a:rPr lang="zh-TW" altLang="en-US" dirty="0"/>
              <a:t>更可以達成很多功能，例如按下什麼東西跳出視窗之類的。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169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age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TW" sz="1200" dirty="0">
                <a:solidFill>
                  <a:srgbClr val="B5CEA8"/>
                </a:solidFill>
                <a:latin typeface="Menlo" panose="020B0609030804020204" pitchFamily="49" charset="0"/>
              </a:rPr>
              <a:t>22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age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 &lt; </a:t>
            </a:r>
            <a:r>
              <a:rPr lang="en" altLang="zh-TW" sz="1200" dirty="0">
                <a:solidFill>
                  <a:srgbClr val="B5CEA8"/>
                </a:solidFill>
                <a:latin typeface="Menlo" panose="020B0609030804020204" pitchFamily="49" charset="0"/>
              </a:rPr>
              <a:t>18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        </a:t>
            </a:r>
            <a:r>
              <a:rPr lang="en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console</a:t>
            </a:r>
            <a:r>
              <a:rPr lang="en" altLang="zh-TW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TW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12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zh-TW" alt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未成年</a:t>
            </a:r>
            <a:r>
              <a:rPr lang="en-US" altLang="zh-TW" sz="12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r>
              <a:rPr lang="en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else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        </a:t>
            </a:r>
            <a:r>
              <a:rPr lang="en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console</a:t>
            </a:r>
            <a:r>
              <a:rPr lang="en" altLang="zh-TW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TW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12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zh-TW" alt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開始老了</a:t>
            </a:r>
            <a:r>
              <a:rPr lang="en-US" altLang="zh-TW" sz="12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085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TW" sz="12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 &lt; </a:t>
            </a:r>
            <a:r>
              <a:rPr lang="en" altLang="zh-TW" sz="1200" dirty="0">
                <a:solidFill>
                  <a:srgbClr val="B5CEA8"/>
                </a:solidFill>
                <a:latin typeface="Menlo" panose="020B0609030804020204" pitchFamily="49" charset="0"/>
              </a:rPr>
              <a:t>10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++)</a:t>
            </a:r>
            <a:r>
              <a:rPr lang="zh-TW" alt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        </a:t>
            </a:r>
            <a:r>
              <a:rPr lang="en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console</a:t>
            </a:r>
            <a:r>
              <a:rPr lang="en" altLang="zh-TW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TW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546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document.write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()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可以用來顯示字串又或是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HTML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標籤也可以，要串接個字串可以使用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" + "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來串接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 </a:t>
            </a:r>
            <a:endParaRPr lang="en" altLang="zh-TW" sz="1200" b="0" kern="1200" dirty="0">
              <a:solidFill>
                <a:schemeClr val="tx1"/>
              </a:solidFill>
              <a:effectLst/>
              <a:latin typeface="+mn-l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209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034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840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89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我們先來進行科普一下：你可能會好奇，</a:t>
            </a:r>
            <a:r>
              <a:rPr lang="en-US" altLang="zh-TW" dirty="0"/>
              <a:t>JavaScript</a:t>
            </a:r>
            <a:r>
              <a:rPr lang="zh-TW" altLang="en-US" dirty="0"/>
              <a:t> 與 </a:t>
            </a:r>
            <a:r>
              <a:rPr lang="en-US" altLang="zh-TW" dirty="0"/>
              <a:t>Java</a:t>
            </a:r>
            <a:r>
              <a:rPr lang="zh-TW" altLang="en-US" dirty="0"/>
              <a:t> 有什麼關係？</a:t>
            </a:r>
            <a:endParaRPr lang="en-US" altLang="zh-TW" dirty="0"/>
          </a:p>
          <a:p>
            <a:r>
              <a:rPr lang="zh-TW" altLang="en-US" dirty="0"/>
              <a:t>簡單來說，兩者的關係就是熱狗跟狗的關係，就是沒有關係。</a:t>
            </a:r>
            <a:endParaRPr lang="en-US" altLang="zh-TW" dirty="0"/>
          </a:p>
          <a:p>
            <a:r>
              <a:rPr lang="en-US" altLang="zh-TW" dirty="0"/>
              <a:t>JavaScript</a:t>
            </a:r>
            <a:r>
              <a:rPr lang="zh-TW" altLang="en-US" dirty="0"/>
              <a:t> 為何會用 </a:t>
            </a:r>
            <a:r>
              <a:rPr lang="en-US" altLang="zh-TW" dirty="0"/>
              <a:t>Java</a:t>
            </a:r>
            <a:r>
              <a:rPr lang="zh-TW" altLang="en-US" dirty="0"/>
              <a:t> 這個詞呢？</a:t>
            </a:r>
            <a:endParaRPr lang="en-US" altLang="zh-TW" dirty="0"/>
          </a:p>
          <a:p>
            <a:r>
              <a:rPr lang="zh-TW" altLang="en-US" dirty="0"/>
              <a:t>有人說，是因為 </a:t>
            </a:r>
            <a:r>
              <a:rPr lang="en-US" altLang="zh-TW" dirty="0"/>
              <a:t>JavaScript</a:t>
            </a:r>
            <a:r>
              <a:rPr lang="zh-TW" altLang="en-US" dirty="0"/>
              <a:t> 要蹭 </a:t>
            </a:r>
            <a:r>
              <a:rPr lang="en-US" altLang="zh-TW" dirty="0"/>
              <a:t>Java</a:t>
            </a:r>
            <a:r>
              <a:rPr lang="zh-TW" altLang="en-US" dirty="0"/>
              <a:t> 這個詞的熱度，因此叫做 </a:t>
            </a:r>
            <a:r>
              <a:rPr lang="en-US" altLang="zh-TW" dirty="0"/>
              <a:t>JavaScript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有人說，因為 </a:t>
            </a:r>
            <a:r>
              <a:rPr lang="en-US" altLang="zh-TW" dirty="0"/>
              <a:t>JavaScript</a:t>
            </a:r>
            <a:r>
              <a:rPr lang="zh-TW" altLang="en-US" dirty="0"/>
              <a:t> 的開發公司 </a:t>
            </a:r>
            <a:r>
              <a:rPr lang="en-US" altLang="zh-TW" dirty="0" err="1"/>
              <a:t>NetScape</a:t>
            </a:r>
            <a:r>
              <a:rPr lang="zh-TW" altLang="en-US" dirty="0"/>
              <a:t> 當時跟 </a:t>
            </a:r>
            <a:r>
              <a:rPr lang="en-US" altLang="zh-TW" dirty="0"/>
              <a:t>Java</a:t>
            </a:r>
            <a:r>
              <a:rPr lang="zh-TW" altLang="en-US" dirty="0"/>
              <a:t> 合作，覺得 </a:t>
            </a:r>
            <a:r>
              <a:rPr lang="en-US" altLang="zh-TW" dirty="0"/>
              <a:t>JavaScript</a:t>
            </a:r>
            <a:r>
              <a:rPr lang="zh-TW" altLang="en-US" dirty="0"/>
              <a:t> 是一個 </a:t>
            </a:r>
            <a:r>
              <a:rPr lang="en-US" altLang="zh-TW" dirty="0"/>
              <a:t>Java</a:t>
            </a:r>
            <a:r>
              <a:rPr lang="zh-TW" altLang="en-US" dirty="0"/>
              <a:t> 的簡化版，因此叫做 </a:t>
            </a:r>
            <a:r>
              <a:rPr lang="en-US" altLang="zh-TW" dirty="0"/>
              <a:t>JavaScript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但是前面的那個蹭熱度的說法比較常見。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34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再來一個科普：</a:t>
            </a:r>
            <a:r>
              <a:rPr lang="en-US" altLang="zh-TW" sz="1200" dirty="0">
                <a:solidFill>
                  <a:srgbClr val="0070C0"/>
                </a:solidFill>
                <a:latin typeface="微軟正黑體" panose="020B0604030504040204" pitchFamily="34" charset="-120"/>
              </a:rPr>
              <a:t>JavaScript</a:t>
            </a:r>
            <a:r>
              <a:rPr lang="zh-TW" altLang="en-US" sz="1200" dirty="0">
                <a:solidFill>
                  <a:srgbClr val="0070C0"/>
                </a:solidFill>
                <a:latin typeface="微軟正黑體" panose="020B0604030504040204" pitchFamily="34" charset="-120"/>
              </a:rPr>
              <a:t> 不只是 </a:t>
            </a:r>
            <a:r>
              <a:rPr lang="en-US" altLang="zh-TW" sz="1200" dirty="0">
                <a:solidFill>
                  <a:srgbClr val="0070C0"/>
                </a:solidFill>
                <a:latin typeface="微軟正黑體" panose="020B0604030504040204" pitchFamily="34" charset="-120"/>
              </a:rPr>
              <a:t>JavaScript</a:t>
            </a:r>
            <a:r>
              <a:rPr lang="zh-TW" altLang="en-US" sz="1200" dirty="0">
                <a:solidFill>
                  <a:srgbClr val="0070C0"/>
                </a:solidFill>
                <a:latin typeface="微軟正黑體" panose="020B0604030504040204" pitchFamily="34" charset="-120"/>
              </a:rPr>
              <a:t>。</a:t>
            </a:r>
            <a:endParaRPr lang="en-US" altLang="zh-TW" sz="12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微軟正黑體" panose="020B0604030504040204" pitchFamily="34" charset="-120"/>
              </a:rPr>
              <a:t>你可能會覺得我在說啥？其實 </a:t>
            </a:r>
            <a:r>
              <a:rPr lang="en-US" altLang="zh-TW" dirty="0"/>
              <a:t>JavaScript</a:t>
            </a:r>
            <a:r>
              <a:rPr lang="zh-TW" altLang="en-US" dirty="0"/>
              <a:t> 是 </a:t>
            </a:r>
            <a:r>
              <a:rPr lang="en-US" altLang="zh-TW" dirty="0"/>
              <a:t>ECMAScript</a:t>
            </a:r>
            <a:r>
              <a:rPr lang="zh-TW" altLang="en-US" dirty="0"/>
              <a:t> 這個標準的實作。</a:t>
            </a:r>
            <a:endParaRPr lang="en-US" altLang="zh-TW" dirty="0"/>
          </a:p>
          <a:p>
            <a:r>
              <a:rPr lang="zh-TW" altLang="en-US" dirty="0"/>
              <a:t>不過其實是先有 </a:t>
            </a:r>
            <a:r>
              <a:rPr lang="en-US" altLang="zh-TW" dirty="0"/>
              <a:t>JavaScript</a:t>
            </a:r>
            <a:r>
              <a:rPr lang="zh-TW" altLang="en-US" dirty="0"/>
              <a:t>，才有 </a:t>
            </a:r>
            <a:r>
              <a:rPr lang="en-US" altLang="zh-TW" dirty="0"/>
              <a:t>ECMAScript</a:t>
            </a:r>
            <a:r>
              <a:rPr lang="zh-TW" altLang="en-US" dirty="0"/>
              <a:t> 標準的。</a:t>
            </a:r>
            <a:endParaRPr lang="en-US" altLang="zh-TW" dirty="0"/>
          </a:p>
          <a:p>
            <a:r>
              <a:rPr lang="zh-TW" altLang="en-US" dirty="0"/>
              <a:t>所以變成 </a:t>
            </a:r>
            <a:r>
              <a:rPr lang="en-US" altLang="zh-TW" dirty="0"/>
              <a:t>JavaScript</a:t>
            </a:r>
            <a:r>
              <a:rPr lang="zh-TW" altLang="en-US" dirty="0"/>
              <a:t> 是 </a:t>
            </a:r>
            <a:r>
              <a:rPr lang="en-US" altLang="zh-TW" dirty="0"/>
              <a:t>ECMAScript</a:t>
            </a:r>
            <a:r>
              <a:rPr lang="zh-TW" altLang="en-US" dirty="0"/>
              <a:t> 的最著名的實作，除此之外其實還有 </a:t>
            </a:r>
            <a:r>
              <a:rPr lang="en-US" altLang="zh-TW" dirty="0"/>
              <a:t>JScript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所以說各個瀏覽器其實都是各自實作 </a:t>
            </a:r>
            <a:r>
              <a:rPr lang="en-US" altLang="zh-TW" dirty="0"/>
              <a:t>JavaScript</a:t>
            </a:r>
            <a:r>
              <a:rPr lang="zh-TW" altLang="en-US" dirty="0"/>
              <a:t> 的引擎，用來解析跟運行</a:t>
            </a:r>
            <a:r>
              <a:rPr lang="zh-TW" altLang="en-US" baseline="0" dirty="0"/>
              <a:t> </a:t>
            </a:r>
            <a:r>
              <a:rPr lang="en-US" altLang="zh-TW" baseline="0" dirty="0"/>
              <a:t>JavaScript</a:t>
            </a:r>
            <a:r>
              <a:rPr lang="zh-TW" altLang="en-US" dirty="0"/>
              <a:t>，像是 </a:t>
            </a:r>
            <a:r>
              <a:rPr lang="en-US" altLang="zh-TW" dirty="0"/>
              <a:t>Google</a:t>
            </a:r>
            <a:r>
              <a:rPr lang="zh-TW" altLang="en-US" dirty="0"/>
              <a:t> 有一個開源的引擎就叫做 </a:t>
            </a:r>
            <a:r>
              <a:rPr lang="en-US" altLang="zh-TW" dirty="0"/>
              <a:t>V8</a:t>
            </a:r>
            <a:r>
              <a:rPr lang="zh-TW" altLang="en-US" dirty="0"/>
              <a:t>，就是左下角那個圖示。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你知道這很像什麼嗎？這很像「一中各表」。</a:t>
            </a:r>
            <a:endParaRPr lang="en-US" altLang="zh-TW" dirty="0"/>
          </a:p>
          <a:p>
            <a:r>
              <a:rPr lang="zh-TW" altLang="en-US" dirty="0"/>
              <a:t>所以這樣的結果下就會造成某些寫法可能哪個瀏覽器不支援</a:t>
            </a:r>
            <a:r>
              <a:rPr lang="en-US" altLang="zh-TW" dirty="0"/>
              <a:t>…</a:t>
            </a:r>
          </a:p>
          <a:p>
            <a:r>
              <a:rPr lang="zh-TW" altLang="en-US" dirty="0"/>
              <a:t>不過現在瀏覽器大多都有符合標準，大多不會有啥問題。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哦，除了 </a:t>
            </a:r>
            <a:r>
              <a:rPr lang="en-US" altLang="zh-TW" dirty="0"/>
              <a:t>IE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IE</a:t>
            </a:r>
            <a:r>
              <a:rPr lang="zh-TW" altLang="en-US" dirty="0"/>
              <a:t> 完全不支援 </a:t>
            </a:r>
            <a:r>
              <a:rPr lang="en-US" altLang="zh-TW" dirty="0"/>
              <a:t>ES6</a:t>
            </a:r>
            <a:r>
              <a:rPr lang="zh-TW" altLang="en-US" dirty="0"/>
              <a:t> 寫法。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461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JavaScript </a:t>
            </a:r>
            <a:r>
              <a:rPr lang="zh-TW" altLang="en-US" dirty="0"/>
              <a:t>很特別，網頁前端的話它是唯一的老大，要寫網頁前端只能用它。</a:t>
            </a:r>
            <a:endParaRPr lang="en-US" altLang="zh-TW" dirty="0"/>
          </a:p>
          <a:p>
            <a:r>
              <a:rPr lang="zh-TW" altLang="en-US" dirty="0"/>
              <a:t>但是除了前端，它也可以寫後端，也可以寫桌面應用程式，還可以寫手機ＡＰＰ，看，是多麼萬能阿。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104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那你知道有什麼是用 </a:t>
            </a:r>
            <a:r>
              <a:rPr lang="en-US" altLang="zh-TW" dirty="0"/>
              <a:t>Electron </a:t>
            </a:r>
            <a:r>
              <a:rPr lang="zh-TW" altLang="en-US" dirty="0"/>
              <a:t>做出來的嗎？已經過氣的 </a:t>
            </a:r>
            <a:r>
              <a:rPr lang="en-US" altLang="zh-TW" dirty="0"/>
              <a:t>Skype</a:t>
            </a:r>
            <a:r>
              <a:rPr lang="zh-TW" altLang="en-US" dirty="0"/>
              <a:t>，阿不是，剛剛你們都沒聽到。</a:t>
            </a:r>
            <a:r>
              <a:rPr lang="en-US" altLang="zh-TW" dirty="0"/>
              <a:t>GitHub </a:t>
            </a:r>
            <a:r>
              <a:rPr lang="zh-TW" altLang="en-US" dirty="0"/>
              <a:t>桌面版。平常在寫程式用的 </a:t>
            </a:r>
            <a:r>
              <a:rPr lang="en-US" altLang="zh-TW" dirty="0" err="1"/>
              <a:t>VSCode</a:t>
            </a:r>
            <a:r>
              <a:rPr lang="zh-TW" altLang="en-US" dirty="0"/>
              <a:t>，甚至是現在最熱門的 </a:t>
            </a:r>
            <a:r>
              <a:rPr lang="en-US" altLang="zh-TW" dirty="0"/>
              <a:t>Discord</a:t>
            </a:r>
            <a:r>
              <a:rPr lang="zh-TW" altLang="en-US" dirty="0"/>
              <a:t>，還有一大堆都是 </a:t>
            </a:r>
            <a:r>
              <a:rPr lang="en-US" altLang="zh-TW" dirty="0"/>
              <a:t>Electron </a:t>
            </a:r>
            <a:r>
              <a:rPr lang="zh-TW" altLang="en-US" dirty="0"/>
              <a:t>寫出來的。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850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好，那剛剛科普完了，現在我們終於回到正題。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421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 是一個直譯式語言，簡單來說就是你打一行按下 </a:t>
            </a:r>
            <a:r>
              <a:rPr lang="en-US" altLang="zh-TW" dirty="0"/>
              <a:t>Enter</a:t>
            </a:r>
            <a:r>
              <a:rPr lang="zh-TW" altLang="en-US" dirty="0"/>
              <a:t> 馬上就可以看到結果，不需要經過編譯，像是 </a:t>
            </a:r>
            <a:r>
              <a:rPr lang="en-US" altLang="zh-TW" dirty="0"/>
              <a:t>Java</a:t>
            </a:r>
            <a:r>
              <a:rPr lang="zh-TW" altLang="en-US" dirty="0"/>
              <a:t> 就要先編譯才能執行。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JavaScript </a:t>
            </a:r>
            <a:r>
              <a:rPr lang="zh-TW" altLang="en-US" dirty="0"/>
              <a:t>的其中一個特性就是非阻塞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867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非阻塞是什麼呢？簡單來說，它不會等程式執行完才進到下一行</a:t>
            </a:r>
            <a:endParaRPr lang="en-US" altLang="zh-TW" dirty="0"/>
          </a:p>
          <a:p>
            <a:r>
              <a:rPr lang="zh-TW" altLang="en-US" dirty="0"/>
              <a:t>我用一個小範例來舉例，左右兩邊是一樣的功能，先呼叫一個函式，這個函式會等待兩秒才輸出 </a:t>
            </a:r>
            <a:r>
              <a:rPr lang="en-US" altLang="zh-TW" dirty="0"/>
              <a:t>Logged</a:t>
            </a:r>
            <a:r>
              <a:rPr lang="zh-TW" altLang="en-US" dirty="0"/>
              <a:t> 這串字，然後呼叫了這個函式之後再輸出 </a:t>
            </a:r>
            <a:r>
              <a:rPr lang="en-US" altLang="zh-TW" dirty="0"/>
              <a:t>OK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java</a:t>
            </a:r>
            <a:r>
              <a:rPr lang="zh-TW" altLang="en-US" dirty="0"/>
              <a:t> 的話，只要這邊停下來，就是整個程式停下來了，你可以看到先出現 </a:t>
            </a:r>
            <a:r>
              <a:rPr lang="en-US" altLang="zh-TW" dirty="0"/>
              <a:t>Logged</a:t>
            </a:r>
            <a:r>
              <a:rPr lang="zh-TW" altLang="en-US" dirty="0"/>
              <a:t> 才出現 </a:t>
            </a:r>
            <a:r>
              <a:rPr lang="en-US" altLang="zh-TW" dirty="0"/>
              <a:t>OK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那到 </a:t>
            </a:r>
            <a:r>
              <a:rPr lang="en-US" altLang="zh-TW" dirty="0"/>
              <a:t>JavaScript</a:t>
            </a:r>
            <a:r>
              <a:rPr lang="zh-TW" altLang="en-US" dirty="0"/>
              <a:t> 這邊，反而 </a:t>
            </a:r>
            <a:r>
              <a:rPr lang="en-US" altLang="zh-TW" dirty="0"/>
              <a:t>OK</a:t>
            </a:r>
            <a:r>
              <a:rPr lang="zh-TW" altLang="en-US" dirty="0"/>
              <a:t> 先出來才出現 </a:t>
            </a:r>
            <a:r>
              <a:rPr lang="en-US" altLang="zh-TW" dirty="0"/>
              <a:t>JavaScript</a:t>
            </a:r>
            <a:r>
              <a:rPr lang="zh-TW" altLang="en-US" dirty="0"/>
              <a:t>，簡單來說就是它不會等函式執行，而是會繼續下去。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那如果你需要等待它回應才能繼續做下去的話，當然也有方法可以做到，不過我想這就有點深了。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64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1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496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32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9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6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43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46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96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86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926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2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3D8CBC75-8284-403E-92F0-16B75D676E39}" type="datetimeFigureOut">
              <a:rPr lang="zh-TW" altLang="en-US" smtClean="0"/>
              <a:pPr/>
              <a:t>2020/7/24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8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NdrrW86jgbSJaeYQ7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883272"/>
            <a:ext cx="9134739" cy="1091456"/>
          </a:xfrm>
        </p:spPr>
        <p:txBody>
          <a:bodyPr>
            <a:noAutofit/>
          </a:bodyPr>
          <a:lstStyle/>
          <a:p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網頁組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3" y="2428463"/>
            <a:ext cx="1887882" cy="18878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26E87D3-D5EC-8649-86BE-94987634C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7" y="2428463"/>
            <a:ext cx="1586696" cy="18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函式導向？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08397"/>
            <a:ext cx="3938459" cy="4187558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4486891" y="1033447"/>
            <a:ext cx="43522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物件導向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Object-Oriented Programming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270914" y="1033447"/>
            <a:ext cx="36835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函式導向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Functional Programming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608" y="2304970"/>
            <a:ext cx="5227773" cy="364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1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入門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052736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>
                <a:latin typeface="微軟正黑體" panose="020B0604030504040204" pitchFamily="34" charset="-120"/>
              </a:rPr>
              <a:t>易上手</a:t>
            </a:r>
            <a:endParaRPr lang="en-US" altLang="zh-TW" sz="3200" dirty="0">
              <a:latin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3200" dirty="0">
                <a:latin typeface="微軟正黑體" panose="020B0604030504040204" pitchFamily="34" charset="-120"/>
              </a:rPr>
              <a:t>語法簡易輕鬆</a:t>
            </a:r>
            <a:endParaRPr lang="en-US" altLang="zh-TW" sz="3200" dirty="0">
              <a:latin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3200" dirty="0">
                <a:latin typeface="微軟正黑體" panose="020B0604030504040204" pitchFamily="34" charset="-120"/>
              </a:rPr>
              <a:t>基礎語法似 </a:t>
            </a:r>
            <a:r>
              <a:rPr lang="en-US" altLang="zh-TW" sz="3200" dirty="0">
                <a:latin typeface="微軟正黑體" panose="020B0604030504040204" pitchFamily="34" charset="-120"/>
              </a:rPr>
              <a:t>C / C++ / Java</a:t>
            </a:r>
          </a:p>
        </p:txBody>
      </p:sp>
    </p:spTree>
    <p:extLst>
      <p:ext uri="{BB962C8B-B14F-4D97-AF65-F5344CB8AC3E}">
        <p14:creationId xmlns:p14="http://schemas.microsoft.com/office/powerpoint/2010/main" val="3794669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可以動態改變網頁內容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TW" altLang="en-US" sz="3200" dirty="0">
                <a:latin typeface="微軟正黑體" panose="020B0604030504040204" pitchFamily="34" charset="-120"/>
              </a:rPr>
              <a:t>使用瀏覽器的</a:t>
            </a:r>
            <a:r>
              <a:rPr lang="en-US" altLang="zh-TW" sz="3200" dirty="0">
                <a:latin typeface="微軟正黑體" panose="020B0604030504040204" pitchFamily="34" charset="-120"/>
              </a:rPr>
              <a:t>Console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77607"/>
            <a:ext cx="7488832" cy="427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5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– if else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 descr="一張含有 螢幕, 時鐘, 儀錶 的圖片&#10;&#10;自動產生的描述">
            <a:extLst>
              <a:ext uri="{FF2B5EF4-FFF2-40B4-BE49-F238E27FC236}">
                <a16:creationId xmlns:a16="http://schemas.microsoft.com/office/drawing/2014/main" id="{FCEE979F-B37F-7745-8CBB-7DB8CA055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9" y="1178334"/>
            <a:ext cx="7922342" cy="45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67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– for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</a:p>
        </p:txBody>
      </p:sp>
      <p:pic>
        <p:nvPicPr>
          <p:cNvPr id="4" name="圖片 3" descr="一張含有 物件, 時鐘, 握住, 球 的圖片&#10;&#10;自動產生的描述">
            <a:extLst>
              <a:ext uri="{FF2B5EF4-FFF2-40B4-BE49-F238E27FC236}">
                <a16:creationId xmlns:a16="http://schemas.microsoft.com/office/drawing/2014/main" id="{512C5EB8-A5E0-E547-B767-D7A0AC2C1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62" y="2134589"/>
            <a:ext cx="8899075" cy="258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39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– </a:t>
            </a:r>
            <a:r>
              <a:rPr lang="en-US" altLang="zh-TW" sz="4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document.write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()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14B8991A-2E41-1149-9BE4-31EEA2123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0" y="3160692"/>
            <a:ext cx="8892480" cy="53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51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196752"/>
            <a:ext cx="7886700" cy="4351338"/>
          </a:xfrm>
        </p:spPr>
        <p:txBody>
          <a:bodyPr/>
          <a:lstStyle/>
          <a:p>
            <a:r>
              <a:rPr lang="zh-TW" altLang="en-US" dirty="0"/>
              <a:t>目標：寫出一個九九乘法表。</a:t>
            </a:r>
            <a:endParaRPr lang="en-US" altLang="zh-TW" dirty="0"/>
          </a:p>
          <a:p>
            <a:r>
              <a:rPr lang="zh-TW" altLang="en-US" dirty="0"/>
              <a:t>所需標籤：</a:t>
            </a:r>
            <a:r>
              <a:rPr lang="en-US" altLang="zh-TW" dirty="0">
                <a:latin typeface="Consolas" panose="020B0609020204030204" pitchFamily="49" charset="0"/>
              </a:rPr>
              <a:t>&lt;table&gt;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latin typeface="Consolas" panose="020B0609020204030204" pitchFamily="49" charset="0"/>
              </a:rPr>
              <a:t>thead</a:t>
            </a:r>
            <a:r>
              <a:rPr lang="en-US" altLang="zh-TW" dirty="0">
                <a:latin typeface="Consolas" panose="020B0609020204030204" pitchFamily="49" charset="0"/>
              </a:rPr>
              <a:t>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latin typeface="Consolas" panose="020B0609020204030204" pitchFamily="49" charset="0"/>
              </a:rPr>
              <a:t>tbody</a:t>
            </a:r>
            <a:r>
              <a:rPr lang="en-US" altLang="zh-TW" dirty="0">
                <a:latin typeface="Consolas" panose="020B0609020204030204" pitchFamily="49" charset="0"/>
              </a:rPr>
              <a:t>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latin typeface="Consolas" panose="020B0609020204030204" pitchFamily="49" charset="0"/>
              </a:rPr>
              <a:t>tr</a:t>
            </a:r>
            <a:r>
              <a:rPr lang="en-US" altLang="zh-TW" dirty="0">
                <a:latin typeface="Consolas" panose="020B0609020204030204" pitchFamily="49" charset="0"/>
              </a:rPr>
              <a:t>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latin typeface="Consolas" panose="020B0609020204030204" pitchFamily="49" charset="0"/>
              </a:rPr>
              <a:t>th</a:t>
            </a:r>
            <a:r>
              <a:rPr lang="en-US" altLang="zh-TW" dirty="0">
                <a:latin typeface="Consolas" panose="020B0609020204030204" pitchFamily="49" charset="0"/>
              </a:rPr>
              <a:t>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&lt;td&gt;</a:t>
            </a:r>
          </a:p>
          <a:p>
            <a:r>
              <a:rPr lang="zh-TW" altLang="en-US" dirty="0"/>
              <a:t>所需標籤屬性：</a:t>
            </a:r>
            <a:r>
              <a:rPr lang="en-US" altLang="zh-TW" dirty="0">
                <a:latin typeface="Consolas" panose="020B0609020204030204" pitchFamily="49" charset="0"/>
              </a:rPr>
              <a:t>style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所需</a:t>
            </a:r>
            <a:r>
              <a:rPr lang="en-US" altLang="zh-TW" dirty="0">
                <a:latin typeface="Consolas" panose="020B0609020204030204" pitchFamily="49" charset="0"/>
              </a:rPr>
              <a:t>JS</a:t>
            </a:r>
            <a:r>
              <a:rPr lang="zh-TW" altLang="en-US" dirty="0">
                <a:latin typeface="Consolas" panose="020B0609020204030204" pitchFamily="49" charset="0"/>
              </a:rPr>
              <a:t>語法：</a:t>
            </a:r>
            <a:r>
              <a:rPr lang="en-US" altLang="zh-TW" dirty="0" err="1">
                <a:latin typeface="Consolas" panose="020B0609020204030204" pitchFamily="49" charset="0"/>
              </a:rPr>
              <a:t>document.write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for</a:t>
            </a:r>
            <a:r>
              <a:rPr lang="zh-TW" altLang="en-US" dirty="0">
                <a:latin typeface="Consolas" panose="020B0609020204030204" pitchFamily="49" charset="0"/>
              </a:rPr>
              <a:t>迴圈</a:t>
            </a:r>
            <a:endParaRPr lang="en-US" altLang="zh-TW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041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心得回饋</a:t>
            </a:r>
          </a:p>
        </p:txBody>
      </p:sp>
      <p:sp>
        <p:nvSpPr>
          <p:cNvPr id="4" name="矩形 3"/>
          <p:cNvSpPr/>
          <p:nvPr/>
        </p:nvSpPr>
        <p:spPr>
          <a:xfrm>
            <a:off x="2664939" y="5435431"/>
            <a:ext cx="381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3"/>
              </a:rPr>
              <a:t>https://forms.gle/NdrrW86jgbSJaeYQ7</a:t>
            </a:r>
            <a:endParaRPr lang="zh-TW" altLang="en-US" dirty="0"/>
          </a:p>
        </p:txBody>
      </p:sp>
      <p:pic>
        <p:nvPicPr>
          <p:cNvPr id="4098" name="Picture 2" descr="http://s04.calm9.com/qrcode/2019-10/TCTZTH0BG2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995933"/>
            <a:ext cx="4464498" cy="446449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7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7" y="1865212"/>
            <a:ext cx="9149847" cy="3127576"/>
          </a:xfrm>
        </p:spPr>
      </p:pic>
    </p:spTree>
    <p:extLst>
      <p:ext uri="{BB962C8B-B14F-4D97-AF65-F5344CB8AC3E}">
        <p14:creationId xmlns:p14="http://schemas.microsoft.com/office/powerpoint/2010/main" val="195189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科普：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JavaScript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與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Java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的關係？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53331"/>
            <a:ext cx="9144000" cy="435133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沒有關係。</a:t>
            </a:r>
          </a:p>
        </p:txBody>
      </p:sp>
    </p:spTree>
    <p:extLst>
      <p:ext uri="{BB962C8B-B14F-4D97-AF65-F5344CB8AC3E}">
        <p14:creationId xmlns:p14="http://schemas.microsoft.com/office/powerpoint/2010/main" val="369667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科普：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JavaScript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不只是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53331"/>
            <a:ext cx="9144000" cy="435133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TW" sz="3200" dirty="0">
                <a:latin typeface="微軟正黑體" panose="020B0604030504040204" pitchFamily="34" charset="-120"/>
              </a:rPr>
              <a:t>JavaScript</a:t>
            </a:r>
            <a:r>
              <a:rPr lang="zh-TW" altLang="en-US" sz="3200" dirty="0">
                <a:latin typeface="微軟正黑體" panose="020B0604030504040204" pitchFamily="34" charset="-120"/>
              </a:rPr>
              <a:t> 其實是 </a:t>
            </a:r>
            <a:r>
              <a:rPr lang="en-US" altLang="zh-TW" sz="44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</a:rPr>
              <a:t>ECMAScript</a:t>
            </a:r>
            <a:r>
              <a:rPr lang="zh-TW" altLang="en-US" sz="3200" dirty="0">
                <a:latin typeface="微軟正黑體" panose="020B0604030504040204" pitchFamily="34" charset="-120"/>
              </a:rPr>
              <a:t> 的實作</a:t>
            </a:r>
            <a:endParaRPr lang="en-US" altLang="zh-TW" sz="3200" dirty="0"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altLang="zh-TW" sz="3200" dirty="0"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TW" altLang="en-US" sz="3200" dirty="0">
                <a:latin typeface="微軟正黑體" panose="020B0604030504040204" pitchFamily="34" charset="-120"/>
              </a:rPr>
              <a:t>因此你會聽到 ：</a:t>
            </a:r>
            <a:endParaRPr lang="en-US" altLang="zh-TW" sz="3200" dirty="0"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TW" altLang="en-US" sz="3200" dirty="0">
                <a:latin typeface="微軟正黑體" panose="020B0604030504040204" pitchFamily="34" charset="-120"/>
              </a:rPr>
              <a:t>「</a:t>
            </a:r>
            <a:r>
              <a:rPr lang="en-US" altLang="zh-TW" sz="3200" dirty="0">
                <a:latin typeface="微軟正黑體" panose="020B0604030504040204" pitchFamily="34" charset="-120"/>
              </a:rPr>
              <a:t>ES6 </a:t>
            </a:r>
            <a:r>
              <a:rPr lang="zh-TW" altLang="en-US" sz="3200" dirty="0">
                <a:latin typeface="微軟正黑體" panose="020B0604030504040204" pitchFamily="34" charset="-120"/>
              </a:rPr>
              <a:t>的語法」</a:t>
            </a:r>
            <a:r>
              <a:rPr lang="zh-TW" altLang="en-US" sz="1800" dirty="0">
                <a:latin typeface="微軟正黑體" panose="020B0604030504040204" pitchFamily="34" charset="-120"/>
              </a:rPr>
              <a:t>（</a:t>
            </a:r>
            <a:r>
              <a:rPr lang="en-US" altLang="zh-TW" sz="1800" dirty="0">
                <a:latin typeface="微軟正黑體" panose="020B0604030504040204" pitchFamily="34" charset="-120"/>
              </a:rPr>
              <a:t>ECMAScript 6 / ECMAScript 2015</a:t>
            </a:r>
            <a:r>
              <a:rPr lang="zh-TW" altLang="en-US" sz="1800" dirty="0">
                <a:latin typeface="微軟正黑體" panose="020B0604030504040204" pitchFamily="34" charset="-120"/>
              </a:rPr>
              <a:t>）</a:t>
            </a:r>
            <a:endParaRPr lang="en-US" altLang="zh-TW" sz="1800" dirty="0"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TW" altLang="en-US" sz="3200" dirty="0">
                <a:latin typeface="微軟正黑體" panose="020B0604030504040204" pitchFamily="34" charset="-120"/>
              </a:rPr>
              <a:t>「</a:t>
            </a:r>
            <a:r>
              <a:rPr lang="en-US" altLang="zh-TW" sz="3200" dirty="0" err="1">
                <a:latin typeface="微軟正黑體" panose="020B0604030504040204" pitchFamily="34" charset="-120"/>
              </a:rPr>
              <a:t>ESLint</a:t>
            </a:r>
            <a:r>
              <a:rPr lang="zh-TW" altLang="en-US" sz="1800" dirty="0">
                <a:latin typeface="微軟正黑體" panose="020B0604030504040204" pitchFamily="34" charset="-120"/>
              </a:rPr>
              <a:t>」（程式碼檢測：是否符合標準、是否與法錯誤</a:t>
            </a:r>
            <a:r>
              <a:rPr lang="en-US" altLang="zh-TW" sz="1800" dirty="0">
                <a:latin typeface="微軟正黑體" panose="020B0604030504040204" pitchFamily="34" charset="-120"/>
              </a:rPr>
              <a:t>…</a:t>
            </a:r>
            <a:r>
              <a:rPr lang="zh-TW" altLang="en-US" sz="1800" dirty="0">
                <a:latin typeface="微軟正黑體" panose="020B0604030504040204" pitchFamily="34" charset="-120"/>
              </a:rPr>
              <a:t>）</a:t>
            </a:r>
            <a:endParaRPr lang="en-US" altLang="zh-TW" sz="1800" dirty="0">
              <a:latin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042297"/>
            <a:ext cx="1124110" cy="112474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828169"/>
            <a:ext cx="2736304" cy="268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6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科普：萬能的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31" y="995941"/>
            <a:ext cx="3649588" cy="2433059"/>
          </a:xfrm>
          <a:effectLst/>
        </p:spPr>
      </p:pic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9E82BF5-1E33-5C48-AF34-0A3E9A334E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079346"/>
            <a:ext cx="3649588" cy="2232521"/>
          </a:xfrm>
          <a:prstGeom prst="rect">
            <a:avLst/>
          </a:prstGeom>
        </p:spPr>
      </p:pic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051BAB5F-0112-F14B-B703-7906B28CAA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432930"/>
            <a:ext cx="5632574" cy="287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7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科普：萬能的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5197726" y="1196752"/>
            <a:ext cx="1923283" cy="2062669"/>
            <a:chOff x="5008630" y="1121495"/>
            <a:chExt cx="1923283" cy="2062669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3604" y="1121495"/>
              <a:ext cx="1693337" cy="1693337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5008630" y="2814832"/>
              <a:ext cx="1923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GitHub Desktop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003130" y="3579510"/>
            <a:ext cx="2220480" cy="2108531"/>
            <a:chOff x="1772004" y="3504672"/>
            <a:chExt cx="2220480" cy="210853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2645" y="3504672"/>
              <a:ext cx="1739199" cy="1739199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1772004" y="5243871"/>
              <a:ext cx="2220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Visual Studio Code</a:t>
              </a: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5177863" y="3551970"/>
            <a:ext cx="1963008" cy="2163610"/>
            <a:chOff x="4924569" y="3476712"/>
            <a:chExt cx="1963008" cy="216361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4569" y="3476712"/>
              <a:ext cx="1963008" cy="1963008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5398594" y="5270990"/>
              <a:ext cx="1014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Discord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2257618" y="1187668"/>
            <a:ext cx="1711505" cy="2080837"/>
            <a:chOff x="2040339" y="1205835"/>
            <a:chExt cx="1711505" cy="2080837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339" y="1205835"/>
              <a:ext cx="1711505" cy="1711505"/>
            </a:xfrm>
            <a:prstGeom prst="rect">
              <a:avLst/>
            </a:prstGeom>
          </p:spPr>
        </p:pic>
        <p:sp>
          <p:nvSpPr>
            <p:cNvPr id="17" name="文字方塊 16"/>
            <p:cNvSpPr txBox="1"/>
            <p:nvPr/>
          </p:nvSpPr>
          <p:spPr>
            <a:xfrm>
              <a:off x="2478349" y="2917340"/>
              <a:ext cx="835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Skype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351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7" y="1865212"/>
            <a:ext cx="9149847" cy="3127576"/>
          </a:xfrm>
        </p:spPr>
      </p:pic>
    </p:spTree>
    <p:extLst>
      <p:ext uri="{BB962C8B-B14F-4D97-AF65-F5344CB8AC3E}">
        <p14:creationId xmlns:p14="http://schemas.microsoft.com/office/powerpoint/2010/main" val="297855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所以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是什麼？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052736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dirty="0">
                <a:latin typeface="微軟正黑體" panose="020B0604030504040204" pitchFamily="34" charset="-120"/>
              </a:rPr>
              <a:t>直譯式語言</a:t>
            </a:r>
            <a:r>
              <a:rPr lang="zh-TW" altLang="en-US" sz="2000" dirty="0">
                <a:latin typeface="微軟正黑體" panose="020B0604030504040204" pitchFamily="34" charset="-120"/>
              </a:rPr>
              <a:t>（無須編譯）</a:t>
            </a:r>
            <a:endParaRPr lang="en-US" altLang="zh-TW" sz="2000" dirty="0">
              <a:latin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3200" dirty="0">
                <a:latin typeface="微軟正黑體" panose="020B0604030504040204" pitchFamily="34" charset="-120"/>
              </a:rPr>
              <a:t>非阻塞</a:t>
            </a:r>
            <a:endParaRPr lang="en-US" altLang="zh-TW" sz="3200" dirty="0">
              <a:latin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3200" dirty="0">
                <a:latin typeface="微軟正黑體" panose="020B0604030504040204" pitchFamily="34" charset="-120"/>
              </a:rPr>
              <a:t>函式導向</a:t>
            </a:r>
            <a:r>
              <a:rPr lang="zh-TW" altLang="en-US" sz="2000" dirty="0">
                <a:latin typeface="微軟正黑體" panose="020B0604030504040204" pitchFamily="34" charset="-120"/>
              </a:rPr>
              <a:t>（</a:t>
            </a:r>
            <a:r>
              <a:rPr lang="en-US" altLang="zh-TW" sz="2000" dirty="0">
                <a:latin typeface="微軟正黑體" panose="020B0604030504040204" pitchFamily="34" charset="-120"/>
              </a:rPr>
              <a:t>Functional Programming</a:t>
            </a:r>
            <a:r>
              <a:rPr lang="zh-TW" altLang="en-US" sz="2000" dirty="0">
                <a:latin typeface="微軟正黑體" panose="020B0604030504040204" pitchFamily="34" charset="-120"/>
              </a:rPr>
              <a:t>）</a:t>
            </a:r>
            <a:endParaRPr lang="en-US" altLang="zh-TW" sz="2000" dirty="0">
              <a:latin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lang="en-US" altLang="zh-TW" sz="3200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198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阻塞？非阻塞？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129492" y="118016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阻塞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278975" y="118016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非阻塞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08397"/>
            <a:ext cx="3938459" cy="418755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608" y="2304970"/>
            <a:ext cx="5227773" cy="364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5948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8887</TotalTime>
  <Words>1105</Words>
  <Application>Microsoft Office PowerPoint</Application>
  <PresentationFormat>如螢幕大小 (4:3)</PresentationFormat>
  <Paragraphs>116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Menlo</vt:lpstr>
      <vt:lpstr>微軟正黑體</vt:lpstr>
      <vt:lpstr>新細明體</vt:lpstr>
      <vt:lpstr>Arial</vt:lpstr>
      <vt:lpstr>Calibri</vt:lpstr>
      <vt:lpstr>Calibri Light</vt:lpstr>
      <vt:lpstr>Consolas</vt:lpstr>
      <vt:lpstr>2_Office 佈景主題</vt:lpstr>
      <vt:lpstr>網頁組</vt:lpstr>
      <vt:lpstr>JavaScript</vt:lpstr>
      <vt:lpstr>科普：JavaScript 與 Java 的關係？</vt:lpstr>
      <vt:lpstr>科普：JavaScript 不只是 JavaScript</vt:lpstr>
      <vt:lpstr>科普：萬能的 JavaScript</vt:lpstr>
      <vt:lpstr>科普：萬能的 JavaScript</vt:lpstr>
      <vt:lpstr>JavaScript</vt:lpstr>
      <vt:lpstr>所以 JavaScript 是什麼？</vt:lpstr>
      <vt:lpstr>阻塞？非阻塞？</vt:lpstr>
      <vt:lpstr>函式導向？</vt:lpstr>
      <vt:lpstr>入門 JavaScript</vt:lpstr>
      <vt:lpstr>JavaScript可以動態改變網頁內容</vt:lpstr>
      <vt:lpstr>JavaScript – if else</vt:lpstr>
      <vt:lpstr>JavaScript – for 迴圈</vt:lpstr>
      <vt:lpstr>JavaScript – document.write()</vt:lpstr>
      <vt:lpstr>作業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WN-pc</dc:creator>
  <cp:lastModifiedBy>蔡易錡</cp:lastModifiedBy>
  <cp:revision>669</cp:revision>
  <dcterms:created xsi:type="dcterms:W3CDTF">2018-09-09T14:57:53Z</dcterms:created>
  <dcterms:modified xsi:type="dcterms:W3CDTF">2020-07-24T05:26:22Z</dcterms:modified>
</cp:coreProperties>
</file>