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預設章節" id="{BC1A6CAE-98F8-AF48-A0CE-52098F290BFE}">
          <p14:sldIdLst>
            <p14:sldId id="256"/>
          </p14:sldIdLst>
        </p14:section>
        <p14:section name="class" id="{9AF8FC3F-748F-3D4E-9700-4D5A0765CA48}">
          <p14:sldIdLst>
            <p14:sldId id="277"/>
            <p14:sldId id="278"/>
          </p14:sldIdLst>
        </p14:section>
        <p14:section name="Bootstrap 4" id="{CDA21BAB-37CD-6049-9DDC-5035EFBF32A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>
                <a:solidFill>
                  <a:schemeClr val="accent2"/>
                </a:solidFill>
              </a:rPr>
              <a:t>link</a:t>
            </a:r>
            <a:r>
              <a:t> rel="</a:t>
            </a:r>
            <a:r>
              <a:rPr>
                <a:solidFill>
                  <a:srgbClr val="00B050"/>
                </a:solidFill>
              </a:rPr>
              <a:t>stylesheet</a:t>
            </a:r>
            <a:r>
              <a:t>" href="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>
                <a:solidFill>
                  <a:srgbClr val="00B050"/>
                </a:solidFill>
              </a:rPr>
              <a:t>"</a:t>
            </a:r>
            <a:r>
              <a:t>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src="https://code.jquery.com/jquery-3.5.1.slim.min.js"&gt;&lt;/script&gt;</a:t>
            </a:r>
          </a:p>
          <a:p>
            <a:r>
              <a:t>&lt;script src="https://cdn.jsdelivr.net/npm/popper.js@1.16.0/dist/umd/popper.min.js"&gt;&lt;/script&gt;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&lt;script src="https://stackpath.bootstrapcdn.com/bootstrap/4.5.0/js/bootstrap.min.js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"</a:t>
            </a:r>
            <a:r>
              <a:t>&gt;&lt;/script&gt;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實際影響</a:t>
            </a:r>
            <a:r>
              <a:rPr lang="en-US" altLang="zh-TW" dirty="0" err="1"/>
              <a:t>下拉選單</a:t>
            </a:r>
            <a:r>
              <a:rPr kumimoji="1" lang="zh-TW" altLang="en-US" dirty="0"/>
              <a:t>的只有</a:t>
            </a:r>
            <a:r>
              <a:rPr kumimoji="1" lang="en-US" altLang="zh-TW" dirty="0"/>
              <a:t>data-toggle</a:t>
            </a:r>
            <a:r>
              <a:rPr kumimoji="1" lang="zh-TW" altLang="en-US" dirty="0"/>
              <a:t>與</a:t>
            </a:r>
            <a:r>
              <a:rPr kumimoji="1" lang="en-US" altLang="zh-TW" dirty="0"/>
              <a:t>dropdown-menu</a:t>
            </a:r>
            <a:r>
              <a:rPr kumimoji="1" lang="zh-TW" altLang="en-US" dirty="0"/>
              <a:t>，其他只是美化用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57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bg</a:t>
            </a:r>
            <a:r>
              <a:rPr kumimoji="1" lang="en-US" altLang="zh-TW" dirty="0"/>
              <a:t>-dark</a:t>
            </a:r>
            <a:r>
              <a:rPr kumimoji="1" lang="zh-TW" altLang="en-US" dirty="0"/>
              <a:t>：背景顏色</a:t>
            </a:r>
            <a:endParaRPr kumimoji="1" lang="en-US" altLang="zh-TW" dirty="0"/>
          </a:p>
          <a:p>
            <a:r>
              <a:rPr kumimoji="1" lang="en-US" altLang="zh-TW" dirty="0"/>
              <a:t>navbar-dark</a:t>
            </a:r>
            <a:r>
              <a:rPr kumimoji="1" lang="zh-TW" altLang="en-US" dirty="0"/>
              <a:t>：文字主題</a:t>
            </a:r>
            <a:br>
              <a:rPr kumimoji="1" lang="en-US" altLang="zh-TW" dirty="0"/>
            </a:br>
            <a:r>
              <a:rPr kumimoji="1" lang="en-US" altLang="zh-TW" dirty="0"/>
              <a:t>navbar-brand</a:t>
            </a:r>
            <a:r>
              <a:rPr kumimoji="1" lang="zh-TW" altLang="en-US" dirty="0"/>
              <a:t>：放置</a:t>
            </a:r>
            <a:r>
              <a:rPr kumimoji="1" lang="en-US" altLang="zh-TW" dirty="0"/>
              <a:t>Logo</a:t>
            </a:r>
            <a:r>
              <a:rPr kumimoji="1" lang="zh-TW" altLang="en-US" dirty="0"/>
              <a:t>用</a:t>
            </a:r>
            <a:r>
              <a:rPr kumimoji="1" lang="en-US" altLang="zh-TW" dirty="0" err="1"/>
              <a:t>css</a:t>
            </a:r>
            <a:r>
              <a:rPr kumimoji="1" lang="zh-TW" altLang="en-US" dirty="0"/>
              <a:t>元素</a:t>
            </a:r>
            <a:endParaRPr kumimoji="1" lang="en-US" altLang="zh-TW" dirty="0"/>
          </a:p>
          <a:p>
            <a:r>
              <a:rPr kumimoji="1" lang="en-US" altLang="zh-TW" dirty="0"/>
              <a:t>rounded</a:t>
            </a:r>
            <a:r>
              <a:rPr kumimoji="1" lang="zh-TW" altLang="en-US" dirty="0"/>
              <a:t>：圖片圓角效果</a:t>
            </a:r>
            <a:endParaRPr kumimoji="1" lang="en-US" altLang="zh-TW" dirty="0"/>
          </a:p>
          <a:p>
            <a:r>
              <a:rPr kumimoji="1" lang="en-US" altLang="zh-TW" dirty="0"/>
              <a:t>navbar-nav</a:t>
            </a:r>
            <a:r>
              <a:rPr kumimoji="1" lang="zh-TW" altLang="en-US" dirty="0"/>
              <a:t>：放置導航列選項的，讓選項水平排列</a:t>
            </a:r>
            <a:br>
              <a:rPr kumimoji="1" lang="en-US" altLang="zh-TW" dirty="0"/>
            </a:br>
            <a:r>
              <a:rPr kumimoji="1" lang="en-US" altLang="zh-TW" dirty="0"/>
              <a:t>navbar-item</a:t>
            </a:r>
            <a:r>
              <a:rPr kumimoji="1" lang="zh-TW" altLang="en-US" dirty="0"/>
              <a:t>：本身無作用</a:t>
            </a:r>
            <a:endParaRPr kumimoji="1" lang="en-US" altLang="zh-TW" dirty="0"/>
          </a:p>
          <a:p>
            <a:r>
              <a:rPr kumimoji="1" lang="en-US" altLang="zh-TW" dirty="0"/>
              <a:t>navbar-link</a:t>
            </a:r>
            <a:r>
              <a:rPr kumimoji="1" lang="zh-TW" altLang="en-US" dirty="0"/>
              <a:t>：使連結文字好看點</a:t>
            </a:r>
          </a:p>
        </p:txBody>
      </p:sp>
    </p:spTree>
    <p:extLst>
      <p:ext uri="{BB962C8B-B14F-4D97-AF65-F5344CB8AC3E}">
        <p14:creationId xmlns:p14="http://schemas.microsoft.com/office/powerpoint/2010/main" val="10231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9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294578" y="6232199"/>
            <a:ext cx="258623" cy="248303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sz="18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8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4" cy="333086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3380" y="6356351"/>
            <a:ext cx="297243" cy="277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500">
                <a:solidFill>
                  <a:srgbClr val="2582E1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6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6" marR="0" indent="-276956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3KJHhHoDAU7V1EQ6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標題 1"/>
          <p:cNvSpPr txBox="1">
            <a:spLocks noGrp="1"/>
          </p:cNvSpPr>
          <p:nvPr>
            <p:ph type="ctrTitle"/>
          </p:nvPr>
        </p:nvSpPr>
        <p:spPr>
          <a:xfrm>
            <a:off x="0" y="2806443"/>
            <a:ext cx="9134741" cy="1091459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95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4"/>
            <a:ext cx="1887884" cy="1887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圖片 1" descr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4" y="2354469"/>
            <a:ext cx="1586697" cy="188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3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4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52" y="1696416"/>
            <a:ext cx="3780184" cy="346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7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下拉選單</a:t>
            </a:r>
          </a:p>
        </p:txBody>
      </p:sp>
      <p:pic>
        <p:nvPicPr>
          <p:cNvPr id="138" name="圖片 2" descr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矩形: 圓角 4"/>
          <p:cNvSpPr/>
          <p:nvPr/>
        </p:nvSpPr>
        <p:spPr>
          <a:xfrm>
            <a:off x="6675246" y="2533649"/>
            <a:ext cx="1154304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文字方塊 5"/>
          <p:cNvSpPr txBox="1"/>
          <p:nvPr/>
        </p:nvSpPr>
        <p:spPr>
          <a:xfrm>
            <a:off x="6633579" y="2785650"/>
            <a:ext cx="123763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 err="1"/>
              <a:t>觸發事件</a:t>
            </a:r>
            <a:endParaRPr dirty="0"/>
          </a:p>
        </p:txBody>
      </p:sp>
      <p:sp>
        <p:nvSpPr>
          <p:cNvPr id="7" name="矩形: 圓角 4">
            <a:extLst>
              <a:ext uri="{FF2B5EF4-FFF2-40B4-BE49-F238E27FC236}">
                <a16:creationId xmlns:a16="http://schemas.microsoft.com/office/drawing/2014/main" id="{80113BB8-7AC4-3442-8A07-253C5EC506CF}"/>
              </a:ext>
            </a:extLst>
          </p:cNvPr>
          <p:cNvSpPr/>
          <p:nvPr/>
        </p:nvSpPr>
        <p:spPr>
          <a:xfrm>
            <a:off x="1272784" y="2281648"/>
            <a:ext cx="980559" cy="252001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23CED62F-49EB-A341-8E32-C590CF7FCA4B}"/>
              </a:ext>
            </a:extLst>
          </p:cNvPr>
          <p:cNvSpPr txBox="1"/>
          <p:nvPr/>
        </p:nvSpPr>
        <p:spPr>
          <a:xfrm>
            <a:off x="2736932" y="1392624"/>
            <a:ext cx="2280193" cy="742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500" dirty="0"/>
              <a:t>給下層元素定位</a:t>
            </a:r>
            <a:endParaRPr lang="en-US" altLang="zh-TW" sz="1500" dirty="0"/>
          </a:p>
          <a:p>
            <a:pPr>
              <a:lnSpc>
                <a:spcPct val="150000"/>
              </a:lnSpc>
            </a:pPr>
            <a:r>
              <a:rPr lang="zh-TW" altLang="en-US" sz="1500" dirty="0"/>
              <a:t>和觸發下層元素</a:t>
            </a:r>
            <a:r>
              <a:rPr lang="en-US" altLang="zh-TW" sz="1500" dirty="0"/>
              <a:t>class</a:t>
            </a:r>
            <a:r>
              <a:rPr lang="zh-TW" altLang="en-US" sz="1500" dirty="0"/>
              <a:t>用</a:t>
            </a:r>
            <a:endParaRPr sz="1500" dirty="0"/>
          </a:p>
        </p:txBody>
      </p:sp>
      <p:sp>
        <p:nvSpPr>
          <p:cNvPr id="16" name="矩形: 圓角 4">
            <a:extLst>
              <a:ext uri="{FF2B5EF4-FFF2-40B4-BE49-F238E27FC236}">
                <a16:creationId xmlns:a16="http://schemas.microsoft.com/office/drawing/2014/main" id="{59FFB76C-347A-7142-A781-0C089D857E97}"/>
              </a:ext>
            </a:extLst>
          </p:cNvPr>
          <p:cNvSpPr/>
          <p:nvPr/>
        </p:nvSpPr>
        <p:spPr>
          <a:xfrm>
            <a:off x="4992038" y="2530759"/>
            <a:ext cx="1550276" cy="254892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文字方塊 5">
            <a:extLst>
              <a:ext uri="{FF2B5EF4-FFF2-40B4-BE49-F238E27FC236}">
                <a16:creationId xmlns:a16="http://schemas.microsoft.com/office/drawing/2014/main" id="{2808B22D-87AE-0546-A8A7-55A649E64AA3}"/>
              </a:ext>
            </a:extLst>
          </p:cNvPr>
          <p:cNvSpPr txBox="1"/>
          <p:nvPr/>
        </p:nvSpPr>
        <p:spPr>
          <a:xfrm>
            <a:off x="4975190" y="2207593"/>
            <a:ext cx="153138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sz="1500" dirty="0" err="1"/>
              <a:t>按鈕旁的小箭頭</a:t>
            </a:r>
            <a:endParaRPr sz="1500" dirty="0"/>
          </a:p>
        </p:txBody>
      </p:sp>
      <p:sp>
        <p:nvSpPr>
          <p:cNvPr id="2" name="上彎箭號 1">
            <a:extLst>
              <a:ext uri="{FF2B5EF4-FFF2-40B4-BE49-F238E27FC236}">
                <a16:creationId xmlns:a16="http://schemas.microsoft.com/office/drawing/2014/main" id="{C7D61F55-3812-B647-B0ED-A0BAB59F13A4}"/>
              </a:ext>
            </a:extLst>
          </p:cNvPr>
          <p:cNvSpPr/>
          <p:nvPr/>
        </p:nvSpPr>
        <p:spPr>
          <a:xfrm rot="16200000" flipH="1">
            <a:off x="2955265" y="1587356"/>
            <a:ext cx="360169" cy="1455473"/>
          </a:xfrm>
          <a:prstGeom prst="bentUp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0" y="3200400"/>
            <a:ext cx="17172882" cy="858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46" name="圖片 5" descr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1" y="921953"/>
            <a:ext cx="5523838" cy="5389578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導航列（</a:t>
            </a:r>
            <a:r>
              <a:t>Navbar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sp>
        <p:nvSpPr>
          <p:cNvPr id="148" name="矩形: 圓角 1"/>
          <p:cNvSpPr/>
          <p:nvPr/>
        </p:nvSpPr>
        <p:spPr>
          <a:xfrm>
            <a:off x="2007996" y="2481943"/>
            <a:ext cx="1276141" cy="190920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接點: 肘形 7"/>
          <p:cNvSpPr/>
          <p:nvPr/>
        </p:nvSpPr>
        <p:spPr>
          <a:xfrm flipV="1">
            <a:off x="3047999" y="1637881"/>
            <a:ext cx="2699489" cy="805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44" y="0"/>
                </a:lnTo>
                <a:lnTo>
                  <a:pt x="24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文字方塊 15"/>
          <p:cNvSpPr txBox="1"/>
          <p:nvPr/>
        </p:nvSpPr>
        <p:spPr>
          <a:xfrm>
            <a:off x="5859865" y="1391742"/>
            <a:ext cx="3284135" cy="3001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navbar-expand-</a:t>
            </a:r>
            <a:r>
              <a:rPr dirty="0">
                <a:solidFill>
                  <a:schemeClr val="accent2"/>
                </a:solidFill>
              </a:rPr>
              <a:t>xl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lg</a:t>
            </a:r>
            <a:r>
              <a:rPr dirty="0"/>
              <a:t> | </a:t>
            </a:r>
            <a:r>
              <a:rPr dirty="0">
                <a:solidFill>
                  <a:schemeClr val="accent2"/>
                </a:solidFill>
              </a:rPr>
              <a:t>md</a:t>
            </a:r>
            <a:r>
              <a:rPr dirty="0"/>
              <a:t> | </a:t>
            </a:r>
            <a:r>
              <a:rPr dirty="0" err="1">
                <a:solidFill>
                  <a:schemeClr val="accent2"/>
                </a:solidFill>
              </a:rPr>
              <a:t>sm</a:t>
            </a:r>
            <a:br>
              <a:rPr dirty="0">
                <a:solidFill>
                  <a:schemeClr val="accent2"/>
                </a:solidFill>
              </a:rPr>
            </a:br>
            <a:r>
              <a:rPr dirty="0" err="1"/>
              <a:t>根據畫面大小做響應式的排列</a:t>
            </a:r>
            <a:endParaRPr dirty="0"/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sm</a:t>
            </a:r>
            <a:r>
              <a:rPr dirty="0"/>
              <a:t>： ≥ 576px（平板）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md：≥ 768px （</a:t>
            </a:r>
            <a:r>
              <a:rPr dirty="0" err="1"/>
              <a:t>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lg：≥ 992px （</a:t>
            </a:r>
            <a:r>
              <a:rPr dirty="0" err="1"/>
              <a:t>大桌面顯示器</a:t>
            </a:r>
            <a:r>
              <a:rPr dirty="0"/>
              <a:t>）</a:t>
            </a:r>
          </a:p>
          <a:p>
            <a:pPr>
              <a:lnSpc>
                <a:spcPct val="150000"/>
              </a:lnSpc>
              <a:defRPr sz="1600">
                <a:solidFill>
                  <a:schemeClr val="accent5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xl：≥ 1200px （</a:t>
            </a:r>
            <a:r>
              <a:rPr dirty="0" err="1"/>
              <a:t>超大桌面顯示器</a:t>
            </a:r>
            <a:r>
              <a:rPr dirty="0"/>
              <a:t>）</a:t>
            </a:r>
            <a:br>
              <a:rPr lang="en-US" dirty="0"/>
            </a:br>
            <a:r>
              <a:rPr lang="en-US" dirty="0" err="1"/>
              <a:t>大於以上尺寸做水平排列</a:t>
            </a:r>
            <a:br>
              <a:rPr lang="en-US" dirty="0"/>
            </a:br>
            <a:r>
              <a:rPr lang="en-US" dirty="0" err="1"/>
              <a:t>小於則做垂直堆疊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3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grpSp>
        <p:nvGrpSpPr>
          <p:cNvPr id="156" name="圖片 2"/>
          <p:cNvGrpSpPr/>
          <p:nvPr/>
        </p:nvGrpSpPr>
        <p:grpSpPr>
          <a:xfrm>
            <a:off x="177800" y="1043103"/>
            <a:ext cx="8585200" cy="4884020"/>
            <a:chOff x="0" y="0"/>
            <a:chExt cx="8585200" cy="4884018"/>
          </a:xfrm>
        </p:grpSpPr>
        <p:pic>
          <p:nvPicPr>
            <p:cNvPr id="154" name="image13.png" descr="image13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8100" y="54820"/>
              <a:ext cx="8509000" cy="4791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矩形"/>
            <p:cNvSpPr/>
            <p:nvPr/>
          </p:nvSpPr>
          <p:spPr>
            <a:xfrm>
              <a:off x="0" y="0"/>
              <a:ext cx="8585200" cy="4884019"/>
            </a:xfrm>
            <a:prstGeom prst="rect">
              <a:avLst/>
            </a:prstGeom>
            <a:noFill/>
            <a:ln w="762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7" name="矩形: 圓角 8"/>
          <p:cNvSpPr/>
          <p:nvPr/>
        </p:nvSpPr>
        <p:spPr>
          <a:xfrm>
            <a:off x="3453812" y="5554159"/>
            <a:ext cx="2026288" cy="303147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矩形: 圓角 10"/>
          <p:cNvSpPr/>
          <p:nvPr/>
        </p:nvSpPr>
        <p:spPr>
          <a:xfrm>
            <a:off x="504826" y="3305175"/>
            <a:ext cx="514349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矩形: 圓角 11"/>
          <p:cNvSpPr/>
          <p:nvPr/>
        </p:nvSpPr>
        <p:spPr>
          <a:xfrm>
            <a:off x="7934325" y="3305175"/>
            <a:ext cx="514350" cy="388661"/>
          </a:xfrm>
          <a:prstGeom prst="roundRect">
            <a:avLst>
              <a:gd name="adj" fmla="val 16667"/>
            </a:avLst>
          </a:prstGeom>
          <a:ln w="381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0" name="文字方塊 13"/>
          <p:cNvSpPr txBox="1"/>
          <p:nvPr/>
        </p:nvSpPr>
        <p:spPr>
          <a:xfrm>
            <a:off x="3652885" y="3222506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切換按鈕</a:t>
            </a:r>
          </a:p>
        </p:txBody>
      </p:sp>
      <p:sp>
        <p:nvSpPr>
          <p:cNvPr id="161" name="箭號: 向右 17"/>
          <p:cNvSpPr/>
          <p:nvPr/>
        </p:nvSpPr>
        <p:spPr>
          <a:xfrm>
            <a:off x="5822274" y="3305175"/>
            <a:ext cx="1723550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2" name="箭號: 向右 19"/>
          <p:cNvSpPr/>
          <p:nvPr/>
        </p:nvSpPr>
        <p:spPr>
          <a:xfrm rot="10800000">
            <a:off x="1407676" y="3305175"/>
            <a:ext cx="1723551" cy="3886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3" name="文字方塊 20"/>
          <p:cNvSpPr txBox="1"/>
          <p:nvPr/>
        </p:nvSpPr>
        <p:spPr>
          <a:xfrm>
            <a:off x="3652884" y="4877915"/>
            <a:ext cx="1628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FFFF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下方指標</a:t>
            </a:r>
          </a:p>
        </p:txBody>
      </p:sp>
      <p:sp>
        <p:nvSpPr>
          <p:cNvPr id="164" name="文字方塊 21"/>
          <p:cNvSpPr txBox="1"/>
          <p:nvPr/>
        </p:nvSpPr>
        <p:spPr>
          <a:xfrm>
            <a:off x="4033883" y="1047150"/>
            <a:ext cx="8661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chemeClr val="accent4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68" name="圖片 6" descr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8" y="2113329"/>
            <a:ext cx="8173325" cy="263134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矩形: 圓角 10"/>
          <p:cNvSpPr/>
          <p:nvPr/>
        </p:nvSpPr>
        <p:spPr>
          <a:xfrm>
            <a:off x="5372100" y="2205718"/>
            <a:ext cx="62865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文字方塊 11"/>
          <p:cNvSpPr txBox="1"/>
          <p:nvPr/>
        </p:nvSpPr>
        <p:spPr>
          <a:xfrm>
            <a:off x="4046854" y="1121960"/>
            <a:ext cx="327914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5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切換圖片時的過場效果</a:t>
            </a:r>
          </a:p>
        </p:txBody>
      </p:sp>
      <p:sp>
        <p:nvSpPr>
          <p:cNvPr id="171" name="箭號: 向右 12"/>
          <p:cNvSpPr/>
          <p:nvPr/>
        </p:nvSpPr>
        <p:spPr>
          <a:xfrm rot="5400000">
            <a:off x="5394978" y="1632376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2" name="矩形: 圓角 13"/>
          <p:cNvSpPr/>
          <p:nvPr/>
        </p:nvSpPr>
        <p:spPr>
          <a:xfrm>
            <a:off x="6143625" y="2205718"/>
            <a:ext cx="2324100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3" name="文字方塊 14"/>
          <p:cNvSpPr txBox="1"/>
          <p:nvPr/>
        </p:nvSpPr>
        <p:spPr>
          <a:xfrm>
            <a:off x="6470332" y="1713220"/>
            <a:ext cx="16706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自動輪播圖片</a:t>
            </a:r>
          </a:p>
        </p:txBody>
      </p:sp>
      <p:sp>
        <p:nvSpPr>
          <p:cNvPr id="174" name="文字方塊 15"/>
          <p:cNvSpPr txBox="1"/>
          <p:nvPr/>
        </p:nvSpPr>
        <p:spPr>
          <a:xfrm>
            <a:off x="1666379" y="1737725"/>
            <a:ext cx="12249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任意名稱</a:t>
            </a:r>
          </a:p>
        </p:txBody>
      </p:sp>
      <p:sp>
        <p:nvSpPr>
          <p:cNvPr id="175" name="矩形: 圓角 16"/>
          <p:cNvSpPr/>
          <p:nvPr/>
        </p:nvSpPr>
        <p:spPr>
          <a:xfrm>
            <a:off x="1042987" y="2194937"/>
            <a:ext cx="2471739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8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79" name="圖片 1" descr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90" y="2599120"/>
            <a:ext cx="8452220" cy="165975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: 圓角 5"/>
          <p:cNvSpPr/>
          <p:nvPr/>
        </p:nvSpPr>
        <p:spPr>
          <a:xfrm>
            <a:off x="776285" y="2909312"/>
            <a:ext cx="291941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1" name="文字方塊 7"/>
          <p:cNvSpPr txBox="1"/>
          <p:nvPr/>
        </p:nvSpPr>
        <p:spPr>
          <a:xfrm>
            <a:off x="775988" y="1874908"/>
            <a:ext cx="462505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輪播下方指標，顯示目前為第幾張圖片</a:t>
            </a:r>
          </a:p>
        </p:txBody>
      </p:sp>
      <p:sp>
        <p:nvSpPr>
          <p:cNvPr id="182" name="箭號: 向右 8"/>
          <p:cNvSpPr/>
          <p:nvPr/>
        </p:nvSpPr>
        <p:spPr>
          <a:xfrm rot="5400000">
            <a:off x="2797073" y="2404790"/>
            <a:ext cx="582891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3" name="減號 2"/>
          <p:cNvSpPr/>
          <p:nvPr/>
        </p:nvSpPr>
        <p:spPr>
          <a:xfrm>
            <a:off x="4611292" y="3408835"/>
            <a:ext cx="1483787" cy="40327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文字方塊 11"/>
          <p:cNvSpPr txBox="1"/>
          <p:nvPr/>
        </p:nvSpPr>
        <p:spPr>
          <a:xfrm>
            <a:off x="4576463" y="2497701"/>
            <a:ext cx="292803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滑動指標索引</a:t>
            </a:r>
            <a:br/>
            <a:r>
              <a:t>將輪播移動至指定目標圖片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88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4" y="1582708"/>
            <a:ext cx="7635511" cy="369258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矩形: 圓角 6"/>
          <p:cNvSpPr/>
          <p:nvPr/>
        </p:nvSpPr>
        <p:spPr>
          <a:xfrm>
            <a:off x="4677045" y="2528312"/>
            <a:ext cx="876031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矩形: 圓角 7"/>
          <p:cNvSpPr/>
          <p:nvPr/>
        </p:nvSpPr>
        <p:spPr>
          <a:xfrm>
            <a:off x="5600220" y="2528312"/>
            <a:ext cx="117205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1" name="文字方塊 8"/>
          <p:cNvSpPr txBox="1"/>
          <p:nvPr/>
        </p:nvSpPr>
        <p:spPr>
          <a:xfrm>
            <a:off x="4297508" y="1125787"/>
            <a:ext cx="16351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display: block</a:t>
            </a:r>
          </a:p>
        </p:txBody>
      </p:sp>
      <p:sp>
        <p:nvSpPr>
          <p:cNvPr id="192" name="箭號: 向右 10"/>
          <p:cNvSpPr/>
          <p:nvPr/>
        </p:nvSpPr>
        <p:spPr>
          <a:xfrm rot="5400000">
            <a:off x="4782461" y="1720974"/>
            <a:ext cx="665195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3" name="文字方塊 11"/>
          <p:cNvSpPr txBox="1"/>
          <p:nvPr/>
        </p:nvSpPr>
        <p:spPr>
          <a:xfrm>
            <a:off x="6172158" y="1125787"/>
            <a:ext cx="1798340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圖片自適應畫面</a:t>
            </a:r>
          </a:p>
        </p:txBody>
      </p:sp>
      <p:sp>
        <p:nvSpPr>
          <p:cNvPr id="194" name="箭號: 向右 12"/>
          <p:cNvSpPr/>
          <p:nvPr/>
        </p:nvSpPr>
        <p:spPr>
          <a:xfrm rot="5400000">
            <a:off x="6105140" y="1861180"/>
            <a:ext cx="945606" cy="3886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7" name="標題 1"/>
          <p:cNvSpPr txBox="1"/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ctr" defTabSz="685800">
              <a:lnSpc>
                <a:spcPct val="90000"/>
              </a:lnSpc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圖片輪播（</a:t>
            </a:r>
            <a:r>
              <a:t>Carousel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）</a:t>
            </a:r>
          </a:p>
        </p:txBody>
      </p:sp>
      <p:pic>
        <p:nvPicPr>
          <p:cNvPr id="198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0" y="2594224"/>
            <a:ext cx="8605560" cy="166955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矩形: 圓角 6"/>
          <p:cNvSpPr/>
          <p:nvPr/>
        </p:nvSpPr>
        <p:spPr>
          <a:xfrm>
            <a:off x="7053261" y="2842637"/>
            <a:ext cx="1033465" cy="251733"/>
          </a:xfrm>
          <a:prstGeom prst="roundRect">
            <a:avLst>
              <a:gd name="adj" fmla="val 16667"/>
            </a:avLst>
          </a:prstGeom>
          <a:ln w="28575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0" name="文字方塊 7"/>
          <p:cNvSpPr txBox="1"/>
          <p:nvPr/>
        </p:nvSpPr>
        <p:spPr>
          <a:xfrm>
            <a:off x="7015499" y="1689453"/>
            <a:ext cx="1813561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改變輪播至相對於當前的位置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標題 1"/>
          <p:cNvSpPr txBox="1">
            <a:spLocks noGrp="1"/>
          </p:cNvSpPr>
          <p:nvPr>
            <p:ph type="title"/>
          </p:nvPr>
        </p:nvSpPr>
        <p:spPr>
          <a:xfrm>
            <a:off x="0" y="3010643"/>
            <a:ext cx="9144000" cy="836713"/>
          </a:xfrm>
          <a:prstGeom prst="rect">
            <a:avLst/>
          </a:prstGeom>
        </p:spPr>
        <p:txBody>
          <a:bodyPr anchor="b"/>
          <a:lstStyle>
            <a:lvl1pPr algn="ctr" defTabSz="411480">
              <a:defRPr sz="42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美化課表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2233493"/>
            <a:ext cx="8389508" cy="367744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幾乎每個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標籤都能使用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510349" lvl="1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除了：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base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head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html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meta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param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script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style</a:t>
            </a:r>
            <a:r>
              <a:rPr lang="zh-TW" altLang="en-US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、</a:t>
            </a:r>
            <a:r>
              <a:rPr lang="en" altLang="zh-TW" sz="2000" dirty="0">
                <a:solidFill>
                  <a:schemeClr val="accent2"/>
                </a:solidFill>
                <a:latin typeface="微軟正黑體"/>
                <a:ea typeface="微軟正黑體"/>
                <a:cs typeface="微軟正黑體"/>
                <a:sym typeface="Helvetica"/>
              </a:rPr>
              <a:t>title</a:t>
            </a:r>
            <a:endParaRPr lang="en-US" altLang="zh-TW" sz="2000" dirty="0">
              <a:solidFill>
                <a:schemeClr val="accent2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一個 </a:t>
            </a:r>
            <a:r>
              <a:rPr lang="en-US" altLang="zh-TW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可以包含好幾種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css</a:t>
            </a:r>
            <a:r>
              <a:rPr lang="zh-TW" alt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 屬性</a:t>
            </a:r>
            <a:endParaRPr lang="en-US" altLang="zh-TW"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  <a:p>
            <a:pPr marL="138874" indent="-138874" defTabSz="555498">
              <a:lnSpc>
                <a:spcPct val="150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class 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命名不能以</a:t>
            </a:r>
            <a:r>
              <a:rPr lang="en-US" sz="2500" dirty="0" err="1">
                <a:solidFill>
                  <a:srgbClr val="FF000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數字</a:t>
            </a:r>
            <a:r>
              <a:rPr lang="en-US" sz="2500" dirty="0" err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Helvetica"/>
              </a:rPr>
              <a:t>開頭</a:t>
            </a:r>
            <a:endParaRPr sz="2500" dirty="0">
              <a:solidFill>
                <a:srgbClr val="0070C0"/>
              </a:solidFill>
              <a:latin typeface="微軟正黑體"/>
              <a:ea typeface="微軟正黑體"/>
              <a:cs typeface="微軟正黑體"/>
              <a:sym typeface="Helvetica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667597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13" name="文字方塊 11"/>
          <p:cNvSpPr txBox="1"/>
          <p:nvPr/>
        </p:nvSpPr>
        <p:spPr>
          <a:xfrm>
            <a:off x="657280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CSS</a:t>
            </a:r>
          </a:p>
        </p:txBody>
      </p:sp>
      <p:sp>
        <p:nvSpPr>
          <p:cNvPr id="214" name="文字方塊 12"/>
          <p:cNvSpPr txBox="1"/>
          <p:nvPr/>
        </p:nvSpPr>
        <p:spPr>
          <a:xfrm>
            <a:off x="4423743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15" name="直線接點 14"/>
          <p:cNvSpPr/>
          <p:nvPr/>
        </p:nvSpPr>
        <p:spPr>
          <a:xfrm flipH="1">
            <a:off x="636997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直線接點 16"/>
          <p:cNvSpPr/>
          <p:nvPr/>
        </p:nvSpPr>
        <p:spPr>
          <a:xfrm flipH="1">
            <a:off x="4403461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7" name="圖片 9" descr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424"/>
            <a:ext cx="3715821" cy="368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D02C770C-F4C2-1E43-A7DF-E5C15D13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69" y="1730424"/>
            <a:ext cx="5247131" cy="32824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使用</a:t>
            </a:r>
            <a:r>
              <a:t> CSS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與 </a:t>
            </a:r>
            <a:r>
              <a:t>Bootstrap </a:t>
            </a:r>
            <a:r>
              <a:rPr>
                <a:latin typeface="Calibri Light"/>
                <a:ea typeface="Calibri Light"/>
                <a:cs typeface="Calibri Light"/>
                <a:sym typeface="Calibri Light"/>
              </a:rPr>
              <a:t>的差別？</a:t>
            </a:r>
          </a:p>
        </p:txBody>
      </p:sp>
      <p:sp>
        <p:nvSpPr>
          <p:cNvPr id="205" name="文字方塊 11"/>
          <p:cNvSpPr txBox="1"/>
          <p:nvPr/>
        </p:nvSpPr>
        <p:spPr>
          <a:xfrm>
            <a:off x="280474" y="1052736"/>
            <a:ext cx="73085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dirty="0"/>
              <a:t>CSS</a:t>
            </a:r>
          </a:p>
        </p:txBody>
      </p:sp>
      <p:sp>
        <p:nvSpPr>
          <p:cNvPr id="206" name="文字方塊 12"/>
          <p:cNvSpPr txBox="1"/>
          <p:nvPr/>
        </p:nvSpPr>
        <p:spPr>
          <a:xfrm>
            <a:off x="4142119" y="1019266"/>
            <a:ext cx="21878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class</a:t>
            </a:r>
          </a:p>
        </p:txBody>
      </p:sp>
      <p:sp>
        <p:nvSpPr>
          <p:cNvPr id="207" name="直線接點 14"/>
          <p:cNvSpPr/>
          <p:nvPr/>
        </p:nvSpPr>
        <p:spPr>
          <a:xfrm flipH="1">
            <a:off x="332199" y="1514400"/>
            <a:ext cx="622635" cy="6176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8" name="直線接點 16"/>
          <p:cNvSpPr/>
          <p:nvPr/>
        </p:nvSpPr>
        <p:spPr>
          <a:xfrm flipH="1">
            <a:off x="4215893" y="1520161"/>
            <a:ext cx="1582143" cy="3617"/>
          </a:xfrm>
          <a:prstGeom prst="line">
            <a:avLst/>
          </a:prstGeom>
          <a:ln>
            <a:solidFill>
              <a:srgbClr val="3F6EC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9" name="圖片 3" descr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3" y="1730424"/>
            <a:ext cx="3684841" cy="407484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文字方塊 12">
            <a:extLst>
              <a:ext uri="{FF2B5EF4-FFF2-40B4-BE49-F238E27FC236}">
                <a16:creationId xmlns:a16="http://schemas.microsoft.com/office/drawing/2014/main" id="{9B7F291D-4463-F445-82B7-1D4350C7DD22}"/>
              </a:ext>
            </a:extLst>
          </p:cNvPr>
          <p:cNvSpPr txBox="1"/>
          <p:nvPr/>
        </p:nvSpPr>
        <p:spPr>
          <a:xfrm>
            <a:off x="4184124" y="3570821"/>
            <a:ext cx="5001882" cy="122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700" dirty="0" err="1"/>
              <a:t>table-responsive：表格自適應螢幕大小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 err="1"/>
              <a:t>table-bordered：帶完整邊框的表格</a:t>
            </a: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 err="1"/>
              <a:t>table-primary：表格顏色-藍色</a:t>
            </a:r>
            <a:endParaRPr sz="1700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25B9217-A745-EB44-8B1E-EA50A00D9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93" y="1737353"/>
            <a:ext cx="4928107" cy="18334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作業</a:t>
            </a:r>
          </a:p>
        </p:txBody>
      </p:sp>
      <p:sp>
        <p:nvSpPr>
          <p:cNvPr id="221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76089" y="1196752"/>
            <a:ext cx="8191821" cy="435133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目標：使用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Bootstrap 4</a:t>
            </a:r>
            <a:r>
              <a:rPr lang="zh-TW" altLang="en-US" dirty="0">
                <a:solidFill>
                  <a:schemeClr val="accent5"/>
                </a:solidFill>
              </a:rPr>
              <a:t> 與 </a:t>
            </a:r>
            <a:r>
              <a:rPr lang="en-US" altLang="zh-TW" dirty="0">
                <a:solidFill>
                  <a:schemeClr val="accent5"/>
                </a:solidFill>
              </a:rPr>
              <a:t>html</a:t>
            </a:r>
            <a:r>
              <a:rPr lang="zh-TW" altLang="en-US" dirty="0">
                <a:solidFill>
                  <a:schemeClr val="accent5"/>
                </a:solidFill>
              </a:rPr>
              <a:t> 寫一個</a:t>
            </a:r>
            <a:r>
              <a:rPr lang="zh-TW" altLang="en-US" dirty="0">
                <a:solidFill>
                  <a:srgbClr val="FF0000"/>
                </a:solidFill>
              </a:rPr>
              <a:t>個人頁面</a:t>
            </a:r>
            <a:r>
              <a:rPr dirty="0"/>
              <a:t>。</a:t>
            </a:r>
            <a:endParaRPr lang="en-US" dirty="0"/>
          </a:p>
          <a:p>
            <a:r>
              <a:rPr lang="zh-TW" altLang="en-US" dirty="0"/>
              <a:t>需使用 </a:t>
            </a:r>
            <a:r>
              <a:rPr lang="en-US" altLang="zh-TW" dirty="0">
                <a:solidFill>
                  <a:srgbClr val="0070C0"/>
                </a:solidFill>
              </a:rPr>
              <a:t>Navbar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70C0"/>
                </a:solidFill>
              </a:rPr>
              <a:t>button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70C0"/>
                </a:solidFill>
              </a:rPr>
              <a:t>Dropdown</a:t>
            </a:r>
            <a:endParaRPr dirty="0">
              <a:solidFill>
                <a:srgbClr val="0070C0"/>
              </a:solidFill>
            </a:endParaRPr>
          </a:p>
          <a:p>
            <a:r>
              <a:rPr dirty="0" err="1"/>
              <a:t>所需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bootstrap 4</a:t>
            </a:r>
            <a:r>
              <a:rPr dirty="0"/>
              <a:t> </a:t>
            </a:r>
            <a:r>
              <a:rPr dirty="0" err="1">
                <a:solidFill>
                  <a:schemeClr val="accent2"/>
                </a:solidFill>
              </a:rPr>
              <a:t>class</a:t>
            </a:r>
            <a:r>
              <a:rPr dirty="0" err="1"/>
              <a:t>：container、text-center、table</a:t>
            </a:r>
            <a:endParaRPr lang="en-US" dirty="0"/>
          </a:p>
          <a:p>
            <a:r>
              <a:rPr lang="zh-TW" altLang="en-US" dirty="0"/>
              <a:t>提示：可以利用 </a:t>
            </a:r>
            <a:r>
              <a:rPr lang="en-US" altLang="zh-TW" dirty="0">
                <a:solidFill>
                  <a:srgbClr val="0070C0"/>
                </a:solidFill>
              </a:rPr>
              <a:t>Bootstrap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4</a:t>
            </a:r>
            <a:r>
              <a:rPr lang="zh-TW" altLang="en-US" dirty="0">
                <a:solidFill>
                  <a:srgbClr val="0070C0"/>
                </a:solidFill>
              </a:rPr>
              <a:t> 網格系統 </a:t>
            </a:r>
            <a:r>
              <a:rPr lang="zh-TW" altLang="en-US" dirty="0">
                <a:solidFill>
                  <a:schemeClr val="tx1"/>
                </a:solidFill>
              </a:rPr>
              <a:t>進行畫面排版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621" y="1080965"/>
            <a:ext cx="4624758" cy="462475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23379" y="6356351"/>
            <a:ext cx="297244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5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226" name="https://forms.gle/m3KJHhHoDAU7V1EQ6">
            <a:hlinkClick r:id="rId3"/>
          </p:cNvPr>
          <p:cNvSpPr txBox="1"/>
          <p:nvPr/>
        </p:nvSpPr>
        <p:spPr>
          <a:xfrm>
            <a:off x="2417268" y="5328824"/>
            <a:ext cx="4309464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r>
              <a:t>https://forms.gle/m3KJHhHoDAU7V1EQ6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dirty="0"/>
              <a:t>class</a:t>
            </a:r>
            <a:r>
              <a:rPr lang="zh-TW" altLang="en-US" dirty="0"/>
              <a:t> 屬性</a:t>
            </a:r>
            <a:endParaRPr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F3FFE6C-A575-0F4D-87EE-59A1AAAE59B3}"/>
              </a:ext>
            </a:extLst>
          </p:cNvPr>
          <p:cNvSpPr txBox="1"/>
          <p:nvPr/>
        </p:nvSpPr>
        <p:spPr>
          <a:xfrm>
            <a:off x="210206" y="1337337"/>
            <a:ext cx="8723588" cy="59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lang="en-US" sz="2500" dirty="0"/>
              <a:t>&lt;p class="</a:t>
            </a:r>
            <a:r>
              <a:rPr lang="en-US" sz="2500" dirty="0" err="1">
                <a:solidFill>
                  <a:schemeClr val="accent2"/>
                </a:solidFill>
              </a:rPr>
              <a:t>myClassOne</a:t>
            </a:r>
            <a:r>
              <a:rPr lang="en-US" sz="2500" dirty="0"/>
              <a:t> </a:t>
            </a:r>
            <a:r>
              <a:rPr lang="en-US" sz="2500" dirty="0" err="1">
                <a:solidFill>
                  <a:srgbClr val="00B050"/>
                </a:solidFill>
              </a:rPr>
              <a:t>myClassTwo</a:t>
            </a:r>
            <a:r>
              <a:rPr lang="en-US" sz="2500" dirty="0"/>
              <a:t>"&gt;</a:t>
            </a:r>
            <a:r>
              <a:rPr lang="en-US" sz="2500" dirty="0" err="1"/>
              <a:t>多個class測試</a:t>
            </a:r>
            <a:r>
              <a:rPr lang="en-US" sz="2500" dirty="0"/>
              <a:t>&lt;/p&gt;</a:t>
            </a:r>
            <a:endParaRPr sz="25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735C6E-141B-9D43-A743-3B39934B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3" y="2157146"/>
            <a:ext cx="6978567" cy="836716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9DD9126-E1E3-3F46-9440-613F611A6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125257"/>
            <a:ext cx="4381500" cy="1828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CCFA93C-C56A-A948-89B8-A3B3BFF5B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5159904"/>
            <a:ext cx="429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2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1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Bootstrap 4</a:t>
            </a:r>
          </a:p>
        </p:txBody>
      </p:sp>
      <p:sp>
        <p:nvSpPr>
          <p:cNvPr id="102" name="官網"/>
          <p:cNvSpPr txBox="1"/>
          <p:nvPr/>
        </p:nvSpPr>
        <p:spPr>
          <a:xfrm>
            <a:off x="4151629" y="5436933"/>
            <a:ext cx="840739" cy="62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alibri"/>
                <a:hlinkClick r:id="rId2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官網</a:t>
            </a:r>
          </a:p>
        </p:txBody>
      </p:sp>
      <p:pic>
        <p:nvPicPr>
          <p:cNvPr id="103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93" y="973292"/>
            <a:ext cx="6245012" cy="4167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6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科普：Bootstrap 4</a:t>
            </a:r>
          </a:p>
        </p:txBody>
      </p:sp>
      <p:sp>
        <p:nvSpPr>
          <p:cNvPr id="10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6" y="1253331"/>
            <a:ext cx="8513382" cy="4800628"/>
          </a:xfrm>
          <a:prstGeom prst="rect">
            <a:avLst/>
          </a:prstGeom>
        </p:spPr>
        <p:txBody>
          <a:bodyPr anchor="ctr"/>
          <a:lstStyle/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一種開源的前端框架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在美化網頁時，使開發上更加便利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多樣化的樣式可供套用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可重覆使用的元件樣式</a:t>
            </a:r>
          </a:p>
          <a:p>
            <a:pPr marL="138874" indent="-138874" defTabSz="555498">
              <a:lnSpc>
                <a:spcPct val="135000"/>
              </a:lnSpc>
              <a:spcBef>
                <a:spcPts val="500"/>
              </a:spcBef>
              <a:defRPr sz="324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自帶自適應功能（</a:t>
            </a:r>
            <a:r>
              <a:t>RWD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便利的 Bootstrap</a:t>
            </a:r>
          </a:p>
        </p:txBody>
      </p:sp>
      <p:pic>
        <p:nvPicPr>
          <p:cNvPr id="110" name="圖片 6" descr="圖片 6"/>
          <p:cNvPicPr>
            <a:picLocks noChangeAspect="1"/>
          </p:cNvPicPr>
          <p:nvPr/>
        </p:nvPicPr>
        <p:blipFill>
          <a:blip r:embed="rId2"/>
          <a:srcRect t="5575" b="7666"/>
          <a:stretch>
            <a:fillRect/>
          </a:stretch>
        </p:blipFill>
        <p:spPr>
          <a:xfrm>
            <a:off x="3543300" y="3914078"/>
            <a:ext cx="2057400" cy="925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09" y="3228406"/>
            <a:ext cx="6840789" cy="348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CSS</a:t>
            </a:r>
          </a:p>
        </p:txBody>
      </p:sp>
      <p:sp>
        <p:nvSpPr>
          <p:cNvPr id="114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70000"/>
              </a:lnSpc>
              <a:buSzTx/>
              <a:buNone/>
              <a:defRPr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Bootstrap CSS</a:t>
            </a:r>
          </a:p>
          <a:p>
            <a:pPr marL="0" indent="0">
              <a:lnSpc>
                <a:spcPct val="170000"/>
              </a:lnSpc>
              <a:buSzTx/>
              <a:buNone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&lt;</a:t>
            </a:r>
            <a:r>
              <a:rPr dirty="0">
                <a:solidFill>
                  <a:schemeClr val="accent2"/>
                </a:solidFill>
              </a:rPr>
              <a:t>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</a:t>
            </a:r>
            <a:r>
              <a:rPr dirty="0">
                <a:solidFill>
                  <a:srgbClr val="00B050"/>
                </a:solidFill>
              </a:rPr>
              <a:t>stylesheet</a:t>
            </a:r>
            <a:r>
              <a:rPr dirty="0"/>
              <a:t>" </a:t>
            </a:r>
            <a:r>
              <a:rPr dirty="0" err="1"/>
              <a:t>href</a:t>
            </a:r>
            <a:r>
              <a:rPr dirty="0"/>
              <a:t>="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https://stackpath.bootstrapcdn.com/bootstrap/4.5.0/css/bootstrap.min.css</a:t>
            </a:r>
            <a:r>
              <a:rPr dirty="0"/>
              <a:t>" 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使用 Bootstrap - CDN - JS</a:t>
            </a:r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0" y="1045021"/>
            <a:ext cx="9144000" cy="5021242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Jquery</a:t>
            </a:r>
            <a:endParaRPr sz="2400"/>
          </a:p>
          <a:p>
            <a:pPr marL="0" indent="0">
              <a:lnSpc>
                <a:spcPct val="136000"/>
              </a:lnSpc>
              <a:buSzTx/>
              <a:buNone/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&lt;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 src="</a:t>
            </a:r>
            <a:r>
              <a:rPr>
                <a:solidFill>
                  <a:srgbClr val="00B050"/>
                </a:solidFill>
              </a:rPr>
              <a:t>https://code.jquery.com/jquery-3.5.1.slim.min.js</a:t>
            </a:r>
            <a:r>
              <a:t>"&gt;&lt;/</a:t>
            </a:r>
            <a:r>
              <a:rPr sz="1900">
                <a:solidFill>
                  <a:schemeClr val="accent2"/>
                </a:solidFill>
              </a:rPr>
              <a:t>script</a:t>
            </a:r>
            <a: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Popper</a:t>
            </a:r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https://cdn.jsdelivr.net/npm/popper.js@1.16.0/dist/umd/popper.min.js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  <a:endParaRPr sz="1900"/>
          </a:p>
          <a:p>
            <a:pPr marL="0" indent="0">
              <a:lnSpc>
                <a:spcPct val="136000"/>
              </a:lnSpc>
              <a:buSzTx/>
              <a:buNone/>
              <a:defRPr sz="22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Bootstrap js</a:t>
            </a:r>
            <a:br/>
            <a:r>
              <a:rPr sz="1800" b="0">
                <a:solidFill>
                  <a:srgbClr val="000000"/>
                </a:solidFill>
              </a:rPr>
              <a:t>&lt;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 src="</a:t>
            </a:r>
            <a:r>
              <a:rPr sz="1800" b="0">
                <a:solidFill>
                  <a:srgbClr val="00B050"/>
                </a:solidFill>
              </a:rPr>
              <a:t>https://stackpath.bootstrapcdn.com/bootstrap/4.5.0/js/bootstrap.min.js</a:t>
            </a:r>
            <a:r>
              <a:rPr sz="1800" b="0">
                <a:solidFill>
                  <a:srgbClr val="000000"/>
                </a:solidFill>
              </a:rPr>
              <a:t>"&gt;&lt;/</a:t>
            </a:r>
            <a:r>
              <a:rPr sz="1800" b="0">
                <a:solidFill>
                  <a:schemeClr val="accent2"/>
                </a:solidFill>
              </a:rPr>
              <a:t>script</a:t>
            </a:r>
            <a:r>
              <a:rPr sz="1800" b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4471656" y="6356351"/>
            <a:ext cx="200691" cy="27799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24" name="標題 1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6716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Bootstrap 顏色</a:t>
            </a:r>
          </a:p>
        </p:txBody>
      </p:sp>
      <p:sp>
        <p:nvSpPr>
          <p:cNvPr id="125" name="文字方塊 5"/>
          <p:cNvSpPr txBox="1"/>
          <p:nvPr/>
        </p:nvSpPr>
        <p:spPr>
          <a:xfrm>
            <a:off x="1231539" y="1255265"/>
            <a:ext cx="171334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.text-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26" name="矩形 3"/>
          <p:cNvSpPr txBox="1"/>
          <p:nvPr/>
        </p:nvSpPr>
        <p:spPr>
          <a:xfrm>
            <a:off x="2319298" y="2023137"/>
            <a:ext cx="4505403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3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/>
              <a:t>Bootstrap </a:t>
            </a:r>
            <a:r>
              <a:rPr dirty="0" err="1"/>
              <a:t>顏色名稱</a:t>
            </a:r>
            <a:endParaRPr dirty="0"/>
          </a:p>
        </p:txBody>
      </p:sp>
      <p:pic>
        <p:nvPicPr>
          <p:cNvPr id="127" name="圖片 7" descr="圖片 7"/>
          <p:cNvPicPr>
            <a:picLocks noChangeAspect="1"/>
          </p:cNvPicPr>
          <p:nvPr/>
        </p:nvPicPr>
        <p:blipFill>
          <a:blip r:embed="rId2"/>
          <a:srcRect l="5392" r="4385"/>
          <a:stretch>
            <a:fillRect/>
          </a:stretch>
        </p:blipFill>
        <p:spPr>
          <a:xfrm>
            <a:off x="2273579" y="3102394"/>
            <a:ext cx="2016614" cy="293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圖片 8" descr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56" y="3102394"/>
            <a:ext cx="1872364" cy="293548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文字方塊 11"/>
          <p:cNvSpPr txBox="1"/>
          <p:nvPr/>
        </p:nvSpPr>
        <p:spPr>
          <a:xfrm>
            <a:off x="3788807" y="1255265"/>
            <a:ext cx="1523031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.bg-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130" name="文字方塊 12"/>
          <p:cNvSpPr txBox="1"/>
          <p:nvPr/>
        </p:nvSpPr>
        <p:spPr>
          <a:xfrm>
            <a:off x="6150507" y="1217437"/>
            <a:ext cx="162888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.btn-</a:t>
            </a:r>
            <a:r>
              <a:rPr>
                <a:solidFill>
                  <a:srgbClr val="FF0000"/>
                </a:solidFill>
              </a:rPr>
              <a:t>XXX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611</Words>
  <Application>Microsoft Macintosh PowerPoint</Application>
  <PresentationFormat>如螢幕大小 (4:3)</PresentationFormat>
  <Paragraphs>102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class 屬性</vt:lpstr>
      <vt:lpstr>class 屬性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顏色</vt:lpstr>
      <vt:lpstr>Bootstrap 下拉選單</vt:lpstr>
      <vt:lpstr>Bootstrap 下拉選單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s1061587</cp:lastModifiedBy>
  <cp:revision>16</cp:revision>
  <dcterms:modified xsi:type="dcterms:W3CDTF">2020-10-14T08:06:47Z</dcterms:modified>
</cp:coreProperties>
</file>