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73" r:id="rId5"/>
    <p:sldId id="280" r:id="rId6"/>
    <p:sldId id="303" r:id="rId7"/>
    <p:sldId id="302" r:id="rId8"/>
    <p:sldId id="304" r:id="rId9"/>
    <p:sldId id="301" r:id="rId10"/>
    <p:sldId id="262" r:id="rId11"/>
    <p:sldId id="300" r:id="rId12"/>
    <p:sldId id="286" r:id="rId13"/>
    <p:sldId id="299" r:id="rId14"/>
    <p:sldId id="266" r:id="rId1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327"/>
  </p:normalViewPr>
  <p:slideViewPr>
    <p:cSldViewPr snapToGrid="0">
      <p:cViewPr varScale="1">
        <p:scale>
          <a:sx n="128" d="100"/>
          <a:sy n="128" d="100"/>
        </p:scale>
        <p:origin x="11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path.bootstrapcdn.com/bootstrap/4.5.0/css/bootstrap.min.cs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path.bootstrapcdn.com/bootstrap/4.5.0/css/bootstrap.min.cs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Hi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，各位，又是個嶄新的一天到來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195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19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362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4632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 dirty="0"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347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1200" dirty="0">
                <a:latin typeface="Consolas" panose="020B0609020204030204" pitchFamily="49" charset="0"/>
              </a:rPr>
              <a:t>&lt;</a:t>
            </a:r>
            <a:r>
              <a:rPr lang="en-US" altLang="zh-TW" sz="1200" dirty="0">
                <a:solidFill>
                  <a:schemeClr val="accent2"/>
                </a:solidFill>
                <a:latin typeface="Consolas" panose="020B0609020204030204" pitchFamily="49" charset="0"/>
              </a:rPr>
              <a:t>link</a:t>
            </a:r>
            <a:r>
              <a:rPr lang="en-US" altLang="zh-TW" sz="1200" dirty="0"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latin typeface="Consolas" panose="020B0609020204030204" pitchFamily="49" charset="0"/>
              </a:rPr>
              <a:t>rel</a:t>
            </a:r>
            <a:r>
              <a:rPr lang="en-US" altLang="zh-TW" sz="1200" dirty="0">
                <a:latin typeface="Consolas" panose="020B0609020204030204" pitchFamily="49" charset="0"/>
              </a:rPr>
              <a:t>="</a:t>
            </a:r>
            <a:r>
              <a:rPr lang="en-US" altLang="zh-TW" sz="1200" dirty="0">
                <a:solidFill>
                  <a:srgbClr val="00B050"/>
                </a:solidFill>
                <a:latin typeface="Consolas" panose="020B0609020204030204" pitchFamily="49" charset="0"/>
              </a:rPr>
              <a:t>stylesheet</a:t>
            </a:r>
            <a:r>
              <a:rPr lang="en-US" altLang="zh-TW" sz="1200" dirty="0">
                <a:latin typeface="Consolas" panose="020B0609020204030204" pitchFamily="49" charset="0"/>
              </a:rPr>
              <a:t>" </a:t>
            </a:r>
            <a:r>
              <a:rPr lang="en-US" altLang="zh-TW" sz="1200" dirty="0" err="1">
                <a:latin typeface="Consolas" panose="020B0609020204030204" pitchFamily="49" charset="0"/>
              </a:rPr>
              <a:t>href</a:t>
            </a:r>
            <a:r>
              <a:rPr lang="en-US" altLang="zh-TW" sz="1200" dirty="0">
                <a:latin typeface="Consolas" panose="020B0609020204030204" pitchFamily="49" charset="0"/>
              </a:rPr>
              <a:t>="</a:t>
            </a:r>
            <a:r>
              <a:rPr lang="en-US" altLang="zh-TW" sz="1200" dirty="0">
                <a:solidFill>
                  <a:srgbClr val="00B050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https://stackpath.bootstrapcdn.com/bootstrap/4.5.0/css/bootstrap.min.css</a:t>
            </a:r>
            <a:r>
              <a:rPr lang="en-US" altLang="zh-TW" sz="1200" dirty="0">
                <a:latin typeface="Consolas" panose="020B0609020204030204" pitchFamily="49" charset="0"/>
              </a:rPr>
              <a:t>" integrity="</a:t>
            </a:r>
            <a:r>
              <a:rPr lang="en-US" altLang="zh-TW" sz="1200" dirty="0">
                <a:solidFill>
                  <a:srgbClr val="00B050"/>
                </a:solidFill>
                <a:latin typeface="Consolas" panose="020B0609020204030204" pitchFamily="49" charset="0"/>
              </a:rPr>
              <a:t>sha384-9aIt2nRpC12Uk9gS9baDl411NQApFmC26EwAOH8WgZl5MYYxFfc+NcPb1dKGj7Sk</a:t>
            </a:r>
            <a:r>
              <a:rPr lang="en-US" altLang="zh-TW" sz="1200" dirty="0">
                <a:latin typeface="Consolas" panose="020B0609020204030204" pitchFamily="49" charset="0"/>
              </a:rPr>
              <a:t>" </a:t>
            </a:r>
            <a:r>
              <a:rPr lang="en-US" altLang="zh-TW" sz="1200" dirty="0" err="1">
                <a:latin typeface="Consolas" panose="020B0609020204030204" pitchFamily="49" charset="0"/>
              </a:rPr>
              <a:t>crossorigin</a:t>
            </a:r>
            <a:r>
              <a:rPr lang="en-US" altLang="zh-TW" sz="1200" dirty="0">
                <a:latin typeface="Consolas" panose="020B0609020204030204" pitchFamily="49" charset="0"/>
              </a:rPr>
              <a:t>="</a:t>
            </a:r>
            <a:r>
              <a:rPr lang="en-US" altLang="zh-TW" sz="1200" dirty="0">
                <a:solidFill>
                  <a:srgbClr val="00B050"/>
                </a:solidFill>
                <a:latin typeface="Consolas" panose="020B0609020204030204" pitchFamily="49" charset="0"/>
              </a:rPr>
              <a:t>anonymous</a:t>
            </a:r>
            <a:r>
              <a:rPr lang="en-US" altLang="zh-TW" sz="1200" dirty="0">
                <a:latin typeface="Consolas" panose="020B0609020204030204" pitchFamily="49" charset="0"/>
              </a:rPr>
              <a:t>"&gt;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&lt;script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src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="https://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code.jquery.com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/jquery-3.5.1.slim.min.js"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 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integrity="sha384-DfXdz2htPH0lsSSs5nCTpuj/zy4C+OGpamoFVy38MVBnE+IbbVYUew+OrCXaRkfj"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crossorigin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="anonymous"&gt;&lt;/script&gt;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&lt;script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src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="https://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stackpath.bootstrapcdn.com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/bootstrap/4.5.0/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js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/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bootstrap.min.js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"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 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integrity="sha384-OgVRvuATP1z7JjHLkuOU7Xw704+h835Lr+6QL9UvYjZE3Ipu6Tp75j7Bh/kR0JKI"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crossorigin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="anonymous"&gt;&lt;/script&gt;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993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1200" dirty="0">
                <a:latin typeface="Consolas" panose="020B0609020204030204" pitchFamily="49" charset="0"/>
              </a:rPr>
              <a:t>&lt;</a:t>
            </a:r>
            <a:r>
              <a:rPr lang="en-US" altLang="zh-TW" sz="1200" dirty="0">
                <a:solidFill>
                  <a:schemeClr val="accent2"/>
                </a:solidFill>
                <a:latin typeface="Consolas" panose="020B0609020204030204" pitchFamily="49" charset="0"/>
              </a:rPr>
              <a:t>link</a:t>
            </a:r>
            <a:r>
              <a:rPr lang="en-US" altLang="zh-TW" sz="1200" dirty="0"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latin typeface="Consolas" panose="020B0609020204030204" pitchFamily="49" charset="0"/>
              </a:rPr>
              <a:t>rel</a:t>
            </a:r>
            <a:r>
              <a:rPr lang="en-US" altLang="zh-TW" sz="1200" dirty="0">
                <a:latin typeface="Consolas" panose="020B0609020204030204" pitchFamily="49" charset="0"/>
              </a:rPr>
              <a:t>="</a:t>
            </a:r>
            <a:r>
              <a:rPr lang="en-US" altLang="zh-TW" sz="1200" dirty="0">
                <a:solidFill>
                  <a:srgbClr val="00B050"/>
                </a:solidFill>
                <a:latin typeface="Consolas" panose="020B0609020204030204" pitchFamily="49" charset="0"/>
              </a:rPr>
              <a:t>stylesheet</a:t>
            </a:r>
            <a:r>
              <a:rPr lang="en-US" altLang="zh-TW" sz="1200" dirty="0">
                <a:latin typeface="Consolas" panose="020B0609020204030204" pitchFamily="49" charset="0"/>
              </a:rPr>
              <a:t>" </a:t>
            </a:r>
            <a:r>
              <a:rPr lang="en-US" altLang="zh-TW" sz="1200" dirty="0" err="1">
                <a:latin typeface="Consolas" panose="020B0609020204030204" pitchFamily="49" charset="0"/>
              </a:rPr>
              <a:t>href</a:t>
            </a:r>
            <a:r>
              <a:rPr lang="en-US" altLang="zh-TW" sz="1200" dirty="0">
                <a:latin typeface="Consolas" panose="020B0609020204030204" pitchFamily="49" charset="0"/>
              </a:rPr>
              <a:t>="</a:t>
            </a:r>
            <a:r>
              <a:rPr lang="en-US" altLang="zh-TW" sz="1200" dirty="0">
                <a:solidFill>
                  <a:srgbClr val="00B050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https://stackpath.bootstrapcdn.com/bootstrap/4.5.0/css/bootstrap.min.css</a:t>
            </a:r>
            <a:r>
              <a:rPr lang="en-US" altLang="zh-TW" sz="1200" dirty="0">
                <a:latin typeface="Consolas" panose="020B0609020204030204" pitchFamily="49" charset="0"/>
              </a:rPr>
              <a:t>" integrity="</a:t>
            </a:r>
            <a:r>
              <a:rPr lang="en-US" altLang="zh-TW" sz="1200" dirty="0">
                <a:solidFill>
                  <a:srgbClr val="00B050"/>
                </a:solidFill>
                <a:latin typeface="Consolas" panose="020B0609020204030204" pitchFamily="49" charset="0"/>
              </a:rPr>
              <a:t>sha384-9aIt2nRpC12Uk9gS9baDl411NQApFmC26EwAOH8WgZl5MYYxFfc+NcPb1dKGj7Sk</a:t>
            </a:r>
            <a:r>
              <a:rPr lang="en-US" altLang="zh-TW" sz="1200" dirty="0">
                <a:latin typeface="Consolas" panose="020B0609020204030204" pitchFamily="49" charset="0"/>
              </a:rPr>
              <a:t>" </a:t>
            </a:r>
            <a:r>
              <a:rPr lang="en-US" altLang="zh-TW" sz="1200" dirty="0" err="1">
                <a:latin typeface="Consolas" panose="020B0609020204030204" pitchFamily="49" charset="0"/>
              </a:rPr>
              <a:t>crossorigin</a:t>
            </a:r>
            <a:r>
              <a:rPr lang="en-US" altLang="zh-TW" sz="1200" dirty="0">
                <a:latin typeface="Consolas" panose="020B0609020204030204" pitchFamily="49" charset="0"/>
              </a:rPr>
              <a:t>="</a:t>
            </a:r>
            <a:r>
              <a:rPr lang="en-US" altLang="zh-TW" sz="1200" dirty="0">
                <a:solidFill>
                  <a:srgbClr val="00B050"/>
                </a:solidFill>
                <a:latin typeface="Consolas" panose="020B0609020204030204" pitchFamily="49" charset="0"/>
              </a:rPr>
              <a:t>anonymous</a:t>
            </a:r>
            <a:r>
              <a:rPr lang="en-US" altLang="zh-TW" sz="1200" dirty="0">
                <a:latin typeface="Consolas" panose="020B0609020204030204" pitchFamily="49" charset="0"/>
              </a:rPr>
              <a:t>"&gt;</a:t>
            </a: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&lt;script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src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="https://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code.jquery.com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/jquery-3.5.1.slim.min.js"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 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integrity="sha384-DfXdz2htPH0lsSSs5nCTpuj/zy4C+OGpamoFVy38MVBnE+IbbVYUew+OrCXaRkfj"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crossorigin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="anonymous"&gt;&lt;/script&gt;</a:t>
            </a:r>
          </a:p>
          <a:p>
            <a:r>
              <a:rPr lang="en" altLang="zh-TW" sz="1200" b="0" dirty="0">
                <a:effectLst/>
                <a:latin typeface="+mj-lt"/>
                <a:ea typeface="+mj-ea"/>
                <a:cs typeface="+mj-cs"/>
                <a:sym typeface="Calibri"/>
              </a:rPr>
              <a:t>&lt;script </a:t>
            </a:r>
            <a:r>
              <a:rPr lang="en" altLang="zh-TW" sz="1200" b="0" dirty="0" err="1">
                <a:effectLst/>
                <a:latin typeface="+mj-lt"/>
                <a:ea typeface="+mj-ea"/>
                <a:cs typeface="+mj-cs"/>
                <a:sym typeface="Calibri"/>
              </a:rPr>
              <a:t>src</a:t>
            </a:r>
            <a:r>
              <a:rPr lang="en" altLang="zh-TW" sz="1200" b="0" dirty="0">
                <a:effectLst/>
                <a:latin typeface="+mj-lt"/>
                <a:ea typeface="+mj-ea"/>
                <a:cs typeface="+mj-cs"/>
                <a:sym typeface="Calibri"/>
              </a:rPr>
              <a:t>="https://</a:t>
            </a:r>
            <a:r>
              <a:rPr lang="en" altLang="zh-TW" sz="1200" b="0" dirty="0" err="1">
                <a:effectLst/>
                <a:latin typeface="+mj-lt"/>
                <a:ea typeface="+mj-ea"/>
                <a:cs typeface="+mj-cs"/>
                <a:sym typeface="Calibri"/>
              </a:rPr>
              <a:t>cdn.jsdelivr.net</a:t>
            </a:r>
            <a:r>
              <a:rPr lang="en" altLang="zh-TW" sz="1200" b="0" dirty="0">
                <a:effectLst/>
                <a:latin typeface="+mj-lt"/>
                <a:ea typeface="+mj-ea"/>
                <a:cs typeface="+mj-cs"/>
                <a:sym typeface="Calibri"/>
              </a:rPr>
              <a:t>/</a:t>
            </a:r>
            <a:r>
              <a:rPr lang="en" altLang="zh-TW" sz="1200" b="0" dirty="0" err="1">
                <a:effectLst/>
                <a:latin typeface="+mj-lt"/>
                <a:ea typeface="+mj-ea"/>
                <a:cs typeface="+mj-cs"/>
                <a:sym typeface="Calibri"/>
              </a:rPr>
              <a:t>npm</a:t>
            </a:r>
            <a:r>
              <a:rPr lang="en" altLang="zh-TW" sz="1200" b="0" dirty="0">
                <a:effectLst/>
                <a:latin typeface="+mj-lt"/>
                <a:ea typeface="+mj-ea"/>
                <a:cs typeface="+mj-cs"/>
                <a:sym typeface="Calibri"/>
              </a:rPr>
              <a:t>/popper.js@1.16.0/</a:t>
            </a:r>
            <a:r>
              <a:rPr lang="en" altLang="zh-TW" sz="1200" b="0" dirty="0" err="1">
                <a:effectLst/>
                <a:latin typeface="+mj-lt"/>
                <a:ea typeface="+mj-ea"/>
                <a:cs typeface="+mj-cs"/>
                <a:sym typeface="Calibri"/>
              </a:rPr>
              <a:t>dist</a:t>
            </a:r>
            <a:r>
              <a:rPr lang="en" altLang="zh-TW" sz="1200" b="0" dirty="0">
                <a:effectLst/>
                <a:latin typeface="+mj-lt"/>
                <a:ea typeface="+mj-ea"/>
                <a:cs typeface="+mj-cs"/>
                <a:sym typeface="Calibri"/>
              </a:rPr>
              <a:t>/</a:t>
            </a:r>
            <a:r>
              <a:rPr lang="en" altLang="zh-TW" sz="1200" b="0" dirty="0" err="1">
                <a:effectLst/>
                <a:latin typeface="+mj-lt"/>
                <a:ea typeface="+mj-ea"/>
                <a:cs typeface="+mj-cs"/>
                <a:sym typeface="Calibri"/>
              </a:rPr>
              <a:t>umd</a:t>
            </a:r>
            <a:r>
              <a:rPr lang="en" altLang="zh-TW" sz="1200" b="0" dirty="0">
                <a:effectLst/>
                <a:latin typeface="+mj-lt"/>
                <a:ea typeface="+mj-ea"/>
                <a:cs typeface="+mj-cs"/>
                <a:sym typeface="Calibri"/>
              </a:rPr>
              <a:t>/</a:t>
            </a:r>
            <a:r>
              <a:rPr lang="en" altLang="zh-TW" sz="1200" b="0" dirty="0" err="1">
                <a:effectLst/>
                <a:latin typeface="+mj-lt"/>
                <a:ea typeface="+mj-ea"/>
                <a:cs typeface="+mj-cs"/>
                <a:sym typeface="Calibri"/>
              </a:rPr>
              <a:t>popper.min.js</a:t>
            </a:r>
            <a:r>
              <a:rPr lang="en" altLang="zh-TW" sz="1200" b="0" dirty="0">
                <a:effectLst/>
                <a:latin typeface="+mj-lt"/>
                <a:ea typeface="+mj-ea"/>
                <a:cs typeface="+mj-cs"/>
                <a:sym typeface="Calibri"/>
              </a:rPr>
              <a:t>" integrity="sha384-Q6E9RHvbIyZFJoft+2mJbHaEWldlvI9IOYy5n3zV9zzTtmI3UksdQRVvoxMfooAo" </a:t>
            </a:r>
            <a:r>
              <a:rPr lang="en" altLang="zh-TW" sz="1200" b="0" dirty="0" err="1">
                <a:effectLst/>
                <a:latin typeface="+mj-lt"/>
                <a:ea typeface="+mj-ea"/>
                <a:cs typeface="+mj-cs"/>
                <a:sym typeface="Calibri"/>
              </a:rPr>
              <a:t>crossorigin</a:t>
            </a:r>
            <a:r>
              <a:rPr lang="en" altLang="zh-TW" sz="1200" b="0" dirty="0">
                <a:effectLst/>
                <a:latin typeface="+mj-lt"/>
                <a:ea typeface="+mj-ea"/>
                <a:cs typeface="+mj-cs"/>
                <a:sym typeface="Calibri"/>
              </a:rPr>
              <a:t>="anonymous"&gt;&lt;/script&gt;</a:t>
            </a:r>
            <a:endParaRPr lang="en" altLang="zh-TW" sz="1200" b="0" kern="1200" dirty="0">
              <a:solidFill>
                <a:schemeClr val="tx1"/>
              </a:solidFill>
              <a:effectLst/>
              <a:latin typeface="+mn-lt"/>
              <a:ea typeface="微軟正黑體" panose="020B0604030504040204" pitchFamily="34" charset="-120"/>
              <a:cs typeface="+mn-cs"/>
            </a:endParaRP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&lt;script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src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="https://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stackpath.bootstrapcdn.com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/bootstrap/4.5.0/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js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/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bootstrap.min.js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"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 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integrity="sha384-OgVRvuATP1z7JjHLkuOU7Xw704+h835Lr+6QL9UvYjZE3Ipu6Tp75j7Bh/kR0JKI"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 </a:t>
            </a:r>
            <a:r>
              <a:rPr lang="en" altLang="zh-TW" sz="1200" b="0" kern="1200" dirty="0" err="1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crossorigin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="anonymous"&gt;&lt;/script&gt;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37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 dirty="0"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54380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 dirty="0"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29164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 dirty="0"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>
            <a:spLocks noGrp="1"/>
          </p:cNvSpPr>
          <p:nvPr>
            <p:ph type="title"/>
          </p:nvPr>
        </p:nvSpPr>
        <p:spPr>
          <a:xfrm>
            <a:off x="685800" y="1122362"/>
            <a:ext cx="7772400" cy="2387601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t>大標題文字</a:t>
            </a:r>
          </a:p>
        </p:txBody>
      </p:sp>
      <p:sp>
        <p:nvSpPr>
          <p:cNvPr id="1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342900" algn="ctr">
              <a:buSzTx/>
              <a:buFontTx/>
              <a:buNone/>
              <a:defRPr sz="1800"/>
            </a:lvl2pPr>
            <a:lvl3pPr marL="0" indent="685800" algn="ctr">
              <a:buSzTx/>
              <a:buFontTx/>
              <a:buNone/>
              <a:defRPr sz="1800"/>
            </a:lvl3pPr>
            <a:lvl4pPr marL="0" indent="1028700" algn="ctr">
              <a:buSzTx/>
              <a:buFontTx/>
              <a:buNone/>
              <a:defRPr sz="1800"/>
            </a:lvl4pPr>
            <a:lvl5pPr marL="0" indent="1371600" algn="ctr">
              <a:buSzTx/>
              <a:buFontTx/>
              <a:buNone/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1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大標題文字"/>
          <p:cNvSpPr txBox="1">
            <a:spLocks noGrp="1"/>
          </p:cNvSpPr>
          <p:nvPr>
            <p:ph type="title"/>
          </p:nvPr>
        </p:nvSpPr>
        <p:spPr>
          <a:xfrm>
            <a:off x="623887" y="1709740"/>
            <a:ext cx="7886701" cy="2852738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t>大標題文字</a:t>
            </a:r>
          </a:p>
        </p:txBody>
      </p:sp>
      <p:sp>
        <p:nvSpPr>
          <p:cNvPr id="30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623887" y="4589465"/>
            <a:ext cx="7886701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342900">
              <a:buSzTx/>
              <a:buFontTx/>
              <a:buNone/>
              <a:defRPr sz="1800"/>
            </a:lvl2pPr>
            <a:lvl3pPr marL="0" indent="685800">
              <a:buSzTx/>
              <a:buFontTx/>
              <a:buNone/>
              <a:defRPr sz="1800"/>
            </a:lvl3pPr>
            <a:lvl4pPr marL="0" indent="1028700">
              <a:buSzTx/>
              <a:buFontTx/>
              <a:buNone/>
              <a:defRPr sz="1800"/>
            </a:lvl4pPr>
            <a:lvl5pPr marL="0" indent="1371600">
              <a:buSzTx/>
              <a:buFontTx/>
              <a:buNone/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9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0" name="Slide Number Placeholder 5"/>
          <p:cNvSpPr txBox="1"/>
          <p:nvPr/>
        </p:nvSpPr>
        <p:spPr>
          <a:xfrm>
            <a:off x="3516605" y="6356351"/>
            <a:ext cx="2110793" cy="358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500">
                <a:solidFill>
                  <a:srgbClr val="2582E1"/>
                </a:solidFill>
              </a:defRPr>
            </a:pPr>
            <a:endParaRPr/>
          </a:p>
        </p:txBody>
      </p:sp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457950" y="6356353"/>
            <a:ext cx="335866" cy="333088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>
            <a:spLocks noGrp="1"/>
          </p:cNvSpPr>
          <p:nvPr>
            <p:ph type="title"/>
          </p:nvPr>
        </p:nvSpPr>
        <p:spPr>
          <a:xfrm>
            <a:off x="629841" y="365128"/>
            <a:ext cx="7886701" cy="1325563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9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629841" y="1681163"/>
            <a:ext cx="3868341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>
                <a:latin typeface="+mn-lt"/>
                <a:ea typeface="+mn-ea"/>
                <a:cs typeface="+mn-cs"/>
                <a:sym typeface="Helvetica"/>
              </a:defRPr>
            </a:lvl1pPr>
            <a:lvl2pPr marL="0" indent="342900">
              <a:buSzTx/>
              <a:buFontTx/>
              <a:buNone/>
              <a:defRPr sz="1800" b="1">
                <a:latin typeface="+mn-lt"/>
                <a:ea typeface="+mn-ea"/>
                <a:cs typeface="+mn-cs"/>
                <a:sym typeface="Helvetica"/>
              </a:defRPr>
            </a:lvl2pPr>
            <a:lvl3pPr marL="0" indent="685800">
              <a:buSzTx/>
              <a:buFontTx/>
              <a:buNone/>
              <a:defRPr sz="1800" b="1">
                <a:latin typeface="+mn-lt"/>
                <a:ea typeface="+mn-ea"/>
                <a:cs typeface="+mn-cs"/>
                <a:sym typeface="Helvetica"/>
              </a:defRPr>
            </a:lvl3pPr>
            <a:lvl4pPr marL="0" indent="1028700">
              <a:buSzTx/>
              <a:buFontTx/>
              <a:buNone/>
              <a:defRPr sz="1800" b="1">
                <a:latin typeface="+mn-lt"/>
                <a:ea typeface="+mn-ea"/>
                <a:cs typeface="+mn-cs"/>
                <a:sym typeface="Helvetica"/>
              </a:defRPr>
            </a:lvl4pPr>
            <a:lvl5pPr marL="0" indent="1371600">
              <a:buSzTx/>
              <a:buFontTx/>
              <a:buNone/>
              <a:defRPr sz="1800" b="1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29151" y="1681163"/>
            <a:ext cx="38873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1800" b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1" name="Slide Number Placeholder 5"/>
          <p:cNvSpPr txBox="1"/>
          <p:nvPr/>
        </p:nvSpPr>
        <p:spPr>
          <a:xfrm>
            <a:off x="3516605" y="6356351"/>
            <a:ext cx="2110793" cy="358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500">
                <a:solidFill>
                  <a:srgbClr val="2582E1"/>
                </a:solidFill>
              </a:defRPr>
            </a:pPr>
            <a:endParaRPr/>
          </a:p>
        </p:txBody>
      </p:sp>
      <p:sp>
        <p:nvSpPr>
          <p:cNvPr id="5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457950" y="6356353"/>
            <a:ext cx="335866" cy="333088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大標題文字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大標題文字</a:t>
            </a:r>
          </a:p>
        </p:txBody>
      </p:sp>
      <p:sp>
        <p:nvSpPr>
          <p:cNvPr id="75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3887391" y="987428"/>
            <a:ext cx="4629151" cy="48736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8842" indent="-195942">
              <a:defRPr sz="2400"/>
            </a:lvl2pPr>
            <a:lvl3pPr marL="914400" indent="-228600">
              <a:defRPr sz="2400"/>
            </a:lvl3pPr>
            <a:lvl4pPr marL="1303019" indent="-274319">
              <a:defRPr sz="2400"/>
            </a:lvl4pPr>
            <a:lvl5pPr marL="1645920" indent="-274320">
              <a:defRPr sz="2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29840" y="2057400"/>
            <a:ext cx="2949180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200"/>
            </a:pPr>
            <a:endParaRPr/>
          </a:p>
        </p:txBody>
      </p:sp>
      <p:sp>
        <p:nvSpPr>
          <p:cNvPr id="77" name="Slide Number Placeholder 5"/>
          <p:cNvSpPr txBox="1"/>
          <p:nvPr/>
        </p:nvSpPr>
        <p:spPr>
          <a:xfrm>
            <a:off x="3516605" y="6356351"/>
            <a:ext cx="2110793" cy="358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500">
                <a:solidFill>
                  <a:srgbClr val="2582E1"/>
                </a:solidFill>
              </a:defRPr>
            </a:pPr>
            <a:endParaRPr/>
          </a:p>
        </p:txBody>
      </p:sp>
      <p:sp>
        <p:nvSpPr>
          <p:cNvPr id="7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457950" y="6356353"/>
            <a:ext cx="335866" cy="333088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大標題文字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大標題文字</a:t>
            </a:r>
          </a:p>
        </p:txBody>
      </p:sp>
      <p:sp>
        <p:nvSpPr>
          <p:cNvPr id="8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887391" y="987428"/>
            <a:ext cx="462915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7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342900">
              <a:buSzTx/>
              <a:buFontTx/>
              <a:buNone/>
              <a:defRPr sz="1200"/>
            </a:lvl2pPr>
            <a:lvl3pPr marL="0" indent="685800">
              <a:buSzTx/>
              <a:buFontTx/>
              <a:buNone/>
              <a:defRPr sz="1200"/>
            </a:lvl3pPr>
            <a:lvl4pPr marL="0" indent="1028700">
              <a:buSzTx/>
              <a:buFontTx/>
              <a:buNone/>
              <a:defRPr sz="1200"/>
            </a:lvl4pPr>
            <a:lvl5pPr marL="0" indent="1371600">
              <a:buSzTx/>
              <a:buFontTx/>
              <a:buNone/>
              <a:defRPr sz="12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8" name="Slide Number Placeholder 5"/>
          <p:cNvSpPr txBox="1"/>
          <p:nvPr/>
        </p:nvSpPr>
        <p:spPr>
          <a:xfrm>
            <a:off x="3516605" y="6356351"/>
            <a:ext cx="2110793" cy="358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500">
                <a:solidFill>
                  <a:srgbClr val="2582E1"/>
                </a:solidFill>
              </a:defRPr>
            </a:pPr>
            <a:endParaRPr/>
          </a:p>
        </p:txBody>
      </p:sp>
      <p:sp>
        <p:nvSpPr>
          <p:cNvPr id="8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457950" y="6356353"/>
            <a:ext cx="335866" cy="333088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內文層級一…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13984" y="6356351"/>
            <a:ext cx="316035" cy="3200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1500">
                <a:solidFill>
                  <a:srgbClr val="2582E1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542925" marR="0" indent="-20002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925830" marR="0" indent="-24003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3056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6485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9914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3343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26772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0201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ms.gle/XDq7jKUKNTUGGUDq7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emantic-ui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hyperlink" Target="https://getbootstrap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path.bootstrapcdn.com/bootstrap/4.5.0/css/bootstrap.min.cs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標題 1"/>
          <p:cNvSpPr txBox="1">
            <a:spLocks noGrp="1"/>
          </p:cNvSpPr>
          <p:nvPr>
            <p:ph type="ctrTitle"/>
          </p:nvPr>
        </p:nvSpPr>
        <p:spPr>
          <a:xfrm>
            <a:off x="0" y="2806444"/>
            <a:ext cx="9134741" cy="1091457"/>
          </a:xfrm>
          <a:prstGeom prst="rect">
            <a:avLst/>
          </a:prstGeom>
        </p:spPr>
        <p:txBody>
          <a:bodyPr/>
          <a:lstStyle>
            <a:lvl1pPr defTabSz="651509">
              <a:defRPr sz="57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網頁組</a:t>
            </a:r>
          </a:p>
        </p:txBody>
      </p:sp>
      <p:pic>
        <p:nvPicPr>
          <p:cNvPr id="100" name="圖片 4" descr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94" y="2351635"/>
            <a:ext cx="1887883" cy="18878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A7B9C067-E5E3-4C4E-8B7C-A1FBAB512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025" y="2354469"/>
            <a:ext cx="1586696" cy="188504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4466957" y="6356351"/>
            <a:ext cx="210088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6" name="圖片 5" descr="一張含有 螢幕擷取畫面, 監視器, 螢幕, 桌 的圖片&#10;&#10;自動產生的描述">
            <a:extLst>
              <a:ext uri="{FF2B5EF4-FFF2-40B4-BE49-F238E27FC236}">
                <a16:creationId xmlns:a16="http://schemas.microsoft.com/office/drawing/2014/main" id="{BF851F1F-B6A6-424B-8C0C-E0EC22EA2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52" y="921954"/>
            <a:ext cx="5523836" cy="5389576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3E825FEB-6A13-5B4F-B6E7-D371204EDFA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8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algn="ctr" hangingPunct="1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Bootstrap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導航列（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Navbar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）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010644"/>
            <a:ext cx="9144000" cy="836712"/>
          </a:xfrm>
        </p:spPr>
        <p:txBody>
          <a:bodyPr anchor="b">
            <a:noAutofit/>
          </a:bodyPr>
          <a:lstStyle/>
          <a:p>
            <a:pPr algn="ctr"/>
            <a:r>
              <a:rPr lang="zh-TW" altLang="en-US" sz="7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美化課表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F3C476D-DEDE-2241-8247-41C6C7A25C1D}"/>
              </a:ext>
            </a:extLst>
          </p:cNvPr>
          <p:cNvSpPr txBox="1"/>
          <p:nvPr/>
        </p:nvSpPr>
        <p:spPr>
          <a:xfrm>
            <a:off x="6500191" y="6271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311742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使用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CSS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與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Bootstrap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的差別？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39552" y="1052736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283968" y="101926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 class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接點 14"/>
          <p:cNvCxnSpPr>
            <a:cxnSpLocks/>
          </p:cNvCxnSpPr>
          <p:nvPr/>
        </p:nvCxnSpPr>
        <p:spPr>
          <a:xfrm flipH="1">
            <a:off x="636998" y="1514401"/>
            <a:ext cx="622634" cy="617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H="1">
            <a:off x="4403462" y="1520162"/>
            <a:ext cx="1582142" cy="361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6" name="圖片 15" descr="一張含有 螢幕, 膝上型電腦, 桌, 電腦 的圖片&#10;&#10;自動產生的描述">
            <a:extLst>
              <a:ext uri="{FF2B5EF4-FFF2-40B4-BE49-F238E27FC236}">
                <a16:creationId xmlns:a16="http://schemas.microsoft.com/office/drawing/2014/main" id="{2E87E85A-5C53-B84F-BEDD-DDF7D4D65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462" y="1730424"/>
            <a:ext cx="3962400" cy="33401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03BF9B0-8621-D64D-8243-EC8B7D18EA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30424"/>
            <a:ext cx="3684839" cy="407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5297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使用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CSS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與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Bootstrap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的差別？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11560" y="1052736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378024" y="101926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 class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接點 14"/>
          <p:cNvCxnSpPr>
            <a:cxnSpLocks/>
          </p:cNvCxnSpPr>
          <p:nvPr/>
        </p:nvCxnSpPr>
        <p:spPr>
          <a:xfrm flipH="1">
            <a:off x="636998" y="1514401"/>
            <a:ext cx="622634" cy="617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H="1">
            <a:off x="4403462" y="1520162"/>
            <a:ext cx="1582142" cy="361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B4614CFB-8D4C-3744-AB3F-2C699FDD1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0424"/>
            <a:ext cx="3715820" cy="3683925"/>
          </a:xfrm>
          <a:prstGeom prst="rect">
            <a:avLst/>
          </a:prstGeom>
        </p:spPr>
      </p:pic>
      <p:pic>
        <p:nvPicPr>
          <p:cNvPr id="14" name="圖片 13" descr="一張含有 螢幕擷取畫面 的圖片&#10;&#10;自動產生的描述">
            <a:extLst>
              <a:ext uri="{FF2B5EF4-FFF2-40B4-BE49-F238E27FC236}">
                <a16:creationId xmlns:a16="http://schemas.microsoft.com/office/drawing/2014/main" id="{DFB2665C-208B-9B44-8E58-6848750955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730424"/>
            <a:ext cx="5148064" cy="321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6647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04.calm9.com/qrcode/2019-10/PNJ99KQ86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622" y="1080965"/>
            <a:ext cx="4624756" cy="4624756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4421006" y="6356351"/>
            <a:ext cx="301990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64" name="標題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心得回饋</a:t>
            </a:r>
          </a:p>
        </p:txBody>
      </p:sp>
      <p:sp>
        <p:nvSpPr>
          <p:cNvPr id="165" name="矩形 3"/>
          <p:cNvSpPr txBox="1"/>
          <p:nvPr/>
        </p:nvSpPr>
        <p:spPr>
          <a:xfrm>
            <a:off x="2710659" y="5435431"/>
            <a:ext cx="3925935" cy="343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rPr>
              <a:t>https://forms.gle/XDq7jKUKNTUGGUDq7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4466957" y="6356351"/>
            <a:ext cx="210088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11" name="標題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rPr lang="en-US" dirty="0"/>
              <a:t>Bootstrap 4</a:t>
            </a:r>
            <a:endParaRPr dirty="0"/>
          </a:p>
        </p:txBody>
      </p:sp>
      <p:sp>
        <p:nvSpPr>
          <p:cNvPr id="113" name="官網"/>
          <p:cNvSpPr txBox="1"/>
          <p:nvPr/>
        </p:nvSpPr>
        <p:spPr>
          <a:xfrm>
            <a:off x="4151629" y="5436933"/>
            <a:ext cx="836124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9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rPr>
              <a:t>官網</a:t>
            </a:r>
            <a:endParaRPr u="sng" dirty="0">
              <a:solidFill>
                <a:srgbClr val="0563C1"/>
              </a:solidFill>
              <a:uFill>
                <a:solidFill>
                  <a:srgbClr val="0563C1"/>
                </a:solidFill>
              </a:uFill>
              <a:hlinkClick r:id="rId3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FF1627A-563B-D540-8238-092C25B350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93" y="973292"/>
            <a:ext cx="6245011" cy="416704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4466957" y="6356351"/>
            <a:ext cx="210088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18" name="標題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/>
          <a:p>
            <a: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/>
              <a:t>科普：</a:t>
            </a:r>
            <a:r>
              <a:rPr lang="en-US" altLang="zh-TW" dirty="0" err="1"/>
              <a:t>Bootstrap</a:t>
            </a:r>
            <a:r>
              <a:rPr lang="en-US" altLang="zh-TW" dirty="0"/>
              <a:t> 4</a:t>
            </a:r>
            <a:endParaRPr dirty="0"/>
          </a:p>
        </p:txBody>
      </p:sp>
      <p:sp>
        <p:nvSpPr>
          <p:cNvPr id="119" name="內容版面配置區 2"/>
          <p:cNvSpPr txBox="1">
            <a:spLocks noGrp="1"/>
          </p:cNvSpPr>
          <p:nvPr>
            <p:ph type="body" idx="1"/>
          </p:nvPr>
        </p:nvSpPr>
        <p:spPr>
          <a:xfrm>
            <a:off x="210207" y="1253331"/>
            <a:ext cx="8513380" cy="4800628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一種開源的前端框架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4000" dirty="0">
                <a:latin typeface="微軟正黑體" panose="020B0604030504040204" pitchFamily="34" charset="-120"/>
              </a:rPr>
              <a:t> </a:t>
            </a:r>
            <a:r>
              <a:rPr lang="zh-TW" altLang="en-US" sz="4000" dirty="0">
                <a:latin typeface="微軟正黑體" panose="020B0604030504040204" pitchFamily="34" charset="-120"/>
              </a:rPr>
              <a:t>在美化網頁時，使開發上更加便利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4000" dirty="0">
                <a:latin typeface="微軟正黑體" panose="020B0604030504040204" pitchFamily="34" charset="-120"/>
              </a:rPr>
              <a:t> </a:t>
            </a:r>
            <a:r>
              <a:rPr lang="zh-TW" altLang="en-US" sz="4000" dirty="0">
                <a:latin typeface="微軟正黑體" panose="020B0604030504040204" pitchFamily="34" charset="-120"/>
              </a:rPr>
              <a:t>多樣化的樣式可供套用</a:t>
            </a:r>
            <a:endParaRPr lang="en-US" altLang="zh-TW" sz="4000" dirty="0">
              <a:latin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4000" dirty="0">
                <a:latin typeface="微軟正黑體" panose="020B0604030504040204" pitchFamily="34" charset="-120"/>
              </a:rPr>
              <a:t> </a:t>
            </a:r>
            <a:r>
              <a:rPr lang="zh-TW" altLang="en-US" sz="4000" dirty="0">
                <a:latin typeface="微軟正黑體" panose="020B0604030504040204" pitchFamily="34" charset="-120"/>
              </a:rPr>
              <a:t>可重覆使用的元件樣式</a:t>
            </a:r>
            <a:endParaRPr lang="en-US" altLang="zh-TW" sz="4000" dirty="0">
              <a:latin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4000" dirty="0">
                <a:latin typeface="微軟正黑體" panose="020B0604030504040204" pitchFamily="34" charset="-120"/>
              </a:rPr>
              <a:t> </a:t>
            </a:r>
            <a:r>
              <a:rPr lang="zh-TW" altLang="en-US" sz="4000" dirty="0">
                <a:latin typeface="微軟正黑體" panose="020B0604030504040204" pitchFamily="34" charset="-120"/>
              </a:rPr>
              <a:t>自帶自適應功能（</a:t>
            </a:r>
            <a:r>
              <a:rPr lang="en-US" altLang="zh-TW" sz="4000" dirty="0">
                <a:latin typeface="微軟正黑體" panose="020B0604030504040204" pitchFamily="34" charset="-120"/>
              </a:rPr>
              <a:t>RWD</a:t>
            </a:r>
            <a:r>
              <a:rPr lang="zh-TW" altLang="en-US" sz="4000" dirty="0">
                <a:latin typeface="微軟正黑體" panose="020B0604030504040204" pitchFamily="34" charset="-120"/>
              </a:rPr>
              <a:t>）</a:t>
            </a:r>
            <a:endParaRPr lang="en-US" altLang="zh-TW" sz="4000" dirty="0"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00000"/>
              </a:lnSpc>
              <a:buSzTx/>
              <a:buNone/>
              <a:defRPr sz="4000"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便利的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Bootstrap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F3C476D-DEDE-2241-8247-41C6C7A25C1D}"/>
              </a:ext>
            </a:extLst>
          </p:cNvPr>
          <p:cNvSpPr txBox="1"/>
          <p:nvPr/>
        </p:nvSpPr>
        <p:spPr>
          <a:xfrm>
            <a:off x="6500191" y="6271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pic>
        <p:nvPicPr>
          <p:cNvPr id="7" name="圖片 6" descr="一張含有 標誌 的圖片&#10;&#10;自動產生的描述">
            <a:extLst>
              <a:ext uri="{FF2B5EF4-FFF2-40B4-BE49-F238E27FC236}">
                <a16:creationId xmlns:a16="http://schemas.microsoft.com/office/drawing/2014/main" id="{7C2BEC93-2832-4D46-BB32-455AFAF155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5" b="7666"/>
          <a:stretch/>
        </p:blipFill>
        <p:spPr>
          <a:xfrm>
            <a:off x="3543300" y="3914078"/>
            <a:ext cx="2057400" cy="92555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B44360A-15F5-304A-B37F-2D3F5355AC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09" y="3228406"/>
            <a:ext cx="6840789" cy="34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0075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- CDN - CSS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045021"/>
            <a:ext cx="9144000" cy="502124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Bootstrap</a:t>
            </a:r>
            <a:r>
              <a:rPr lang="zh-TW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CSS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1900" dirty="0">
                <a:latin typeface="Consolas" panose="020B0609020204030204" pitchFamily="49" charset="0"/>
              </a:rPr>
              <a:t>&lt;</a:t>
            </a:r>
            <a:r>
              <a:rPr lang="en-US" altLang="zh-TW" sz="1900" dirty="0">
                <a:solidFill>
                  <a:schemeClr val="accent2"/>
                </a:solidFill>
                <a:latin typeface="Consolas" panose="020B0609020204030204" pitchFamily="49" charset="0"/>
              </a:rPr>
              <a:t>link</a:t>
            </a:r>
            <a:r>
              <a:rPr lang="en-US" altLang="zh-TW" sz="1900" dirty="0">
                <a:latin typeface="Consolas" panose="020B0609020204030204" pitchFamily="49" charset="0"/>
              </a:rPr>
              <a:t> </a:t>
            </a:r>
            <a:r>
              <a:rPr lang="en-US" altLang="zh-TW" sz="1900" dirty="0" err="1">
                <a:latin typeface="Consolas" panose="020B0609020204030204" pitchFamily="49" charset="0"/>
              </a:rPr>
              <a:t>rel</a:t>
            </a:r>
            <a:r>
              <a:rPr lang="en-US" altLang="zh-TW" sz="1900" dirty="0">
                <a:latin typeface="Consolas" panose="020B0609020204030204" pitchFamily="49" charset="0"/>
              </a:rPr>
              <a:t>="</a:t>
            </a:r>
            <a:r>
              <a:rPr lang="en-US" altLang="zh-TW" sz="1900" dirty="0">
                <a:solidFill>
                  <a:srgbClr val="00B050"/>
                </a:solidFill>
                <a:latin typeface="Consolas" panose="020B0609020204030204" pitchFamily="49" charset="0"/>
              </a:rPr>
              <a:t>stylesheet</a:t>
            </a:r>
            <a:r>
              <a:rPr lang="en-US" altLang="zh-TW" sz="1900" dirty="0">
                <a:latin typeface="Consolas" panose="020B0609020204030204" pitchFamily="49" charset="0"/>
              </a:rPr>
              <a:t>" </a:t>
            </a:r>
            <a:r>
              <a:rPr lang="en-US" altLang="zh-TW" sz="1900" dirty="0" err="1">
                <a:latin typeface="Consolas" panose="020B0609020204030204" pitchFamily="49" charset="0"/>
              </a:rPr>
              <a:t>href</a:t>
            </a:r>
            <a:r>
              <a:rPr lang="en-US" altLang="zh-TW" sz="1900" dirty="0">
                <a:latin typeface="Consolas" panose="020B0609020204030204" pitchFamily="49" charset="0"/>
              </a:rPr>
              <a:t>="</a:t>
            </a:r>
            <a:r>
              <a:rPr lang="en-US" altLang="zh-TW" sz="1900" dirty="0">
                <a:solidFill>
                  <a:srgbClr val="00B050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https://stackpath.bootstrapcdn.com/bootstrap/4.5.0/css/bootstrap.min.css</a:t>
            </a:r>
            <a:r>
              <a:rPr lang="en-US" altLang="zh-TW" sz="1900" dirty="0">
                <a:latin typeface="Consolas" panose="020B0609020204030204" pitchFamily="49" charset="0"/>
              </a:rPr>
              <a:t>" integrity="</a:t>
            </a:r>
            <a:r>
              <a:rPr lang="en-US" altLang="zh-TW" sz="19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sha384-9aIt2nRpC12Uk9gS9baDl411NQApFmC26EwAOH8WgZl5MYYxFfc+NcPb1dKGj7Sk</a:t>
            </a:r>
            <a:r>
              <a:rPr lang="en-US" altLang="zh-TW" sz="1900" dirty="0">
                <a:latin typeface="Consolas" panose="020B0609020204030204" pitchFamily="49" charset="0"/>
              </a:rPr>
              <a:t>" </a:t>
            </a:r>
            <a:r>
              <a:rPr lang="en-US" altLang="zh-TW" sz="1900" dirty="0" err="1">
                <a:latin typeface="Consolas" panose="020B0609020204030204" pitchFamily="49" charset="0"/>
              </a:rPr>
              <a:t>crossorigin</a:t>
            </a:r>
            <a:r>
              <a:rPr lang="en-US" altLang="zh-TW" sz="1900" dirty="0">
                <a:latin typeface="Consolas" panose="020B0609020204030204" pitchFamily="49" charset="0"/>
              </a:rPr>
              <a:t>="</a:t>
            </a:r>
            <a:r>
              <a:rPr lang="en-US" altLang="zh-TW" sz="1900" dirty="0">
                <a:solidFill>
                  <a:srgbClr val="00B050"/>
                </a:solidFill>
                <a:latin typeface="Consolas" panose="020B0609020204030204" pitchFamily="49" charset="0"/>
              </a:rPr>
              <a:t>anonymous</a:t>
            </a:r>
            <a:r>
              <a:rPr lang="en-US" altLang="zh-TW" sz="1900" dirty="0"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8B49C9A-EF86-4346-889E-897A362A42DF}"/>
              </a:ext>
            </a:extLst>
          </p:cNvPr>
          <p:cNvSpPr txBox="1"/>
          <p:nvPr/>
        </p:nvSpPr>
        <p:spPr>
          <a:xfrm>
            <a:off x="0" y="6565611"/>
            <a:ext cx="66795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300" dirty="0">
                <a:solidFill>
                  <a:srgbClr val="FF0000"/>
                </a:solidFill>
              </a:rPr>
              <a:t>Integrity</a:t>
            </a:r>
            <a:r>
              <a:rPr kumimoji="1" lang="zh-TW" altLang="en-US" sz="1300" dirty="0"/>
              <a:t>：確保第三方資源未被惡意竄改   </a:t>
            </a:r>
            <a:r>
              <a:rPr kumimoji="1" lang="en" altLang="zh-TW" sz="1300" dirty="0" err="1">
                <a:solidFill>
                  <a:srgbClr val="FF0000"/>
                </a:solidFill>
              </a:rPr>
              <a:t>crossorigin</a:t>
            </a:r>
            <a:r>
              <a:rPr kumimoji="1" lang="zh-TW" altLang="en-US" sz="1300" dirty="0"/>
              <a:t>：使用跨域的形式載入指定檔案</a:t>
            </a:r>
          </a:p>
        </p:txBody>
      </p:sp>
    </p:spTree>
    <p:extLst>
      <p:ext uri="{BB962C8B-B14F-4D97-AF65-F5344CB8AC3E}">
        <p14:creationId xmlns:p14="http://schemas.microsoft.com/office/powerpoint/2010/main" val="13969996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- CDN - JS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045021"/>
            <a:ext cx="9144000" cy="5021242"/>
          </a:xfrm>
        </p:spPr>
        <p:txBody>
          <a:bodyPr anchor="ctr"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TW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Jquery</a:t>
            </a:r>
            <a:endParaRPr lang="en-US" altLang="zh-TW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chemeClr val="accent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</a:rPr>
              <a:t>src</a:t>
            </a:r>
            <a:r>
              <a:rPr lang="en-US" altLang="zh-TW" sz="2000" dirty="0">
                <a:latin typeface="Consolas" panose="020B0609020204030204" pitchFamily="49" charset="0"/>
              </a:rPr>
              <a:t>="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https://</a:t>
            </a:r>
            <a:r>
              <a:rPr lang="en-US" altLang="zh-TW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code.jquery.com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/jquery-3.5.1.slim.min.js</a:t>
            </a:r>
            <a:r>
              <a:rPr lang="en-US" altLang="zh-TW" sz="2000" dirty="0">
                <a:latin typeface="Consolas" panose="020B0609020204030204" pitchFamily="49" charset="0"/>
              </a:rPr>
              <a:t>" integrity="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sha384-DfXdz2htPH0lsSSs5nCTpuj/zy4C+OGpamoFVy38MVBnE+IbbVYUew+OrCXaRkfj</a:t>
            </a:r>
            <a:r>
              <a:rPr lang="en-US" altLang="zh-TW" sz="2000" dirty="0">
                <a:latin typeface="Consolas" panose="020B0609020204030204" pitchFamily="49" charset="0"/>
              </a:rPr>
              <a:t>" </a:t>
            </a:r>
            <a:r>
              <a:rPr lang="en-US" altLang="zh-TW" sz="2000" dirty="0" err="1">
                <a:latin typeface="Consolas" panose="020B0609020204030204" pitchFamily="49" charset="0"/>
              </a:rPr>
              <a:t>crossorigin</a:t>
            </a:r>
            <a:r>
              <a:rPr lang="en-US" altLang="zh-TW" sz="2000" dirty="0">
                <a:latin typeface="Consolas" panose="020B0609020204030204" pitchFamily="49" charset="0"/>
              </a:rPr>
              <a:t>="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anonymous</a:t>
            </a:r>
            <a:r>
              <a:rPr lang="en-US" altLang="zh-TW" sz="2000" dirty="0">
                <a:latin typeface="Consolas" panose="020B0609020204030204" pitchFamily="49" charset="0"/>
              </a:rPr>
              <a:t>"&gt;&lt;/</a:t>
            </a:r>
            <a:r>
              <a:rPr lang="en-US" altLang="zh-TW" dirty="0">
                <a:solidFill>
                  <a:schemeClr val="accent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Popper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&lt;</a:t>
            </a:r>
            <a:r>
              <a:rPr lang="en-US" altLang="zh-TW" sz="2000" dirty="0">
                <a:solidFill>
                  <a:schemeClr val="accent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</a:rPr>
              <a:t>src</a:t>
            </a:r>
            <a:r>
              <a:rPr lang="en-US" altLang="zh-TW" sz="2000" dirty="0">
                <a:latin typeface="Consolas" panose="020B0609020204030204" pitchFamily="49" charset="0"/>
              </a:rPr>
              <a:t>="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https://</a:t>
            </a:r>
            <a:r>
              <a:rPr lang="en-US" altLang="zh-TW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cdn.jsdelivr.net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npm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/popper.js@1.16.0/</a:t>
            </a:r>
            <a:r>
              <a:rPr lang="en-US" altLang="zh-TW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dist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umd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popper.min.js</a:t>
            </a:r>
            <a:r>
              <a:rPr lang="en-US" altLang="zh-TW" sz="2000" dirty="0">
                <a:latin typeface="Consolas" panose="020B0609020204030204" pitchFamily="49" charset="0"/>
              </a:rPr>
              <a:t>" integrity="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sha384-Q6E9RHvbIyZFJoft+2mJbHaEWldlvI9IOYy5n3zV9zzTtmI3UksdQRVvoxMfooAo</a:t>
            </a:r>
            <a:r>
              <a:rPr lang="en-US" altLang="zh-TW" sz="2000" dirty="0">
                <a:latin typeface="Consolas" panose="020B0609020204030204" pitchFamily="49" charset="0"/>
              </a:rPr>
              <a:t>" </a:t>
            </a:r>
            <a:r>
              <a:rPr lang="en-US" altLang="zh-TW" sz="2000" dirty="0" err="1">
                <a:latin typeface="Consolas" panose="020B0609020204030204" pitchFamily="49" charset="0"/>
              </a:rPr>
              <a:t>crossorigin</a:t>
            </a:r>
            <a:r>
              <a:rPr lang="en-US" altLang="zh-TW" sz="2000" dirty="0">
                <a:latin typeface="Consolas" panose="020B0609020204030204" pitchFamily="49" charset="0"/>
              </a:rPr>
              <a:t>="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anonymous</a:t>
            </a:r>
            <a:r>
              <a:rPr lang="en-US" altLang="zh-TW" sz="2000" dirty="0">
                <a:latin typeface="Consolas" panose="020B0609020204030204" pitchFamily="49" charset="0"/>
              </a:rPr>
              <a:t>"&gt;&lt;/</a:t>
            </a:r>
            <a:r>
              <a:rPr lang="en-US" altLang="zh-TW" sz="2000" dirty="0">
                <a:solidFill>
                  <a:schemeClr val="accent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Bootstrap </a:t>
            </a:r>
            <a:r>
              <a:rPr lang="en-US" altLang="zh-TW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js</a:t>
            </a:r>
            <a:br>
              <a:rPr lang="en-US" altLang="zh-TW" sz="2000" dirty="0">
                <a:latin typeface="Consolas" panose="020B0609020204030204" pitchFamily="49" charset="0"/>
              </a:rPr>
            </a:br>
            <a:r>
              <a:rPr lang="en-US" altLang="zh-TW" sz="2000" dirty="0">
                <a:latin typeface="Consolas" panose="020B0609020204030204" pitchFamily="49" charset="0"/>
              </a:rPr>
              <a:t>&lt;</a:t>
            </a:r>
            <a:r>
              <a:rPr lang="en-US" altLang="zh-TW" sz="2000" dirty="0">
                <a:solidFill>
                  <a:schemeClr val="accent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</a:rPr>
              <a:t>src</a:t>
            </a:r>
            <a:r>
              <a:rPr lang="en-US" altLang="zh-TW" sz="2000" dirty="0">
                <a:latin typeface="Consolas" panose="020B0609020204030204" pitchFamily="49" charset="0"/>
              </a:rPr>
              <a:t>="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https://</a:t>
            </a:r>
            <a:r>
              <a:rPr lang="en-US" altLang="zh-TW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stackpath.bootstrapcdn.com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/bootstrap/4.5.0/</a:t>
            </a:r>
            <a:r>
              <a:rPr lang="en-US" altLang="zh-TW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js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bootstrap.min.js</a:t>
            </a:r>
            <a:r>
              <a:rPr lang="en-US" altLang="zh-TW" sz="2000" dirty="0">
                <a:latin typeface="Consolas" panose="020B0609020204030204" pitchFamily="49" charset="0"/>
              </a:rPr>
              <a:t>" integrity="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sha384-OgVRvuATP1z7JjHLkuOU7Xw704+h835Lr+6QL9UvYjZE3Ipu6Tp75j7Bh/kR0JKI</a:t>
            </a:r>
            <a:r>
              <a:rPr lang="en-US" altLang="zh-TW" sz="2000" dirty="0">
                <a:latin typeface="Consolas" panose="020B0609020204030204" pitchFamily="49" charset="0"/>
              </a:rPr>
              <a:t>" </a:t>
            </a:r>
            <a:r>
              <a:rPr lang="en-US" altLang="zh-TW" sz="2000" dirty="0" err="1">
                <a:latin typeface="Consolas" panose="020B0609020204030204" pitchFamily="49" charset="0"/>
              </a:rPr>
              <a:t>crossorigin</a:t>
            </a:r>
            <a:r>
              <a:rPr lang="en-US" altLang="zh-TW" sz="2000" dirty="0">
                <a:latin typeface="Consolas" panose="020B0609020204030204" pitchFamily="49" charset="0"/>
              </a:rPr>
              <a:t>="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anonymous</a:t>
            </a:r>
            <a:r>
              <a:rPr lang="en-US" altLang="zh-TW" sz="2000" dirty="0">
                <a:latin typeface="Consolas" panose="020B0609020204030204" pitchFamily="49" charset="0"/>
              </a:rPr>
              <a:t>"&gt;&lt;/</a:t>
            </a:r>
            <a:r>
              <a:rPr lang="en-US" altLang="zh-TW" sz="2000" dirty="0">
                <a:solidFill>
                  <a:schemeClr val="accent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8B49C9A-EF86-4346-889E-897A362A42DF}"/>
              </a:ext>
            </a:extLst>
          </p:cNvPr>
          <p:cNvSpPr txBox="1"/>
          <p:nvPr/>
        </p:nvSpPr>
        <p:spPr>
          <a:xfrm>
            <a:off x="0" y="6565611"/>
            <a:ext cx="66795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300" dirty="0">
                <a:solidFill>
                  <a:srgbClr val="FF0000"/>
                </a:solidFill>
              </a:rPr>
              <a:t>Integrity</a:t>
            </a:r>
            <a:r>
              <a:rPr kumimoji="1" lang="zh-TW" altLang="en-US" sz="1300" dirty="0"/>
              <a:t>：確保第三方資源未被惡意竄改   </a:t>
            </a:r>
            <a:r>
              <a:rPr kumimoji="1" lang="en" altLang="zh-TW" sz="1300" dirty="0" err="1">
                <a:solidFill>
                  <a:srgbClr val="FF0000"/>
                </a:solidFill>
              </a:rPr>
              <a:t>crossorigin</a:t>
            </a:r>
            <a:r>
              <a:rPr kumimoji="1" lang="zh-TW" altLang="en-US" sz="1300" dirty="0"/>
              <a:t>：使用跨域的形式載入指定檔案</a:t>
            </a:r>
          </a:p>
        </p:txBody>
      </p:sp>
    </p:spTree>
    <p:extLst>
      <p:ext uri="{BB962C8B-B14F-4D97-AF65-F5344CB8AC3E}">
        <p14:creationId xmlns:p14="http://schemas.microsoft.com/office/powerpoint/2010/main" val="399791146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4466957" y="6356351"/>
            <a:ext cx="210088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39" name="標題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rPr lang="en-US" dirty="0"/>
              <a:t>Bootstrap </a:t>
            </a:r>
            <a:r>
              <a:rPr lang="en-US" dirty="0" err="1"/>
              <a:t>下拉選單</a:t>
            </a:r>
            <a:endParaRPr dirty="0"/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8B993EA8-4070-CE48-B138-936EFF80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953" y="1696416"/>
            <a:ext cx="3780183" cy="346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8471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4466957" y="6356351"/>
            <a:ext cx="210088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39" name="標題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rPr lang="en-US" dirty="0"/>
              <a:t>Bootstrap </a:t>
            </a:r>
            <a:r>
              <a:rPr lang="en-US" dirty="0" err="1"/>
              <a:t>下拉選單</a:t>
            </a:r>
            <a:endParaRPr dirty="0"/>
          </a:p>
        </p:txBody>
      </p:sp>
      <p:pic>
        <p:nvPicPr>
          <p:cNvPr id="3" name="圖片 2" descr="一張含有 螢幕, 監視器, 坐, 握住 的圖片&#10;&#10;自動產生的描述">
            <a:extLst>
              <a:ext uri="{FF2B5EF4-FFF2-40B4-BE49-F238E27FC236}">
                <a16:creationId xmlns:a16="http://schemas.microsoft.com/office/drawing/2014/main" id="{5201A2B3-58A0-4241-BF17-BCB3FEF85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" y="1974850"/>
            <a:ext cx="90043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17410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9BFE227-0310-444E-8B42-847DB7C2C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39" y="3200400"/>
            <a:ext cx="17172880" cy="858644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79571BCD-F4E7-424E-B68F-13305C2E5E54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8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algn="ctr" hangingPunct="1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Bootstrap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導航列（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Navbar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）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219011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_Office 佈景主題">
  <a:themeElements>
    <a:clrScheme name="2_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2_Office 佈景主題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2_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_Office 佈景主題">
  <a:themeElements>
    <a:clrScheme name="2_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2_Office 佈景主題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2_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606</Words>
  <Application>Microsoft Macintosh PowerPoint</Application>
  <PresentationFormat>如螢幕大小 (4:3)</PresentationFormat>
  <Paragraphs>54</Paragraphs>
  <Slides>14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微軟正黑體</vt:lpstr>
      <vt:lpstr>Arial</vt:lpstr>
      <vt:lpstr>Calibri</vt:lpstr>
      <vt:lpstr>Calibri Light</vt:lpstr>
      <vt:lpstr>Consolas</vt:lpstr>
      <vt:lpstr>Helvetica</vt:lpstr>
      <vt:lpstr>2_Office 佈景主題</vt:lpstr>
      <vt:lpstr>網頁組</vt:lpstr>
      <vt:lpstr>Bootstrap 4</vt:lpstr>
      <vt:lpstr>科普：Bootstrap 4</vt:lpstr>
      <vt:lpstr>便利的 Bootstrap</vt:lpstr>
      <vt:lpstr>使用 Bootstrap - CDN - CSS</vt:lpstr>
      <vt:lpstr>使用 Bootstrap - CDN - JS</vt:lpstr>
      <vt:lpstr>Bootstrap 下拉選單</vt:lpstr>
      <vt:lpstr>Bootstrap 下拉選單</vt:lpstr>
      <vt:lpstr>PowerPoint 簡報</vt:lpstr>
      <vt:lpstr>PowerPoint 簡報</vt:lpstr>
      <vt:lpstr>美化課表</vt:lpstr>
      <vt:lpstr>使用 CSS 與 Bootstrap 的差別？</vt:lpstr>
      <vt:lpstr>使用 CSS 與 Bootstrap 的差別？</vt:lpstr>
      <vt:lpstr>心得回饋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網頁組</dc:title>
  <cp:lastModifiedBy>s1061587</cp:lastModifiedBy>
  <cp:revision>19</cp:revision>
  <dcterms:modified xsi:type="dcterms:W3CDTF">2020-07-07T06:23:41Z</dcterms:modified>
</cp:coreProperties>
</file>