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11"/>
  </p:notesMasterIdLst>
  <p:sldIdLst>
    <p:sldId id="259" r:id="rId2"/>
    <p:sldId id="300" r:id="rId3"/>
    <p:sldId id="301" r:id="rId4"/>
    <p:sldId id="302" r:id="rId5"/>
    <p:sldId id="303" r:id="rId6"/>
    <p:sldId id="304" r:id="rId7"/>
    <p:sldId id="305" r:id="rId8"/>
    <p:sldId id="355" r:id="rId9"/>
    <p:sldId id="28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宣達事項" id="{984BB56D-3B92-4B64-8631-1CFACE06FB67}">
          <p14:sldIdLst>
            <p14:sldId id="259"/>
          </p14:sldIdLst>
        </p14:section>
        <p14:section name="JavaScript DOM" id="{89266499-6275-4E4C-AF77-6C626DBDEE61}">
          <p14:sldIdLst>
            <p14:sldId id="300"/>
            <p14:sldId id="301"/>
            <p14:sldId id="302"/>
            <p14:sldId id="303"/>
            <p14:sldId id="304"/>
            <p14:sldId id="305"/>
            <p14:sldId id="355"/>
          </p14:sldIdLst>
        </p14:section>
        <p14:section name="課後宣導" id="{7625A371-1752-4C6F-AE8D-0559FB5870E1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6327" autoAdjust="0"/>
  </p:normalViewPr>
  <p:slideViewPr>
    <p:cSldViewPr snapToObjects="1">
      <p:cViewPr varScale="1">
        <p:scale>
          <a:sx n="95" d="100"/>
          <a:sy n="95" d="100"/>
        </p:scale>
        <p:origin x="1284" y="84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2020/7/24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</a:t>
            </a:r>
            <a:r>
              <a:rPr lang="zh-TW" altLang="en-US" dirty="0"/>
              <a:t>，各位，又是個嶄新的一天到來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42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30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83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43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63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34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4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9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2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6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4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6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9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8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2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2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2020/7/24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drrW86jgbSJaeYQ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883272"/>
            <a:ext cx="9134739" cy="1091456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3" y="2428463"/>
            <a:ext cx="1887882" cy="18878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6E87D3-D5EC-8649-86BE-94987634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7" y="2428463"/>
            <a:ext cx="1586696" cy="1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" y="1865212"/>
            <a:ext cx="9149847" cy="3127576"/>
          </a:xfrm>
        </p:spPr>
      </p:pic>
    </p:spTree>
    <p:extLst>
      <p:ext uri="{BB962C8B-B14F-4D97-AF65-F5344CB8AC3E}">
        <p14:creationId xmlns:p14="http://schemas.microsoft.com/office/powerpoint/2010/main" val="297855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是什麼？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文件物件模型（</a:t>
            </a:r>
            <a:r>
              <a:rPr lang="en" altLang="zh-TW" dirty="0"/>
              <a:t>Document</a:t>
            </a:r>
            <a:r>
              <a:rPr lang="zh-TW" altLang="en-US" dirty="0"/>
              <a:t> </a:t>
            </a:r>
            <a:r>
              <a:rPr lang="en" altLang="zh-TW" dirty="0"/>
              <a:t>Object Model</a:t>
            </a:r>
            <a:r>
              <a:rPr lang="zh-TW" altLang="en-US" dirty="0"/>
              <a:t>）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以樹狀結構來表示 </a:t>
            </a:r>
            <a:r>
              <a:rPr lang="en" altLang="zh-TW" dirty="0"/>
              <a:t>HTML </a:t>
            </a:r>
            <a:r>
              <a:rPr lang="zh-TW" altLang="en-US" dirty="0"/>
              <a:t>文件的模型，組合起來的樹叫做</a:t>
            </a:r>
            <a:r>
              <a:rPr lang="en-US" altLang="zh-TW" dirty="0"/>
              <a:t>『DOM Tree』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一個節點就是指一個</a:t>
            </a:r>
            <a:r>
              <a:rPr lang="en-US" altLang="zh-TW" dirty="0"/>
              <a:t>HTML</a:t>
            </a:r>
            <a:r>
              <a:rPr lang="zh-TW" altLang="en-US" dirty="0"/>
              <a:t>標籤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能存取並改變</a:t>
            </a:r>
            <a:r>
              <a:rPr lang="en" altLang="zh-TW" dirty="0"/>
              <a:t>HTML</a:t>
            </a:r>
            <a:r>
              <a:rPr lang="zh-TW" altLang="en-US" dirty="0"/>
              <a:t>架構、樣式和內容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讓</a:t>
            </a:r>
            <a:r>
              <a:rPr lang="en-US" altLang="zh-TW" dirty="0"/>
              <a:t> JS </a:t>
            </a:r>
            <a:r>
              <a:rPr lang="zh-TW" altLang="en-US" dirty="0"/>
              <a:t>讀懂</a:t>
            </a:r>
            <a:r>
              <a:rPr lang="en-US" altLang="zh-TW" dirty="0"/>
              <a:t> HTML </a:t>
            </a:r>
            <a:r>
              <a:rPr lang="zh-TW" altLang="en-US" dirty="0"/>
              <a:t>檔，並對 </a:t>
            </a:r>
            <a:r>
              <a:rPr lang="en-US" altLang="zh-TW" dirty="0"/>
              <a:t>HTML</a:t>
            </a:r>
            <a:r>
              <a:rPr lang="zh-TW" altLang="en-US" dirty="0"/>
              <a:t> 操作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pic>
        <p:nvPicPr>
          <p:cNvPr id="12" name="圖片 11" descr="一張含有 螢幕擷取畫面 的圖片&#10;&#10;自動產生的描述">
            <a:extLst>
              <a:ext uri="{FF2B5EF4-FFF2-40B4-BE49-F238E27FC236}">
                <a16:creationId xmlns:a16="http://schemas.microsoft.com/office/drawing/2014/main" id="{AE20B9AC-DFB1-814E-8EBA-736AEE988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276872"/>
            <a:ext cx="3567981" cy="368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>
            <a:extLst>
              <a:ext uri="{FF2B5EF4-FFF2-40B4-BE49-F238E27FC236}">
                <a16:creationId xmlns:a16="http://schemas.microsoft.com/office/drawing/2014/main" id="{A055DDDE-7F76-C848-B589-6C234192C99B}"/>
              </a:ext>
            </a:extLst>
          </p:cNvPr>
          <p:cNvSpPr/>
          <p:nvPr/>
        </p:nvSpPr>
        <p:spPr>
          <a:xfrm>
            <a:off x="405724" y="2996952"/>
            <a:ext cx="8332541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尋找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HTML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裡的目標元素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利用 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</a:t>
            </a:r>
            <a:r>
              <a:rPr lang="zh-TW" altLang="en-US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 名稱 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來尋找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9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document.getElementsBy</a:t>
            </a:r>
            <a:r>
              <a:rPr lang="en-US" altLang="zh-TW" sz="29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ClassName</a:t>
            </a:r>
            <a:r>
              <a:rPr lang="en-US" altLang="zh-TW" sz="29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9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</a:t>
            </a:r>
            <a:r>
              <a:rPr lang="zh-TW" altLang="en-US" sz="2900" dirty="0">
                <a:solidFill>
                  <a:srgbClr val="FF0000"/>
                </a:solidFill>
                <a:latin typeface="微軟正黑體" panose="020B0604030504040204" pitchFamily="34" charset="-120"/>
              </a:rPr>
              <a:t> 名稱</a:t>
            </a:r>
            <a:r>
              <a:rPr lang="en-US" altLang="zh-TW" sz="29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611383-15D2-6540-9301-C0DB8D85FC91}"/>
              </a:ext>
            </a:extLst>
          </p:cNvPr>
          <p:cNvSpPr txBox="1"/>
          <p:nvPr/>
        </p:nvSpPr>
        <p:spPr>
          <a:xfrm>
            <a:off x="400653" y="4623519"/>
            <a:ext cx="8332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TW" sz="2400" dirty="0" err="1">
                <a:solidFill>
                  <a:srgbClr val="0070C0"/>
                </a:solidFill>
                <a:latin typeface="Menlo" panose="020B0609030804020204" pitchFamily="49" charset="0"/>
              </a:rPr>
              <a:t>document</a:t>
            </a:r>
            <a:r>
              <a:rPr lang="en" altLang="zh-TW" sz="2400" dirty="0" err="1">
                <a:solidFill>
                  <a:schemeClr val="accent5"/>
                </a:solidFill>
                <a:latin typeface="Menlo" panose="020B0609030804020204" pitchFamily="49" charset="0"/>
              </a:rPr>
              <a:t>.</a:t>
            </a:r>
            <a:r>
              <a:rPr lang="en" altLang="zh-TW" sz="2400" dirty="0" err="1">
                <a:solidFill>
                  <a:srgbClr val="00B050"/>
                </a:solidFill>
                <a:latin typeface="Menlo" panose="020B0609030804020204" pitchFamily="49" charset="0"/>
              </a:rPr>
              <a:t>getElementsByClassName</a:t>
            </a:r>
            <a:r>
              <a:rPr lang="en" altLang="zh-TW" sz="2400" dirty="0">
                <a:solidFill>
                  <a:schemeClr val="accent5"/>
                </a:solidFill>
                <a:latin typeface="Menlo" panose="020B0609030804020204" pitchFamily="49" charset="0"/>
              </a:rPr>
              <a:t>("</a:t>
            </a:r>
            <a:r>
              <a:rPr lang="en" altLang="zh-TW" sz="24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400" dirty="0">
                <a:solidFill>
                  <a:schemeClr val="accent5"/>
                </a:solidFill>
                <a:latin typeface="Menlo" panose="020B0609030804020204" pitchFamily="49" charset="0"/>
              </a:rPr>
              <a:t>")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58CEBC-85C0-D341-AC0F-642BB4068F45}"/>
              </a:ext>
            </a:extLst>
          </p:cNvPr>
          <p:cNvSpPr txBox="1"/>
          <p:nvPr/>
        </p:nvSpPr>
        <p:spPr>
          <a:xfrm>
            <a:off x="2260491" y="3216617"/>
            <a:ext cx="46128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&lt;p </a:t>
            </a:r>
            <a:r>
              <a:rPr lang="en" altLang="zh-TW" sz="2500" dirty="0">
                <a:solidFill>
                  <a:srgbClr val="FF0000"/>
                </a:solidFill>
                <a:latin typeface="Menlo" panose="020B0609030804020204" pitchFamily="49" charset="0"/>
              </a:rPr>
              <a:t>class 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= "</a:t>
            </a:r>
            <a:r>
              <a:rPr lang="en" altLang="zh-TW" sz="25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"&gt;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示範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&lt;/p&gt;</a:t>
            </a:r>
            <a:endParaRPr lang="en" altLang="zh-TW" sz="2500" dirty="0">
              <a:latin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1DEF45-D24D-5F4A-9694-28FB2D8FC5DC}"/>
              </a:ext>
            </a:extLst>
          </p:cNvPr>
          <p:cNvSpPr txBox="1"/>
          <p:nvPr/>
        </p:nvSpPr>
        <p:spPr>
          <a:xfrm>
            <a:off x="2360970" y="3939304"/>
            <a:ext cx="432362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找到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HTML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裡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&lt;p&gt;&lt;/p&gt;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標籤</a:t>
            </a:r>
          </a:p>
        </p:txBody>
      </p:sp>
    </p:spTree>
    <p:extLst>
      <p:ext uri="{BB962C8B-B14F-4D97-AF65-F5344CB8AC3E}">
        <p14:creationId xmlns:p14="http://schemas.microsoft.com/office/powerpoint/2010/main" val="355367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>
            <a:extLst>
              <a:ext uri="{FF2B5EF4-FFF2-40B4-BE49-F238E27FC236}">
                <a16:creationId xmlns:a16="http://schemas.microsoft.com/office/drawing/2014/main" id="{A055DDDE-7F76-C848-B589-6C234192C99B}"/>
              </a:ext>
            </a:extLst>
          </p:cNvPr>
          <p:cNvSpPr/>
          <p:nvPr/>
        </p:nvSpPr>
        <p:spPr>
          <a:xfrm>
            <a:off x="1017178" y="2996952"/>
            <a:ext cx="7011206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尋找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HTML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裡的目標元素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利用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來尋找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document.getElementBy</a:t>
            </a:r>
            <a:r>
              <a:rPr lang="en-US" altLang="zh-TW" sz="30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611383-15D2-6540-9301-C0DB8D85FC91}"/>
              </a:ext>
            </a:extLst>
          </p:cNvPr>
          <p:cNvSpPr txBox="1"/>
          <p:nvPr/>
        </p:nvSpPr>
        <p:spPr>
          <a:xfrm>
            <a:off x="1796879" y="4608130"/>
            <a:ext cx="55502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TW" sz="2500" dirty="0" err="1">
                <a:solidFill>
                  <a:srgbClr val="0070C0"/>
                </a:solidFill>
                <a:latin typeface="Menlo" panose="020B0609030804020204" pitchFamily="49" charset="0"/>
              </a:rPr>
              <a:t>document</a:t>
            </a:r>
            <a:r>
              <a:rPr lang="en" altLang="zh-TW" sz="2500" dirty="0" err="1">
                <a:solidFill>
                  <a:schemeClr val="accent5"/>
                </a:solidFill>
                <a:latin typeface="Menlo" panose="020B0609030804020204" pitchFamily="49" charset="0"/>
              </a:rPr>
              <a:t>.</a:t>
            </a:r>
            <a:r>
              <a:rPr lang="en" altLang="zh-TW" sz="2500" dirty="0" err="1">
                <a:solidFill>
                  <a:srgbClr val="00B050"/>
                </a:solidFill>
                <a:latin typeface="Menlo" panose="020B0609030804020204" pitchFamily="49" charset="0"/>
              </a:rPr>
              <a:t>getElementById</a:t>
            </a:r>
            <a:r>
              <a:rPr lang="en" altLang="zh-TW" sz="2500" dirty="0">
                <a:solidFill>
                  <a:schemeClr val="accent5"/>
                </a:solidFill>
                <a:latin typeface="Menlo" panose="020B0609030804020204" pitchFamily="49" charset="0"/>
              </a:rPr>
              <a:t>("</a:t>
            </a:r>
            <a:r>
              <a:rPr lang="en" altLang="zh-TW" sz="25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500" dirty="0">
                <a:solidFill>
                  <a:schemeClr val="accent5"/>
                </a:solidFill>
                <a:latin typeface="Menlo" panose="020B0609030804020204" pitchFamily="49" charset="0"/>
              </a:rPr>
              <a:t>")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58CEBC-85C0-D341-AC0F-642BB4068F45}"/>
              </a:ext>
            </a:extLst>
          </p:cNvPr>
          <p:cNvSpPr txBox="1"/>
          <p:nvPr/>
        </p:nvSpPr>
        <p:spPr>
          <a:xfrm>
            <a:off x="2402296" y="3207146"/>
            <a:ext cx="4240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&lt;p </a:t>
            </a:r>
            <a:r>
              <a:rPr lang="en" altLang="zh-TW" sz="2500" dirty="0">
                <a:solidFill>
                  <a:srgbClr val="FF0000"/>
                </a:solidFill>
                <a:latin typeface="Menlo" panose="020B0609030804020204" pitchFamily="49" charset="0"/>
              </a:rPr>
              <a:t>id 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= "</a:t>
            </a:r>
            <a:r>
              <a:rPr lang="en" altLang="zh-TW" sz="25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"&gt;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示範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&lt;/p&gt;</a:t>
            </a:r>
            <a:endParaRPr lang="en" altLang="zh-TW" sz="2500" dirty="0">
              <a:latin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1DEF45-D24D-5F4A-9694-28FB2D8FC5DC}"/>
              </a:ext>
            </a:extLst>
          </p:cNvPr>
          <p:cNvSpPr txBox="1"/>
          <p:nvPr/>
        </p:nvSpPr>
        <p:spPr>
          <a:xfrm>
            <a:off x="2410186" y="3929124"/>
            <a:ext cx="432362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找到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HTML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裡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&lt;p&gt;&lt;/p&gt;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標籤</a:t>
            </a:r>
          </a:p>
        </p:txBody>
      </p:sp>
    </p:spTree>
    <p:extLst>
      <p:ext uri="{BB962C8B-B14F-4D97-AF65-F5344CB8AC3E}">
        <p14:creationId xmlns:p14="http://schemas.microsoft.com/office/powerpoint/2010/main" val="60143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改變目標元素</a:t>
            </a:r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</a:rPr>
              <a:t>內容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HTMLElement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. </a:t>
            </a:r>
            <a:r>
              <a:rPr lang="en-US" altLang="zh-TW" sz="2500" dirty="0" err="1">
                <a:solidFill>
                  <a:srgbClr val="00B050"/>
                </a:solidFill>
                <a:latin typeface="微軟正黑體" panose="020B0604030504040204" pitchFamily="34" charset="-120"/>
              </a:rPr>
              <a:t>innerHTML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""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getElementBy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. </a:t>
            </a:r>
            <a:r>
              <a:rPr lang="en-US" altLang="zh-TW" sz="2000" dirty="0" err="1">
                <a:solidFill>
                  <a:srgbClr val="00B050"/>
                </a:solidFill>
                <a:latin typeface="微軟正黑體" panose="020B0604030504040204" pitchFamily="34" charset="-120"/>
              </a:rPr>
              <a:t>innerHTML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0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"Hello"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getElementsBy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ClassName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. </a:t>
            </a:r>
            <a:r>
              <a:rPr lang="en-US" altLang="zh-TW" sz="2000" dirty="0" err="1">
                <a:solidFill>
                  <a:srgbClr val="00B050"/>
                </a:solidFill>
                <a:latin typeface="微軟正黑體" panose="020B0604030504040204" pitchFamily="34" charset="-120"/>
              </a:rPr>
              <a:t>innerHTML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0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"Hello"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A200F27-3217-DC43-9342-7CB8CCE2F382}"/>
              </a:ext>
            </a:extLst>
          </p:cNvPr>
          <p:cNvGrpSpPr/>
          <p:nvPr/>
        </p:nvGrpSpPr>
        <p:grpSpPr>
          <a:xfrm>
            <a:off x="1066397" y="3284984"/>
            <a:ext cx="7011206" cy="2376264"/>
            <a:chOff x="1017178" y="2996952"/>
            <a:chExt cx="7011206" cy="2376264"/>
          </a:xfrm>
        </p:grpSpPr>
        <p:sp>
          <p:nvSpPr>
            <p:cNvPr id="9" name="圓角矩形 8">
              <a:extLst>
                <a:ext uri="{FF2B5EF4-FFF2-40B4-BE49-F238E27FC236}">
                  <a16:creationId xmlns:a16="http://schemas.microsoft.com/office/drawing/2014/main" id="{A055DDDE-7F76-C848-B589-6C234192C99B}"/>
                </a:ext>
              </a:extLst>
            </p:cNvPr>
            <p:cNvSpPr/>
            <p:nvPr/>
          </p:nvSpPr>
          <p:spPr>
            <a:xfrm>
              <a:off x="1017178" y="2996952"/>
              <a:ext cx="7011206" cy="23762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7611383-15D2-6540-9301-C0DB8D85FC91}"/>
                </a:ext>
              </a:extLst>
            </p:cNvPr>
            <p:cNvSpPr txBox="1"/>
            <p:nvPr/>
          </p:nvSpPr>
          <p:spPr>
            <a:xfrm>
              <a:off x="2002381" y="4663659"/>
              <a:ext cx="500784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&lt;p 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id</a:t>
              </a:r>
              <a:r>
                <a:rPr lang="en" altLang="zh-TW" sz="2500" dirty="0">
                  <a:solidFill>
                    <a:schemeClr val="accent5"/>
                  </a:solidFill>
                  <a:latin typeface="Menlo" panose="020B0609030804020204" pitchFamily="49" charset="0"/>
                </a:rPr>
                <a:t>/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class 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= "</a:t>
              </a:r>
              <a:r>
                <a:rPr lang="en" altLang="zh-TW" sz="2500" dirty="0" err="1">
                  <a:solidFill>
                    <a:srgbClr val="FF0000"/>
                  </a:solidFill>
                  <a:latin typeface="Menlo" panose="020B0609030804020204" pitchFamily="49" charset="0"/>
                </a:rPr>
                <a:t>myContent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"&gt;</a:t>
              </a:r>
              <a:r>
                <a:rPr lang="en" altLang="zh-TW" sz="2500" dirty="0">
                  <a:solidFill>
                    <a:schemeClr val="accent2"/>
                  </a:solidFill>
                  <a:latin typeface="Menlo" panose="020B0609030804020204" pitchFamily="49" charset="0"/>
                </a:rPr>
                <a:t>Hello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&lt;/p&gt;</a:t>
              </a:r>
              <a:endParaRPr lang="en" altLang="zh-TW" sz="2500" dirty="0">
                <a:latin typeface="Menlo" panose="020B0609030804020204" pitchFamily="49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158CEBC-85C0-D341-AC0F-642BB4068F45}"/>
                </a:ext>
              </a:extLst>
            </p:cNvPr>
            <p:cNvSpPr txBox="1"/>
            <p:nvPr/>
          </p:nvSpPr>
          <p:spPr>
            <a:xfrm>
              <a:off x="1973050" y="3140968"/>
              <a:ext cx="497258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&lt;p 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id</a:t>
              </a:r>
              <a:r>
                <a:rPr lang="en" altLang="zh-TW" sz="2500" dirty="0">
                  <a:solidFill>
                    <a:schemeClr val="accent5"/>
                  </a:solidFill>
                  <a:latin typeface="Menlo" panose="020B0609030804020204" pitchFamily="49" charset="0"/>
                </a:rPr>
                <a:t>/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class 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= "</a:t>
              </a:r>
              <a:r>
                <a:rPr lang="en" altLang="zh-TW" sz="2500" dirty="0" err="1">
                  <a:solidFill>
                    <a:srgbClr val="FF0000"/>
                  </a:solidFill>
                  <a:latin typeface="Menlo" panose="020B0609030804020204" pitchFamily="49" charset="0"/>
                </a:rPr>
                <a:t>myContent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"&gt;</a:t>
              </a:r>
              <a:r>
                <a:rPr lang="zh-TW" altLang="en-US" sz="2500" dirty="0">
                  <a:solidFill>
                    <a:schemeClr val="accent2"/>
                  </a:solidFill>
                  <a:latin typeface="Menlo" panose="020B0609030804020204" pitchFamily="49" charset="0"/>
                </a:rPr>
                <a:t>示範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&lt;/p&gt;</a:t>
              </a:r>
              <a:endParaRPr lang="en" altLang="zh-TW" sz="2500" dirty="0">
                <a:latin typeface="Menlo" panose="020B0609030804020204" pitchFamily="49" charset="0"/>
              </a:endParaRPr>
            </a:p>
          </p:txBody>
        </p:sp>
        <p:sp>
          <p:nvSpPr>
            <p:cNvPr id="10" name="向下箭號 9">
              <a:extLst>
                <a:ext uri="{FF2B5EF4-FFF2-40B4-BE49-F238E27FC236}">
                  <a16:creationId xmlns:a16="http://schemas.microsoft.com/office/drawing/2014/main" id="{0879E5E4-E761-8646-9EC5-BAD8B3E6CAD0}"/>
                </a:ext>
              </a:extLst>
            </p:cNvPr>
            <p:cNvSpPr/>
            <p:nvPr/>
          </p:nvSpPr>
          <p:spPr>
            <a:xfrm>
              <a:off x="4217024" y="3684459"/>
              <a:ext cx="484632" cy="97920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418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監聽目標元素</a:t>
            </a:r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getElementBy</a:t>
            </a:r>
            <a:r>
              <a:rPr lang="en-US" altLang="zh-TW" sz="25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. </a:t>
            </a:r>
            <a:r>
              <a:rPr lang="en-US" altLang="zh-TW" sz="2500" dirty="0">
                <a:solidFill>
                  <a:srgbClr val="00B050"/>
                </a:solidFill>
                <a:latin typeface="微軟正黑體" panose="020B0604030504040204" pitchFamily="34" charset="-120"/>
              </a:rPr>
              <a:t>onclick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function()</a:t>
            </a:r>
          </a:p>
        </p:txBody>
      </p:sp>
      <p:pic>
        <p:nvPicPr>
          <p:cNvPr id="4" name="圖片 3" descr="一張含有 螢幕擷取畫面, 畫畫 的圖片&#10;&#10;自動產生的描述">
            <a:extLst>
              <a:ext uri="{FF2B5EF4-FFF2-40B4-BE49-F238E27FC236}">
                <a16:creationId xmlns:a16="http://schemas.microsoft.com/office/drawing/2014/main" id="{FFC88DFC-3E0A-2446-BB30-A7D3EEF478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1628800"/>
            <a:ext cx="6565900" cy="1816100"/>
          </a:xfrm>
          <a:prstGeom prst="rect">
            <a:avLst/>
          </a:prstGeom>
        </p:spPr>
      </p:pic>
      <p:pic>
        <p:nvPicPr>
          <p:cNvPr id="12" name="螢幕錄製 2020-07-09 下午2.54.42" descr="螢幕錄製 2020-07-09 下午2.54.42">
            <a:hlinkClick r:id="" action="ppaction://media"/>
            <a:extLst>
              <a:ext uri="{FF2B5EF4-FFF2-40B4-BE49-F238E27FC236}">
                <a16:creationId xmlns:a16="http://schemas.microsoft.com/office/drawing/2014/main" id="{72009890-2728-474A-B4CB-B756646C187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89050" y="3573016"/>
            <a:ext cx="3780233" cy="27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9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6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089" y="1253331"/>
            <a:ext cx="8191822" cy="4351338"/>
          </a:xfrm>
        </p:spPr>
        <p:txBody>
          <a:bodyPr/>
          <a:lstStyle/>
          <a:p>
            <a:r>
              <a:rPr lang="zh-TW" altLang="en-US" dirty="0"/>
              <a:t>目標：寫出一個</a:t>
            </a:r>
            <a:r>
              <a:rPr lang="en-US" altLang="zh-TW" dirty="0"/>
              <a:t>To-Do List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所需標籤：</a:t>
            </a:r>
            <a:r>
              <a:rPr lang="en-US" altLang="zh-TW" dirty="0">
                <a:latin typeface="Consolas" panose="020B0609020204030204" pitchFamily="49" charset="0"/>
              </a:rPr>
              <a:t>&lt;div&gt;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&lt;input&gt;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&lt;button&gt;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&lt;ul&gt;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&lt;li&gt;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&lt;style&gt;</a:t>
            </a:r>
          </a:p>
          <a:p>
            <a:r>
              <a:rPr lang="zh-TW" altLang="en-US" dirty="0"/>
              <a:t>所需標籤屬性：</a:t>
            </a:r>
            <a:r>
              <a:rPr lang="en-US" altLang="zh-TW" dirty="0">
                <a:latin typeface="Consolas" panose="020B0609020204030204" pitchFamily="49" charset="0"/>
              </a:rPr>
              <a:t>class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id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所需</a:t>
            </a:r>
            <a:r>
              <a:rPr lang="en-US" altLang="zh-TW" dirty="0">
                <a:latin typeface="Consolas" panose="020B0609020204030204" pitchFamily="49" charset="0"/>
              </a:rPr>
              <a:t>JS</a:t>
            </a:r>
            <a:r>
              <a:rPr lang="zh-TW" altLang="en-US" dirty="0">
                <a:latin typeface="Consolas" panose="020B0609020204030204" pitchFamily="49" charset="0"/>
              </a:rPr>
              <a:t>語法：</a:t>
            </a:r>
            <a:r>
              <a:rPr lang="en-US" altLang="zh-TW" dirty="0" err="1">
                <a:latin typeface="Consolas" panose="020B0609020204030204" pitchFamily="49" charset="0"/>
              </a:rPr>
              <a:t>document.getElementById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</a:rPr>
              <a:t>document.createElement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</a:rPr>
              <a:t>innerHTML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onclick</a:t>
            </a:r>
          </a:p>
        </p:txBody>
      </p:sp>
    </p:spTree>
    <p:extLst>
      <p:ext uri="{BB962C8B-B14F-4D97-AF65-F5344CB8AC3E}">
        <p14:creationId xmlns:p14="http://schemas.microsoft.com/office/powerpoint/2010/main" val="159404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心得回饋</a:t>
            </a:r>
          </a:p>
        </p:txBody>
      </p:sp>
      <p:sp>
        <p:nvSpPr>
          <p:cNvPr id="4" name="矩形 3"/>
          <p:cNvSpPr/>
          <p:nvPr/>
        </p:nvSpPr>
        <p:spPr>
          <a:xfrm>
            <a:off x="2664939" y="5435431"/>
            <a:ext cx="381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https://forms.gle/NdrrW86jgbSJaeYQ7</a:t>
            </a:r>
            <a:endParaRPr lang="zh-TW" altLang="en-US" dirty="0"/>
          </a:p>
        </p:txBody>
      </p:sp>
      <p:pic>
        <p:nvPicPr>
          <p:cNvPr id="4098" name="Picture 2" descr="http://s04.calm9.com/qrcode/2019-10/TCTZTH0BG2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995933"/>
            <a:ext cx="4464498" cy="446449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182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10288</TotalTime>
  <Words>344</Words>
  <Application>Microsoft Office PowerPoint</Application>
  <PresentationFormat>如螢幕大小 (4:3)</PresentationFormat>
  <Paragraphs>46</Paragraphs>
  <Slides>9</Slides>
  <Notes>9</Notes>
  <HiddenSlides>0</HiddenSlides>
  <MMClips>1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Menlo</vt:lpstr>
      <vt:lpstr>微軟正黑體</vt:lpstr>
      <vt:lpstr>新細明體</vt:lpstr>
      <vt:lpstr>Arial</vt:lpstr>
      <vt:lpstr>Calibri</vt:lpstr>
      <vt:lpstr>Calibri Light</vt:lpstr>
      <vt:lpstr>Consolas</vt:lpstr>
      <vt:lpstr>2_Office 佈景主題</vt:lpstr>
      <vt:lpstr>網頁組</vt:lpstr>
      <vt:lpstr>JavaScript</vt:lpstr>
      <vt:lpstr>DOM 是什麼？</vt:lpstr>
      <vt:lpstr>尋找HTML裡的目標元素</vt:lpstr>
      <vt:lpstr>尋找HTML裡的目標元素</vt:lpstr>
      <vt:lpstr>改變目標元素內容</vt:lpstr>
      <vt:lpstr>監聽目標元素事件</vt:lpstr>
      <vt:lpstr>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蔡易錡</cp:lastModifiedBy>
  <cp:revision>677</cp:revision>
  <dcterms:created xsi:type="dcterms:W3CDTF">2018-09-09T14:57:53Z</dcterms:created>
  <dcterms:modified xsi:type="dcterms:W3CDTF">2020-07-24T06:02:46Z</dcterms:modified>
</cp:coreProperties>
</file>