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0" r:id="rId1"/>
  </p:sldMasterIdLst>
  <p:notesMasterIdLst>
    <p:notesMasterId r:id="rId13"/>
  </p:notesMasterIdLst>
  <p:sldIdLst>
    <p:sldId id="259" r:id="rId2"/>
    <p:sldId id="300" r:id="rId3"/>
    <p:sldId id="301" r:id="rId4"/>
    <p:sldId id="360" r:id="rId5"/>
    <p:sldId id="303" r:id="rId6"/>
    <p:sldId id="302" r:id="rId7"/>
    <p:sldId id="356" r:id="rId8"/>
    <p:sldId id="357" r:id="rId9"/>
    <p:sldId id="358" r:id="rId10"/>
    <p:sldId id="354" r:id="rId11"/>
    <p:sldId id="28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宣達事項" id="{984BB56D-3B92-4B64-8631-1CFACE06FB67}">
          <p14:sldIdLst>
            <p14:sldId id="259"/>
          </p14:sldIdLst>
        </p14:section>
        <p14:section name="JavaScript 互動式網頁" id="{89266499-6275-4E4C-AF77-6C626DBDEE61}">
          <p14:sldIdLst>
            <p14:sldId id="300"/>
            <p14:sldId id="301"/>
            <p14:sldId id="360"/>
            <p14:sldId id="303"/>
            <p14:sldId id="302"/>
            <p14:sldId id="356"/>
            <p14:sldId id="357"/>
            <p14:sldId id="358"/>
            <p14:sldId id="354"/>
          </p14:sldIdLst>
        </p14:section>
        <p14:section name="課後宣導" id="{7625A371-1752-4C6F-AE8D-0559FB5870E1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62553" autoAdjust="0"/>
  </p:normalViewPr>
  <p:slideViewPr>
    <p:cSldViewPr snapToObjects="1">
      <p:cViewPr varScale="1">
        <p:scale>
          <a:sx n="59" d="100"/>
          <a:sy n="59" d="100"/>
        </p:scale>
        <p:origin x="2334" y="96"/>
      </p:cViewPr>
      <p:guideLst>
        <p:guide orient="horz" pos="1008"/>
        <p:guide pos="2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A5DCF4EA-E40D-43F8-B4CB-7F82BC812DB7}" type="datetimeFigureOut">
              <a:rPr lang="zh-TW" altLang="en-US" smtClean="0"/>
              <a:pPr/>
              <a:t>2020/7/24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288A6225-17E4-4F1A-9B1B-5D6F54C0EC3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99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</a:t>
            </a:r>
            <a:r>
              <a:rPr lang="zh-TW" altLang="en-US" dirty="0"/>
              <a:t>，各位，又是個嶄新的一天到來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80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034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840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42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302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838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27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838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258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600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97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31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496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320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999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61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43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460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296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486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926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128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3D8CBC75-8284-403E-92F0-16B75D676E39}" type="datetimeFigureOut">
              <a:rPr lang="zh-TW" altLang="en-US" smtClean="0"/>
              <a:pPr/>
              <a:t>2020/7/24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98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軟正黑體" panose="020B0604030504040204" pitchFamily="34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NdrrW86jgbSJaeYQ7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883272"/>
            <a:ext cx="9134739" cy="1091456"/>
          </a:xfrm>
        </p:spPr>
        <p:txBody>
          <a:bodyPr>
            <a:noAutofit/>
          </a:bodyPr>
          <a:lstStyle/>
          <a:p>
            <a:r>
              <a:rPr lang="zh-TW" altLang="en-US" sz="6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網頁組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3" y="2428463"/>
            <a:ext cx="1887882" cy="188788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26E87D3-D5EC-8649-86BE-94987634C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027" y="2428463"/>
            <a:ext cx="1586696" cy="18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15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1796" y="1258040"/>
            <a:ext cx="8560407" cy="4351338"/>
          </a:xfrm>
        </p:spPr>
        <p:txBody>
          <a:bodyPr/>
          <a:lstStyle/>
          <a:p>
            <a:r>
              <a:rPr lang="zh-TW" altLang="en-US" dirty="0"/>
              <a:t>目標：寫出一個 猜拳 互動式網頁。</a:t>
            </a:r>
            <a:endParaRPr lang="en-US" altLang="zh-TW" dirty="0"/>
          </a:p>
          <a:p>
            <a:r>
              <a:rPr lang="zh-TW" altLang="en-US" dirty="0"/>
              <a:t>所需標籤：</a:t>
            </a:r>
            <a:r>
              <a:rPr lang="en-US" altLang="zh-TW" dirty="0">
                <a:latin typeface="Consolas" panose="020B0609020204030204" pitchFamily="49" charset="0"/>
              </a:rPr>
              <a:t>&lt;div&gt;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&lt;button&gt;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&lt;style&gt;</a:t>
            </a:r>
          </a:p>
          <a:p>
            <a:r>
              <a:rPr lang="zh-TW" altLang="en-US" dirty="0"/>
              <a:t>所需標籤屬性：</a:t>
            </a:r>
            <a:r>
              <a:rPr lang="en-US" altLang="zh-TW" dirty="0">
                <a:latin typeface="Consolas" panose="020B0609020204030204" pitchFamily="49" charset="0"/>
              </a:rPr>
              <a:t>id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所需</a:t>
            </a:r>
            <a:r>
              <a:rPr lang="en-US" altLang="zh-TW" dirty="0">
                <a:latin typeface="Consolas" panose="020B0609020204030204" pitchFamily="49" charset="0"/>
              </a:rPr>
              <a:t>JS</a:t>
            </a:r>
            <a:r>
              <a:rPr lang="zh-TW" altLang="en-US" dirty="0">
                <a:latin typeface="Consolas" panose="020B0609020204030204" pitchFamily="49" charset="0"/>
              </a:rPr>
              <a:t>語法：</a:t>
            </a:r>
            <a:r>
              <a:rPr lang="en-US" altLang="zh-TW" dirty="0" err="1">
                <a:latin typeface="Consolas" panose="020B0609020204030204" pitchFamily="49" charset="0"/>
              </a:rPr>
              <a:t>document.getElementById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 err="1">
                <a:latin typeface="Consolas" panose="020B0609020204030204" pitchFamily="49" charset="0"/>
              </a:rPr>
              <a:t>document.getElementById</a:t>
            </a:r>
            <a:r>
              <a:rPr lang="en-US" altLang="zh-TW" dirty="0">
                <a:latin typeface="Consolas" panose="020B0609020204030204" pitchFamily="49" charset="0"/>
              </a:rPr>
              <a:t>().</a:t>
            </a:r>
            <a:r>
              <a:rPr lang="en-US" altLang="zh-TW" dirty="0" err="1">
                <a:latin typeface="Consolas" panose="020B0609020204030204" pitchFamily="49" charset="0"/>
              </a:rPr>
              <a:t>src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 err="1">
                <a:latin typeface="Consolas" panose="020B0609020204030204" pitchFamily="49" charset="0"/>
              </a:rPr>
              <a:t>innerHTML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 err="1">
                <a:latin typeface="Consolas" panose="020B0609020204030204" pitchFamily="49" charset="0"/>
              </a:rPr>
              <a:t>Math.random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94041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心得回饋</a:t>
            </a:r>
          </a:p>
        </p:txBody>
      </p:sp>
      <p:sp>
        <p:nvSpPr>
          <p:cNvPr id="4" name="矩形 3"/>
          <p:cNvSpPr/>
          <p:nvPr/>
        </p:nvSpPr>
        <p:spPr>
          <a:xfrm>
            <a:off x="2664939" y="5435431"/>
            <a:ext cx="381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3"/>
              </a:rPr>
              <a:t>https://forms.gle/NdrrW86jgbSJaeYQ7</a:t>
            </a:r>
            <a:endParaRPr lang="zh-TW" altLang="en-US" dirty="0"/>
          </a:p>
        </p:txBody>
      </p:sp>
      <p:pic>
        <p:nvPicPr>
          <p:cNvPr id="4098" name="Picture 2" descr="http://s04.calm9.com/qrcode/2019-10/TCTZTH0BG2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995933"/>
            <a:ext cx="4464498" cy="446449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7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47" y="1865212"/>
            <a:ext cx="9149847" cy="3127576"/>
          </a:xfrm>
        </p:spPr>
      </p:pic>
    </p:spTree>
    <p:extLst>
      <p:ext uri="{BB962C8B-B14F-4D97-AF65-F5344CB8AC3E}">
        <p14:creationId xmlns:p14="http://schemas.microsoft.com/office/powerpoint/2010/main" val="297855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互動式網頁</a:t>
            </a:r>
          </a:p>
        </p:txBody>
      </p:sp>
      <p:pic>
        <p:nvPicPr>
          <p:cNvPr id="6" name="剪刀石頭布">
            <a:hlinkClick r:id="" action="ppaction://media"/>
            <a:extLst>
              <a:ext uri="{FF2B5EF4-FFF2-40B4-BE49-F238E27FC236}">
                <a16:creationId xmlns:a16="http://schemas.microsoft.com/office/drawing/2014/main" id="{E925CA9A-534F-4EBB-8324-884A49FC845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85626" y="1124744"/>
            <a:ext cx="8572747" cy="482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2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2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>
            <a:extLst>
              <a:ext uri="{FF2B5EF4-FFF2-40B4-BE49-F238E27FC236}">
                <a16:creationId xmlns:a16="http://schemas.microsoft.com/office/drawing/2014/main" id="{A055DDDE-7F76-C848-B589-6C234192C99B}"/>
              </a:ext>
            </a:extLst>
          </p:cNvPr>
          <p:cNvSpPr/>
          <p:nvPr/>
        </p:nvSpPr>
        <p:spPr>
          <a:xfrm>
            <a:off x="405724" y="2996952"/>
            <a:ext cx="8332541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動態修改圖片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83" y="1628800"/>
            <a:ext cx="8892480" cy="452605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TW" sz="2600" dirty="0">
                <a:solidFill>
                  <a:srgbClr val="0070C0"/>
                </a:solidFill>
                <a:latin typeface="微軟正黑體" panose="020B0604030504040204" pitchFamily="34" charset="-120"/>
              </a:rPr>
              <a:t>document . </a:t>
            </a:r>
            <a:r>
              <a:rPr lang="en-US" altLang="zh-TW" sz="26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getElementBy</a:t>
            </a:r>
            <a:r>
              <a:rPr lang="en-US" altLang="zh-TW" sz="26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600" dirty="0">
                <a:solidFill>
                  <a:srgbClr val="0070C0"/>
                </a:solidFill>
                <a:latin typeface="微軟正黑體" panose="020B0604030504040204" pitchFamily="34" charset="-120"/>
              </a:rPr>
              <a:t>(“</a:t>
            </a:r>
            <a:r>
              <a:rPr lang="en-US" altLang="zh-TW" sz="2600" dirty="0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600" dirty="0">
                <a:solidFill>
                  <a:srgbClr val="0070C0"/>
                </a:solidFill>
                <a:latin typeface="微軟正黑體" panose="020B0604030504040204" pitchFamily="34" charset="-120"/>
              </a:rPr>
              <a:t>”) . </a:t>
            </a:r>
            <a:r>
              <a:rPr lang="en-US" altLang="zh-TW" sz="2600" dirty="0" err="1">
                <a:solidFill>
                  <a:srgbClr val="00B050"/>
                </a:solidFill>
                <a:latin typeface="微軟正黑體" panose="020B0604030504040204" pitchFamily="34" charset="-120"/>
              </a:rPr>
              <a:t>src</a:t>
            </a:r>
            <a:r>
              <a:rPr lang="en-US" altLang="zh-TW" sz="2600" dirty="0">
                <a:solidFill>
                  <a:srgbClr val="0070C0"/>
                </a:solidFill>
                <a:latin typeface="微軟正黑體" panose="020B0604030504040204" pitchFamily="34" charset="-120"/>
              </a:rPr>
              <a:t> = </a:t>
            </a:r>
            <a:r>
              <a:rPr lang="en-US" altLang="zh-TW" sz="26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"</a:t>
            </a:r>
            <a:r>
              <a:rPr lang="zh-TW" altLang="en-US" sz="26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圖片</a:t>
            </a:r>
            <a:r>
              <a:rPr lang="en-US" altLang="zh-TW" sz="26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.</a:t>
            </a:r>
            <a:r>
              <a:rPr lang="zh-TW" altLang="en-US" sz="26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副檔名</a:t>
            </a:r>
            <a:r>
              <a:rPr lang="en-US" altLang="zh-TW" sz="26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"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7611383-15D2-6540-9301-C0DB8D85FC91}"/>
              </a:ext>
            </a:extLst>
          </p:cNvPr>
          <p:cNvSpPr txBox="1"/>
          <p:nvPr/>
        </p:nvSpPr>
        <p:spPr>
          <a:xfrm>
            <a:off x="304748" y="3212976"/>
            <a:ext cx="8524347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>
                <a:solidFill>
                  <a:srgbClr val="0070C0"/>
                </a:solidFill>
                <a:latin typeface="微軟正黑體" panose="020B0604030504040204" pitchFamily="34" charset="-120"/>
              </a:rPr>
              <a:t>document . </a:t>
            </a:r>
            <a:r>
              <a:rPr lang="en-US" altLang="zh-TW" sz="24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getElementBy</a:t>
            </a:r>
            <a:r>
              <a:rPr lang="en-US" altLang="zh-TW" sz="24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400" dirty="0">
                <a:solidFill>
                  <a:srgbClr val="0070C0"/>
                </a:solidFill>
                <a:latin typeface="微軟正黑體" panose="020B0604030504040204" pitchFamily="34" charset="-120"/>
              </a:rPr>
              <a:t>(“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400" dirty="0">
                <a:solidFill>
                  <a:srgbClr val="0070C0"/>
                </a:solidFill>
                <a:latin typeface="微軟正黑體" panose="020B0604030504040204" pitchFamily="34" charset="-120"/>
              </a:rPr>
              <a:t>”) . </a:t>
            </a:r>
            <a:r>
              <a:rPr lang="en-US" altLang="zh-TW" sz="2400" dirty="0" err="1">
                <a:solidFill>
                  <a:srgbClr val="00B050"/>
                </a:solidFill>
                <a:latin typeface="微軟正黑體" panose="020B0604030504040204" pitchFamily="34" charset="-120"/>
              </a:rPr>
              <a:t>src</a:t>
            </a:r>
            <a:r>
              <a:rPr lang="en-US" altLang="zh-TW" sz="2400" dirty="0">
                <a:solidFill>
                  <a:srgbClr val="0070C0"/>
                </a:solidFill>
                <a:latin typeface="微軟正黑體" panose="020B0604030504040204" pitchFamily="34" charset="-120"/>
              </a:rPr>
              <a:t> = </a:t>
            </a:r>
            <a:r>
              <a:rPr lang="en-US" altLang="zh-TW" sz="24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" example </a:t>
            </a:r>
            <a:r>
              <a:rPr lang="en-US" altLang="zh-TW" sz="24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 jpg</a:t>
            </a:r>
            <a:r>
              <a:rPr lang="en-US" altLang="zh-TW" sz="24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"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158CEBC-85C0-D341-AC0F-642BB4068F45}"/>
              </a:ext>
            </a:extLst>
          </p:cNvPr>
          <p:cNvSpPr txBox="1"/>
          <p:nvPr/>
        </p:nvSpPr>
        <p:spPr>
          <a:xfrm>
            <a:off x="1636952" y="4581128"/>
            <a:ext cx="5859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&lt;</a:t>
            </a:r>
            <a:r>
              <a:rPr lang="en-US" altLang="zh-TW" sz="2500" dirty="0" err="1">
                <a:solidFill>
                  <a:srgbClr val="0070C0"/>
                </a:solidFill>
                <a:latin typeface="Menlo" panose="020B0609030804020204" pitchFamily="49" charset="0"/>
              </a:rPr>
              <a:t>img</a:t>
            </a:r>
            <a:r>
              <a:rPr lang="en-US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 id=" </a:t>
            </a:r>
            <a:r>
              <a:rPr lang="en-US" altLang="zh-TW" sz="2500" dirty="0">
                <a:solidFill>
                  <a:srgbClr val="FF0000"/>
                </a:solidFill>
                <a:latin typeface="Menlo" panose="020B0609030804020204" pitchFamily="49" charset="0"/>
              </a:rPr>
              <a:t>image</a:t>
            </a:r>
            <a:r>
              <a:rPr lang="en-US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" </a:t>
            </a:r>
            <a:r>
              <a:rPr lang="en-US" altLang="zh-TW" sz="2500" dirty="0" err="1">
                <a:solidFill>
                  <a:srgbClr val="0070C0"/>
                </a:solidFill>
                <a:latin typeface="Menlo" panose="020B0609030804020204" pitchFamily="49" charset="0"/>
              </a:rPr>
              <a:t>src</a:t>
            </a:r>
            <a:r>
              <a:rPr lang="en-US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="</a:t>
            </a:r>
            <a:r>
              <a:rPr lang="en-US" altLang="zh-TW" sz="28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 example </a:t>
            </a:r>
            <a:r>
              <a:rPr lang="en-US" altLang="zh-TW" sz="28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 jpg </a:t>
            </a:r>
            <a:r>
              <a:rPr lang="en-US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"&gt;</a:t>
            </a:r>
            <a:endParaRPr lang="en" altLang="zh-TW" sz="2500" dirty="0">
              <a:latin typeface="Menlo" panose="020B060903080402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01DEF45-D24D-5F4A-9694-28FB2D8FC5DC}"/>
              </a:ext>
            </a:extLst>
          </p:cNvPr>
          <p:cNvSpPr txBox="1"/>
          <p:nvPr/>
        </p:nvSpPr>
        <p:spPr>
          <a:xfrm>
            <a:off x="1504898" y="4005064"/>
            <a:ext cx="6124049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90000"/>
              </a:lnSpc>
              <a:spcBef>
                <a:spcPct val="0"/>
              </a:spcBef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利用 </a:t>
            </a: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img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標籤上的 </a:t>
            </a:r>
            <a: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id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來動態更改 </a:t>
            </a:r>
            <a:r>
              <a:rPr lang="en-US" altLang="zh-TW" sz="2500" dirty="0" err="1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src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</a:t>
            </a:r>
            <a:r>
              <a:rPr lang="zh-TW" altLang="en-US" sz="25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路徑</a:t>
            </a:r>
          </a:p>
        </p:txBody>
      </p:sp>
    </p:spTree>
    <p:extLst>
      <p:ext uri="{BB962C8B-B14F-4D97-AF65-F5344CB8AC3E}">
        <p14:creationId xmlns:p14="http://schemas.microsoft.com/office/powerpoint/2010/main" val="300168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Math . random()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052219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取得亂數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3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Math.random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() * </a:t>
            </a:r>
            <a:r>
              <a:rPr lang="en-US" altLang="zh-TW" sz="30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x</a:t>
            </a:r>
            <a:endParaRPr lang="en-US" altLang="zh-TW" dirty="0">
              <a:solidFill>
                <a:schemeClr val="accent2"/>
              </a:solidFill>
            </a:endParaRP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A055DDDE-7F76-C848-B589-6C234192C99B}"/>
              </a:ext>
            </a:extLst>
          </p:cNvPr>
          <p:cNvSpPr/>
          <p:nvPr/>
        </p:nvSpPr>
        <p:spPr>
          <a:xfrm>
            <a:off x="514688" y="2996952"/>
            <a:ext cx="8159589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7611383-15D2-6540-9301-C0DB8D85FC91}"/>
              </a:ext>
            </a:extLst>
          </p:cNvPr>
          <p:cNvSpPr txBox="1"/>
          <p:nvPr/>
        </p:nvSpPr>
        <p:spPr>
          <a:xfrm>
            <a:off x="469723" y="4584589"/>
            <a:ext cx="82045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rgbClr val="0070C0"/>
                </a:solidFill>
                <a:latin typeface="Menlo" panose="020B0609030804020204" pitchFamily="49" charset="0"/>
              </a:rPr>
              <a:t>parseInt</a:t>
            </a:r>
            <a:r>
              <a:rPr lang="zh-TW" altLang="en-US" sz="24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zh-TW" altLang="en-US" sz="24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  <a:latin typeface="Menlo" panose="020B0609030804020204" pitchFamily="49" charset="0"/>
              </a:rPr>
              <a:t>Math.random</a:t>
            </a:r>
            <a:r>
              <a:rPr lang="en-US" altLang="zh-TW" sz="2400" dirty="0">
                <a:solidFill>
                  <a:srgbClr val="0070C0"/>
                </a:solidFill>
                <a:latin typeface="Menlo" panose="020B0609030804020204" pitchFamily="49" charset="0"/>
              </a:rPr>
              <a:t>() * </a:t>
            </a:r>
            <a:r>
              <a:rPr lang="en-US" altLang="zh-TW" sz="2400" dirty="0">
                <a:solidFill>
                  <a:schemeClr val="accent2"/>
                </a:solidFill>
                <a:latin typeface="Menlo" panose="020B0609030804020204" pitchFamily="49" charset="0"/>
              </a:rPr>
              <a:t>3</a:t>
            </a:r>
            <a:r>
              <a:rPr lang="zh-TW" altLang="en-US" sz="2400" dirty="0">
                <a:solidFill>
                  <a:schemeClr val="accent2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400" dirty="0">
                <a:solidFill>
                  <a:schemeClr val="accent5"/>
                </a:solidFill>
                <a:latin typeface="Menlo" panose="020B0609030804020204" pitchFamily="49" charset="0"/>
              </a:rPr>
              <a:t>)</a:t>
            </a:r>
            <a:r>
              <a:rPr lang="en-US" altLang="zh-TW" sz="2400" dirty="0">
                <a:solidFill>
                  <a:schemeClr val="accent2"/>
                </a:solidFill>
                <a:latin typeface="Menlo" panose="020B0609030804020204" pitchFamily="49" charset="0"/>
              </a:rPr>
              <a:t> + 1  </a:t>
            </a:r>
            <a:r>
              <a:rPr lang="en-US" altLang="zh-TW" sz="2400" dirty="0">
                <a:solidFill>
                  <a:srgbClr val="FF0000"/>
                </a:solidFill>
                <a:latin typeface="Menlo" panose="020B0609030804020204" pitchFamily="49" charset="0"/>
              </a:rPr>
              <a:t>=&gt;</a:t>
            </a:r>
            <a:r>
              <a:rPr lang="en-US" altLang="zh-TW" sz="2400" dirty="0">
                <a:solidFill>
                  <a:schemeClr val="accent2"/>
                </a:solidFill>
                <a:latin typeface="Menlo" panose="020B0609030804020204" pitchFamily="49" charset="0"/>
              </a:rPr>
              <a:t>  </a:t>
            </a:r>
            <a:r>
              <a:rPr lang="en-US" altLang="zh-TW" sz="24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~ 3 </a:t>
            </a:r>
            <a:r>
              <a:rPr lang="zh-TW" altLang="en-US" sz="2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隨機選取其中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endParaRPr lang="en" altLang="zh-TW" sz="2400" dirty="0">
              <a:solidFill>
                <a:schemeClr val="accent2"/>
              </a:solidFill>
              <a:latin typeface="Menlo" panose="020B060903080402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158CEBC-85C0-D341-AC0F-642BB4068F45}"/>
              </a:ext>
            </a:extLst>
          </p:cNvPr>
          <p:cNvSpPr txBox="1"/>
          <p:nvPr/>
        </p:nvSpPr>
        <p:spPr>
          <a:xfrm>
            <a:off x="497165" y="3946557"/>
            <a:ext cx="81496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500" dirty="0" err="1">
                <a:solidFill>
                  <a:srgbClr val="0070C0"/>
                </a:solidFill>
                <a:latin typeface="Menlo" panose="020B0609030804020204" pitchFamily="49" charset="0"/>
              </a:rPr>
              <a:t>parseInt</a:t>
            </a:r>
            <a:r>
              <a:rPr lang="zh-TW" altLang="en-US" sz="25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zh-TW" altLang="en-US" sz="25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500" dirty="0" err="1">
                <a:solidFill>
                  <a:srgbClr val="0070C0"/>
                </a:solidFill>
                <a:latin typeface="Menlo" panose="020B0609030804020204" pitchFamily="49" charset="0"/>
              </a:rPr>
              <a:t>Math.random</a:t>
            </a:r>
            <a:r>
              <a:rPr lang="en-US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() * </a:t>
            </a:r>
            <a:r>
              <a:rPr lang="en-US" altLang="zh-TW" sz="2500" dirty="0">
                <a:solidFill>
                  <a:schemeClr val="accent2"/>
                </a:solidFill>
                <a:latin typeface="Menlo" panose="020B0609030804020204" pitchFamily="49" charset="0"/>
              </a:rPr>
              <a:t>3</a:t>
            </a:r>
            <a:r>
              <a:rPr lang="zh-TW" altLang="en-US" sz="2500" dirty="0">
                <a:solidFill>
                  <a:schemeClr val="accent2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500" dirty="0">
                <a:solidFill>
                  <a:schemeClr val="accent5"/>
                </a:solidFill>
                <a:latin typeface="Menlo" panose="020B0609030804020204" pitchFamily="49" charset="0"/>
              </a:rPr>
              <a:t>)</a:t>
            </a:r>
            <a:r>
              <a:rPr lang="zh-TW" altLang="en-US" sz="2500" dirty="0">
                <a:solidFill>
                  <a:schemeClr val="accent2"/>
                </a:solidFill>
                <a:latin typeface="Menlo" panose="020B0609030804020204" pitchFamily="49" charset="0"/>
              </a:rPr>
              <a:t>  </a:t>
            </a:r>
            <a:r>
              <a:rPr lang="en-US" altLang="zh-TW" sz="2500" dirty="0">
                <a:solidFill>
                  <a:srgbClr val="FF0000"/>
                </a:solidFill>
                <a:latin typeface="Menlo" panose="020B0609030804020204" pitchFamily="49" charset="0"/>
              </a:rPr>
              <a:t>=&gt;  </a:t>
            </a:r>
            <a:r>
              <a:rPr lang="en-US" altLang="zh-TW" sz="25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 ~ 2 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隨機選取其中</a:t>
            </a:r>
            <a:r>
              <a:rPr lang="zh-TW" altLang="en-US" sz="2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F6DD2D7-ADE7-49A3-BEA3-0BC34BC46E0D}"/>
              </a:ext>
            </a:extLst>
          </p:cNvPr>
          <p:cNvSpPr txBox="1"/>
          <p:nvPr/>
        </p:nvSpPr>
        <p:spPr>
          <a:xfrm>
            <a:off x="1539330" y="3313717"/>
            <a:ext cx="60653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 err="1">
                <a:solidFill>
                  <a:srgbClr val="0070C0"/>
                </a:solidFill>
                <a:latin typeface="Menlo" panose="020B0609030804020204" pitchFamily="49" charset="0"/>
              </a:rPr>
              <a:t>parseInt</a:t>
            </a:r>
            <a:r>
              <a:rPr lang="zh-TW" altLang="en-US" sz="25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zh-TW" altLang="en-US" sz="25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500" dirty="0" err="1">
                <a:solidFill>
                  <a:srgbClr val="0070C0"/>
                </a:solidFill>
                <a:latin typeface="Menlo" panose="020B0609030804020204" pitchFamily="49" charset="0"/>
              </a:rPr>
              <a:t>Math.random</a:t>
            </a:r>
            <a:r>
              <a:rPr lang="en-US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() * </a:t>
            </a:r>
            <a:r>
              <a:rPr lang="en-US" altLang="zh-TW" sz="2500" dirty="0">
                <a:solidFill>
                  <a:schemeClr val="accent2"/>
                </a:solidFill>
                <a:latin typeface="Menlo" panose="020B0609030804020204" pitchFamily="49" charset="0"/>
              </a:rPr>
              <a:t>x</a:t>
            </a:r>
            <a:r>
              <a:rPr lang="zh-TW" altLang="en-US" sz="2500" dirty="0">
                <a:solidFill>
                  <a:schemeClr val="accent2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) </a:t>
            </a:r>
            <a:r>
              <a:rPr lang="zh-TW" altLang="en-US" sz="2500" dirty="0">
                <a:solidFill>
                  <a:srgbClr val="0070C0"/>
                </a:solidFill>
                <a:latin typeface="Menlo" panose="020B0609030804020204" pitchFamily="49" charset="0"/>
              </a:rPr>
              <a:t>取得</a:t>
            </a:r>
            <a:r>
              <a:rPr lang="zh-TW" altLang="en-US" sz="2500" dirty="0">
                <a:solidFill>
                  <a:srgbClr val="FF0000"/>
                </a:solidFill>
                <a:latin typeface="Menlo" panose="020B0609030804020204" pitchFamily="49" charset="0"/>
              </a:rPr>
              <a:t>整數</a:t>
            </a:r>
            <a:r>
              <a:rPr lang="zh-TW" altLang="en-US" sz="2500" dirty="0">
                <a:solidFill>
                  <a:srgbClr val="0070C0"/>
                </a:solidFill>
                <a:latin typeface="Menlo" panose="020B0609030804020204" pitchFamily="49" charset="0"/>
              </a:rPr>
              <a:t>亂數</a:t>
            </a:r>
            <a:endParaRPr lang="zh-TW" altLang="en-US" sz="2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143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if 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使用 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===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592257"/>
            <a:ext cx="8640960" cy="148481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                           				if( </a:t>
            </a:r>
            <a:r>
              <a:rPr lang="en-US" altLang="zh-TW" sz="3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val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==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1 )</a:t>
            </a:r>
            <a:b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</a:b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						</a:t>
            </a:r>
            <a:r>
              <a:rPr lang="en-US" altLang="zh-TW" sz="30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vs</a:t>
            </a:r>
            <a:b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</a:b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		if( </a:t>
            </a:r>
            <a:r>
              <a:rPr lang="en-US" altLang="zh-TW" sz="3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val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===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1 )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B9380C12-5B7D-419F-997A-C33E15D726B5}"/>
              </a:ext>
            </a:extLst>
          </p:cNvPr>
          <p:cNvGrpSpPr/>
          <p:nvPr/>
        </p:nvGrpSpPr>
        <p:grpSpPr>
          <a:xfrm>
            <a:off x="2329380" y="961914"/>
            <a:ext cx="6707116" cy="1674998"/>
            <a:chOff x="1174778" y="980728"/>
            <a:chExt cx="6707116" cy="1674998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165B7555-AF66-4A8A-8339-871F4378D427}"/>
                </a:ext>
              </a:extLst>
            </p:cNvPr>
            <p:cNvGrpSpPr/>
            <p:nvPr/>
          </p:nvGrpSpPr>
          <p:grpSpPr>
            <a:xfrm>
              <a:off x="1174778" y="980728"/>
              <a:ext cx="3349993" cy="1674998"/>
              <a:chOff x="693153" y="1924030"/>
              <a:chExt cx="3349993" cy="1674998"/>
            </a:xfrm>
          </p:grpSpPr>
          <p:pic>
            <p:nvPicPr>
              <p:cNvPr id="3" name="圖片 2">
                <a:extLst>
                  <a:ext uri="{FF2B5EF4-FFF2-40B4-BE49-F238E27FC236}">
                    <a16:creationId xmlns:a16="http://schemas.microsoft.com/office/drawing/2014/main" id="{5F0E9F44-B7F4-4E19-8D12-FB4710A3BA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3153" y="1924030"/>
                <a:ext cx="3349993" cy="1674998"/>
              </a:xfrm>
              <a:prstGeom prst="rect">
                <a:avLst/>
              </a:prstGeom>
            </p:spPr>
          </p:pic>
          <p:sp>
            <p:nvSpPr>
              <p:cNvPr id="6" name="矩形: 圓角 5">
                <a:extLst>
                  <a:ext uri="{FF2B5EF4-FFF2-40B4-BE49-F238E27FC236}">
                    <a16:creationId xmlns:a16="http://schemas.microsoft.com/office/drawing/2014/main" id="{41C5598A-4834-4120-A6B1-364DFEB996D4}"/>
                  </a:ext>
                </a:extLst>
              </p:cNvPr>
              <p:cNvSpPr/>
              <p:nvPr/>
            </p:nvSpPr>
            <p:spPr>
              <a:xfrm>
                <a:off x="693153" y="1924030"/>
                <a:ext cx="1866296" cy="440653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3B8879D3-1FE4-48DF-B5F8-27DC04A3FAAD}"/>
                  </a:ext>
                </a:extLst>
              </p:cNvPr>
              <p:cNvSpPr/>
              <p:nvPr/>
            </p:nvSpPr>
            <p:spPr>
              <a:xfrm>
                <a:off x="709207" y="3099565"/>
                <a:ext cx="481625" cy="440653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8A336D63-2F82-4355-8047-F866A4730BC3}"/>
                  </a:ext>
                </a:extLst>
              </p:cNvPr>
              <p:cNvSpPr/>
              <p:nvPr/>
            </p:nvSpPr>
            <p:spPr>
              <a:xfrm>
                <a:off x="1823836" y="2375593"/>
                <a:ext cx="443908" cy="216000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0DAB07F1-F167-47CA-8340-DC69F70DC583}"/>
                </a:ext>
              </a:extLst>
            </p:cNvPr>
            <p:cNvGrpSpPr/>
            <p:nvPr/>
          </p:nvGrpSpPr>
          <p:grpSpPr>
            <a:xfrm>
              <a:off x="4524771" y="980728"/>
              <a:ext cx="3357123" cy="1674998"/>
              <a:chOff x="4043146" y="1924030"/>
              <a:chExt cx="3357123" cy="1674998"/>
            </a:xfrm>
          </p:grpSpPr>
          <p:pic>
            <p:nvPicPr>
              <p:cNvPr id="4" name="圖片 3">
                <a:extLst>
                  <a:ext uri="{FF2B5EF4-FFF2-40B4-BE49-F238E27FC236}">
                    <a16:creationId xmlns:a16="http://schemas.microsoft.com/office/drawing/2014/main" id="{571A2FB9-4A43-4B7B-B4F9-8876561135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3885"/>
              <a:stretch/>
            </p:blipFill>
            <p:spPr>
              <a:xfrm>
                <a:off x="4050639" y="1924030"/>
                <a:ext cx="3349630" cy="1674998"/>
              </a:xfrm>
              <a:prstGeom prst="rect">
                <a:avLst/>
              </a:prstGeom>
            </p:spPr>
          </p:pic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43AEACCB-58E7-45AF-B6F5-462CD3767203}"/>
                  </a:ext>
                </a:extLst>
              </p:cNvPr>
              <p:cNvSpPr/>
              <p:nvPr/>
            </p:nvSpPr>
            <p:spPr>
              <a:xfrm>
                <a:off x="4043146" y="1934940"/>
                <a:ext cx="1608116" cy="440653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E7DCE4C6-FF4A-4447-A0A9-9EC5B8CC945E}"/>
                  </a:ext>
                </a:extLst>
              </p:cNvPr>
              <p:cNvSpPr/>
              <p:nvPr/>
            </p:nvSpPr>
            <p:spPr>
              <a:xfrm>
                <a:off x="4068221" y="3139616"/>
                <a:ext cx="481625" cy="440653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矩形: 圓角 18">
                <a:extLst>
                  <a:ext uri="{FF2B5EF4-FFF2-40B4-BE49-F238E27FC236}">
                    <a16:creationId xmlns:a16="http://schemas.microsoft.com/office/drawing/2014/main" id="{6CAB84CB-21F4-4B28-BFEE-5C0B285467E5}"/>
                  </a:ext>
                </a:extLst>
              </p:cNvPr>
              <p:cNvSpPr/>
              <p:nvPr/>
            </p:nvSpPr>
            <p:spPr>
              <a:xfrm>
                <a:off x="5187966" y="2399032"/>
                <a:ext cx="443908" cy="216000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FAA31A23-E122-4A39-BDB2-7DD02EF31873}"/>
              </a:ext>
            </a:extLst>
          </p:cNvPr>
          <p:cNvGrpSpPr/>
          <p:nvPr/>
        </p:nvGrpSpPr>
        <p:grpSpPr>
          <a:xfrm>
            <a:off x="123726" y="4077072"/>
            <a:ext cx="6068319" cy="2016224"/>
            <a:chOff x="1101856" y="4077072"/>
            <a:chExt cx="6896546" cy="2291406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97105002-031D-496B-872C-CB600F79F91D}"/>
                </a:ext>
              </a:extLst>
            </p:cNvPr>
            <p:cNvGrpSpPr/>
            <p:nvPr/>
          </p:nvGrpSpPr>
          <p:grpSpPr>
            <a:xfrm>
              <a:off x="1101856" y="4077073"/>
              <a:ext cx="3470144" cy="2291405"/>
              <a:chOff x="649410" y="3808840"/>
              <a:chExt cx="3470144" cy="2291405"/>
            </a:xfrm>
          </p:grpSpPr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4623B3FA-0F2D-4A2C-8D8F-89F0BC5CA3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3153" y="3808840"/>
                <a:ext cx="3426401" cy="2291405"/>
              </a:xfrm>
              <a:prstGeom prst="rect">
                <a:avLst/>
              </a:prstGeom>
            </p:spPr>
          </p:pic>
          <p:sp>
            <p:nvSpPr>
              <p:cNvPr id="20" name="矩形: 圓角 19">
                <a:extLst>
                  <a:ext uri="{FF2B5EF4-FFF2-40B4-BE49-F238E27FC236}">
                    <a16:creationId xmlns:a16="http://schemas.microsoft.com/office/drawing/2014/main" id="{6CC7B5AC-B938-4130-A50D-F0258A888691}"/>
                  </a:ext>
                </a:extLst>
              </p:cNvPr>
              <p:cNvSpPr/>
              <p:nvPr/>
            </p:nvSpPr>
            <p:spPr>
              <a:xfrm>
                <a:off x="1763688" y="4293120"/>
                <a:ext cx="513462" cy="180000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矩形: 圓角 21">
                <a:extLst>
                  <a:ext uri="{FF2B5EF4-FFF2-40B4-BE49-F238E27FC236}">
                    <a16:creationId xmlns:a16="http://schemas.microsoft.com/office/drawing/2014/main" id="{29F38856-9542-447A-B4C9-92C046D6073B}"/>
                  </a:ext>
                </a:extLst>
              </p:cNvPr>
              <p:cNvSpPr/>
              <p:nvPr/>
            </p:nvSpPr>
            <p:spPr>
              <a:xfrm>
                <a:off x="693153" y="3887059"/>
                <a:ext cx="1718607" cy="329343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矩形: 圓角 23">
                <a:extLst>
                  <a:ext uri="{FF2B5EF4-FFF2-40B4-BE49-F238E27FC236}">
                    <a16:creationId xmlns:a16="http://schemas.microsoft.com/office/drawing/2014/main" id="{5B2E318D-0A4D-417D-BBE6-3B73B79DC132}"/>
                  </a:ext>
                </a:extLst>
              </p:cNvPr>
              <p:cNvSpPr/>
              <p:nvPr/>
            </p:nvSpPr>
            <p:spPr>
              <a:xfrm>
                <a:off x="649410" y="5620890"/>
                <a:ext cx="481625" cy="440653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B8E83CD9-BD2F-44F4-8C09-E9775811D795}"/>
                </a:ext>
              </a:extLst>
            </p:cNvPr>
            <p:cNvGrpSpPr/>
            <p:nvPr/>
          </p:nvGrpSpPr>
          <p:grpSpPr>
            <a:xfrm>
              <a:off x="4572000" y="4077072"/>
              <a:ext cx="3426402" cy="2291405"/>
              <a:chOff x="4119554" y="3808839"/>
              <a:chExt cx="3426402" cy="2291405"/>
            </a:xfrm>
          </p:grpSpPr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2A5258C9-83E9-464E-8303-6CDDF6199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19554" y="3808839"/>
                <a:ext cx="3426402" cy="2291405"/>
              </a:xfrm>
              <a:prstGeom prst="rect">
                <a:avLst/>
              </a:prstGeom>
            </p:spPr>
          </p:pic>
          <p:sp>
            <p:nvSpPr>
              <p:cNvPr id="21" name="矩形: 圓角 20">
                <a:extLst>
                  <a:ext uri="{FF2B5EF4-FFF2-40B4-BE49-F238E27FC236}">
                    <a16:creationId xmlns:a16="http://schemas.microsoft.com/office/drawing/2014/main" id="{776A7BE7-9F24-406B-977D-A539CC6EF5AA}"/>
                  </a:ext>
                </a:extLst>
              </p:cNvPr>
              <p:cNvSpPr/>
              <p:nvPr/>
            </p:nvSpPr>
            <p:spPr>
              <a:xfrm>
                <a:off x="5219889" y="4308314"/>
                <a:ext cx="513462" cy="180000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52D8D20A-A7FB-48A7-8052-4BF838A2AA6A}"/>
                  </a:ext>
                </a:extLst>
              </p:cNvPr>
              <p:cNvSpPr/>
              <p:nvPr/>
            </p:nvSpPr>
            <p:spPr>
              <a:xfrm>
                <a:off x="4139953" y="3910978"/>
                <a:ext cx="1491922" cy="329343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2C5DA8BD-DDF6-434E-81B9-EBEEBE78661E}"/>
                  </a:ext>
                </a:extLst>
              </p:cNvPr>
              <p:cNvSpPr/>
              <p:nvPr/>
            </p:nvSpPr>
            <p:spPr>
              <a:xfrm>
                <a:off x="4119554" y="5622141"/>
                <a:ext cx="481625" cy="440653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33" name="禁止標誌 32">
            <a:extLst>
              <a:ext uri="{FF2B5EF4-FFF2-40B4-BE49-F238E27FC236}">
                <a16:creationId xmlns:a16="http://schemas.microsoft.com/office/drawing/2014/main" id="{3B2DC235-C25F-477D-8EA4-A299E706A9F6}"/>
              </a:ext>
            </a:extLst>
          </p:cNvPr>
          <p:cNvSpPr/>
          <p:nvPr/>
        </p:nvSpPr>
        <p:spPr>
          <a:xfrm>
            <a:off x="754375" y="1260405"/>
            <a:ext cx="1078698" cy="1078698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4" name="圓形: 空心 33">
            <a:extLst>
              <a:ext uri="{FF2B5EF4-FFF2-40B4-BE49-F238E27FC236}">
                <a16:creationId xmlns:a16="http://schemas.microsoft.com/office/drawing/2014/main" id="{C4DE944A-5832-403E-BDB3-CBD4C35F7C2D}"/>
              </a:ext>
            </a:extLst>
          </p:cNvPr>
          <p:cNvSpPr/>
          <p:nvPr/>
        </p:nvSpPr>
        <p:spPr>
          <a:xfrm>
            <a:off x="6876256" y="4542842"/>
            <a:ext cx="1078698" cy="1078698"/>
          </a:xfrm>
          <a:prstGeom prst="don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67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替按鈕加上互動事件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18183EE-0622-4905-ADD0-EF43D8438802}"/>
              </a:ext>
            </a:extLst>
          </p:cNvPr>
          <p:cNvSpPr txBox="1"/>
          <p:nvPr/>
        </p:nvSpPr>
        <p:spPr>
          <a:xfrm>
            <a:off x="5374261" y="2507902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省略重複的</a:t>
            </a:r>
            <a:br>
              <a:rPr lang="en-US" altLang="zh-TW" sz="2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 err="1">
                <a:solidFill>
                  <a:srgbClr val="0070C0"/>
                </a:solidFill>
                <a:latin typeface="Menlo" panose="020B0609030804020204" pitchFamily="49" charset="0"/>
              </a:rPr>
              <a:t>document.getElementById</a:t>
            </a:r>
            <a:r>
              <a:rPr lang="en-US" altLang="zh-TW" sz="2400" dirty="0">
                <a:solidFill>
                  <a:srgbClr val="0070C0"/>
                </a:solidFill>
                <a:latin typeface="Menlo" panose="020B0609030804020204" pitchFamily="49" charset="0"/>
              </a:rPr>
              <a:t>()</a:t>
            </a:r>
            <a:endParaRPr lang="en" altLang="zh-TW" sz="2400" dirty="0">
              <a:solidFill>
                <a:schemeClr val="accent2"/>
              </a:solidFill>
              <a:latin typeface="Menlo" panose="020B0609030804020204" pitchFamily="49" charset="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239BE267-6F44-4CB5-AC21-71EA1F348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12" y="1018566"/>
            <a:ext cx="4805973" cy="5146738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05462C5-6D3D-4298-84BA-721A70BFDB3B}"/>
              </a:ext>
            </a:extLst>
          </p:cNvPr>
          <p:cNvSpPr/>
          <p:nvPr/>
        </p:nvSpPr>
        <p:spPr>
          <a:xfrm>
            <a:off x="896291" y="2564904"/>
            <a:ext cx="3675707" cy="7200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9FE68F39-C4A1-4496-86B5-5EBEF5E3BE75}"/>
              </a:ext>
            </a:extLst>
          </p:cNvPr>
          <p:cNvSpPr/>
          <p:nvPr/>
        </p:nvSpPr>
        <p:spPr>
          <a:xfrm>
            <a:off x="4601237" y="2707377"/>
            <a:ext cx="864096" cy="4320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4029D6-A0D3-4EAC-871E-CA56492F37BC}"/>
              </a:ext>
            </a:extLst>
          </p:cNvPr>
          <p:cNvSpPr/>
          <p:nvPr/>
        </p:nvSpPr>
        <p:spPr>
          <a:xfrm>
            <a:off x="896291" y="3429000"/>
            <a:ext cx="3531693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41E11CCD-195F-4A8C-BE90-5F9EBF428A47}"/>
              </a:ext>
            </a:extLst>
          </p:cNvPr>
          <p:cNvSpPr/>
          <p:nvPr/>
        </p:nvSpPr>
        <p:spPr>
          <a:xfrm>
            <a:off x="4571998" y="4257092"/>
            <a:ext cx="864096" cy="4320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F19EED1-9D38-4E39-9A5F-D49C2204D652}"/>
              </a:ext>
            </a:extLst>
          </p:cNvPr>
          <p:cNvSpPr txBox="1"/>
          <p:nvPr/>
        </p:nvSpPr>
        <p:spPr>
          <a:xfrm>
            <a:off x="5465333" y="4245655"/>
            <a:ext cx="3859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3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替各按鈕加上按下時的事件</a:t>
            </a:r>
            <a:endParaRPr lang="en" altLang="zh-TW" sz="2300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74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電腦隨機出拳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DC05018-61F5-42F6-A07B-0A32F74BDC3C}"/>
              </a:ext>
            </a:extLst>
          </p:cNvPr>
          <p:cNvGrpSpPr/>
          <p:nvPr/>
        </p:nvGrpSpPr>
        <p:grpSpPr>
          <a:xfrm>
            <a:off x="734012" y="2567633"/>
            <a:ext cx="7675975" cy="1722733"/>
            <a:chOff x="1067018" y="2642370"/>
            <a:chExt cx="7009964" cy="1573259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B5C93C97-7E0E-4B03-B02A-61167B062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7018" y="2642370"/>
              <a:ext cx="7009964" cy="157325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8700F54B-F3A0-422C-B119-F47BF74649FC}"/>
                </a:ext>
              </a:extLst>
            </p:cNvPr>
            <p:cNvSpPr/>
            <p:nvPr/>
          </p:nvSpPr>
          <p:spPr>
            <a:xfrm>
              <a:off x="3419872" y="3068960"/>
              <a:ext cx="4608512" cy="360040"/>
            </a:xfrm>
            <a:prstGeom prst="roundRect">
              <a:avLst/>
            </a:prstGeom>
            <a:ln>
              <a:noFill/>
            </a:ln>
            <a:effectLst>
              <a:softEdge rad="5080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禁止標誌 4">
              <a:extLst>
                <a:ext uri="{FF2B5EF4-FFF2-40B4-BE49-F238E27FC236}">
                  <a16:creationId xmlns:a16="http://schemas.microsoft.com/office/drawing/2014/main" id="{D489DB28-3EE5-4969-B0D0-7016E7D943DD}"/>
                </a:ext>
              </a:extLst>
            </p:cNvPr>
            <p:cNvSpPr/>
            <p:nvPr/>
          </p:nvSpPr>
          <p:spPr>
            <a:xfrm>
              <a:off x="5466148" y="2960948"/>
              <a:ext cx="576064" cy="576064"/>
            </a:xfrm>
            <a:prstGeom prst="noSmoking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7184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判斷輸贏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59766B3-46C2-40E0-8307-7FBF400B4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914" y="1063737"/>
            <a:ext cx="6928171" cy="4730526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064F0BA1-1A99-485B-9B46-8543757607C3}"/>
              </a:ext>
            </a:extLst>
          </p:cNvPr>
          <p:cNvSpPr/>
          <p:nvPr/>
        </p:nvSpPr>
        <p:spPr>
          <a:xfrm>
            <a:off x="1691680" y="1484784"/>
            <a:ext cx="4248472" cy="294133"/>
          </a:xfrm>
          <a:prstGeom prst="roundRect">
            <a:avLst/>
          </a:prstGeom>
          <a:ln>
            <a:noFill/>
          </a:ln>
          <a:effectLst>
            <a:softEdge rad="508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7518ECD-CBAE-4559-B43A-3630F73AC8C6}"/>
              </a:ext>
            </a:extLst>
          </p:cNvPr>
          <p:cNvSpPr/>
          <p:nvPr/>
        </p:nvSpPr>
        <p:spPr>
          <a:xfrm>
            <a:off x="2267744" y="1778917"/>
            <a:ext cx="4320480" cy="353939"/>
          </a:xfrm>
          <a:prstGeom prst="roundRect">
            <a:avLst/>
          </a:prstGeom>
          <a:ln>
            <a:noFill/>
          </a:ln>
          <a:effectLst>
            <a:softEdge rad="5715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41B1E8E-3682-417E-9BFF-A748A66983AC}"/>
              </a:ext>
            </a:extLst>
          </p:cNvPr>
          <p:cNvSpPr/>
          <p:nvPr/>
        </p:nvSpPr>
        <p:spPr>
          <a:xfrm>
            <a:off x="3275856" y="2848036"/>
            <a:ext cx="4320480" cy="353939"/>
          </a:xfrm>
          <a:prstGeom prst="roundRect">
            <a:avLst/>
          </a:prstGeom>
          <a:ln>
            <a:noFill/>
          </a:ln>
          <a:effectLst>
            <a:softEdge rad="5715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19293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11179</TotalTime>
  <Words>283</Words>
  <Application>Microsoft Office PowerPoint</Application>
  <PresentationFormat>如螢幕大小 (4:3)</PresentationFormat>
  <Paragraphs>40</Paragraphs>
  <Slides>11</Slides>
  <Notes>11</Notes>
  <HiddenSlides>0</HiddenSlides>
  <MMClips>1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Menlo</vt:lpstr>
      <vt:lpstr>微軟正黑體</vt:lpstr>
      <vt:lpstr>新細明體</vt:lpstr>
      <vt:lpstr>Arial</vt:lpstr>
      <vt:lpstr>Calibri</vt:lpstr>
      <vt:lpstr>Calibri Light</vt:lpstr>
      <vt:lpstr>Consolas</vt:lpstr>
      <vt:lpstr>2_Office 佈景主題</vt:lpstr>
      <vt:lpstr>網頁組</vt:lpstr>
      <vt:lpstr>JavaScript</vt:lpstr>
      <vt:lpstr>互動式網頁</vt:lpstr>
      <vt:lpstr>動態修改圖片</vt:lpstr>
      <vt:lpstr>Math . random()</vt:lpstr>
      <vt:lpstr>if  使用  ===</vt:lpstr>
      <vt:lpstr>替按鈕加上互動事件</vt:lpstr>
      <vt:lpstr>電腦隨機出拳</vt:lpstr>
      <vt:lpstr>判斷輸贏</vt:lpstr>
      <vt:lpstr>作業</vt:lpstr>
      <vt:lpstr>心得回饋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WN-pc</dc:creator>
  <cp:lastModifiedBy>蔡易錡</cp:lastModifiedBy>
  <cp:revision>689</cp:revision>
  <dcterms:created xsi:type="dcterms:W3CDTF">2018-09-09T14:57:53Z</dcterms:created>
  <dcterms:modified xsi:type="dcterms:W3CDTF">2020-07-24T06:03:26Z</dcterms:modified>
</cp:coreProperties>
</file>