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tackpath.bootstrapcdn.com/bootstrap/4.5.0/css/bootstrap.min.css" TargetMode="Externa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，各位，又是個嶄新的一天到來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chemeClr val="accent2"/>
                </a:solidFill>
              </a:rPr>
              <a:t>link</a:t>
            </a:r>
            <a:r>
              <a:t> rel="</a:t>
            </a:r>
            <a:r>
              <a:rPr>
                <a:solidFill>
                  <a:srgbClr val="00B050"/>
                </a:solidFill>
              </a:rPr>
              <a:t>stylesheet</a:t>
            </a:r>
            <a:r>
              <a:t>" href="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https://stackpath.bootstrapcdn.com/bootstrap/4.5.0/css/bootstrap.min.css</a:t>
            </a:r>
            <a:r>
              <a:rPr>
                <a:solidFill>
                  <a:srgbClr val="00B050"/>
                </a:solidFill>
              </a:rPr>
              <a:t>"</a:t>
            </a:r>
            <a:r>
              <a:t>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&lt;script src="https://code.jquery.com/jquery-3.5.1.slim.min.js"&gt;&lt;/script&gt;</a:t>
            </a:r>
          </a:p>
          <a:p>
            <a:pPr/>
            <a:r>
              <a:t>&lt;script src="https://cdn.jsdelivr.net/npm/popper.js@1.16.0/dist/umd/popper.min.js"&gt;&lt;/script&gt;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&lt;script src="https://stackpath.bootstrapcdn.com/bootstrap/4.5.0/js/bootstrap.min.js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"</a:t>
            </a:r>
            <a:r>
              <a:t>&gt;&lt;/script&gt;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實際影響</a:t>
            </a:r>
            <a:r>
              <a:t>下拉選單</a:t>
            </a:r>
            <a:r>
              <a:t>的只有</a:t>
            </a:r>
            <a:r>
              <a:t>data-toggle</a:t>
            </a:r>
            <a:r>
              <a:t>與</a:t>
            </a:r>
            <a:r>
              <a:t>dropdown-menu</a:t>
            </a:r>
            <a:r>
              <a:t>，其他只是美化用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bg-dark</a:t>
            </a:r>
            <a:r>
              <a:t>：背景顏色</a:t>
            </a:r>
          </a:p>
          <a:p>
            <a:pPr/>
            <a:r>
              <a:t>navbar-dark</a:t>
            </a:r>
            <a:r>
              <a:t>：文字主題</a:t>
            </a:r>
            <a:br/>
            <a:r>
              <a:t>navbar-brand</a:t>
            </a:r>
            <a:r>
              <a:t>：放置</a:t>
            </a:r>
            <a:r>
              <a:t>Logo</a:t>
            </a:r>
            <a:r>
              <a:t>用</a:t>
            </a:r>
            <a:r>
              <a:t>css</a:t>
            </a:r>
            <a:r>
              <a:t>元素</a:t>
            </a:r>
          </a:p>
          <a:p>
            <a:pPr/>
            <a:r>
              <a:t>rounded</a:t>
            </a:r>
            <a:r>
              <a:t>：圖片圓角效果</a:t>
            </a:r>
          </a:p>
          <a:p>
            <a:pPr/>
            <a:r>
              <a:t>navbar-nav</a:t>
            </a:r>
            <a:r>
              <a:t>：放置導航列選項的，讓選項水平排列</a:t>
            </a:r>
            <a:br/>
            <a:r>
              <a:t>navbar-item</a:t>
            </a:r>
            <a:r>
              <a:t>：本身無作用</a:t>
            </a:r>
          </a:p>
          <a:p>
            <a:pPr/>
            <a:r>
              <a:t>navbar-link</a:t>
            </a:r>
            <a:r>
              <a:t>：使連結文字好看點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143000" y="3602037"/>
            <a:ext cx="6858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6294581" y="6232200"/>
            <a:ext cx="258621" cy="24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/>
          <p:nvPr>
            <p:ph type="title"/>
          </p:nvPr>
        </p:nvSpPr>
        <p:spPr>
          <a:xfrm>
            <a:off x="623887" y="1709740"/>
            <a:ext cx="7886701" cy="2852740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大標題文字</a:t>
            </a:r>
          </a:p>
        </p:txBody>
      </p:sp>
      <p:sp>
        <p:nvSpPr>
          <p:cNvPr id="30" name="內文層級一…"/>
          <p:cNvSpPr txBox="1"/>
          <p:nvPr>
            <p:ph type="body" sz="quarter" idx="1"/>
          </p:nvPr>
        </p:nvSpPr>
        <p:spPr>
          <a:xfrm>
            <a:off x="623887" y="4589464"/>
            <a:ext cx="7886701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xfrm>
            <a:off x="6294581" y="6232200"/>
            <a:ext cx="258621" cy="24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9" name="內文層級一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/>
          <p:nvPr>
            <p:ph type="sldNum" sz="quarter" idx="2"/>
          </p:nvPr>
        </p:nvSpPr>
        <p:spPr>
          <a:xfrm>
            <a:off x="6457950" y="6356353"/>
            <a:ext cx="335862" cy="33308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/>
          <p:nvPr>
            <p:ph type="title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8" name="內文層級一…"/>
          <p:cNvSpPr txBox="1"/>
          <p:nvPr>
            <p:ph type="body" sz="quarter" idx="1"/>
          </p:nvPr>
        </p:nvSpPr>
        <p:spPr>
          <a:xfrm>
            <a:off x="629841" y="1681163"/>
            <a:ext cx="3868343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b="1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b="1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b="1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b="1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29151" y="1681163"/>
            <a:ext cx="3887394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幻燈片編號"/>
          <p:cNvSpPr txBox="1"/>
          <p:nvPr>
            <p:ph type="sldNum" sz="quarter" idx="2"/>
          </p:nvPr>
        </p:nvSpPr>
        <p:spPr>
          <a:xfrm>
            <a:off x="6457950" y="6356353"/>
            <a:ext cx="335862" cy="33308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73" name="內文層級一…"/>
          <p:cNvSpPr txBox="1"/>
          <p:nvPr>
            <p:ph type="body" sz="half" idx="1"/>
          </p:nvPr>
        </p:nvSpPr>
        <p:spPr>
          <a:xfrm>
            <a:off x="3887391" y="987428"/>
            <a:ext cx="4629152" cy="48736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629838" y="2057400"/>
            <a:ext cx="2949183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幻燈片編號"/>
          <p:cNvSpPr txBox="1"/>
          <p:nvPr>
            <p:ph type="sldNum" sz="quarter" idx="2"/>
          </p:nvPr>
        </p:nvSpPr>
        <p:spPr>
          <a:xfrm>
            <a:off x="6457950" y="6356353"/>
            <a:ext cx="335862" cy="33308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大標題文字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3887391" y="987428"/>
            <a:ext cx="462915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內文層級一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幻燈片編號"/>
          <p:cNvSpPr txBox="1"/>
          <p:nvPr>
            <p:ph type="sldNum" sz="quarter" idx="2"/>
          </p:nvPr>
        </p:nvSpPr>
        <p:spPr>
          <a:xfrm>
            <a:off x="6457950" y="6356353"/>
            <a:ext cx="335862" cy="33308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4423381" y="6356351"/>
            <a:ext cx="297241" cy="27799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1500">
                <a:solidFill>
                  <a:srgbClr val="2582E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8555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91455" marR="0" indent="-27695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4355" marR="0" indent="-27695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7255" marR="0" indent="-27695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20155" marR="0" indent="-27695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hyperlink" Target="https://forms.gle/m3KJHhHoDAU7V1EQ6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tbootstrap.com/" TargetMode="External"/><Relationship Id="rId3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ackpath.bootstrapcdn.com/bootstrap/4.5.0/css/bootstrap.min.css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標題 1"/>
          <p:cNvSpPr txBox="1"/>
          <p:nvPr>
            <p:ph type="ctrTitle"/>
          </p:nvPr>
        </p:nvSpPr>
        <p:spPr>
          <a:xfrm>
            <a:off x="0" y="2806443"/>
            <a:ext cx="9134741" cy="1091460"/>
          </a:xfrm>
          <a:prstGeom prst="rect">
            <a:avLst/>
          </a:prstGeom>
        </p:spPr>
        <p:txBody>
          <a:bodyPr/>
          <a:lstStyle>
            <a:lvl1pPr defTabSz="651509">
              <a:defRPr sz="5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網頁組</a:t>
            </a:r>
          </a:p>
        </p:txBody>
      </p:sp>
      <p:pic>
        <p:nvPicPr>
          <p:cNvPr id="95" name="圖片 4" descr="圖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094" y="2351633"/>
            <a:ext cx="1887884" cy="1887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圖片 1" descr="圖片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57023" y="2354469"/>
            <a:ext cx="1586698" cy="1885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 Placeholder 5"/>
          <p:cNvSpPr txBox="1"/>
          <p:nvPr>
            <p:ph type="sldNum" sz="quarter" idx="4294967295"/>
          </p:nvPr>
        </p:nvSpPr>
        <p:spPr>
          <a:xfrm>
            <a:off x="4423381" y="6356351"/>
            <a:ext cx="297241" cy="2779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標題 1"/>
          <p:cNvSpPr txBox="1"/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Bootstrap 下拉選單</a:t>
            </a:r>
          </a:p>
        </p:txBody>
      </p:sp>
      <p:pic>
        <p:nvPicPr>
          <p:cNvPr id="146" name="圖片 4" descr="圖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6951" y="1696416"/>
            <a:ext cx="3780185" cy="3465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 Placeholder 5"/>
          <p:cNvSpPr txBox="1"/>
          <p:nvPr>
            <p:ph type="sldNum" sz="quarter" idx="4294967295"/>
          </p:nvPr>
        </p:nvSpPr>
        <p:spPr>
          <a:xfrm>
            <a:off x="4423381" y="6356351"/>
            <a:ext cx="297241" cy="2779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標題 1"/>
          <p:cNvSpPr txBox="1"/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Bootstrap 下拉選單</a:t>
            </a:r>
          </a:p>
        </p:txBody>
      </p:sp>
      <p:pic>
        <p:nvPicPr>
          <p:cNvPr id="150" name="圖片 2" descr="圖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0" y="1974850"/>
            <a:ext cx="9004300" cy="290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矩形: 圓角 4"/>
          <p:cNvSpPr/>
          <p:nvPr/>
        </p:nvSpPr>
        <p:spPr>
          <a:xfrm>
            <a:off x="6675246" y="2533649"/>
            <a:ext cx="1154304" cy="252002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文字方塊 5"/>
          <p:cNvSpPr txBox="1"/>
          <p:nvPr/>
        </p:nvSpPr>
        <p:spPr>
          <a:xfrm>
            <a:off x="6633578" y="2785650"/>
            <a:ext cx="1237638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觸發事件</a:t>
            </a:r>
          </a:p>
        </p:txBody>
      </p:sp>
      <p:sp>
        <p:nvSpPr>
          <p:cNvPr id="153" name="矩形: 圓角 4"/>
          <p:cNvSpPr/>
          <p:nvPr/>
        </p:nvSpPr>
        <p:spPr>
          <a:xfrm>
            <a:off x="1272784" y="2281647"/>
            <a:ext cx="980560" cy="252002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4" name="文字方塊 5"/>
          <p:cNvSpPr txBox="1"/>
          <p:nvPr/>
        </p:nvSpPr>
        <p:spPr>
          <a:xfrm>
            <a:off x="2736931" y="1392624"/>
            <a:ext cx="2280194" cy="75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150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給下層元素定位</a:t>
            </a:r>
          </a:p>
          <a:p>
            <a:pPr algn="ctr">
              <a:lnSpc>
                <a:spcPct val="150000"/>
              </a:lnSpc>
              <a:defRPr sz="150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和觸發下層元素</a:t>
            </a:r>
            <a:r>
              <a:t>class</a:t>
            </a:r>
            <a:r>
              <a:t>用</a:t>
            </a:r>
          </a:p>
        </p:txBody>
      </p:sp>
      <p:sp>
        <p:nvSpPr>
          <p:cNvPr id="155" name="矩形: 圓角 4"/>
          <p:cNvSpPr/>
          <p:nvPr/>
        </p:nvSpPr>
        <p:spPr>
          <a:xfrm>
            <a:off x="4992037" y="2530759"/>
            <a:ext cx="1550277" cy="25489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6" name="文字方塊 5"/>
          <p:cNvSpPr txBox="1"/>
          <p:nvPr/>
        </p:nvSpPr>
        <p:spPr>
          <a:xfrm>
            <a:off x="4975190" y="2207593"/>
            <a:ext cx="153138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50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按鈕旁的小箭頭</a:t>
            </a:r>
          </a:p>
        </p:txBody>
      </p:sp>
      <p:sp>
        <p:nvSpPr>
          <p:cNvPr id="157" name="上彎箭號 1"/>
          <p:cNvSpPr/>
          <p:nvPr/>
        </p:nvSpPr>
        <p:spPr>
          <a:xfrm flipH="1" rot="16200000">
            <a:off x="2955264" y="1587355"/>
            <a:ext cx="360170" cy="1455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64"/>
                </a:moveTo>
                <a:lnTo>
                  <a:pt x="13500" y="20264"/>
                </a:lnTo>
                <a:lnTo>
                  <a:pt x="13500" y="1336"/>
                </a:lnTo>
                <a:lnTo>
                  <a:pt x="10800" y="1336"/>
                </a:lnTo>
                <a:lnTo>
                  <a:pt x="16200" y="0"/>
                </a:lnTo>
                <a:lnTo>
                  <a:pt x="21600" y="1336"/>
                </a:lnTo>
                <a:lnTo>
                  <a:pt x="18900" y="1336"/>
                </a:lnTo>
                <a:lnTo>
                  <a:pt x="189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圖片 3" descr="圖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941" y="3200400"/>
            <a:ext cx="17172884" cy="858645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標題 1"/>
          <p:cNvSpPr txBox="1"/>
          <p:nvPr/>
        </p:nvSpPr>
        <p:spPr>
          <a:xfrm>
            <a:off x="0" y="0"/>
            <a:ext cx="9144000" cy="83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導航列（</a:t>
            </a:r>
            <a:r>
              <a:t>Navbar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 Placeholder 5"/>
          <p:cNvSpPr txBox="1"/>
          <p:nvPr>
            <p:ph type="sldNum" sz="quarter" idx="4294967295"/>
          </p:nvPr>
        </p:nvSpPr>
        <p:spPr>
          <a:xfrm>
            <a:off x="4423378" y="6356351"/>
            <a:ext cx="297242" cy="2779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5" name="圖片 5" descr="圖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651" y="921953"/>
            <a:ext cx="5523839" cy="5389579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標題 1"/>
          <p:cNvSpPr txBox="1"/>
          <p:nvPr/>
        </p:nvSpPr>
        <p:spPr>
          <a:xfrm>
            <a:off x="0" y="0"/>
            <a:ext cx="9144000" cy="83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導航列（</a:t>
            </a:r>
            <a:r>
              <a:t>Navbar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sp>
        <p:nvSpPr>
          <p:cNvPr id="167" name="矩形: 圓角 1"/>
          <p:cNvSpPr/>
          <p:nvPr/>
        </p:nvSpPr>
        <p:spPr>
          <a:xfrm>
            <a:off x="2007996" y="2481943"/>
            <a:ext cx="1276142" cy="190921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8" name="接點: 肘形 7"/>
          <p:cNvSpPr/>
          <p:nvPr/>
        </p:nvSpPr>
        <p:spPr>
          <a:xfrm flipV="1">
            <a:off x="3047999" y="1637881"/>
            <a:ext cx="2699489" cy="805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44" y="0"/>
                </a:lnTo>
                <a:lnTo>
                  <a:pt x="244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9" name="文字方塊 15"/>
          <p:cNvSpPr txBox="1"/>
          <p:nvPr/>
        </p:nvSpPr>
        <p:spPr>
          <a:xfrm>
            <a:off x="5859865" y="1391741"/>
            <a:ext cx="3284135" cy="324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navbar-expand-</a:t>
            </a:r>
            <a:r>
              <a:rPr>
                <a:solidFill>
                  <a:schemeClr val="accent2"/>
                </a:solidFill>
              </a:rPr>
              <a:t>xl</a:t>
            </a:r>
            <a:r>
              <a:t> | </a:t>
            </a:r>
            <a:r>
              <a:rPr>
                <a:solidFill>
                  <a:schemeClr val="accent2"/>
                </a:solidFill>
              </a:rPr>
              <a:t>lg</a:t>
            </a:r>
            <a:r>
              <a:t> | </a:t>
            </a:r>
            <a:r>
              <a:rPr>
                <a:solidFill>
                  <a:schemeClr val="accent2"/>
                </a:solidFill>
              </a:rPr>
              <a:t>md</a:t>
            </a:r>
            <a:r>
              <a:t> | </a:t>
            </a:r>
            <a:r>
              <a:rPr>
                <a:solidFill>
                  <a:schemeClr val="accent2"/>
                </a:solidFill>
              </a:rPr>
              <a:t>sm</a:t>
            </a:r>
            <a:br>
              <a:rPr>
                <a:solidFill>
                  <a:schemeClr val="accent2"/>
                </a:solidFill>
              </a:rPr>
            </a:br>
            <a:r>
              <a:t>根據畫面大小做響應式的排列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sm： ≥ 576px（平板）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md：≥ 768px （桌面顯示器）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lg：≥ 992px （大桌面顯示器）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xl：≥ 1200px （超大桌面顯示器）</a:t>
            </a:r>
            <a:br/>
            <a:r>
              <a:t>大於以上尺寸做水平排列</a:t>
            </a:r>
            <a:br/>
            <a:r>
              <a:t>小於則做垂直堆疊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 Placeholder 5"/>
          <p:cNvSpPr txBox="1"/>
          <p:nvPr>
            <p:ph type="sldNum" sz="quarter" idx="4294967295"/>
          </p:nvPr>
        </p:nvSpPr>
        <p:spPr>
          <a:xfrm>
            <a:off x="4423378" y="6356351"/>
            <a:ext cx="297242" cy="2779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標題 1"/>
          <p:cNvSpPr txBox="1"/>
          <p:nvPr/>
        </p:nvSpPr>
        <p:spPr>
          <a:xfrm>
            <a:off x="0" y="0"/>
            <a:ext cx="9144000" cy="83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grpSp>
        <p:nvGrpSpPr>
          <p:cNvPr id="177" name="圖片 2"/>
          <p:cNvGrpSpPr/>
          <p:nvPr/>
        </p:nvGrpSpPr>
        <p:grpSpPr>
          <a:xfrm>
            <a:off x="177800" y="1043102"/>
            <a:ext cx="8585200" cy="4884023"/>
            <a:chOff x="0" y="0"/>
            <a:chExt cx="8585200" cy="4884021"/>
          </a:xfrm>
        </p:grpSpPr>
        <p:pic>
          <p:nvPicPr>
            <p:cNvPr id="175" name="image13.png" descr="image1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8100" y="54820"/>
              <a:ext cx="8509000" cy="4791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" name="矩形"/>
            <p:cNvSpPr/>
            <p:nvPr/>
          </p:nvSpPr>
          <p:spPr>
            <a:xfrm>
              <a:off x="0" y="-1"/>
              <a:ext cx="8585200" cy="4884023"/>
            </a:xfrm>
            <a:prstGeom prst="rect">
              <a:avLst/>
            </a:prstGeom>
            <a:noFill/>
            <a:ln w="762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178" name="矩形: 圓角 8"/>
          <p:cNvSpPr/>
          <p:nvPr/>
        </p:nvSpPr>
        <p:spPr>
          <a:xfrm>
            <a:off x="3453812" y="5554159"/>
            <a:ext cx="2026288" cy="303148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9" name="矩形: 圓角 10"/>
          <p:cNvSpPr/>
          <p:nvPr/>
        </p:nvSpPr>
        <p:spPr>
          <a:xfrm>
            <a:off x="504826" y="3305175"/>
            <a:ext cx="514349" cy="388661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0" name="矩形: 圓角 11"/>
          <p:cNvSpPr/>
          <p:nvPr/>
        </p:nvSpPr>
        <p:spPr>
          <a:xfrm>
            <a:off x="7934325" y="3305175"/>
            <a:ext cx="514350" cy="388661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1" name="文字方塊 13"/>
          <p:cNvSpPr txBox="1"/>
          <p:nvPr/>
        </p:nvSpPr>
        <p:spPr>
          <a:xfrm>
            <a:off x="3652885" y="3222507"/>
            <a:ext cx="1628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000">
                <a:solidFill>
                  <a:srgbClr val="FFFF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切換按鈕</a:t>
            </a:r>
          </a:p>
        </p:txBody>
      </p:sp>
      <p:sp>
        <p:nvSpPr>
          <p:cNvPr id="182" name="箭號: 向右 17"/>
          <p:cNvSpPr/>
          <p:nvPr/>
        </p:nvSpPr>
        <p:spPr>
          <a:xfrm>
            <a:off x="5822274" y="3305175"/>
            <a:ext cx="1723551" cy="3886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3" name="箭號: 向右 19"/>
          <p:cNvSpPr/>
          <p:nvPr/>
        </p:nvSpPr>
        <p:spPr>
          <a:xfrm rot="10800000">
            <a:off x="1407675" y="3305175"/>
            <a:ext cx="1723552" cy="3886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4" name="文字方塊 20"/>
          <p:cNvSpPr txBox="1"/>
          <p:nvPr/>
        </p:nvSpPr>
        <p:spPr>
          <a:xfrm>
            <a:off x="3652884" y="4877916"/>
            <a:ext cx="1628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000">
                <a:solidFill>
                  <a:srgbClr val="FFFF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下方指標</a:t>
            </a:r>
          </a:p>
        </p:txBody>
      </p:sp>
      <p:sp>
        <p:nvSpPr>
          <p:cNvPr id="185" name="文字方塊 21"/>
          <p:cNvSpPr txBox="1"/>
          <p:nvPr/>
        </p:nvSpPr>
        <p:spPr>
          <a:xfrm>
            <a:off x="4033882" y="1047151"/>
            <a:ext cx="866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000">
                <a:solidFill>
                  <a:schemeClr val="accent4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圖片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5"/>
          <p:cNvSpPr txBox="1"/>
          <p:nvPr>
            <p:ph type="sldNum" sz="quarter" idx="4294967295"/>
          </p:nvPr>
        </p:nvSpPr>
        <p:spPr>
          <a:xfrm>
            <a:off x="4423378" y="6356351"/>
            <a:ext cx="297242" cy="2779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標題 1"/>
          <p:cNvSpPr txBox="1"/>
          <p:nvPr/>
        </p:nvSpPr>
        <p:spPr>
          <a:xfrm>
            <a:off x="0" y="0"/>
            <a:ext cx="9144000" cy="83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89" name="圖片 6" descr="圖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338" y="2113328"/>
            <a:ext cx="8173326" cy="263134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矩形: 圓角 10"/>
          <p:cNvSpPr/>
          <p:nvPr/>
        </p:nvSpPr>
        <p:spPr>
          <a:xfrm>
            <a:off x="5372100" y="2205718"/>
            <a:ext cx="628650" cy="251734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1" name="文字方塊 11"/>
          <p:cNvSpPr txBox="1"/>
          <p:nvPr/>
        </p:nvSpPr>
        <p:spPr>
          <a:xfrm>
            <a:off x="4046854" y="1121961"/>
            <a:ext cx="3279139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25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切換圖片時的過場效果</a:t>
            </a:r>
          </a:p>
        </p:txBody>
      </p:sp>
      <p:sp>
        <p:nvSpPr>
          <p:cNvPr id="192" name="箭號: 向右 12"/>
          <p:cNvSpPr/>
          <p:nvPr/>
        </p:nvSpPr>
        <p:spPr>
          <a:xfrm rot="5400000">
            <a:off x="5394978" y="1632375"/>
            <a:ext cx="582892" cy="3886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3" name="矩形: 圓角 13"/>
          <p:cNvSpPr/>
          <p:nvPr/>
        </p:nvSpPr>
        <p:spPr>
          <a:xfrm>
            <a:off x="6143625" y="2205718"/>
            <a:ext cx="2324100" cy="251734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4" name="文字方塊 14"/>
          <p:cNvSpPr txBox="1"/>
          <p:nvPr/>
        </p:nvSpPr>
        <p:spPr>
          <a:xfrm>
            <a:off x="6470332" y="1713221"/>
            <a:ext cx="1670687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自動輪播圖片</a:t>
            </a:r>
          </a:p>
        </p:txBody>
      </p:sp>
      <p:sp>
        <p:nvSpPr>
          <p:cNvPr id="195" name="文字方塊 15"/>
          <p:cNvSpPr txBox="1"/>
          <p:nvPr/>
        </p:nvSpPr>
        <p:spPr>
          <a:xfrm>
            <a:off x="1666378" y="1737725"/>
            <a:ext cx="1224955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任意名稱</a:t>
            </a:r>
          </a:p>
        </p:txBody>
      </p:sp>
      <p:sp>
        <p:nvSpPr>
          <p:cNvPr id="196" name="矩形: 圓角 16"/>
          <p:cNvSpPr/>
          <p:nvPr/>
        </p:nvSpPr>
        <p:spPr>
          <a:xfrm>
            <a:off x="1042987" y="2194936"/>
            <a:ext cx="2471740" cy="251734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Number Placeholder 5"/>
          <p:cNvSpPr txBox="1"/>
          <p:nvPr>
            <p:ph type="sldNum" sz="quarter" idx="4294967295"/>
          </p:nvPr>
        </p:nvSpPr>
        <p:spPr>
          <a:xfrm>
            <a:off x="4423378" y="6356351"/>
            <a:ext cx="297242" cy="2779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標題 1"/>
          <p:cNvSpPr txBox="1"/>
          <p:nvPr/>
        </p:nvSpPr>
        <p:spPr>
          <a:xfrm>
            <a:off x="0" y="0"/>
            <a:ext cx="9144000" cy="83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200" name="圖片 1" descr="圖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890" y="2599120"/>
            <a:ext cx="8452220" cy="1659759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矩形: 圓角 5"/>
          <p:cNvSpPr/>
          <p:nvPr/>
        </p:nvSpPr>
        <p:spPr>
          <a:xfrm>
            <a:off x="776284" y="2909311"/>
            <a:ext cx="2919416" cy="251734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02" name="文字方塊 7"/>
          <p:cNvSpPr txBox="1"/>
          <p:nvPr/>
        </p:nvSpPr>
        <p:spPr>
          <a:xfrm>
            <a:off x="775988" y="1874909"/>
            <a:ext cx="462505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輪播下方指標，顯示目前為第幾張圖片</a:t>
            </a:r>
          </a:p>
        </p:txBody>
      </p:sp>
      <p:sp>
        <p:nvSpPr>
          <p:cNvPr id="203" name="箭號: 向右 8"/>
          <p:cNvSpPr/>
          <p:nvPr/>
        </p:nvSpPr>
        <p:spPr>
          <a:xfrm rot="5400000">
            <a:off x="2797073" y="2404790"/>
            <a:ext cx="582892" cy="3886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04" name="減號 2"/>
          <p:cNvSpPr/>
          <p:nvPr/>
        </p:nvSpPr>
        <p:spPr>
          <a:xfrm>
            <a:off x="4611292" y="3408834"/>
            <a:ext cx="1483788" cy="40328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05" name="文字方塊 11"/>
          <p:cNvSpPr txBox="1"/>
          <p:nvPr/>
        </p:nvSpPr>
        <p:spPr>
          <a:xfrm>
            <a:off x="4576463" y="2497702"/>
            <a:ext cx="2928033" cy="78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b="1" sz="160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滑動指標索引</a:t>
            </a:r>
            <a:br/>
            <a:r>
              <a:t>將輪播移動至指定目標圖片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lide Number Placeholder 5"/>
          <p:cNvSpPr txBox="1"/>
          <p:nvPr>
            <p:ph type="sldNum" sz="quarter" idx="4294967295"/>
          </p:nvPr>
        </p:nvSpPr>
        <p:spPr>
          <a:xfrm>
            <a:off x="4423378" y="6356351"/>
            <a:ext cx="297242" cy="2779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標題 1"/>
          <p:cNvSpPr txBox="1"/>
          <p:nvPr/>
        </p:nvSpPr>
        <p:spPr>
          <a:xfrm>
            <a:off x="0" y="0"/>
            <a:ext cx="9144000" cy="83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209" name="圖片 3" descr="圖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243" y="1582708"/>
            <a:ext cx="7635512" cy="3692584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矩形: 圓角 6"/>
          <p:cNvSpPr/>
          <p:nvPr/>
        </p:nvSpPr>
        <p:spPr>
          <a:xfrm>
            <a:off x="4677045" y="2528311"/>
            <a:ext cx="876032" cy="251734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1" name="矩形: 圓角 7"/>
          <p:cNvSpPr/>
          <p:nvPr/>
        </p:nvSpPr>
        <p:spPr>
          <a:xfrm>
            <a:off x="5600220" y="2528311"/>
            <a:ext cx="1172056" cy="251734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2" name="文字方塊 8"/>
          <p:cNvSpPr txBox="1"/>
          <p:nvPr/>
        </p:nvSpPr>
        <p:spPr>
          <a:xfrm>
            <a:off x="4297507" y="1125787"/>
            <a:ext cx="163510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display: block</a:t>
            </a:r>
          </a:p>
        </p:txBody>
      </p:sp>
      <p:sp>
        <p:nvSpPr>
          <p:cNvPr id="213" name="箭號: 向右 10"/>
          <p:cNvSpPr/>
          <p:nvPr/>
        </p:nvSpPr>
        <p:spPr>
          <a:xfrm rot="5400000">
            <a:off x="4782461" y="1720974"/>
            <a:ext cx="665196" cy="3886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4" name="文字方塊 11"/>
          <p:cNvSpPr txBox="1"/>
          <p:nvPr/>
        </p:nvSpPr>
        <p:spPr>
          <a:xfrm>
            <a:off x="6172158" y="1125787"/>
            <a:ext cx="179834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圖片自適應畫面</a:t>
            </a:r>
          </a:p>
        </p:txBody>
      </p:sp>
      <p:sp>
        <p:nvSpPr>
          <p:cNvPr id="215" name="箭號: 向右 12"/>
          <p:cNvSpPr/>
          <p:nvPr/>
        </p:nvSpPr>
        <p:spPr>
          <a:xfrm rot="5400000">
            <a:off x="6105140" y="1861180"/>
            <a:ext cx="945607" cy="3886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lide Number Placeholder 5"/>
          <p:cNvSpPr txBox="1"/>
          <p:nvPr>
            <p:ph type="sldNum" sz="quarter" idx="4294967295"/>
          </p:nvPr>
        </p:nvSpPr>
        <p:spPr>
          <a:xfrm>
            <a:off x="4423378" y="6356351"/>
            <a:ext cx="297242" cy="2779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標題 1"/>
          <p:cNvSpPr txBox="1"/>
          <p:nvPr/>
        </p:nvSpPr>
        <p:spPr>
          <a:xfrm>
            <a:off x="0" y="0"/>
            <a:ext cx="9144000" cy="83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219" name="圖片 4" descr="圖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20" y="2594224"/>
            <a:ext cx="8605560" cy="1669552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矩形: 圓角 6"/>
          <p:cNvSpPr/>
          <p:nvPr/>
        </p:nvSpPr>
        <p:spPr>
          <a:xfrm>
            <a:off x="7053260" y="2842636"/>
            <a:ext cx="1033466" cy="251734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1" name="文字方塊 7"/>
          <p:cNvSpPr txBox="1"/>
          <p:nvPr/>
        </p:nvSpPr>
        <p:spPr>
          <a:xfrm>
            <a:off x="7015498" y="1689454"/>
            <a:ext cx="1813562" cy="88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改變輪播至相對於當前的位置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標題 1"/>
          <p:cNvSpPr txBox="1"/>
          <p:nvPr>
            <p:ph type="title"/>
          </p:nvPr>
        </p:nvSpPr>
        <p:spPr>
          <a:xfrm>
            <a:off x="0" y="3010642"/>
            <a:ext cx="9144000" cy="836714"/>
          </a:xfrm>
          <a:prstGeom prst="rect">
            <a:avLst/>
          </a:prstGeom>
        </p:spPr>
        <p:txBody>
          <a:bodyPr anchor="b"/>
          <a:lstStyle>
            <a:lvl1pPr algn="ctr" defTabSz="411480">
              <a:defRPr sz="42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美化課表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5"/>
          <p:cNvSpPr txBox="1"/>
          <p:nvPr>
            <p:ph type="sldNum" sz="quarter" idx="4294967295"/>
          </p:nvPr>
        </p:nvSpPr>
        <p:spPr>
          <a:xfrm>
            <a:off x="4471656" y="6356351"/>
            <a:ext cx="200689" cy="2779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標題 1"/>
          <p:cNvSpPr txBox="1"/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class</a:t>
            </a:r>
            <a:r>
              <a:t> 屬性</a:t>
            </a:r>
          </a:p>
        </p:txBody>
      </p:sp>
      <p:sp>
        <p:nvSpPr>
          <p:cNvPr id="102" name="內容版面配置區 2"/>
          <p:cNvSpPr txBox="1"/>
          <p:nvPr>
            <p:ph type="body" idx="1"/>
          </p:nvPr>
        </p:nvSpPr>
        <p:spPr>
          <a:xfrm>
            <a:off x="210205" y="2233492"/>
            <a:ext cx="8389510" cy="3677451"/>
          </a:xfrm>
          <a:prstGeom prst="rect">
            <a:avLst/>
          </a:prstGeom>
        </p:spPr>
        <p:txBody>
          <a:bodyPr anchor="ctr"/>
          <a:lstStyle/>
          <a:p>
            <a:pPr marL="138873" indent="-138873" defTabSz="555498">
              <a:lnSpc>
                <a:spcPct val="150000"/>
              </a:lnSpc>
              <a:spcBef>
                <a:spcPts val="500"/>
              </a:spcBef>
              <a:defRPr sz="25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幾乎每個 </a:t>
            </a:r>
            <a:r>
              <a:t>HTML</a:t>
            </a:r>
            <a:r>
              <a:t> 標籤都能使用 </a:t>
            </a:r>
            <a:r>
              <a:t>class</a:t>
            </a:r>
            <a:r>
              <a:t> 屬性</a:t>
            </a:r>
          </a:p>
          <a:p>
            <a:pPr lvl="1" marL="510348" indent="-138873" defTabSz="555498">
              <a:lnSpc>
                <a:spcPct val="150000"/>
              </a:lnSpc>
              <a:spcBef>
                <a:spcPts val="500"/>
              </a:spcBef>
              <a:defRPr sz="200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除了：</a:t>
            </a:r>
            <a:r>
              <a:t> base</a:t>
            </a:r>
            <a:r>
              <a:t>、</a:t>
            </a:r>
            <a:r>
              <a:t>head</a:t>
            </a:r>
            <a:r>
              <a:t>、</a:t>
            </a:r>
            <a:r>
              <a:t>html</a:t>
            </a:r>
            <a:r>
              <a:t>、</a:t>
            </a:r>
            <a:r>
              <a:t>meta</a:t>
            </a:r>
            <a:r>
              <a:t>、</a:t>
            </a:r>
            <a:r>
              <a:t>param</a:t>
            </a:r>
            <a:r>
              <a:t>、</a:t>
            </a:r>
            <a:r>
              <a:t>script</a:t>
            </a:r>
            <a:r>
              <a:t>、</a:t>
            </a:r>
            <a:r>
              <a:t>style</a:t>
            </a:r>
            <a:r>
              <a:t>、</a:t>
            </a:r>
            <a:r>
              <a:t>title</a:t>
            </a:r>
          </a:p>
          <a:p>
            <a:pPr marL="138873" indent="-138873" defTabSz="555498">
              <a:lnSpc>
                <a:spcPct val="150000"/>
              </a:lnSpc>
              <a:spcBef>
                <a:spcPts val="500"/>
              </a:spcBef>
              <a:defRPr sz="25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一個 </a:t>
            </a:r>
            <a:r>
              <a:t>class</a:t>
            </a:r>
            <a:r>
              <a:t> 可以包含好幾種 </a:t>
            </a:r>
            <a:r>
              <a:t>css</a:t>
            </a:r>
            <a:r>
              <a:t> 屬性</a:t>
            </a:r>
          </a:p>
          <a:p>
            <a:pPr marL="138873" indent="-138873" defTabSz="555498">
              <a:lnSpc>
                <a:spcPct val="150000"/>
              </a:lnSpc>
              <a:spcBef>
                <a:spcPts val="500"/>
              </a:spcBef>
              <a:defRPr sz="25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class 命名不能以</a:t>
            </a:r>
            <a:r>
              <a:rPr>
                <a:solidFill>
                  <a:srgbClr val="FF0000"/>
                </a:solidFill>
              </a:rPr>
              <a:t>數字</a:t>
            </a:r>
            <a:r>
              <a:t>開頭</a:t>
            </a:r>
          </a:p>
        </p:txBody>
      </p:sp>
      <p:sp>
        <p:nvSpPr>
          <p:cNvPr id="103" name="矩形 3"/>
          <p:cNvSpPr txBox="1"/>
          <p:nvPr/>
        </p:nvSpPr>
        <p:spPr>
          <a:xfrm>
            <a:off x="210206" y="1337337"/>
            <a:ext cx="8723588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25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&lt;p class="</a:t>
            </a:r>
            <a:r>
              <a:rPr>
                <a:solidFill>
                  <a:schemeClr val="accent2"/>
                </a:solidFill>
              </a:rPr>
              <a:t>myClassOne</a:t>
            </a:r>
            <a:r>
              <a:t> </a:t>
            </a:r>
            <a:r>
              <a:rPr>
                <a:solidFill>
                  <a:srgbClr val="00B050"/>
                </a:solidFill>
              </a:rPr>
              <a:t>myClassTwo</a:t>
            </a:r>
            <a:r>
              <a:t>"&gt;多個class測試&lt;/p&gt;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標題 1"/>
          <p:cNvSpPr txBox="1"/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</a:defRPr>
            </a:pPr>
            <a:r>
              <a:t>使用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 CSS </a:t>
            </a:r>
            <a:r>
              <a:t>與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Bootstrap </a:t>
            </a:r>
            <a:r>
              <a:t>的差別？</a:t>
            </a:r>
          </a:p>
        </p:txBody>
      </p:sp>
      <p:sp>
        <p:nvSpPr>
          <p:cNvPr id="226" name="文字方塊 11"/>
          <p:cNvSpPr txBox="1"/>
          <p:nvPr/>
        </p:nvSpPr>
        <p:spPr>
          <a:xfrm>
            <a:off x="657279" y="1052737"/>
            <a:ext cx="730855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CSS</a:t>
            </a:r>
          </a:p>
        </p:txBody>
      </p:sp>
      <p:sp>
        <p:nvSpPr>
          <p:cNvPr id="227" name="文字方塊 12"/>
          <p:cNvSpPr txBox="1"/>
          <p:nvPr/>
        </p:nvSpPr>
        <p:spPr>
          <a:xfrm>
            <a:off x="4423743" y="1019266"/>
            <a:ext cx="2187881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Bootstrap class</a:t>
            </a:r>
          </a:p>
        </p:txBody>
      </p:sp>
      <p:sp>
        <p:nvSpPr>
          <p:cNvPr id="228" name="直線接點 14"/>
          <p:cNvSpPr/>
          <p:nvPr/>
        </p:nvSpPr>
        <p:spPr>
          <a:xfrm flipH="1">
            <a:off x="636997" y="1514400"/>
            <a:ext cx="622636" cy="6177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直線接點 16"/>
          <p:cNvSpPr/>
          <p:nvPr/>
        </p:nvSpPr>
        <p:spPr>
          <a:xfrm flipH="1">
            <a:off x="4403461" y="1520160"/>
            <a:ext cx="1582144" cy="3618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0" name="圖片 9" descr="圖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30424"/>
            <a:ext cx="3715821" cy="3683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圖片 6" descr="圖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6869" y="1730424"/>
            <a:ext cx="5247131" cy="3282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標題 1"/>
          <p:cNvSpPr txBox="1"/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</a:defRPr>
            </a:pPr>
            <a:r>
              <a:t>使用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 CSS </a:t>
            </a:r>
            <a:r>
              <a:t>與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Bootstrap </a:t>
            </a:r>
            <a:r>
              <a:t>的差別？</a:t>
            </a:r>
          </a:p>
        </p:txBody>
      </p:sp>
      <p:sp>
        <p:nvSpPr>
          <p:cNvPr id="234" name="文字方塊 11"/>
          <p:cNvSpPr txBox="1"/>
          <p:nvPr/>
        </p:nvSpPr>
        <p:spPr>
          <a:xfrm>
            <a:off x="280473" y="1052737"/>
            <a:ext cx="730855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CSS</a:t>
            </a:r>
          </a:p>
        </p:txBody>
      </p:sp>
      <p:sp>
        <p:nvSpPr>
          <p:cNvPr id="235" name="文字方塊 12"/>
          <p:cNvSpPr txBox="1"/>
          <p:nvPr/>
        </p:nvSpPr>
        <p:spPr>
          <a:xfrm>
            <a:off x="4142118" y="1019266"/>
            <a:ext cx="218788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Bootstrap class</a:t>
            </a:r>
          </a:p>
        </p:txBody>
      </p:sp>
      <p:sp>
        <p:nvSpPr>
          <p:cNvPr id="236" name="直線接點 14"/>
          <p:cNvSpPr/>
          <p:nvPr/>
        </p:nvSpPr>
        <p:spPr>
          <a:xfrm flipH="1">
            <a:off x="332199" y="1514400"/>
            <a:ext cx="622636" cy="6177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直線接點 16"/>
          <p:cNvSpPr/>
          <p:nvPr/>
        </p:nvSpPr>
        <p:spPr>
          <a:xfrm flipH="1">
            <a:off x="4215893" y="1520160"/>
            <a:ext cx="1582144" cy="3618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8" name="圖片 3" descr="圖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752" y="1730424"/>
            <a:ext cx="3684842" cy="407484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文字方塊 12"/>
          <p:cNvSpPr txBox="1"/>
          <p:nvPr/>
        </p:nvSpPr>
        <p:spPr>
          <a:xfrm>
            <a:off x="4184124" y="3570822"/>
            <a:ext cx="5001883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7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table-responsive：表格自適應螢幕大小</a:t>
            </a:r>
          </a:p>
          <a:p>
            <a:pPr>
              <a:lnSpc>
                <a:spcPct val="150000"/>
              </a:lnSpc>
              <a:defRPr sz="17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table-bordered：帶完整邊框的表格</a:t>
            </a:r>
          </a:p>
          <a:p>
            <a:pPr>
              <a:lnSpc>
                <a:spcPct val="150000"/>
              </a:lnSpc>
              <a:defRPr sz="17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table-primary：表格顏色-藍色</a:t>
            </a:r>
          </a:p>
        </p:txBody>
      </p:sp>
      <p:pic>
        <p:nvPicPr>
          <p:cNvPr id="240" name="圖片 5" descr="圖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5893" y="1737353"/>
            <a:ext cx="4928107" cy="1833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標題 1"/>
          <p:cNvSpPr txBox="1"/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作業</a:t>
            </a:r>
          </a:p>
        </p:txBody>
      </p:sp>
      <p:sp>
        <p:nvSpPr>
          <p:cNvPr id="243" name="內容版面配置區 2"/>
          <p:cNvSpPr txBox="1"/>
          <p:nvPr>
            <p:ph type="body" idx="1"/>
          </p:nvPr>
        </p:nvSpPr>
        <p:spPr>
          <a:xfrm>
            <a:off x="476089" y="1196752"/>
            <a:ext cx="8191821" cy="4351338"/>
          </a:xfrm>
          <a:prstGeom prst="rect">
            <a:avLst/>
          </a:prstGeom>
        </p:spPr>
        <p:txBody>
          <a:bodyPr/>
          <a:lstStyle/>
          <a:p>
            <a:pPr/>
            <a:r>
              <a:t>目標：使用 </a:t>
            </a:r>
            <a:r>
              <a:rPr>
                <a:solidFill>
                  <a:schemeClr val="accent5"/>
                </a:solidFill>
              </a:rPr>
              <a:t>Bootstrap 4</a:t>
            </a:r>
            <a:r>
              <a:rPr>
                <a:solidFill>
                  <a:schemeClr val="accent5"/>
                </a:solidFill>
              </a:rPr>
              <a:t> 與 </a:t>
            </a:r>
            <a:r>
              <a:rPr>
                <a:solidFill>
                  <a:schemeClr val="accent5"/>
                </a:solidFill>
              </a:rPr>
              <a:t>html</a:t>
            </a:r>
            <a:r>
              <a:rPr>
                <a:solidFill>
                  <a:schemeClr val="accent5"/>
                </a:solidFill>
              </a:rPr>
              <a:t> 寫一個</a:t>
            </a:r>
            <a:r>
              <a:rPr>
                <a:solidFill>
                  <a:srgbClr val="FF0000"/>
                </a:solidFill>
              </a:rPr>
              <a:t>個人頁面</a:t>
            </a:r>
            <a:r>
              <a:t>。</a:t>
            </a:r>
          </a:p>
          <a:p>
            <a:pPr/>
            <a:r>
              <a:t>需使用 </a:t>
            </a:r>
            <a:r>
              <a:rPr>
                <a:solidFill>
                  <a:srgbClr val="0070C0"/>
                </a:solidFill>
              </a:rPr>
              <a:t>Navbar</a:t>
            </a:r>
            <a:r>
              <a:t>、</a:t>
            </a:r>
            <a:r>
              <a:rPr>
                <a:solidFill>
                  <a:srgbClr val="0070C0"/>
                </a:solidFill>
              </a:rPr>
              <a:t>button</a:t>
            </a:r>
            <a:r>
              <a:t>、</a:t>
            </a:r>
            <a:r>
              <a:rPr>
                <a:solidFill>
                  <a:srgbClr val="0070C0"/>
                </a:solidFill>
              </a:rPr>
              <a:t>Dropdown</a:t>
            </a:r>
            <a:r>
              <a:rPr>
                <a:solidFill>
                  <a:srgbClr val="0070C0"/>
                </a:solidFill>
              </a:rPr>
              <a:t>、Carousel</a:t>
            </a:r>
          </a:p>
          <a:p>
            <a:pPr/>
            <a:r>
              <a:t>提示：可以利用 </a:t>
            </a:r>
            <a:r>
              <a:rPr>
                <a:solidFill>
                  <a:srgbClr val="0070C0"/>
                </a:solidFill>
              </a:rPr>
              <a:t>Bootstrap</a:t>
            </a:r>
            <a:r>
              <a:rPr>
                <a:solidFill>
                  <a:srgbClr val="0070C0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4</a:t>
            </a:r>
            <a:r>
              <a:rPr>
                <a:solidFill>
                  <a:srgbClr val="0070C0"/>
                </a:solidFill>
              </a:rPr>
              <a:t> 網格系統 </a:t>
            </a:r>
            <a:r>
              <a:t>進行畫面排版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9620" y="1080965"/>
            <a:ext cx="4624760" cy="4624757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lide Number Placeholder 5"/>
          <p:cNvSpPr txBox="1"/>
          <p:nvPr>
            <p:ph type="sldNum" sz="quarter" idx="4294967295"/>
          </p:nvPr>
        </p:nvSpPr>
        <p:spPr>
          <a:xfrm>
            <a:off x="4423378" y="6356351"/>
            <a:ext cx="297242" cy="2779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標題 1"/>
          <p:cNvSpPr txBox="1"/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心得回饋</a:t>
            </a:r>
          </a:p>
        </p:txBody>
      </p:sp>
      <p:sp>
        <p:nvSpPr>
          <p:cNvPr id="248" name="https://forms.gle/m3KJHhHoDAU7V1EQ6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2417267" y="5328823"/>
            <a:ext cx="430946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https://forms.gle/m3KJHhHoDAU7V1EQ6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 txBox="1"/>
          <p:nvPr>
            <p:ph type="sldNum" sz="quarter" idx="4294967295"/>
          </p:nvPr>
        </p:nvSpPr>
        <p:spPr>
          <a:xfrm>
            <a:off x="4471656" y="6356351"/>
            <a:ext cx="200689" cy="2779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標題 1"/>
          <p:cNvSpPr txBox="1"/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class</a:t>
            </a:r>
            <a:r>
              <a:t> 屬性</a:t>
            </a:r>
          </a:p>
        </p:txBody>
      </p:sp>
      <p:sp>
        <p:nvSpPr>
          <p:cNvPr id="107" name="矩形 3"/>
          <p:cNvSpPr txBox="1"/>
          <p:nvPr/>
        </p:nvSpPr>
        <p:spPr>
          <a:xfrm>
            <a:off x="210206" y="1337337"/>
            <a:ext cx="8723588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25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&lt;p class="</a:t>
            </a:r>
            <a:r>
              <a:rPr>
                <a:solidFill>
                  <a:schemeClr val="accent2"/>
                </a:solidFill>
              </a:rPr>
              <a:t>myClassOne</a:t>
            </a:r>
            <a:r>
              <a:t> </a:t>
            </a:r>
            <a:r>
              <a:rPr>
                <a:solidFill>
                  <a:srgbClr val="00B050"/>
                </a:solidFill>
              </a:rPr>
              <a:t>myClassTwo</a:t>
            </a:r>
            <a:r>
              <a:t>"&gt;多個class測試&lt;/p&gt;</a:t>
            </a:r>
          </a:p>
        </p:txBody>
      </p:sp>
      <p:pic>
        <p:nvPicPr>
          <p:cNvPr id="108" name="圖片 5" descr="圖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3062" y="2157146"/>
            <a:ext cx="6978569" cy="8367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圖片 7" descr="圖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1250" y="3125256"/>
            <a:ext cx="4381500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圖片 9" descr="圖片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25700" y="5159904"/>
            <a:ext cx="4292600" cy="99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5"/>
          <p:cNvSpPr txBox="1"/>
          <p:nvPr>
            <p:ph type="sldNum" sz="quarter" idx="4294967295"/>
          </p:nvPr>
        </p:nvSpPr>
        <p:spPr>
          <a:xfrm>
            <a:off x="4471656" y="6356351"/>
            <a:ext cx="200689" cy="2779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標題 1"/>
          <p:cNvSpPr txBox="1"/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Bootstrap 4</a:t>
            </a:r>
          </a:p>
        </p:txBody>
      </p:sp>
      <p:sp>
        <p:nvSpPr>
          <p:cNvPr id="114" name="官網"/>
          <p:cNvSpPr txBox="1"/>
          <p:nvPr/>
        </p:nvSpPr>
        <p:spPr>
          <a:xfrm>
            <a:off x="4151629" y="5436932"/>
            <a:ext cx="840737" cy="622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官網</a:t>
            </a:r>
          </a:p>
        </p:txBody>
      </p:sp>
      <p:pic>
        <p:nvPicPr>
          <p:cNvPr id="115" name="圖片 6" descr="圖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9493" y="973292"/>
            <a:ext cx="6245012" cy="4167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5"/>
          <p:cNvSpPr txBox="1"/>
          <p:nvPr>
            <p:ph type="sldNum" sz="quarter" idx="4294967295"/>
          </p:nvPr>
        </p:nvSpPr>
        <p:spPr>
          <a:xfrm>
            <a:off x="4471656" y="6356351"/>
            <a:ext cx="200689" cy="2779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標題 1"/>
          <p:cNvSpPr txBox="1"/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科普：Bootstrap 4</a:t>
            </a:r>
          </a:p>
        </p:txBody>
      </p:sp>
      <p:sp>
        <p:nvSpPr>
          <p:cNvPr id="119" name="內容版面配置區 2"/>
          <p:cNvSpPr txBox="1"/>
          <p:nvPr>
            <p:ph type="body" idx="1"/>
          </p:nvPr>
        </p:nvSpPr>
        <p:spPr>
          <a:xfrm>
            <a:off x="210206" y="1253331"/>
            <a:ext cx="8513382" cy="4800628"/>
          </a:xfrm>
          <a:prstGeom prst="rect">
            <a:avLst/>
          </a:prstGeom>
        </p:spPr>
        <p:txBody>
          <a:bodyPr anchor="ctr"/>
          <a:lstStyle/>
          <a:p>
            <a:pPr marL="138873" indent="-138873" defTabSz="555498">
              <a:lnSpc>
                <a:spcPct val="135000"/>
              </a:lnSpc>
              <a:spcBef>
                <a:spcPts val="500"/>
              </a:spcBef>
              <a:defRPr sz="32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一種開源的前端框架</a:t>
            </a:r>
          </a:p>
          <a:p>
            <a:pPr marL="138873" indent="-138873" defTabSz="555498">
              <a:lnSpc>
                <a:spcPct val="135000"/>
              </a:lnSpc>
              <a:spcBef>
                <a:spcPts val="500"/>
              </a:spcBef>
              <a:defRPr sz="32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在美化網頁時，使開發上更加便利</a:t>
            </a:r>
          </a:p>
          <a:p>
            <a:pPr marL="138873" indent="-138873" defTabSz="555498">
              <a:lnSpc>
                <a:spcPct val="135000"/>
              </a:lnSpc>
              <a:spcBef>
                <a:spcPts val="500"/>
              </a:spcBef>
              <a:defRPr sz="32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多樣化的樣式可供套用</a:t>
            </a:r>
          </a:p>
          <a:p>
            <a:pPr marL="138873" indent="-138873" defTabSz="555498">
              <a:lnSpc>
                <a:spcPct val="135000"/>
              </a:lnSpc>
              <a:spcBef>
                <a:spcPts val="500"/>
              </a:spcBef>
              <a:defRPr sz="32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可重覆使用的元件樣式</a:t>
            </a:r>
          </a:p>
          <a:p>
            <a:pPr marL="138873" indent="-138873" defTabSz="555498">
              <a:lnSpc>
                <a:spcPct val="135000"/>
              </a:lnSpc>
              <a:spcBef>
                <a:spcPts val="500"/>
              </a:spcBef>
              <a:defRPr sz="32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自帶自適應功能（</a:t>
            </a:r>
            <a:r>
              <a:t>RWD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標題 1"/>
          <p:cNvSpPr txBox="1"/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便利的 Bootstrap</a:t>
            </a:r>
          </a:p>
        </p:txBody>
      </p:sp>
      <p:pic>
        <p:nvPicPr>
          <p:cNvPr id="122" name="圖片 6" descr="圖片 6"/>
          <p:cNvPicPr>
            <a:picLocks noChangeAspect="1"/>
          </p:cNvPicPr>
          <p:nvPr/>
        </p:nvPicPr>
        <p:blipFill>
          <a:blip r:embed="rId2">
            <a:extLst/>
          </a:blip>
          <a:srcRect l="0" t="5575" r="0" b="7666"/>
          <a:stretch>
            <a:fillRect/>
          </a:stretch>
        </p:blipFill>
        <p:spPr>
          <a:xfrm>
            <a:off x="3543300" y="3914078"/>
            <a:ext cx="2057400" cy="925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圖片 8" descr="圖片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609" y="3228406"/>
            <a:ext cx="6840789" cy="348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標題 1"/>
          <p:cNvSpPr txBox="1"/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使用 Bootstrap - CDN - CSS</a:t>
            </a:r>
          </a:p>
        </p:txBody>
      </p:sp>
      <p:sp>
        <p:nvSpPr>
          <p:cNvPr id="126" name="內容版面配置區 2"/>
          <p:cNvSpPr txBox="1"/>
          <p:nvPr>
            <p:ph type="body" idx="1"/>
          </p:nvPr>
        </p:nvSpPr>
        <p:spPr>
          <a:xfrm>
            <a:off x="0" y="1045021"/>
            <a:ext cx="9144000" cy="5021242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70000"/>
              </a:lnSpc>
              <a:buSzTx/>
              <a:buNone/>
              <a:defRPr b="1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Bootstrap CSS</a:t>
            </a:r>
          </a:p>
          <a:p>
            <a:pPr marL="0" indent="0">
              <a:lnSpc>
                <a:spcPct val="170000"/>
              </a:lnSpc>
              <a:buSzTx/>
              <a:buNone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chemeClr val="accent2"/>
                </a:solidFill>
              </a:rPr>
              <a:t>link</a:t>
            </a:r>
            <a:r>
              <a:t> rel="</a:t>
            </a:r>
            <a:r>
              <a:rPr>
                <a:solidFill>
                  <a:srgbClr val="00B050"/>
                </a:solidFill>
              </a:rPr>
              <a:t>stylesheet</a:t>
            </a:r>
            <a:r>
              <a:t>" href="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https://stackpath.bootstrapcdn.com/bootstrap/4.5.0/css/bootstrap.min.css</a:t>
            </a:r>
            <a:r>
              <a:t>" 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標題 1"/>
          <p:cNvSpPr txBox="1"/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使用 Bootstrap - CDN - JS</a:t>
            </a:r>
          </a:p>
        </p:txBody>
      </p:sp>
      <p:sp>
        <p:nvSpPr>
          <p:cNvPr id="131" name="內容版面配置區 2"/>
          <p:cNvSpPr txBox="1"/>
          <p:nvPr>
            <p:ph type="body" idx="1"/>
          </p:nvPr>
        </p:nvSpPr>
        <p:spPr>
          <a:xfrm>
            <a:off x="0" y="1045021"/>
            <a:ext cx="9144000" cy="5021242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36000"/>
              </a:lnSpc>
              <a:buSzTx/>
              <a:buNone/>
              <a:defRPr b="1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Jquery</a:t>
            </a:r>
            <a:endParaRPr sz="2400"/>
          </a:p>
          <a:p>
            <a:pPr marL="0" indent="0">
              <a:lnSpc>
                <a:spcPct val="136000"/>
              </a:lnSpc>
              <a:buSz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 sz="1900">
                <a:solidFill>
                  <a:schemeClr val="accent2"/>
                </a:solidFill>
              </a:rPr>
              <a:t>script</a:t>
            </a:r>
            <a:r>
              <a:t> src="</a:t>
            </a:r>
            <a:r>
              <a:rPr>
                <a:solidFill>
                  <a:srgbClr val="00B050"/>
                </a:solidFill>
              </a:rPr>
              <a:t>https://code.jquery.com/jquery-3.5.1.slim.min.js</a:t>
            </a:r>
            <a:r>
              <a:t>"&gt;&lt;/</a:t>
            </a:r>
            <a:r>
              <a:rPr sz="1900">
                <a:solidFill>
                  <a:schemeClr val="accent2"/>
                </a:solidFill>
              </a:rPr>
              <a:t>script</a:t>
            </a:r>
            <a:r>
              <a:t>&gt;</a:t>
            </a:r>
            <a:endParaRPr sz="1900"/>
          </a:p>
          <a:p>
            <a:pPr marL="0" indent="0">
              <a:lnSpc>
                <a:spcPct val="136000"/>
              </a:lnSpc>
              <a:buSzTx/>
              <a:buNone/>
              <a:defRPr b="1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Popper</a:t>
            </a:r>
            <a:r>
              <a:rPr b="0" sz="1800">
                <a:solidFill>
                  <a:srgbClr val="000000"/>
                </a:solidFill>
              </a:rPr>
              <a:t>&lt;</a:t>
            </a:r>
            <a:r>
              <a:rPr b="0" sz="1800">
                <a:solidFill>
                  <a:schemeClr val="accent2"/>
                </a:solidFill>
              </a:rPr>
              <a:t>script</a:t>
            </a:r>
            <a:r>
              <a:rPr b="0" sz="1800">
                <a:solidFill>
                  <a:srgbClr val="000000"/>
                </a:solidFill>
              </a:rPr>
              <a:t> src="</a:t>
            </a:r>
            <a:r>
              <a:rPr b="0" sz="1800">
                <a:solidFill>
                  <a:srgbClr val="00B050"/>
                </a:solidFill>
              </a:rPr>
              <a:t>https://cdn.jsdelivr.net/npm/popper.js@1.16.0/dist/umd/popper.min.js</a:t>
            </a:r>
            <a:r>
              <a:rPr b="0" sz="1800">
                <a:solidFill>
                  <a:srgbClr val="000000"/>
                </a:solidFill>
              </a:rPr>
              <a:t>"&gt;&lt;/</a:t>
            </a:r>
            <a:r>
              <a:rPr b="0" sz="1800">
                <a:solidFill>
                  <a:schemeClr val="accent2"/>
                </a:solidFill>
              </a:rPr>
              <a:t>script</a:t>
            </a:r>
            <a:r>
              <a:rPr b="0" sz="1800">
                <a:solidFill>
                  <a:srgbClr val="000000"/>
                </a:solidFill>
              </a:rPr>
              <a:t>&gt;</a:t>
            </a:r>
            <a:endParaRPr sz="1900"/>
          </a:p>
          <a:p>
            <a:pPr marL="0" indent="0">
              <a:lnSpc>
                <a:spcPct val="136000"/>
              </a:lnSpc>
              <a:buSzTx/>
              <a:buNone/>
              <a:defRPr b="1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Bootstrap js</a:t>
            </a:r>
            <a:br/>
            <a:r>
              <a:rPr b="0" sz="1800">
                <a:solidFill>
                  <a:srgbClr val="000000"/>
                </a:solidFill>
              </a:rPr>
              <a:t>&lt;</a:t>
            </a:r>
            <a:r>
              <a:rPr b="0" sz="1800">
                <a:solidFill>
                  <a:schemeClr val="accent2"/>
                </a:solidFill>
              </a:rPr>
              <a:t>script</a:t>
            </a:r>
            <a:r>
              <a:rPr b="0" sz="1800">
                <a:solidFill>
                  <a:srgbClr val="000000"/>
                </a:solidFill>
              </a:rPr>
              <a:t> src="</a:t>
            </a:r>
            <a:r>
              <a:rPr b="0" sz="1800">
                <a:solidFill>
                  <a:srgbClr val="00B050"/>
                </a:solidFill>
              </a:rPr>
              <a:t>https://stackpath.bootstrapcdn.com/bootstrap/4.5.0/js/bootstrap.min.js</a:t>
            </a:r>
            <a:r>
              <a:rPr b="0" sz="1800">
                <a:solidFill>
                  <a:srgbClr val="000000"/>
                </a:solidFill>
              </a:rPr>
              <a:t>"&gt;&lt;/</a:t>
            </a:r>
            <a:r>
              <a:rPr b="0" sz="1800">
                <a:solidFill>
                  <a:schemeClr val="accent2"/>
                </a:solidFill>
              </a:rPr>
              <a:t>script</a:t>
            </a:r>
            <a:r>
              <a:rPr b="0" sz="180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 Placeholder 5"/>
          <p:cNvSpPr txBox="1"/>
          <p:nvPr>
            <p:ph type="sldNum" sz="quarter" idx="4294967295"/>
          </p:nvPr>
        </p:nvSpPr>
        <p:spPr>
          <a:xfrm>
            <a:off x="4471656" y="6356351"/>
            <a:ext cx="200689" cy="2779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標題 1"/>
          <p:cNvSpPr txBox="1"/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Bootstrap 顏色</a:t>
            </a:r>
          </a:p>
        </p:txBody>
      </p:sp>
      <p:sp>
        <p:nvSpPr>
          <p:cNvPr id="137" name="文字方塊 5"/>
          <p:cNvSpPr txBox="1"/>
          <p:nvPr/>
        </p:nvSpPr>
        <p:spPr>
          <a:xfrm>
            <a:off x="1231538" y="1255266"/>
            <a:ext cx="1713344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.text-</a:t>
            </a:r>
            <a:r>
              <a:rPr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138" name="矩形 3"/>
          <p:cNvSpPr txBox="1"/>
          <p:nvPr/>
        </p:nvSpPr>
        <p:spPr>
          <a:xfrm>
            <a:off x="2319298" y="2023138"/>
            <a:ext cx="4505403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Bootstrap 顏色名稱</a:t>
            </a:r>
          </a:p>
        </p:txBody>
      </p:sp>
      <p:pic>
        <p:nvPicPr>
          <p:cNvPr id="139" name="圖片 7" descr="圖片 7"/>
          <p:cNvPicPr>
            <a:picLocks noChangeAspect="1"/>
          </p:cNvPicPr>
          <p:nvPr/>
        </p:nvPicPr>
        <p:blipFill>
          <a:blip r:embed="rId2">
            <a:extLst/>
          </a:blip>
          <a:srcRect l="5392" t="0" r="4385" b="0"/>
          <a:stretch>
            <a:fillRect/>
          </a:stretch>
        </p:blipFill>
        <p:spPr>
          <a:xfrm>
            <a:off x="2273579" y="3102393"/>
            <a:ext cx="2016614" cy="2935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圖片 8" descr="圖片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8056" y="3102393"/>
            <a:ext cx="1872365" cy="293548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字方塊 11"/>
          <p:cNvSpPr txBox="1"/>
          <p:nvPr/>
        </p:nvSpPr>
        <p:spPr>
          <a:xfrm>
            <a:off x="3788807" y="1255266"/>
            <a:ext cx="1523029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.bg-</a:t>
            </a:r>
            <a:r>
              <a:rPr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142" name="文字方塊 12"/>
          <p:cNvSpPr txBox="1"/>
          <p:nvPr/>
        </p:nvSpPr>
        <p:spPr>
          <a:xfrm>
            <a:off x="6150507" y="1217438"/>
            <a:ext cx="1628883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.btn-</a:t>
            </a:r>
            <a:r>
              <a:rPr>
                <a:solidFill>
                  <a:srgbClr val="FF0000"/>
                </a:solidFill>
              </a:rPr>
              <a:t>XXX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