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77" r:id="rId3"/>
    <p:sldId id="27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預設章節" id="{BC1A6CAE-98F8-AF48-A0CE-52098F290BFE}">
          <p14:sldIdLst>
            <p14:sldId id="256"/>
          </p14:sldIdLst>
        </p14:section>
        <p14:section name="class" id="{9AF8FC3F-748F-3D4E-9700-4D5A0765CA48}">
          <p14:sldIdLst>
            <p14:sldId id="277"/>
            <p14:sldId id="278"/>
          </p14:sldIdLst>
        </p14:section>
        <p14:section name="Bootstrap 4" id="{CDA21BAB-37CD-6049-9DDC-5035EFBF32A5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1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path.bootstrapcdn.com/bootstrap/4.5.0/css/bootstrap.min.cs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，各位，又是個嶄新的一天到來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&lt;</a:t>
            </a:r>
            <a:r>
              <a:rPr>
                <a:solidFill>
                  <a:schemeClr val="accent2"/>
                </a:solidFill>
              </a:rPr>
              <a:t>link</a:t>
            </a:r>
            <a:r>
              <a:t> rel="</a:t>
            </a:r>
            <a:r>
              <a:rPr>
                <a:solidFill>
                  <a:srgbClr val="00B050"/>
                </a:solidFill>
              </a:rPr>
              <a:t>stylesheet</a:t>
            </a:r>
            <a:r>
              <a:t>" href="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https://stackpath.bootstrapcdn.com/bootstrap/4.5.0/css/bootstrap.min.css</a:t>
            </a:r>
            <a:r>
              <a:rPr>
                <a:solidFill>
                  <a:srgbClr val="00B050"/>
                </a:solidFill>
              </a:rPr>
              <a:t>"</a:t>
            </a:r>
            <a:r>
              <a:t>&gt;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&lt;script src="https://code.jquery.com/jquery-3.5.1.slim.min.js"&gt;&lt;/script&gt;</a:t>
            </a:r>
          </a:p>
          <a:p>
            <a:r>
              <a:t>&lt;script src="https://cdn.jsdelivr.net/npm/popper.js@1.16.0/dist/umd/popper.min.js"&gt;&lt;/script&gt;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&lt;script src="https://stackpath.bootstrapcdn.com/bootstrap/4.5.0/js/bootstrap.min.js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"</a:t>
            </a:r>
            <a:r>
              <a:t>&gt;&lt;/script&gt;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0" algn="ctr">
              <a:buSzTx/>
              <a:buFontTx/>
              <a:buNone/>
              <a:defRPr sz="1800"/>
            </a:lvl2pPr>
            <a:lvl3pPr marL="0" indent="0" algn="ctr">
              <a:buSzTx/>
              <a:buFontTx/>
              <a:buNone/>
              <a:defRPr sz="1800"/>
            </a:lvl3pPr>
            <a:lvl4pPr marL="0" indent="0" algn="ctr">
              <a:buSzTx/>
              <a:buFontTx/>
              <a:buNone/>
              <a:defRPr sz="1800"/>
            </a:lvl4pPr>
            <a:lvl5pPr marL="0" indent="0" algn="ctr">
              <a:buSzTx/>
              <a:buFontTx/>
              <a:buNone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294578" y="6232199"/>
            <a:ext cx="258623" cy="248303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1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大標題文字"/>
          <p:cNvSpPr txBox="1">
            <a:spLocks noGrp="1"/>
          </p:cNvSpPr>
          <p:nvPr>
            <p:ph type="title"/>
          </p:nvPr>
        </p:nvSpPr>
        <p:spPr>
          <a:xfrm>
            <a:off x="623887" y="1709740"/>
            <a:ext cx="7886701" cy="2852739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大標題文字</a:t>
            </a:r>
          </a:p>
        </p:txBody>
      </p:sp>
      <p:sp>
        <p:nvSpPr>
          <p:cNvPr id="3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23887" y="4589464"/>
            <a:ext cx="7886701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0">
              <a:buSzTx/>
              <a:buFontTx/>
              <a:buNone/>
              <a:defRPr sz="1800"/>
            </a:lvl2pPr>
            <a:lvl3pPr marL="0" indent="0">
              <a:buSzTx/>
              <a:buFontTx/>
              <a:buNone/>
              <a:defRPr sz="1800"/>
            </a:lvl3pPr>
            <a:lvl4pPr marL="0" indent="0">
              <a:buSzTx/>
              <a:buFontTx/>
              <a:buNone/>
              <a:defRPr sz="1800"/>
            </a:lvl4pPr>
            <a:lvl5pPr marL="0" indent="0">
              <a:buSzTx/>
              <a:buFontTx/>
              <a:buNone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294578" y="6232199"/>
            <a:ext cx="258623" cy="248303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9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4" cy="333086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大標題文字"/>
          <p:cNvSpPr txBox="1">
            <a:spLocks noGrp="1"/>
          </p:cNvSpPr>
          <p:nvPr>
            <p:ph type="title"/>
          </p:nvPr>
        </p:nvSpPr>
        <p:spPr>
          <a:xfrm>
            <a:off x="629841" y="365128"/>
            <a:ext cx="7886701" cy="1325563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8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29841" y="1681163"/>
            <a:ext cx="3868342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buSzTx/>
              <a:buFontTx/>
              <a:buNone/>
              <a:defRPr sz="1800" b="1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buSzTx/>
              <a:buFontTx/>
              <a:buNone/>
              <a:defRPr sz="1800" b="1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buSzTx/>
              <a:buFontTx/>
              <a:buNone/>
              <a:defRPr sz="1800" b="1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buSzTx/>
              <a:buFontTx/>
              <a:buNone/>
              <a:defRPr sz="1800" b="1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29151" y="1681163"/>
            <a:ext cx="3887393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4" cy="333086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大標題文字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大標題文字</a:t>
            </a:r>
          </a:p>
        </p:txBody>
      </p:sp>
      <p:sp>
        <p:nvSpPr>
          <p:cNvPr id="73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3887391" y="987428"/>
            <a:ext cx="4629152" cy="487362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19"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29839" y="2057400"/>
            <a:ext cx="2949182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4" cy="333086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大標題文字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大標題文字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3887391" y="987428"/>
            <a:ext cx="4629152" cy="48736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0">
              <a:buSzTx/>
              <a:buFontTx/>
              <a:buNone/>
              <a:defRPr sz="1200"/>
            </a:lvl2pPr>
            <a:lvl3pPr marL="0" indent="0">
              <a:buSzTx/>
              <a:buFontTx/>
              <a:buNone/>
              <a:defRPr sz="1200"/>
            </a:lvl3pPr>
            <a:lvl4pPr marL="0" indent="0">
              <a:buSzTx/>
              <a:buFontTx/>
              <a:buNone/>
              <a:defRPr sz="1200"/>
            </a:lvl4pPr>
            <a:lvl5pPr marL="0" indent="0">
              <a:buSzTx/>
              <a:buFontTx/>
              <a:buNone/>
              <a:defRPr sz="1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4" cy="333086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23380" y="6356351"/>
            <a:ext cx="297243" cy="277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 sz="1500">
                <a:solidFill>
                  <a:srgbClr val="2582E1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8556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914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43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72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201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m3KJHhHoDAU7V1EQ6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path.bootstrapcdn.com/bootstrap/4.5.0/css/bootstrap.min.cs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標題 1"/>
          <p:cNvSpPr txBox="1">
            <a:spLocks noGrp="1"/>
          </p:cNvSpPr>
          <p:nvPr>
            <p:ph type="ctrTitle"/>
          </p:nvPr>
        </p:nvSpPr>
        <p:spPr>
          <a:xfrm>
            <a:off x="0" y="2806443"/>
            <a:ext cx="9134741" cy="1091459"/>
          </a:xfrm>
          <a:prstGeom prst="rect">
            <a:avLst/>
          </a:prstGeom>
        </p:spPr>
        <p:txBody>
          <a:bodyPr/>
          <a:lstStyle>
            <a:lvl1pPr defTabSz="651509">
              <a:defRPr sz="57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網頁組</a:t>
            </a:r>
          </a:p>
        </p:txBody>
      </p:sp>
      <p:pic>
        <p:nvPicPr>
          <p:cNvPr id="95" name="圖片 4" descr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94" y="2351634"/>
            <a:ext cx="1887884" cy="1887884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圖片 1" descr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24" y="2354469"/>
            <a:ext cx="1586697" cy="1885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71656" y="6356351"/>
            <a:ext cx="200691" cy="2779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33" name="標題 1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Bootstrap 下拉選單</a:t>
            </a:r>
          </a:p>
        </p:txBody>
      </p:sp>
      <p:pic>
        <p:nvPicPr>
          <p:cNvPr id="134" name="圖片 4" descr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952" y="1696416"/>
            <a:ext cx="3780184" cy="3465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71656" y="6356351"/>
            <a:ext cx="200691" cy="2779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37" name="標題 1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Bootstrap 下拉選單</a:t>
            </a:r>
          </a:p>
        </p:txBody>
      </p:sp>
      <p:pic>
        <p:nvPicPr>
          <p:cNvPr id="138" name="圖片 2" descr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" y="1974850"/>
            <a:ext cx="9004300" cy="29083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矩形: 圓角 4"/>
          <p:cNvSpPr/>
          <p:nvPr/>
        </p:nvSpPr>
        <p:spPr>
          <a:xfrm>
            <a:off x="6675246" y="2533649"/>
            <a:ext cx="1154304" cy="252001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0" name="文字方塊 5"/>
          <p:cNvSpPr txBox="1"/>
          <p:nvPr/>
        </p:nvSpPr>
        <p:spPr>
          <a:xfrm>
            <a:off x="6633579" y="2054194"/>
            <a:ext cx="1237637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rgbClr val="FF00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觸發事件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圖片 3" descr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40" y="3200400"/>
            <a:ext cx="17172882" cy="858645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標題 1"/>
          <p:cNvSpPr txBox="1"/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algn="ctr" defTabSz="685800">
              <a:lnSpc>
                <a:spcPct val="90000"/>
              </a:lnSpc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Bootstrap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導航列（</a:t>
            </a:r>
            <a:r>
              <a:t>Navbar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）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23379" y="6356351"/>
            <a:ext cx="297244" cy="2779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146" name="圖片 5" descr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51" y="921953"/>
            <a:ext cx="5523838" cy="5389578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標題 1"/>
          <p:cNvSpPr txBox="1"/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algn="ctr" defTabSz="685800">
              <a:lnSpc>
                <a:spcPct val="90000"/>
              </a:lnSpc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Bootstrap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導航列（</a:t>
            </a:r>
            <a:r>
              <a:t>Navbar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）</a:t>
            </a:r>
          </a:p>
        </p:txBody>
      </p:sp>
      <p:sp>
        <p:nvSpPr>
          <p:cNvPr id="148" name="矩形: 圓角 1"/>
          <p:cNvSpPr/>
          <p:nvPr/>
        </p:nvSpPr>
        <p:spPr>
          <a:xfrm>
            <a:off x="2007996" y="2481943"/>
            <a:ext cx="1276141" cy="190920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9" name="接點: 肘形 7"/>
          <p:cNvSpPr/>
          <p:nvPr/>
        </p:nvSpPr>
        <p:spPr>
          <a:xfrm flipV="1">
            <a:off x="3047999" y="1637881"/>
            <a:ext cx="2699489" cy="805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44" y="0"/>
                </a:lnTo>
                <a:lnTo>
                  <a:pt x="244" y="21600"/>
                </a:lnTo>
                <a:lnTo>
                  <a:pt x="21600" y="21600"/>
                </a:lnTo>
              </a:path>
            </a:pathLst>
          </a:custGeom>
          <a:ln w="5715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50" name="文字方塊 15"/>
          <p:cNvSpPr txBox="1"/>
          <p:nvPr/>
        </p:nvSpPr>
        <p:spPr>
          <a:xfrm>
            <a:off x="5859865" y="1391742"/>
            <a:ext cx="3284135" cy="2409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600">
                <a:solidFill>
                  <a:schemeClr val="accent5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navbar-expand-</a:t>
            </a:r>
            <a:r>
              <a:rPr>
                <a:solidFill>
                  <a:schemeClr val="accent2"/>
                </a:solidFill>
              </a:rPr>
              <a:t>xl</a:t>
            </a:r>
            <a:r>
              <a:t> | </a:t>
            </a:r>
            <a:r>
              <a:rPr>
                <a:solidFill>
                  <a:schemeClr val="accent2"/>
                </a:solidFill>
              </a:rPr>
              <a:t>lg</a:t>
            </a:r>
            <a:r>
              <a:t> | </a:t>
            </a:r>
            <a:r>
              <a:rPr>
                <a:solidFill>
                  <a:schemeClr val="accent2"/>
                </a:solidFill>
              </a:rPr>
              <a:t>md</a:t>
            </a:r>
            <a:r>
              <a:t> | </a:t>
            </a:r>
            <a:r>
              <a:rPr>
                <a:solidFill>
                  <a:schemeClr val="accent2"/>
                </a:solidFill>
              </a:rPr>
              <a:t>sm</a:t>
            </a:r>
            <a:br>
              <a:rPr>
                <a:solidFill>
                  <a:schemeClr val="accent2"/>
                </a:solidFill>
              </a:rPr>
            </a:br>
            <a:r>
              <a:t>根據畫面大小做響應式的排列</a:t>
            </a:r>
          </a:p>
          <a:p>
            <a:pPr>
              <a:lnSpc>
                <a:spcPct val="150000"/>
              </a:lnSpc>
              <a:defRPr sz="1600">
                <a:solidFill>
                  <a:schemeClr val="accent5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sm： ≥ 576px（平板）</a:t>
            </a:r>
          </a:p>
          <a:p>
            <a:pPr>
              <a:lnSpc>
                <a:spcPct val="150000"/>
              </a:lnSpc>
              <a:defRPr sz="1600">
                <a:solidFill>
                  <a:schemeClr val="accent5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md：≥ 768px （桌面顯示器）</a:t>
            </a:r>
          </a:p>
          <a:p>
            <a:pPr>
              <a:lnSpc>
                <a:spcPct val="150000"/>
              </a:lnSpc>
              <a:defRPr sz="1600">
                <a:solidFill>
                  <a:schemeClr val="accent5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lg：≥ 992px （大桌面顯示器）</a:t>
            </a:r>
          </a:p>
          <a:p>
            <a:pPr>
              <a:lnSpc>
                <a:spcPct val="150000"/>
              </a:lnSpc>
              <a:defRPr sz="1600">
                <a:solidFill>
                  <a:schemeClr val="accent5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xl：≥ 1200px （超大桌面顯示器）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23379" y="6356351"/>
            <a:ext cx="297244" cy="2779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53" name="標題 1"/>
          <p:cNvSpPr txBox="1"/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algn="ctr" defTabSz="685800">
              <a:lnSpc>
                <a:spcPct val="90000"/>
              </a:lnSpc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Bootstrap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圖片輪播（</a:t>
            </a:r>
            <a:r>
              <a:t>Carousel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）</a:t>
            </a:r>
          </a:p>
        </p:txBody>
      </p:sp>
      <p:grpSp>
        <p:nvGrpSpPr>
          <p:cNvPr id="156" name="圖片 2"/>
          <p:cNvGrpSpPr/>
          <p:nvPr/>
        </p:nvGrpSpPr>
        <p:grpSpPr>
          <a:xfrm>
            <a:off x="177800" y="1043103"/>
            <a:ext cx="8585200" cy="4884020"/>
            <a:chOff x="0" y="0"/>
            <a:chExt cx="8585200" cy="4884018"/>
          </a:xfrm>
        </p:grpSpPr>
        <p:pic>
          <p:nvPicPr>
            <p:cNvPr id="154" name="image13.png" descr="image13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38100" y="54820"/>
              <a:ext cx="8509000" cy="4791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5" name="矩形"/>
            <p:cNvSpPr/>
            <p:nvPr/>
          </p:nvSpPr>
          <p:spPr>
            <a:xfrm>
              <a:off x="0" y="0"/>
              <a:ext cx="8585200" cy="4884019"/>
            </a:xfrm>
            <a:prstGeom prst="rect">
              <a:avLst/>
            </a:prstGeom>
            <a:noFill/>
            <a:ln w="762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7" name="矩形: 圓角 8"/>
          <p:cNvSpPr/>
          <p:nvPr/>
        </p:nvSpPr>
        <p:spPr>
          <a:xfrm>
            <a:off x="3453812" y="5554159"/>
            <a:ext cx="2026288" cy="303147"/>
          </a:xfrm>
          <a:prstGeom prst="roundRect">
            <a:avLst>
              <a:gd name="adj" fmla="val 16667"/>
            </a:avLst>
          </a:prstGeom>
          <a:ln w="38100">
            <a:solidFill>
              <a:srgbClr val="FFFF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58" name="矩形: 圓角 10"/>
          <p:cNvSpPr/>
          <p:nvPr/>
        </p:nvSpPr>
        <p:spPr>
          <a:xfrm>
            <a:off x="504826" y="3305175"/>
            <a:ext cx="514349" cy="388661"/>
          </a:xfrm>
          <a:prstGeom prst="roundRect">
            <a:avLst>
              <a:gd name="adj" fmla="val 16667"/>
            </a:avLst>
          </a:prstGeom>
          <a:ln w="38100">
            <a:solidFill>
              <a:srgbClr val="FFFF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59" name="矩形: 圓角 11"/>
          <p:cNvSpPr/>
          <p:nvPr/>
        </p:nvSpPr>
        <p:spPr>
          <a:xfrm>
            <a:off x="7934325" y="3305175"/>
            <a:ext cx="514350" cy="388661"/>
          </a:xfrm>
          <a:prstGeom prst="roundRect">
            <a:avLst>
              <a:gd name="adj" fmla="val 16667"/>
            </a:avLst>
          </a:prstGeom>
          <a:ln w="38100">
            <a:solidFill>
              <a:srgbClr val="FFFF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60" name="文字方塊 13"/>
          <p:cNvSpPr txBox="1"/>
          <p:nvPr/>
        </p:nvSpPr>
        <p:spPr>
          <a:xfrm>
            <a:off x="3652885" y="3222506"/>
            <a:ext cx="16281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000" b="1">
                <a:solidFill>
                  <a:srgbClr val="FFFF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切換按鈕</a:t>
            </a:r>
          </a:p>
        </p:txBody>
      </p:sp>
      <p:sp>
        <p:nvSpPr>
          <p:cNvPr id="161" name="箭號: 向右 17"/>
          <p:cNvSpPr/>
          <p:nvPr/>
        </p:nvSpPr>
        <p:spPr>
          <a:xfrm>
            <a:off x="5822274" y="3305175"/>
            <a:ext cx="1723550" cy="38866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62" name="箭號: 向右 19"/>
          <p:cNvSpPr/>
          <p:nvPr/>
        </p:nvSpPr>
        <p:spPr>
          <a:xfrm rot="10800000">
            <a:off x="1407676" y="3305175"/>
            <a:ext cx="1723551" cy="38866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63" name="文字方塊 20"/>
          <p:cNvSpPr txBox="1"/>
          <p:nvPr/>
        </p:nvSpPr>
        <p:spPr>
          <a:xfrm>
            <a:off x="3652884" y="4877915"/>
            <a:ext cx="16281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000" b="1">
                <a:solidFill>
                  <a:srgbClr val="FFFF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下方指標</a:t>
            </a:r>
          </a:p>
        </p:txBody>
      </p:sp>
      <p:sp>
        <p:nvSpPr>
          <p:cNvPr id="164" name="文字方塊 21"/>
          <p:cNvSpPr txBox="1"/>
          <p:nvPr/>
        </p:nvSpPr>
        <p:spPr>
          <a:xfrm>
            <a:off x="4033883" y="1047150"/>
            <a:ext cx="8661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000" b="1">
                <a:solidFill>
                  <a:schemeClr val="accent4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圖片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23379" y="6356351"/>
            <a:ext cx="297244" cy="2779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67" name="標題 1"/>
          <p:cNvSpPr txBox="1"/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algn="ctr" defTabSz="685800">
              <a:lnSpc>
                <a:spcPct val="90000"/>
              </a:lnSpc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Bootstrap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圖片輪播（</a:t>
            </a:r>
            <a:r>
              <a:t>Carousel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）</a:t>
            </a:r>
          </a:p>
        </p:txBody>
      </p:sp>
      <p:pic>
        <p:nvPicPr>
          <p:cNvPr id="168" name="圖片 6" descr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38" y="2113329"/>
            <a:ext cx="8173325" cy="263134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矩形: 圓角 10"/>
          <p:cNvSpPr/>
          <p:nvPr/>
        </p:nvSpPr>
        <p:spPr>
          <a:xfrm>
            <a:off x="5372100" y="2205718"/>
            <a:ext cx="628650" cy="251733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70" name="文字方塊 11"/>
          <p:cNvSpPr txBox="1"/>
          <p:nvPr/>
        </p:nvSpPr>
        <p:spPr>
          <a:xfrm>
            <a:off x="4046854" y="1121960"/>
            <a:ext cx="3279141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500" b="1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切換圖片時的過場效果</a:t>
            </a:r>
          </a:p>
        </p:txBody>
      </p:sp>
      <p:sp>
        <p:nvSpPr>
          <p:cNvPr id="171" name="箭號: 向右 12"/>
          <p:cNvSpPr/>
          <p:nvPr/>
        </p:nvSpPr>
        <p:spPr>
          <a:xfrm rot="5400000">
            <a:off x="5394978" y="1632376"/>
            <a:ext cx="582891" cy="3886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72" name="矩形: 圓角 13"/>
          <p:cNvSpPr/>
          <p:nvPr/>
        </p:nvSpPr>
        <p:spPr>
          <a:xfrm>
            <a:off x="6143625" y="2205718"/>
            <a:ext cx="2324100" cy="251733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73" name="文字方塊 14"/>
          <p:cNvSpPr txBox="1"/>
          <p:nvPr/>
        </p:nvSpPr>
        <p:spPr>
          <a:xfrm>
            <a:off x="6470332" y="1713220"/>
            <a:ext cx="167068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b="1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自動輪播圖片</a:t>
            </a:r>
          </a:p>
        </p:txBody>
      </p:sp>
      <p:sp>
        <p:nvSpPr>
          <p:cNvPr id="174" name="文字方塊 15"/>
          <p:cNvSpPr txBox="1"/>
          <p:nvPr/>
        </p:nvSpPr>
        <p:spPr>
          <a:xfrm>
            <a:off x="1666379" y="1737725"/>
            <a:ext cx="122495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b="1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任意名稱</a:t>
            </a:r>
          </a:p>
        </p:txBody>
      </p:sp>
      <p:sp>
        <p:nvSpPr>
          <p:cNvPr id="175" name="矩形: 圓角 16"/>
          <p:cNvSpPr/>
          <p:nvPr/>
        </p:nvSpPr>
        <p:spPr>
          <a:xfrm>
            <a:off x="1042987" y="2194937"/>
            <a:ext cx="2471739" cy="251733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23379" y="6356351"/>
            <a:ext cx="297244" cy="2779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78" name="標題 1"/>
          <p:cNvSpPr txBox="1"/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algn="ctr" defTabSz="685800">
              <a:lnSpc>
                <a:spcPct val="90000"/>
              </a:lnSpc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Bootstrap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圖片輪播（</a:t>
            </a:r>
            <a:r>
              <a:t>Carousel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）</a:t>
            </a:r>
          </a:p>
        </p:txBody>
      </p:sp>
      <p:pic>
        <p:nvPicPr>
          <p:cNvPr id="179" name="圖片 1" descr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90" y="2599120"/>
            <a:ext cx="8452220" cy="1659759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矩形: 圓角 5"/>
          <p:cNvSpPr/>
          <p:nvPr/>
        </p:nvSpPr>
        <p:spPr>
          <a:xfrm>
            <a:off x="776285" y="2909312"/>
            <a:ext cx="2919415" cy="251733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81" name="文字方塊 7"/>
          <p:cNvSpPr txBox="1"/>
          <p:nvPr/>
        </p:nvSpPr>
        <p:spPr>
          <a:xfrm>
            <a:off x="775988" y="1874908"/>
            <a:ext cx="462505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b="1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輪播下方指標，顯示目前為第幾張圖片</a:t>
            </a:r>
          </a:p>
        </p:txBody>
      </p:sp>
      <p:sp>
        <p:nvSpPr>
          <p:cNvPr id="182" name="箭號: 向右 8"/>
          <p:cNvSpPr/>
          <p:nvPr/>
        </p:nvSpPr>
        <p:spPr>
          <a:xfrm rot="5400000">
            <a:off x="2797073" y="2404790"/>
            <a:ext cx="582891" cy="3886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83" name="減號 2"/>
          <p:cNvSpPr/>
          <p:nvPr/>
        </p:nvSpPr>
        <p:spPr>
          <a:xfrm>
            <a:off x="4611292" y="3408835"/>
            <a:ext cx="1483787" cy="40327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84" name="文字方塊 11"/>
          <p:cNvSpPr txBox="1"/>
          <p:nvPr/>
        </p:nvSpPr>
        <p:spPr>
          <a:xfrm>
            <a:off x="4576463" y="2497701"/>
            <a:ext cx="2928033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600" b="1">
                <a:solidFill>
                  <a:srgbClr val="FF00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滑動指標索引</a:t>
            </a:r>
            <a:br/>
            <a:r>
              <a:t>將輪播移動至指定目標圖片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23379" y="6356351"/>
            <a:ext cx="297244" cy="2779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87" name="標題 1"/>
          <p:cNvSpPr txBox="1"/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algn="ctr" defTabSz="685800">
              <a:lnSpc>
                <a:spcPct val="90000"/>
              </a:lnSpc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Bootstrap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圖片輪播（</a:t>
            </a:r>
            <a:r>
              <a:t>Carousel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）</a:t>
            </a:r>
          </a:p>
        </p:txBody>
      </p:sp>
      <p:pic>
        <p:nvPicPr>
          <p:cNvPr id="188" name="圖片 3" descr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44" y="1582708"/>
            <a:ext cx="7635511" cy="3692584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矩形: 圓角 6"/>
          <p:cNvSpPr/>
          <p:nvPr/>
        </p:nvSpPr>
        <p:spPr>
          <a:xfrm>
            <a:off x="4677045" y="2528312"/>
            <a:ext cx="876031" cy="251733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90" name="矩形: 圓角 7"/>
          <p:cNvSpPr/>
          <p:nvPr/>
        </p:nvSpPr>
        <p:spPr>
          <a:xfrm>
            <a:off x="5600220" y="2528312"/>
            <a:ext cx="1172055" cy="251733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91" name="文字方塊 8"/>
          <p:cNvSpPr txBox="1"/>
          <p:nvPr/>
        </p:nvSpPr>
        <p:spPr>
          <a:xfrm>
            <a:off x="4297508" y="1125787"/>
            <a:ext cx="163510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b="1">
                <a:solidFill>
                  <a:srgbClr val="FF00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display: block</a:t>
            </a:r>
          </a:p>
        </p:txBody>
      </p:sp>
      <p:sp>
        <p:nvSpPr>
          <p:cNvPr id="192" name="箭號: 向右 10"/>
          <p:cNvSpPr/>
          <p:nvPr/>
        </p:nvSpPr>
        <p:spPr>
          <a:xfrm rot="5400000">
            <a:off x="4782461" y="1720974"/>
            <a:ext cx="665195" cy="3886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93" name="文字方塊 11"/>
          <p:cNvSpPr txBox="1"/>
          <p:nvPr/>
        </p:nvSpPr>
        <p:spPr>
          <a:xfrm>
            <a:off x="6172158" y="1125787"/>
            <a:ext cx="179834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b="1">
                <a:solidFill>
                  <a:srgbClr val="FF00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圖片自適應畫面</a:t>
            </a:r>
          </a:p>
        </p:txBody>
      </p:sp>
      <p:sp>
        <p:nvSpPr>
          <p:cNvPr id="194" name="箭號: 向右 12"/>
          <p:cNvSpPr/>
          <p:nvPr/>
        </p:nvSpPr>
        <p:spPr>
          <a:xfrm rot="5400000">
            <a:off x="6105140" y="1861180"/>
            <a:ext cx="945606" cy="3886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23379" y="6356351"/>
            <a:ext cx="297244" cy="2779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97" name="標題 1"/>
          <p:cNvSpPr txBox="1"/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algn="ctr" defTabSz="685800">
              <a:lnSpc>
                <a:spcPct val="90000"/>
              </a:lnSpc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Bootstrap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圖片輪播（</a:t>
            </a:r>
            <a:r>
              <a:t>Carousel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）</a:t>
            </a:r>
          </a:p>
        </p:txBody>
      </p:sp>
      <p:pic>
        <p:nvPicPr>
          <p:cNvPr id="198" name="圖片 4" descr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20" y="2594224"/>
            <a:ext cx="8605560" cy="1669552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矩形: 圓角 6"/>
          <p:cNvSpPr/>
          <p:nvPr/>
        </p:nvSpPr>
        <p:spPr>
          <a:xfrm>
            <a:off x="7053261" y="2842637"/>
            <a:ext cx="1033465" cy="251733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00" name="文字方塊 7"/>
          <p:cNvSpPr txBox="1"/>
          <p:nvPr/>
        </p:nvSpPr>
        <p:spPr>
          <a:xfrm>
            <a:off x="7015499" y="1689453"/>
            <a:ext cx="1813561" cy="88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b="1">
                <a:solidFill>
                  <a:srgbClr val="FF00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改變輪播至相對於當前的位置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標題 1"/>
          <p:cNvSpPr txBox="1">
            <a:spLocks noGrp="1"/>
          </p:cNvSpPr>
          <p:nvPr>
            <p:ph type="title"/>
          </p:nvPr>
        </p:nvSpPr>
        <p:spPr>
          <a:xfrm>
            <a:off x="0" y="3010643"/>
            <a:ext cx="9144000" cy="836713"/>
          </a:xfrm>
          <a:prstGeom prst="rect">
            <a:avLst/>
          </a:prstGeom>
        </p:spPr>
        <p:txBody>
          <a:bodyPr anchor="b"/>
          <a:lstStyle>
            <a:lvl1pPr algn="ctr" defTabSz="411480">
              <a:defRPr sz="42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美化課表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71656" y="6356351"/>
            <a:ext cx="200691" cy="2779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06" name="標題 1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en-US" dirty="0"/>
              <a:t>class</a:t>
            </a:r>
            <a:r>
              <a:rPr lang="zh-TW" altLang="en-US" dirty="0"/>
              <a:t> 屬性</a:t>
            </a:r>
            <a:endParaRPr dirty="0"/>
          </a:p>
        </p:txBody>
      </p:sp>
      <p:sp>
        <p:nvSpPr>
          <p:cNvPr id="107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210206" y="2233493"/>
            <a:ext cx="8389508" cy="367744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138874" indent="-138874" defTabSz="555498">
              <a:lnSpc>
                <a:spcPct val="150000"/>
              </a:lnSpc>
              <a:spcBef>
                <a:spcPts val="500"/>
              </a:spcBef>
              <a:defRPr sz="324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zh-TW" altLang="en-US" sz="2500" dirty="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幾乎每個 </a:t>
            </a:r>
            <a:r>
              <a:rPr lang="en-US" altLang="zh-TW" sz="2500" dirty="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HTML</a:t>
            </a:r>
            <a:r>
              <a:rPr lang="zh-TW" altLang="en-US" sz="2500" dirty="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 標籤都能使用 </a:t>
            </a:r>
            <a:r>
              <a:rPr lang="en-US" altLang="zh-TW" sz="2500" dirty="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class</a:t>
            </a:r>
            <a:r>
              <a:rPr lang="zh-TW" altLang="en-US" sz="2500" dirty="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 屬性</a:t>
            </a:r>
            <a:endParaRPr lang="en-US" altLang="zh-TW" sz="2500" dirty="0">
              <a:solidFill>
                <a:srgbClr val="0070C0"/>
              </a:solidFill>
              <a:latin typeface="微軟正黑體"/>
              <a:ea typeface="微軟正黑體"/>
              <a:cs typeface="微軟正黑體"/>
              <a:sym typeface="Helvetica"/>
            </a:endParaRPr>
          </a:p>
          <a:p>
            <a:pPr marL="510349" lvl="1" indent="-138874" defTabSz="555498">
              <a:lnSpc>
                <a:spcPct val="150000"/>
              </a:lnSpc>
              <a:spcBef>
                <a:spcPts val="500"/>
              </a:spcBef>
              <a:defRPr sz="324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zh-TW" altLang="en-US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除了：</a:t>
            </a:r>
            <a:r>
              <a:rPr lang="en" altLang="zh-TW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 base</a:t>
            </a:r>
            <a:r>
              <a:rPr lang="zh-TW" altLang="en-US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、</a:t>
            </a:r>
            <a:r>
              <a:rPr lang="en" altLang="zh-TW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head</a:t>
            </a:r>
            <a:r>
              <a:rPr lang="zh-TW" altLang="en-US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、</a:t>
            </a:r>
            <a:r>
              <a:rPr lang="en" altLang="zh-TW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html</a:t>
            </a:r>
            <a:r>
              <a:rPr lang="zh-TW" altLang="en-US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、</a:t>
            </a:r>
            <a:r>
              <a:rPr lang="en" altLang="zh-TW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meta</a:t>
            </a:r>
            <a:r>
              <a:rPr lang="zh-TW" altLang="en-US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、</a:t>
            </a:r>
            <a:r>
              <a:rPr lang="en" altLang="zh-TW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param</a:t>
            </a:r>
            <a:r>
              <a:rPr lang="zh-TW" altLang="en-US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、</a:t>
            </a:r>
            <a:r>
              <a:rPr lang="en" altLang="zh-TW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script</a:t>
            </a:r>
            <a:r>
              <a:rPr lang="zh-TW" altLang="en-US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、</a:t>
            </a:r>
            <a:r>
              <a:rPr lang="en" altLang="zh-TW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style</a:t>
            </a:r>
            <a:r>
              <a:rPr lang="zh-TW" altLang="en-US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、</a:t>
            </a:r>
            <a:r>
              <a:rPr lang="en" altLang="zh-TW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title</a:t>
            </a:r>
            <a:endParaRPr lang="en-US" altLang="zh-TW" sz="2000" dirty="0">
              <a:solidFill>
                <a:schemeClr val="accent2"/>
              </a:solidFill>
              <a:latin typeface="微軟正黑體"/>
              <a:ea typeface="微軟正黑體"/>
              <a:cs typeface="微軟正黑體"/>
              <a:sym typeface="Helvetica"/>
            </a:endParaRPr>
          </a:p>
          <a:p>
            <a:pPr marL="138874" indent="-138874" defTabSz="555498">
              <a:lnSpc>
                <a:spcPct val="150000"/>
              </a:lnSpc>
              <a:spcBef>
                <a:spcPts val="500"/>
              </a:spcBef>
              <a:defRPr sz="324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zh-TW" altLang="en-US" sz="2500" dirty="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一個 </a:t>
            </a:r>
            <a:r>
              <a:rPr lang="en-US" altLang="zh-TW" sz="2500" dirty="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class</a:t>
            </a:r>
            <a:r>
              <a:rPr lang="zh-TW" altLang="en-US" sz="2500" dirty="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 可以包含好幾種 </a:t>
            </a:r>
            <a:r>
              <a:rPr lang="en-US" altLang="zh-TW" sz="2500" dirty="0" err="1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css</a:t>
            </a:r>
            <a:r>
              <a:rPr lang="zh-TW" altLang="en-US" sz="2500" dirty="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 屬性</a:t>
            </a:r>
            <a:endParaRPr lang="en-US" altLang="zh-TW" sz="2500" dirty="0">
              <a:solidFill>
                <a:srgbClr val="0070C0"/>
              </a:solidFill>
              <a:latin typeface="微軟正黑體"/>
              <a:ea typeface="微軟正黑體"/>
              <a:cs typeface="微軟正黑體"/>
              <a:sym typeface="Helvetica"/>
            </a:endParaRPr>
          </a:p>
          <a:p>
            <a:pPr marL="138874" indent="-138874" defTabSz="555498">
              <a:lnSpc>
                <a:spcPct val="150000"/>
              </a:lnSpc>
              <a:spcBef>
                <a:spcPts val="500"/>
              </a:spcBef>
              <a:defRPr sz="324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en-US" sz="2500" dirty="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class </a:t>
            </a:r>
            <a:r>
              <a:rPr lang="en-US" sz="2500" dirty="0" err="1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命名不能以</a:t>
            </a:r>
            <a:r>
              <a:rPr lang="en-US" sz="2500" dirty="0" err="1">
                <a:solidFill>
                  <a:srgbClr val="FF000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數字</a:t>
            </a:r>
            <a:r>
              <a:rPr lang="en-US" sz="2500" dirty="0" err="1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開頭</a:t>
            </a:r>
            <a:endParaRPr sz="2500" dirty="0">
              <a:solidFill>
                <a:srgbClr val="0070C0"/>
              </a:solidFill>
              <a:latin typeface="微軟正黑體"/>
              <a:ea typeface="微軟正黑體"/>
              <a:cs typeface="微軟正黑體"/>
              <a:sym typeface="Helvetica"/>
            </a:endParaRP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1F3FFE6C-A575-0F4D-87EE-59A1AAAE59B3}"/>
              </a:ext>
            </a:extLst>
          </p:cNvPr>
          <p:cNvSpPr txBox="1"/>
          <p:nvPr/>
        </p:nvSpPr>
        <p:spPr>
          <a:xfrm>
            <a:off x="210206" y="1337337"/>
            <a:ext cx="8723588" cy="598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150000"/>
              </a:lnSpc>
              <a:defRPr sz="33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en-US" sz="2500" dirty="0"/>
              <a:t>&lt;p class="</a:t>
            </a:r>
            <a:r>
              <a:rPr lang="en-US" sz="2500" dirty="0" err="1">
                <a:solidFill>
                  <a:schemeClr val="accent2"/>
                </a:solidFill>
              </a:rPr>
              <a:t>myClassOne</a:t>
            </a:r>
            <a:r>
              <a:rPr lang="en-US" sz="2500" dirty="0"/>
              <a:t> </a:t>
            </a:r>
            <a:r>
              <a:rPr lang="en-US" sz="2500" dirty="0" err="1">
                <a:solidFill>
                  <a:srgbClr val="00B050"/>
                </a:solidFill>
              </a:rPr>
              <a:t>myClassTwo</a:t>
            </a:r>
            <a:r>
              <a:rPr lang="en-US" sz="2500" dirty="0"/>
              <a:t>"&gt;</a:t>
            </a:r>
            <a:r>
              <a:rPr lang="en-US" sz="2500" dirty="0" err="1"/>
              <a:t>多個class測試</a:t>
            </a:r>
            <a:r>
              <a:rPr lang="en-US" sz="2500" dirty="0"/>
              <a:t>&lt;/p&gt;</a:t>
            </a: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26675974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7">
                                            <p:txEl>
                                              <p:charRg st="66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build="p" bldLvl="5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使用</a:t>
            </a:r>
            <a:r>
              <a:t> CSS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與 </a:t>
            </a:r>
            <a:r>
              <a:t>Bootstrap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的差別？</a:t>
            </a:r>
          </a:p>
        </p:txBody>
      </p:sp>
      <p:sp>
        <p:nvSpPr>
          <p:cNvPr id="205" name="文字方塊 11"/>
          <p:cNvSpPr txBox="1"/>
          <p:nvPr/>
        </p:nvSpPr>
        <p:spPr>
          <a:xfrm>
            <a:off x="585272" y="1052736"/>
            <a:ext cx="73085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CSS</a:t>
            </a:r>
          </a:p>
        </p:txBody>
      </p:sp>
      <p:sp>
        <p:nvSpPr>
          <p:cNvPr id="206" name="文字方塊 12"/>
          <p:cNvSpPr txBox="1"/>
          <p:nvPr/>
        </p:nvSpPr>
        <p:spPr>
          <a:xfrm>
            <a:off x="4329687" y="1019266"/>
            <a:ext cx="218788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Bootstrap class</a:t>
            </a:r>
          </a:p>
        </p:txBody>
      </p:sp>
      <p:sp>
        <p:nvSpPr>
          <p:cNvPr id="207" name="直線接點 14"/>
          <p:cNvSpPr/>
          <p:nvPr/>
        </p:nvSpPr>
        <p:spPr>
          <a:xfrm flipH="1">
            <a:off x="636997" y="1514400"/>
            <a:ext cx="622635" cy="6176"/>
          </a:xfrm>
          <a:prstGeom prst="line">
            <a:avLst/>
          </a:prstGeom>
          <a:ln>
            <a:solidFill>
              <a:srgbClr val="3F6EC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8" name="直線接點 16"/>
          <p:cNvSpPr/>
          <p:nvPr/>
        </p:nvSpPr>
        <p:spPr>
          <a:xfrm flipH="1">
            <a:off x="4403461" y="1520161"/>
            <a:ext cx="1582143" cy="3617"/>
          </a:xfrm>
          <a:prstGeom prst="line">
            <a:avLst/>
          </a:prstGeom>
          <a:ln>
            <a:solidFill>
              <a:srgbClr val="3F6EC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09" name="圖片 3" descr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1730424"/>
            <a:ext cx="3684841" cy="4074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圖片 2" descr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461" y="1730424"/>
            <a:ext cx="4554565" cy="11900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使用</a:t>
            </a:r>
            <a:r>
              <a:t> CSS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與 </a:t>
            </a:r>
            <a:r>
              <a:t>Bootstrap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的差別？</a:t>
            </a:r>
          </a:p>
        </p:txBody>
      </p:sp>
      <p:sp>
        <p:nvSpPr>
          <p:cNvPr id="213" name="文字方塊 11"/>
          <p:cNvSpPr txBox="1"/>
          <p:nvPr/>
        </p:nvSpPr>
        <p:spPr>
          <a:xfrm>
            <a:off x="657280" y="1052736"/>
            <a:ext cx="73085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CSS</a:t>
            </a:r>
          </a:p>
        </p:txBody>
      </p:sp>
      <p:sp>
        <p:nvSpPr>
          <p:cNvPr id="214" name="文字方塊 12"/>
          <p:cNvSpPr txBox="1"/>
          <p:nvPr/>
        </p:nvSpPr>
        <p:spPr>
          <a:xfrm>
            <a:off x="4423743" y="1019266"/>
            <a:ext cx="218788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Bootstrap class</a:t>
            </a:r>
          </a:p>
        </p:txBody>
      </p:sp>
      <p:sp>
        <p:nvSpPr>
          <p:cNvPr id="215" name="直線接點 14"/>
          <p:cNvSpPr/>
          <p:nvPr/>
        </p:nvSpPr>
        <p:spPr>
          <a:xfrm flipH="1">
            <a:off x="636997" y="1514400"/>
            <a:ext cx="622635" cy="6176"/>
          </a:xfrm>
          <a:prstGeom prst="line">
            <a:avLst/>
          </a:prstGeom>
          <a:ln>
            <a:solidFill>
              <a:srgbClr val="3F6EC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6" name="直線接點 16"/>
          <p:cNvSpPr/>
          <p:nvPr/>
        </p:nvSpPr>
        <p:spPr>
          <a:xfrm flipH="1">
            <a:off x="4403461" y="1520161"/>
            <a:ext cx="1582143" cy="3617"/>
          </a:xfrm>
          <a:prstGeom prst="line">
            <a:avLst/>
          </a:prstGeom>
          <a:ln>
            <a:solidFill>
              <a:srgbClr val="3F6EC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17" name="圖片 9" descr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0424"/>
            <a:ext cx="3715821" cy="3683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圖片 13" descr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5" y="1730424"/>
            <a:ext cx="5148065" cy="32129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作業</a:t>
            </a:r>
          </a:p>
        </p:txBody>
      </p:sp>
      <p:sp>
        <p:nvSpPr>
          <p:cNvPr id="221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476089" y="1196752"/>
            <a:ext cx="8191821" cy="4351338"/>
          </a:xfrm>
          <a:prstGeom prst="rect">
            <a:avLst/>
          </a:prstGeom>
        </p:spPr>
        <p:txBody>
          <a:bodyPr/>
          <a:lstStyle/>
          <a:p>
            <a:r>
              <a:t>目標：使用 </a:t>
            </a:r>
            <a:r>
              <a:rPr>
                <a:solidFill>
                  <a:schemeClr val="accent5"/>
                </a:solidFill>
              </a:rPr>
              <a:t>Bootstrap 4</a:t>
            </a:r>
            <a:r>
              <a:t> 美化 課表。</a:t>
            </a:r>
          </a:p>
          <a:p>
            <a:r>
              <a:t>所需 </a:t>
            </a:r>
            <a:r>
              <a:rPr>
                <a:solidFill>
                  <a:schemeClr val="accent5"/>
                </a:solidFill>
              </a:rPr>
              <a:t>bootstrap 4</a:t>
            </a:r>
            <a:r>
              <a:t> </a:t>
            </a:r>
            <a:r>
              <a:rPr>
                <a:solidFill>
                  <a:schemeClr val="accent2"/>
                </a:solidFill>
              </a:rPr>
              <a:t>class</a:t>
            </a:r>
            <a:r>
              <a:t>：container、text-center、table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621" y="1080965"/>
            <a:ext cx="4624758" cy="4624757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23379" y="6356351"/>
            <a:ext cx="297244" cy="2779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25" name="標題 1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心得回饋</a:t>
            </a:r>
          </a:p>
        </p:txBody>
      </p:sp>
      <p:sp>
        <p:nvSpPr>
          <p:cNvPr id="226" name="https://forms.gle/m3KJHhHoDAU7V1EQ6">
            <a:hlinkClick r:id="rId3"/>
          </p:cNvPr>
          <p:cNvSpPr txBox="1"/>
          <p:nvPr/>
        </p:nvSpPr>
        <p:spPr>
          <a:xfrm>
            <a:off x="2417268" y="5328824"/>
            <a:ext cx="430946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r>
              <a:t>https://forms.gle/m3KJHhHoDAU7V1EQ6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71656" y="6356351"/>
            <a:ext cx="200691" cy="2779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06" name="標題 1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en-US" dirty="0"/>
              <a:t>class</a:t>
            </a:r>
            <a:r>
              <a:rPr lang="zh-TW" altLang="en-US" dirty="0"/>
              <a:t> 屬性</a:t>
            </a:r>
            <a:endParaRPr dirty="0"/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1F3FFE6C-A575-0F4D-87EE-59A1AAAE59B3}"/>
              </a:ext>
            </a:extLst>
          </p:cNvPr>
          <p:cNvSpPr txBox="1"/>
          <p:nvPr/>
        </p:nvSpPr>
        <p:spPr>
          <a:xfrm>
            <a:off x="210206" y="1337337"/>
            <a:ext cx="8723588" cy="598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150000"/>
              </a:lnSpc>
              <a:defRPr sz="33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en-US" sz="2500" dirty="0"/>
              <a:t>&lt;p class="</a:t>
            </a:r>
            <a:r>
              <a:rPr lang="en-US" sz="2500" dirty="0" err="1">
                <a:solidFill>
                  <a:schemeClr val="accent2"/>
                </a:solidFill>
              </a:rPr>
              <a:t>myClassOne</a:t>
            </a:r>
            <a:r>
              <a:rPr lang="en-US" sz="2500" dirty="0"/>
              <a:t> </a:t>
            </a:r>
            <a:r>
              <a:rPr lang="en-US" sz="2500" dirty="0" err="1">
                <a:solidFill>
                  <a:srgbClr val="00B050"/>
                </a:solidFill>
              </a:rPr>
              <a:t>myClassTwo</a:t>
            </a:r>
            <a:r>
              <a:rPr lang="en-US" sz="2500" dirty="0"/>
              <a:t>"&gt;</a:t>
            </a:r>
            <a:r>
              <a:rPr lang="en-US" sz="2500" dirty="0" err="1"/>
              <a:t>多個class測試</a:t>
            </a:r>
            <a:r>
              <a:rPr lang="en-US" sz="2500" dirty="0"/>
              <a:t>&lt;/p&gt;</a:t>
            </a:r>
            <a:endParaRPr sz="25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B735C6E-141B-9D43-A743-3B39934B8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063" y="2157146"/>
            <a:ext cx="6978567" cy="836716"/>
          </a:xfrm>
          <a:prstGeom prst="rect">
            <a:avLst/>
          </a:prstGeo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49DD9126-E1E3-3F46-9440-613F611A6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3125257"/>
            <a:ext cx="4381500" cy="18288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CCFA93C-C56A-A948-89B8-A3B3BFF5B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5159904"/>
            <a:ext cx="4292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842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71656" y="6356351"/>
            <a:ext cx="200691" cy="2779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01" name="標題 1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Bootstrap 4</a:t>
            </a:r>
          </a:p>
        </p:txBody>
      </p:sp>
      <p:sp>
        <p:nvSpPr>
          <p:cNvPr id="102" name="官網"/>
          <p:cNvSpPr txBox="1"/>
          <p:nvPr/>
        </p:nvSpPr>
        <p:spPr>
          <a:xfrm>
            <a:off x="4151629" y="5436933"/>
            <a:ext cx="840739" cy="622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alibri"/>
                <a:hlinkClick r:id="rId2"/>
              </a:defRPr>
            </a:lvl1pPr>
          </a:lstStyle>
          <a:p>
            <a:pPr>
              <a:defRPr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官網</a:t>
            </a:r>
          </a:p>
        </p:txBody>
      </p:sp>
      <p:pic>
        <p:nvPicPr>
          <p:cNvPr id="103" name="圖片 6" descr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493" y="973292"/>
            <a:ext cx="6245012" cy="41670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71656" y="6356351"/>
            <a:ext cx="200691" cy="2779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06" name="標題 1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科普：Bootstrap 4</a:t>
            </a:r>
          </a:p>
        </p:txBody>
      </p:sp>
      <p:sp>
        <p:nvSpPr>
          <p:cNvPr id="107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210206" y="1253331"/>
            <a:ext cx="8513382" cy="4800628"/>
          </a:xfrm>
          <a:prstGeom prst="rect">
            <a:avLst/>
          </a:prstGeom>
        </p:spPr>
        <p:txBody>
          <a:bodyPr anchor="ctr"/>
          <a:lstStyle/>
          <a:p>
            <a:pPr marL="138874" indent="-138874" defTabSz="555498">
              <a:lnSpc>
                <a:spcPct val="135000"/>
              </a:lnSpc>
              <a:spcBef>
                <a:spcPts val="500"/>
              </a:spcBef>
              <a:defRPr sz="324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 一種開源的前端框架</a:t>
            </a:r>
          </a:p>
          <a:p>
            <a:pPr marL="138874" indent="-138874" defTabSz="555498">
              <a:lnSpc>
                <a:spcPct val="135000"/>
              </a:lnSpc>
              <a:spcBef>
                <a:spcPts val="500"/>
              </a:spcBef>
              <a:defRPr sz="324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在美化網頁時，使開發上更加便利</a:t>
            </a:r>
          </a:p>
          <a:p>
            <a:pPr marL="138874" indent="-138874" defTabSz="555498">
              <a:lnSpc>
                <a:spcPct val="135000"/>
              </a:lnSpc>
              <a:spcBef>
                <a:spcPts val="500"/>
              </a:spcBef>
              <a:defRPr sz="324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多樣化的樣式可供套用</a:t>
            </a:r>
          </a:p>
          <a:p>
            <a:pPr marL="138874" indent="-138874" defTabSz="555498">
              <a:lnSpc>
                <a:spcPct val="135000"/>
              </a:lnSpc>
              <a:spcBef>
                <a:spcPts val="500"/>
              </a:spcBef>
              <a:defRPr sz="324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可重覆使用的元件樣式</a:t>
            </a:r>
          </a:p>
          <a:p>
            <a:pPr marL="138874" indent="-138874" defTabSz="555498">
              <a:lnSpc>
                <a:spcPct val="135000"/>
              </a:lnSpc>
              <a:spcBef>
                <a:spcPts val="500"/>
              </a:spcBef>
              <a:defRPr sz="324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自帶自適應功能（</a:t>
            </a:r>
            <a:r>
              <a:t>RWD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便利的 Bootstrap</a:t>
            </a:r>
          </a:p>
        </p:txBody>
      </p:sp>
      <p:pic>
        <p:nvPicPr>
          <p:cNvPr id="110" name="圖片 6" descr="圖片 6"/>
          <p:cNvPicPr>
            <a:picLocks noChangeAspect="1"/>
          </p:cNvPicPr>
          <p:nvPr/>
        </p:nvPicPr>
        <p:blipFill>
          <a:blip r:embed="rId2"/>
          <a:srcRect t="5575" b="7666"/>
          <a:stretch>
            <a:fillRect/>
          </a:stretch>
        </p:blipFill>
        <p:spPr>
          <a:xfrm>
            <a:off x="3543300" y="3914078"/>
            <a:ext cx="2057400" cy="925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圖片 8" descr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09" y="3228406"/>
            <a:ext cx="6840789" cy="3483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使用 Bootstrap - CDN - CSS</a:t>
            </a:r>
          </a:p>
        </p:txBody>
      </p:sp>
      <p:sp>
        <p:nvSpPr>
          <p:cNvPr id="114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0" y="1045021"/>
            <a:ext cx="9144000" cy="5021242"/>
          </a:xfrm>
          <a:prstGeom prst="rect">
            <a:avLst/>
          </a:prstGeom>
        </p:spPr>
        <p:txBody>
          <a:bodyPr anchor="ctr"/>
          <a:lstStyle/>
          <a:p>
            <a:pPr marL="0" indent="0">
              <a:lnSpc>
                <a:spcPct val="170000"/>
              </a:lnSpc>
              <a:buSzTx/>
              <a:buNone/>
              <a:defRPr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Bootstrap CSS</a:t>
            </a:r>
          </a:p>
          <a:p>
            <a:pPr marL="0" indent="0">
              <a:lnSpc>
                <a:spcPct val="170000"/>
              </a:lnSpc>
              <a:buSzTx/>
              <a:buNone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&lt;</a:t>
            </a:r>
            <a:r>
              <a:rPr dirty="0">
                <a:solidFill>
                  <a:schemeClr val="accent2"/>
                </a:solidFill>
              </a:rPr>
              <a:t>link</a:t>
            </a:r>
            <a:r>
              <a:rPr dirty="0"/>
              <a:t> </a:t>
            </a:r>
            <a:r>
              <a:rPr dirty="0" err="1"/>
              <a:t>rel</a:t>
            </a:r>
            <a:r>
              <a:rPr dirty="0"/>
              <a:t>="</a:t>
            </a:r>
            <a:r>
              <a:rPr dirty="0">
                <a:solidFill>
                  <a:srgbClr val="00B050"/>
                </a:solidFill>
              </a:rPr>
              <a:t>stylesheet</a:t>
            </a:r>
            <a:r>
              <a:rPr dirty="0"/>
              <a:t>" </a:t>
            </a:r>
            <a:r>
              <a:rPr dirty="0" err="1"/>
              <a:t>href</a:t>
            </a:r>
            <a:r>
              <a:rPr dirty="0"/>
              <a:t>="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https://stackpath.bootstrapcdn.com/bootstrap/4.5.0/css/bootstrap.min.css</a:t>
            </a:r>
            <a:r>
              <a:rPr dirty="0"/>
              <a:t>" &gt;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使用 Bootstrap - CDN - JS</a:t>
            </a:r>
          </a:p>
        </p:txBody>
      </p:sp>
      <p:sp>
        <p:nvSpPr>
          <p:cNvPr id="119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0" y="1045021"/>
            <a:ext cx="9144000" cy="5021242"/>
          </a:xfrm>
          <a:prstGeom prst="rect">
            <a:avLst/>
          </a:prstGeom>
        </p:spPr>
        <p:txBody>
          <a:bodyPr anchor="ctr"/>
          <a:lstStyle/>
          <a:p>
            <a:pPr marL="0" indent="0">
              <a:lnSpc>
                <a:spcPct val="136000"/>
              </a:lnSpc>
              <a:buSzTx/>
              <a:buNone/>
              <a:defRPr sz="2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Jquery</a:t>
            </a:r>
            <a:endParaRPr sz="2400"/>
          </a:p>
          <a:p>
            <a:pPr marL="0" indent="0">
              <a:lnSpc>
                <a:spcPct val="136000"/>
              </a:lnSpc>
              <a:buSzTx/>
              <a:buNone/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&lt;</a:t>
            </a:r>
            <a:r>
              <a:rPr sz="1900">
                <a:solidFill>
                  <a:schemeClr val="accent2"/>
                </a:solidFill>
              </a:rPr>
              <a:t>script</a:t>
            </a:r>
            <a:r>
              <a:t> src="</a:t>
            </a:r>
            <a:r>
              <a:rPr>
                <a:solidFill>
                  <a:srgbClr val="00B050"/>
                </a:solidFill>
              </a:rPr>
              <a:t>https://code.jquery.com/jquery-3.5.1.slim.min.js</a:t>
            </a:r>
            <a:r>
              <a:t>"&gt;&lt;/</a:t>
            </a:r>
            <a:r>
              <a:rPr sz="1900">
                <a:solidFill>
                  <a:schemeClr val="accent2"/>
                </a:solidFill>
              </a:rPr>
              <a:t>script</a:t>
            </a:r>
            <a:r>
              <a:t>&gt;</a:t>
            </a:r>
            <a:endParaRPr sz="1900"/>
          </a:p>
          <a:p>
            <a:pPr marL="0" indent="0">
              <a:lnSpc>
                <a:spcPct val="136000"/>
              </a:lnSpc>
              <a:buSzTx/>
              <a:buNone/>
              <a:defRPr sz="2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Popper</a:t>
            </a:r>
            <a:r>
              <a:rPr sz="1800" b="0">
                <a:solidFill>
                  <a:srgbClr val="000000"/>
                </a:solidFill>
              </a:rPr>
              <a:t>&lt;</a:t>
            </a:r>
            <a:r>
              <a:rPr sz="1800" b="0">
                <a:solidFill>
                  <a:schemeClr val="accent2"/>
                </a:solidFill>
              </a:rPr>
              <a:t>script</a:t>
            </a:r>
            <a:r>
              <a:rPr sz="1800" b="0">
                <a:solidFill>
                  <a:srgbClr val="000000"/>
                </a:solidFill>
              </a:rPr>
              <a:t> src="</a:t>
            </a:r>
            <a:r>
              <a:rPr sz="1800" b="0">
                <a:solidFill>
                  <a:srgbClr val="00B050"/>
                </a:solidFill>
              </a:rPr>
              <a:t>https://cdn.jsdelivr.net/npm/popper.js@1.16.0/dist/umd/popper.min.js</a:t>
            </a:r>
            <a:r>
              <a:rPr sz="1800" b="0">
                <a:solidFill>
                  <a:srgbClr val="000000"/>
                </a:solidFill>
              </a:rPr>
              <a:t>"&gt;&lt;/</a:t>
            </a:r>
            <a:r>
              <a:rPr sz="1800" b="0">
                <a:solidFill>
                  <a:schemeClr val="accent2"/>
                </a:solidFill>
              </a:rPr>
              <a:t>script</a:t>
            </a:r>
            <a:r>
              <a:rPr sz="1800" b="0">
                <a:solidFill>
                  <a:srgbClr val="000000"/>
                </a:solidFill>
              </a:rPr>
              <a:t>&gt;</a:t>
            </a:r>
            <a:endParaRPr sz="1900"/>
          </a:p>
          <a:p>
            <a:pPr marL="0" indent="0">
              <a:lnSpc>
                <a:spcPct val="136000"/>
              </a:lnSpc>
              <a:buSzTx/>
              <a:buNone/>
              <a:defRPr sz="2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Bootstrap js</a:t>
            </a:r>
            <a:br/>
            <a:r>
              <a:rPr sz="1800" b="0">
                <a:solidFill>
                  <a:srgbClr val="000000"/>
                </a:solidFill>
              </a:rPr>
              <a:t>&lt;</a:t>
            </a:r>
            <a:r>
              <a:rPr sz="1800" b="0">
                <a:solidFill>
                  <a:schemeClr val="accent2"/>
                </a:solidFill>
              </a:rPr>
              <a:t>script</a:t>
            </a:r>
            <a:r>
              <a:rPr sz="1800" b="0">
                <a:solidFill>
                  <a:srgbClr val="000000"/>
                </a:solidFill>
              </a:rPr>
              <a:t> src="</a:t>
            </a:r>
            <a:r>
              <a:rPr sz="1800" b="0">
                <a:solidFill>
                  <a:srgbClr val="00B050"/>
                </a:solidFill>
              </a:rPr>
              <a:t>https://stackpath.bootstrapcdn.com/bootstrap/4.5.0/js/bootstrap.min.js</a:t>
            </a:r>
            <a:r>
              <a:rPr sz="1800" b="0">
                <a:solidFill>
                  <a:srgbClr val="000000"/>
                </a:solidFill>
              </a:rPr>
              <a:t>"&gt;&lt;/</a:t>
            </a:r>
            <a:r>
              <a:rPr sz="1800" b="0">
                <a:solidFill>
                  <a:schemeClr val="accent2"/>
                </a:solidFill>
              </a:rPr>
              <a:t>script</a:t>
            </a:r>
            <a:r>
              <a:rPr sz="1800" b="0">
                <a:solidFill>
                  <a:srgbClr val="000000"/>
                </a:solidFill>
              </a:rPr>
              <a:t>&gt;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71656" y="6356351"/>
            <a:ext cx="200691" cy="2779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24" name="標題 1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Bootstrap 顏色</a:t>
            </a:r>
          </a:p>
        </p:txBody>
      </p:sp>
      <p:sp>
        <p:nvSpPr>
          <p:cNvPr id="125" name="文字方塊 5"/>
          <p:cNvSpPr txBox="1"/>
          <p:nvPr/>
        </p:nvSpPr>
        <p:spPr>
          <a:xfrm>
            <a:off x="1231539" y="1255265"/>
            <a:ext cx="1713346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.text-</a:t>
            </a:r>
            <a:r>
              <a:rPr>
                <a:solidFill>
                  <a:srgbClr val="FF0000"/>
                </a:solidFill>
              </a:rPr>
              <a:t>XXX</a:t>
            </a:r>
          </a:p>
        </p:txBody>
      </p:sp>
      <p:sp>
        <p:nvSpPr>
          <p:cNvPr id="126" name="矩形 3"/>
          <p:cNvSpPr txBox="1"/>
          <p:nvPr/>
        </p:nvSpPr>
        <p:spPr>
          <a:xfrm>
            <a:off x="2319298" y="2023137"/>
            <a:ext cx="4505403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sz="33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Bootstrap </a:t>
            </a:r>
            <a:r>
              <a:rPr dirty="0" err="1"/>
              <a:t>顏色名稱</a:t>
            </a:r>
            <a:endParaRPr dirty="0"/>
          </a:p>
        </p:txBody>
      </p:sp>
      <p:pic>
        <p:nvPicPr>
          <p:cNvPr id="127" name="圖片 7" descr="圖片 7"/>
          <p:cNvPicPr>
            <a:picLocks noChangeAspect="1"/>
          </p:cNvPicPr>
          <p:nvPr/>
        </p:nvPicPr>
        <p:blipFill>
          <a:blip r:embed="rId2"/>
          <a:srcRect l="5392" r="4385"/>
          <a:stretch>
            <a:fillRect/>
          </a:stretch>
        </p:blipFill>
        <p:spPr>
          <a:xfrm>
            <a:off x="2273579" y="3102394"/>
            <a:ext cx="2016614" cy="29354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圖片 8" descr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056" y="3102394"/>
            <a:ext cx="1872364" cy="2935485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文字方塊 11"/>
          <p:cNvSpPr txBox="1"/>
          <p:nvPr/>
        </p:nvSpPr>
        <p:spPr>
          <a:xfrm>
            <a:off x="3788807" y="1255265"/>
            <a:ext cx="1523031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.bg-</a:t>
            </a:r>
            <a:r>
              <a:rPr>
                <a:solidFill>
                  <a:srgbClr val="FF0000"/>
                </a:solidFill>
              </a:rPr>
              <a:t>XXX</a:t>
            </a:r>
          </a:p>
        </p:txBody>
      </p:sp>
      <p:sp>
        <p:nvSpPr>
          <p:cNvPr id="130" name="文字方塊 12"/>
          <p:cNvSpPr txBox="1"/>
          <p:nvPr/>
        </p:nvSpPr>
        <p:spPr>
          <a:xfrm>
            <a:off x="6150507" y="1217437"/>
            <a:ext cx="1628885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.btn-</a:t>
            </a:r>
            <a:r>
              <a:rPr>
                <a:solidFill>
                  <a:srgbClr val="FF0000"/>
                </a:solidFill>
              </a:rPr>
              <a:t>XXX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_Office 佈景主題">
  <a:themeElements>
    <a:clrScheme name="2_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2_Office 佈景主題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Office 佈景主題">
  <a:themeElements>
    <a:clrScheme name="2_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2_Office 佈景主題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499</Words>
  <Application>Microsoft Macintosh PowerPoint</Application>
  <PresentationFormat>如螢幕大小 (4:3)</PresentationFormat>
  <Paragraphs>88</Paragraphs>
  <Slides>23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微軟正黑體</vt:lpstr>
      <vt:lpstr>Arial</vt:lpstr>
      <vt:lpstr>Calibri</vt:lpstr>
      <vt:lpstr>Calibri Light</vt:lpstr>
      <vt:lpstr>Consolas</vt:lpstr>
      <vt:lpstr>Helvetica</vt:lpstr>
      <vt:lpstr>2_Office 佈景主題</vt:lpstr>
      <vt:lpstr>網頁組</vt:lpstr>
      <vt:lpstr>class 屬性</vt:lpstr>
      <vt:lpstr>class 屬性</vt:lpstr>
      <vt:lpstr>Bootstrap 4</vt:lpstr>
      <vt:lpstr>科普：Bootstrap 4</vt:lpstr>
      <vt:lpstr>便利的 Bootstrap</vt:lpstr>
      <vt:lpstr>使用 Bootstrap - CDN - CSS</vt:lpstr>
      <vt:lpstr>使用 Bootstrap - CDN - JS</vt:lpstr>
      <vt:lpstr>Bootstrap 顏色</vt:lpstr>
      <vt:lpstr>Bootstrap 下拉選單</vt:lpstr>
      <vt:lpstr>Bootstrap 下拉選單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美化課表</vt:lpstr>
      <vt:lpstr>使用 CSS 與 Bootstrap 的差別？</vt:lpstr>
      <vt:lpstr>使用 CSS 與 Bootstrap 的差別？</vt:lpstr>
      <vt:lpstr>作業</vt:lpstr>
      <vt:lpstr>心得回饋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網頁組</dc:title>
  <cp:lastModifiedBy>s1061587</cp:lastModifiedBy>
  <cp:revision>5</cp:revision>
  <dcterms:modified xsi:type="dcterms:W3CDTF">2020-10-12T08:50:04Z</dcterms:modified>
</cp:coreProperties>
</file>