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23"/>
  </p:notesMasterIdLst>
  <p:sldIdLst>
    <p:sldId id="259" r:id="rId2"/>
    <p:sldId id="264" r:id="rId3"/>
    <p:sldId id="266" r:id="rId4"/>
    <p:sldId id="290" r:id="rId5"/>
    <p:sldId id="291" r:id="rId6"/>
    <p:sldId id="293" r:id="rId7"/>
    <p:sldId id="300" r:id="rId8"/>
    <p:sldId id="286" r:id="rId9"/>
    <p:sldId id="308" r:id="rId10"/>
    <p:sldId id="309" r:id="rId11"/>
    <p:sldId id="320" r:id="rId12"/>
    <p:sldId id="267" r:id="rId13"/>
    <p:sldId id="359" r:id="rId14"/>
    <p:sldId id="360" r:id="rId15"/>
    <p:sldId id="356" r:id="rId16"/>
    <p:sldId id="358" r:id="rId17"/>
    <p:sldId id="324" r:id="rId18"/>
    <p:sldId id="321" r:id="rId19"/>
    <p:sldId id="322" r:id="rId20"/>
    <p:sldId id="354" r:id="rId21"/>
    <p:sldId id="28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科普" id="{3B5444A1-096B-4C75-9FAA-0019FE3E0EA0}">
          <p14:sldIdLst>
            <p14:sldId id="264"/>
            <p14:sldId id="266"/>
            <p14:sldId id="290"/>
            <p14:sldId id="291"/>
            <p14:sldId id="293"/>
          </p14:sldIdLst>
        </p14:section>
        <p14:section name="JavaScript 介紹" id="{89266499-6275-4E4C-AF77-6C626DBDEE61}">
          <p14:sldIdLst>
            <p14:sldId id="300"/>
            <p14:sldId id="286"/>
            <p14:sldId id="308"/>
            <p14:sldId id="309"/>
          </p14:sldIdLst>
        </p14:section>
        <p14:section name="JavaScript 入門" id="{C8C0ADA3-E0A5-47C1-92CA-39A6007534A7}">
          <p14:sldIdLst>
            <p14:sldId id="320"/>
            <p14:sldId id="267"/>
            <p14:sldId id="359"/>
            <p14:sldId id="360"/>
            <p14:sldId id="356"/>
            <p14:sldId id="358"/>
            <p14:sldId id="324"/>
            <p14:sldId id="321"/>
            <p14:sldId id="322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7676" autoAdjust="0"/>
  </p:normalViewPr>
  <p:slideViewPr>
    <p:cSldViewPr snapToObjects="1">
      <p:cViewPr varScale="1">
        <p:scale>
          <a:sx n="94" d="100"/>
          <a:sy n="94" d="100"/>
        </p:scale>
        <p:origin x="2192" y="192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2020/10/21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同樣一張圖，我們也順便來說一下函式導向是什麼。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簡單來說，</a:t>
            </a:r>
            <a:endParaRPr lang="en-US" altLang="zh-TW" dirty="0"/>
          </a:p>
          <a:p>
            <a:r>
              <a:rPr lang="zh-TW" altLang="en-US" dirty="0"/>
              <a:t>物件導向，就是用 </a:t>
            </a:r>
            <a:r>
              <a:rPr lang="en-US" altLang="zh-TW" dirty="0"/>
              <a:t>class</a:t>
            </a:r>
            <a:r>
              <a:rPr lang="zh-TW" altLang="en-US" dirty="0"/>
              <a:t> 包起來，一定要有 </a:t>
            </a:r>
            <a:r>
              <a:rPr lang="en-US" altLang="zh-TW" dirty="0"/>
              <a:t>class</a:t>
            </a:r>
            <a:r>
              <a:rPr lang="zh-TW" altLang="en-US" dirty="0"/>
              <a:t>，這個叫做物件導向，像是你們學的 </a:t>
            </a:r>
            <a:r>
              <a:rPr lang="en-US" altLang="zh-TW" dirty="0"/>
              <a:t>Java</a:t>
            </a:r>
            <a:r>
              <a:rPr lang="zh-TW" altLang="en-US" dirty="0"/>
              <a:t> 就是。</a:t>
            </a:r>
            <a:endParaRPr lang="en-US" altLang="zh-TW" dirty="0"/>
          </a:p>
          <a:p>
            <a:r>
              <a:rPr lang="zh-TW" altLang="en-US" dirty="0"/>
              <a:t>函式導向，就是用 </a:t>
            </a:r>
            <a:r>
              <a:rPr lang="en-US" altLang="zh-TW" dirty="0"/>
              <a:t>function</a:t>
            </a:r>
            <a:r>
              <a:rPr lang="zh-TW" altLang="en-US" dirty="0"/>
              <a:t> 即可，要呼叫的話就是以 </a:t>
            </a:r>
            <a:r>
              <a:rPr lang="en-US" altLang="zh-TW" dirty="0"/>
              <a:t>function </a:t>
            </a:r>
            <a:r>
              <a:rPr lang="zh-TW" altLang="en-US" dirty="0"/>
              <a:t>為主，不過 </a:t>
            </a:r>
            <a:r>
              <a:rPr lang="en-US" altLang="zh-TW" dirty="0"/>
              <a:t>JavaScript</a:t>
            </a:r>
            <a:r>
              <a:rPr lang="zh-TW" altLang="en-US" dirty="0"/>
              <a:t> 其實也是可以寫物件導向的，只是主要還是函式導向。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7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JS</a:t>
            </a:r>
            <a:r>
              <a:rPr lang="zh-TW" altLang="en-US" dirty="0"/>
              <a:t>為輕量級的手稿語言，手稿語言是為了縮短傳統的編寫、</a:t>
            </a:r>
            <a:r>
              <a:rPr lang="zh-TW" altLang="en-US" u="sng" dirty="0"/>
              <a:t>編譯、連結、執行，過程而建立的電腦編程語言，所以才會易上手、語法簡易</a:t>
            </a:r>
            <a:br>
              <a:rPr lang="en-US" altLang="zh-TW" u="sng" dirty="0"/>
            </a:br>
            <a:r>
              <a:rPr lang="zh-TW" altLang="en-US" dirty="0"/>
              <a:t>弱型別的特性就是，變數宣告時無需宣告型態，他會自動根據變數被賦予的值，來判斷當前變數的型態</a:t>
            </a:r>
          </a:p>
          <a:p>
            <a:endParaRPr lang="en-US" altLang="zh-TW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好，那我們來說 </a:t>
            </a:r>
            <a:r>
              <a:rPr lang="en-US" altLang="zh-TW" dirty="0"/>
              <a:t>JavaScript</a:t>
            </a:r>
            <a:r>
              <a:rPr lang="zh-TW" altLang="en-US" dirty="0"/>
              <a:t> 對網頁能夠做什麼。</a:t>
            </a:r>
            <a:endParaRPr lang="en-US" altLang="zh-TW" dirty="0"/>
          </a:p>
          <a:p>
            <a:r>
              <a:rPr lang="zh-TW" altLang="en-US" dirty="0"/>
              <a:t>它能做什麼呢，它能夠動態改變網頁內容。</a:t>
            </a:r>
            <a:endParaRPr lang="en-US" altLang="zh-TW" dirty="0"/>
          </a:p>
          <a:p>
            <a:r>
              <a:rPr lang="zh-TW" altLang="en-US" dirty="0"/>
              <a:t>看現在只要我在 </a:t>
            </a:r>
            <a:r>
              <a:rPr lang="en-US" altLang="zh-TW" dirty="0"/>
              <a:t>console</a:t>
            </a:r>
            <a:r>
              <a:rPr lang="zh-TW" altLang="en-US" dirty="0"/>
              <a:t> 裡面透過這樣的一條指令就可以改變網頁內的元素，</a:t>
            </a:r>
            <a:endParaRPr lang="en-US" altLang="zh-TW" dirty="0"/>
          </a:p>
          <a:p>
            <a:r>
              <a:rPr lang="zh-TW" altLang="en-US" dirty="0"/>
              <a:t>但是不是改變到檔案，而只是在這個頁面的顯示。</a:t>
            </a:r>
            <a:endParaRPr lang="en-US" altLang="zh-TW" dirty="0"/>
          </a:p>
          <a:p>
            <a:r>
              <a:rPr lang="zh-TW" altLang="en-US" dirty="0"/>
              <a:t>因此我們就可以不用讓所有東西都在後端渲染好再給前端，</a:t>
            </a:r>
            <a:endParaRPr lang="en-US" altLang="zh-TW" dirty="0"/>
          </a:p>
          <a:p>
            <a:r>
              <a:rPr lang="zh-TW" altLang="en-US" dirty="0"/>
              <a:t>更可以達成很多功能，例如按下什麼東西跳出視窗之類的。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6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707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正常來說宣告時需要加</a:t>
            </a:r>
            <a:r>
              <a:rPr lang="en-US" altLang="zh-TW" dirty="0"/>
              <a:t>var</a:t>
            </a:r>
            <a:r>
              <a:rPr lang="zh-TW" altLang="en-US" dirty="0"/>
              <a:t>，雖然不加也可以，但正確是要加上的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09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JS</a:t>
            </a:r>
            <a:r>
              <a:rPr lang="zh-TW" altLang="en-US" sz="2000" dirty="0"/>
              <a:t>的算術其實跟各位所寫的</a:t>
            </a:r>
            <a:r>
              <a:rPr lang="en-US" altLang="zh-TW" sz="2000" dirty="0"/>
              <a:t>Java</a:t>
            </a:r>
            <a:r>
              <a:rPr lang="zh-TW" altLang="en-US" sz="2000" dirty="0"/>
              <a:t>沒有太大不同，也是使用</a:t>
            </a:r>
            <a:r>
              <a:rPr lang="en-US" altLang="zh-TW" sz="2000" dirty="0"/>
              <a:t> +</a:t>
            </a:r>
            <a:r>
              <a:rPr lang="zh-TW" altLang="en-US" sz="2000" dirty="0"/>
              <a:t>、</a:t>
            </a:r>
            <a:r>
              <a:rPr lang="en-US" altLang="zh-TW" sz="2000" dirty="0"/>
              <a:t>-</a:t>
            </a:r>
            <a:r>
              <a:rPr lang="zh-TW" altLang="en-US" sz="2000" dirty="0"/>
              <a:t>、</a:t>
            </a:r>
            <a:r>
              <a:rPr lang="en-US" altLang="zh-TW" sz="2000" dirty="0"/>
              <a:t>*</a:t>
            </a:r>
            <a:r>
              <a:rPr lang="zh-TW" altLang="en-US" sz="2000" dirty="0"/>
              <a:t>、</a:t>
            </a:r>
            <a:r>
              <a:rPr lang="en-US" altLang="zh-TW" sz="2000" dirty="0"/>
              <a:t>/</a:t>
            </a:r>
            <a:r>
              <a:rPr lang="zh-TW" altLang="en-US" sz="2000" dirty="0"/>
              <a:t>，但</a:t>
            </a:r>
            <a:r>
              <a:rPr lang="en-US" altLang="zh-TW" sz="2000" dirty="0"/>
              <a:t>+</a:t>
            </a:r>
            <a:r>
              <a:rPr lang="zh-TW" altLang="en-US" sz="2000" dirty="0"/>
              <a:t>可以用來做字符串接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062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console.log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()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只會顯示於瀏覽器主控台，並不會造成什麼其他事情，所以很常拿來做除錯使用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09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22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age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18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未成年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開始老了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85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++)</a:t>
            </a:r>
            <a:r>
              <a:rPr lang="zh-TW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4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9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我們先來進行科普一下：你可能會好奇，</a:t>
            </a:r>
            <a:r>
              <a:rPr lang="en-US" altLang="zh-TW" dirty="0"/>
              <a:t>JavaScript</a:t>
            </a:r>
            <a:r>
              <a:rPr lang="zh-TW" altLang="en-US" dirty="0"/>
              <a:t> 與 </a:t>
            </a:r>
            <a:r>
              <a:rPr lang="en-US" altLang="zh-TW" dirty="0"/>
              <a:t>Java</a:t>
            </a:r>
            <a:r>
              <a:rPr lang="zh-TW" altLang="en-US" dirty="0"/>
              <a:t> 有什麼關係？</a:t>
            </a:r>
            <a:endParaRPr lang="en-US" altLang="zh-TW" dirty="0"/>
          </a:p>
          <a:p>
            <a:r>
              <a:rPr lang="zh-TW" altLang="en-US" dirty="0"/>
              <a:t>簡單來說，兩者的關係就是熱狗跟狗的關係，就是沒有關係。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為何會用 </a:t>
            </a:r>
            <a:r>
              <a:rPr lang="en-US" altLang="zh-TW" dirty="0"/>
              <a:t>Java</a:t>
            </a:r>
            <a:r>
              <a:rPr lang="zh-TW" altLang="en-US" dirty="0"/>
              <a:t> 這個詞呢？</a:t>
            </a:r>
            <a:endParaRPr lang="en-US" altLang="zh-TW" dirty="0"/>
          </a:p>
          <a:p>
            <a:r>
              <a:rPr lang="zh-TW" altLang="en-US" dirty="0"/>
              <a:t>有人說，是因為 </a:t>
            </a:r>
            <a:r>
              <a:rPr lang="en-US" altLang="zh-TW" dirty="0"/>
              <a:t>JavaScript</a:t>
            </a:r>
            <a:r>
              <a:rPr lang="zh-TW" altLang="en-US" dirty="0"/>
              <a:t> 要蹭 </a:t>
            </a:r>
            <a:r>
              <a:rPr lang="en-US" altLang="zh-TW" dirty="0"/>
              <a:t>Java</a:t>
            </a:r>
            <a:r>
              <a:rPr lang="zh-TW" altLang="en-US" dirty="0"/>
              <a:t> 這個詞的熱度，因此叫做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有人說，因為 </a:t>
            </a:r>
            <a:r>
              <a:rPr lang="en-US" altLang="zh-TW" dirty="0"/>
              <a:t>JavaScript</a:t>
            </a:r>
            <a:r>
              <a:rPr lang="zh-TW" altLang="en-US" dirty="0"/>
              <a:t> 的開發公司 </a:t>
            </a:r>
            <a:r>
              <a:rPr lang="en-US" altLang="zh-TW" dirty="0" err="1"/>
              <a:t>NetScape</a:t>
            </a:r>
            <a:r>
              <a:rPr lang="zh-TW" altLang="en-US" dirty="0"/>
              <a:t> 當時跟 </a:t>
            </a:r>
            <a:r>
              <a:rPr lang="en-US" altLang="zh-TW" dirty="0"/>
              <a:t>Java</a:t>
            </a:r>
            <a:r>
              <a:rPr lang="zh-TW" altLang="en-US" dirty="0"/>
              <a:t> 合作，覺得 </a:t>
            </a:r>
            <a:r>
              <a:rPr lang="en-US" altLang="zh-TW" dirty="0"/>
              <a:t>JavaScript</a:t>
            </a:r>
            <a:r>
              <a:rPr lang="zh-TW" altLang="en-US" dirty="0"/>
              <a:t> 是一個 </a:t>
            </a:r>
            <a:r>
              <a:rPr lang="en-US" altLang="zh-TW" dirty="0"/>
              <a:t>Java</a:t>
            </a:r>
            <a:r>
              <a:rPr lang="zh-TW" altLang="en-US" dirty="0"/>
              <a:t> 的簡化版，因此叫做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但是前面的那個蹭熱度的說法比較常見。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再來一個科普：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你可能會覺得我在說啥？其實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這個標準的實作。</a:t>
            </a:r>
            <a:endParaRPr lang="en-US" altLang="zh-TW" dirty="0"/>
          </a:p>
          <a:p>
            <a:r>
              <a:rPr lang="zh-TW" altLang="en-US" dirty="0"/>
              <a:t>不過其實是先有 </a:t>
            </a:r>
            <a:r>
              <a:rPr lang="en-US" altLang="zh-TW" dirty="0"/>
              <a:t>JavaScript</a:t>
            </a:r>
            <a:r>
              <a:rPr lang="zh-TW" altLang="en-US" dirty="0"/>
              <a:t>，才有 </a:t>
            </a:r>
            <a:r>
              <a:rPr lang="en-US" altLang="zh-TW" dirty="0"/>
              <a:t>ECMAScript</a:t>
            </a:r>
            <a:r>
              <a:rPr lang="zh-TW" altLang="en-US" dirty="0"/>
              <a:t> 標準的。</a:t>
            </a:r>
            <a:endParaRPr lang="en-US" altLang="zh-TW" dirty="0"/>
          </a:p>
          <a:p>
            <a:r>
              <a:rPr lang="zh-TW" altLang="en-US" dirty="0"/>
              <a:t>所以變成 </a:t>
            </a:r>
            <a:r>
              <a:rPr lang="en-US" altLang="zh-TW" dirty="0"/>
              <a:t>JavaScript</a:t>
            </a:r>
            <a:r>
              <a:rPr lang="zh-TW" altLang="en-US" dirty="0"/>
              <a:t> 是 </a:t>
            </a:r>
            <a:r>
              <a:rPr lang="en-US" altLang="zh-TW" dirty="0"/>
              <a:t>ECMAScript</a:t>
            </a:r>
            <a:r>
              <a:rPr lang="zh-TW" altLang="en-US" dirty="0"/>
              <a:t> 的最著名的實作，除此之外其實還有 </a:t>
            </a:r>
            <a:r>
              <a:rPr lang="en-US" altLang="zh-TW" dirty="0"/>
              <a:t>JScript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所以說各個瀏覽器其實都是各自實作 </a:t>
            </a:r>
            <a:r>
              <a:rPr lang="en-US" altLang="zh-TW" dirty="0"/>
              <a:t>JavaScript</a:t>
            </a:r>
            <a:r>
              <a:rPr lang="zh-TW" altLang="en-US" dirty="0"/>
              <a:t> 的引擎，用來解析跟運行</a:t>
            </a:r>
            <a:r>
              <a:rPr lang="zh-TW" altLang="en-US" baseline="0" dirty="0"/>
              <a:t> </a:t>
            </a:r>
            <a:r>
              <a:rPr lang="en-US" altLang="zh-TW" baseline="0" dirty="0"/>
              <a:t>JavaScript</a:t>
            </a:r>
            <a:r>
              <a:rPr lang="zh-TW" altLang="en-US" dirty="0"/>
              <a:t>，像是 </a:t>
            </a:r>
            <a:r>
              <a:rPr lang="en-US" altLang="zh-TW" dirty="0"/>
              <a:t>Google</a:t>
            </a:r>
            <a:r>
              <a:rPr lang="zh-TW" altLang="en-US" dirty="0"/>
              <a:t> 有一個開源的引擎就叫做 </a:t>
            </a:r>
            <a:r>
              <a:rPr lang="en-US" altLang="zh-TW" dirty="0"/>
              <a:t>V8</a:t>
            </a:r>
            <a:r>
              <a:rPr lang="zh-TW" altLang="en-US" dirty="0"/>
              <a:t>，就是左下角那個圖示。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你知道這很像什麼嗎？這很像「一中各表」。</a:t>
            </a:r>
            <a:endParaRPr lang="en-US" altLang="zh-TW" dirty="0"/>
          </a:p>
          <a:p>
            <a:r>
              <a:rPr lang="zh-TW" altLang="en-US" dirty="0"/>
              <a:t>所以這樣的結果下就會造成某些寫法可能哪個瀏覽器不支援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不過現在瀏覽器大多都有符合標準，大多不會有啥問題。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哦，除了 </a:t>
            </a:r>
            <a:r>
              <a:rPr lang="en-US" altLang="zh-TW" dirty="0"/>
              <a:t>IE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IE</a:t>
            </a:r>
            <a:r>
              <a:rPr lang="zh-TW" altLang="en-US" dirty="0"/>
              <a:t> 完全不支援 </a:t>
            </a:r>
            <a:r>
              <a:rPr lang="en-US" altLang="zh-TW" dirty="0"/>
              <a:t>ES6</a:t>
            </a:r>
            <a:r>
              <a:rPr lang="zh-TW" altLang="en-US" dirty="0"/>
              <a:t> 寫法。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6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很特別，網頁前端的話它是唯一的老大，要寫網頁前端只能用它。</a:t>
            </a:r>
            <a:endParaRPr lang="en-US" altLang="zh-TW" dirty="0"/>
          </a:p>
          <a:p>
            <a:r>
              <a:rPr lang="zh-TW" altLang="en-US" dirty="0"/>
              <a:t>但是除了前端，它也可以寫後端，也可以寫桌面應用程式，還可以寫手機ＡＰＰ，看，是多麼萬能阿。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那你知道有什麼是用 </a:t>
            </a:r>
            <a:r>
              <a:rPr lang="en-US" altLang="zh-TW" dirty="0"/>
              <a:t>Electron </a:t>
            </a:r>
            <a:r>
              <a:rPr lang="zh-TW" altLang="en-US" dirty="0"/>
              <a:t>做出來的嗎？已經過氣的 </a:t>
            </a:r>
            <a:r>
              <a:rPr lang="en-US" altLang="zh-TW" dirty="0"/>
              <a:t>Skype</a:t>
            </a:r>
            <a:r>
              <a:rPr lang="zh-TW" altLang="en-US" dirty="0"/>
              <a:t>，阿不是，剛剛你們都沒聽到。</a:t>
            </a:r>
            <a:r>
              <a:rPr lang="en-US" altLang="zh-TW" dirty="0"/>
              <a:t>GitHub </a:t>
            </a:r>
            <a:r>
              <a:rPr lang="zh-TW" altLang="en-US" dirty="0"/>
              <a:t>桌面版。平常在寫程式用的 </a:t>
            </a:r>
            <a:r>
              <a:rPr lang="en-US" altLang="zh-TW" dirty="0" err="1"/>
              <a:t>VSCode</a:t>
            </a:r>
            <a:r>
              <a:rPr lang="zh-TW" altLang="en-US" dirty="0"/>
              <a:t>，甚至是現在最熱門的 </a:t>
            </a:r>
            <a:r>
              <a:rPr lang="en-US" altLang="zh-TW" dirty="0"/>
              <a:t>Discord</a:t>
            </a:r>
            <a:r>
              <a:rPr lang="zh-TW" altLang="en-US" dirty="0"/>
              <a:t>，還有一大堆都是 </a:t>
            </a:r>
            <a:r>
              <a:rPr lang="en-US" altLang="zh-TW" dirty="0"/>
              <a:t>Electron </a:t>
            </a:r>
            <a:r>
              <a:rPr lang="zh-TW" altLang="en-US" dirty="0"/>
              <a:t>寫出來的。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是一個直譯式語言，簡單來說就是你打一行按下 </a:t>
            </a:r>
            <a:r>
              <a:rPr lang="en-US" altLang="zh-TW" dirty="0"/>
              <a:t>Enter</a:t>
            </a:r>
            <a:r>
              <a:rPr lang="zh-TW" altLang="en-US" dirty="0"/>
              <a:t> 馬上就可以看到結果，不需要經過編譯，像是 </a:t>
            </a:r>
            <a:r>
              <a:rPr lang="en-US" altLang="zh-TW" dirty="0"/>
              <a:t>Java</a:t>
            </a:r>
            <a:r>
              <a:rPr lang="zh-TW" altLang="en-US" dirty="0"/>
              <a:t> 就要先編譯才能執行。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的其中一個特性就是非阻塞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實際是物件導向，但通常寫函式就可以呼叫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8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非阻塞是什麼呢？簡單來說，它不會等程式執行完才進到下一行</a:t>
            </a:r>
            <a:endParaRPr lang="en-US" altLang="zh-TW" dirty="0"/>
          </a:p>
          <a:p>
            <a:r>
              <a:rPr lang="zh-TW" altLang="en-US" dirty="0"/>
              <a:t>我用一個小範例來舉例，左右兩邊是一樣的功能，先呼叫一個函式，這個函式會等待兩秒才輸出 </a:t>
            </a:r>
            <a:r>
              <a:rPr lang="en-US" altLang="zh-TW" dirty="0"/>
              <a:t>Logged</a:t>
            </a:r>
            <a:r>
              <a:rPr lang="zh-TW" altLang="en-US" dirty="0"/>
              <a:t> 這串字，然後呼叫了這個函式之後再輸出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 的話，只要這邊停下來，就是整個程式停下來了，你可以看到先出現 </a:t>
            </a:r>
            <a:r>
              <a:rPr lang="en-US" altLang="zh-TW" dirty="0"/>
              <a:t>Logged</a:t>
            </a:r>
            <a:r>
              <a:rPr lang="zh-TW" altLang="en-US" dirty="0"/>
              <a:t> 才出現 </a:t>
            </a:r>
            <a:r>
              <a:rPr lang="en-US" altLang="zh-TW" dirty="0"/>
              <a:t>OK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那到 </a:t>
            </a:r>
            <a:r>
              <a:rPr lang="en-US" altLang="zh-TW" dirty="0"/>
              <a:t>JavaScript</a:t>
            </a:r>
            <a:r>
              <a:rPr lang="zh-TW" altLang="en-US" dirty="0"/>
              <a:t> 這邊，反而 </a:t>
            </a:r>
            <a:r>
              <a:rPr lang="en-US" altLang="zh-TW" dirty="0"/>
              <a:t>OK</a:t>
            </a:r>
            <a:r>
              <a:rPr lang="zh-TW" altLang="en-US" dirty="0"/>
              <a:t> 先出來才出現 </a:t>
            </a:r>
            <a:r>
              <a:rPr lang="en-US" altLang="zh-TW" dirty="0"/>
              <a:t>JavaScript</a:t>
            </a:r>
            <a:r>
              <a:rPr lang="zh-TW" altLang="en-US" dirty="0"/>
              <a:t>，簡單來說就是它不會等函式執行，而是會繼續下去。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那如果你需要等待它回應才能繼續做下去的話，當然也有方法可以做到，不過我想這就有點深了。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2020/10/21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tFxSafyrUcj55jMX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函式導向？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486891" y="1033447"/>
            <a:ext cx="4352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Object-Oriented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70914" y="1033447"/>
            <a:ext cx="3683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函式導向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入門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9685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易上手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語法簡易輕鬆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基礎語法似 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C / C++ / Java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駝峰式命名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如 </a:t>
            </a: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className</a:t>
            </a:r>
            <a:r>
              <a:rPr lang="zh-TW" altLang="en-US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firstName</a:t>
            </a:r>
            <a:endParaRPr lang="en-US" altLang="zh-TW" sz="29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弱型別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的特性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變數本身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無需宣告型態</a:t>
            </a:r>
            <a:endParaRPr lang="en-US" altLang="zh-TW" sz="29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9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46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可以動態改變網頁內容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使用瀏覽器的</a:t>
            </a:r>
            <a:r>
              <a:rPr lang="en-US" altLang="zh-TW" sz="3200" dirty="0">
                <a:latin typeface="微軟正黑體" panose="020B0604030504040204" pitchFamily="34" charset="-120"/>
              </a:rPr>
              <a:t>Console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7607"/>
            <a:ext cx="7488832" cy="42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8367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寫在</a:t>
            </a:r>
            <a:r>
              <a:rPr lang="en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script 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標籤 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(</a:t>
            </a:r>
            <a:r>
              <a:rPr lang="en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 tag) 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中被瀏覽器執行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332E24-F37D-454B-9879-778FC110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0" y="2204864"/>
            <a:ext cx="4883100" cy="195807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9DA2AF9-A5D7-C347-91C6-9875A2B78C21}"/>
              </a:ext>
            </a:extLst>
          </p:cNvPr>
          <p:cNvSpPr txBox="1">
            <a:spLocks/>
          </p:cNvSpPr>
          <p:nvPr/>
        </p:nvSpPr>
        <p:spPr>
          <a:xfrm>
            <a:off x="0" y="4459390"/>
            <a:ext cx="9144000" cy="15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script 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標籤可以寫在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的任何地方</a:t>
            </a:r>
            <a:b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</a:b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例如：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&lt;head&gt;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62991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11" y="944725"/>
            <a:ext cx="9144000" cy="61206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寫在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檔裡，並於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裡引入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檔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E62AAC6-6624-594B-9839-44284148E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7" y="1549723"/>
            <a:ext cx="5824970" cy="274337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8EAA58-CB4C-FE45-9A24-6335F5944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40" y="3985509"/>
            <a:ext cx="4234160" cy="2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1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變數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5847" y="1937405"/>
            <a:ext cx="2664296" cy="35592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var x = 1 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x = 'Hello' 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18EE5F-F201-C144-AD15-A8114847F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2"/>
          <a:stretch/>
        </p:blipFill>
        <p:spPr>
          <a:xfrm>
            <a:off x="4571999" y="1649374"/>
            <a:ext cx="3668428" cy="1491594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D6AEE952-2C65-2C48-8ACF-7F2257EAF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668428" cy="14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算術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8367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使用的運算符號也是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 +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%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931C57-5A21-3445-A537-3359F0413300}"/>
              </a:ext>
            </a:extLst>
          </p:cNvPr>
          <p:cNvSpPr txBox="1">
            <a:spLocks/>
          </p:cNvSpPr>
          <p:nvPr/>
        </p:nvSpPr>
        <p:spPr>
          <a:xfrm>
            <a:off x="359532" y="2232248"/>
            <a:ext cx="8424936" cy="8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3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可以使用在運算，也可以使用在字符串接</a:t>
            </a:r>
            <a:endParaRPr lang="en-US" altLang="zh-TW" sz="32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BEF8157-97CC-A244-AAC2-17FC3192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9" y="3429000"/>
            <a:ext cx="3940774" cy="246551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3161A35-458F-014A-BEBC-53CA5C1E4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65" y="3789040"/>
            <a:ext cx="4619023" cy="16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consol.log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CA8E2E-C40D-6B47-A2BC-14DFE56DC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41" y="1268760"/>
            <a:ext cx="5946717" cy="7136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3343A7-2AA6-CE4F-87C6-5F536912D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6" y="2579180"/>
            <a:ext cx="7339128" cy="23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5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if else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, 時鐘, 儀錶 的圖片&#10;&#10;自動產生的描述">
            <a:extLst>
              <a:ext uri="{FF2B5EF4-FFF2-40B4-BE49-F238E27FC236}">
                <a16:creationId xmlns:a16="http://schemas.microsoft.com/office/drawing/2014/main" id="{FCEE979F-B37F-7745-8CBB-7DB8CA05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9" y="1178334"/>
            <a:ext cx="7922342" cy="4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– for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</a:p>
        </p:txBody>
      </p:sp>
      <p:pic>
        <p:nvPicPr>
          <p:cNvPr id="4" name="圖片 3" descr="一張含有 物件, 時鐘, 握住, 球 的圖片&#10;&#10;自動產生的描述">
            <a:extLst>
              <a:ext uri="{FF2B5EF4-FFF2-40B4-BE49-F238E27FC236}">
                <a16:creationId xmlns:a16="http://schemas.microsoft.com/office/drawing/2014/main" id="{512C5EB8-A5E0-E547-B767-D7A0AC2C1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2" y="2134589"/>
            <a:ext cx="8899075" cy="25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1951891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zh-TW" altLang="en-US" dirty="0"/>
              <a:t>目標：寫出一個九九乘法表顯示於</a:t>
            </a:r>
            <a:r>
              <a:rPr lang="en-US" altLang="zh-TW" dirty="0"/>
              <a:t>Console</a:t>
            </a:r>
            <a:r>
              <a:rPr lang="zh-TW" altLang="en-US" dirty="0"/>
              <a:t>中。</a:t>
            </a:r>
            <a:endParaRPr lang="en-US" altLang="zh-TW" dirty="0"/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console.log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for</a:t>
            </a:r>
            <a:r>
              <a:rPr lang="zh-TW" altLang="en-US" dirty="0">
                <a:latin typeface="Consolas" panose="020B0609020204030204" pitchFamily="49" charset="0"/>
              </a:rPr>
              <a:t>迴圈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>
            <a:hlinkClick r:id="rId3"/>
          </p:cNvPr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>
                <a:hlinkClick r:id="rId3"/>
              </a:rPr>
              <a:t>https://</a:t>
            </a:r>
            <a:r>
              <a:rPr lang="en" altLang="zh-TW" dirty="0" err="1">
                <a:hlinkClick r:id="rId3"/>
              </a:rPr>
              <a:t>forms.gle</a:t>
            </a:r>
            <a:r>
              <a:rPr lang="en" altLang="zh-TW" dirty="0">
                <a:hlinkClick r:id="rId3"/>
              </a:rPr>
              <a:t>/tFxSafyrUcj55jMXA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2B37847-1A51-B743-A6B6-FEB756DDA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33" y="1053237"/>
            <a:ext cx="4355332" cy="4355332"/>
          </a:xfrm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的關係？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沒有關係。</a:t>
            </a:r>
          </a:p>
        </p:txBody>
      </p:sp>
    </p:spTree>
    <p:extLst>
      <p:ext uri="{BB962C8B-B14F-4D97-AF65-F5344CB8AC3E}">
        <p14:creationId xmlns:p14="http://schemas.microsoft.com/office/powerpoint/2010/main" val="36966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不只是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53331"/>
            <a:ext cx="91440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3200" dirty="0">
                <a:latin typeface="微軟正黑體" panose="020B0604030504040204" pitchFamily="34" charset="-120"/>
              </a:rPr>
              <a:t>JavaScript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其實是 </a:t>
            </a:r>
            <a:r>
              <a:rPr lang="en-US" altLang="zh-TW" sz="44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</a:rPr>
              <a:t>ECMAScript</a:t>
            </a:r>
            <a:r>
              <a:rPr lang="zh-TW" altLang="en-US" sz="3200" dirty="0">
                <a:latin typeface="微軟正黑體" panose="020B0604030504040204" pitchFamily="34" charset="-120"/>
              </a:rPr>
              <a:t> 的實作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因此你會聽到 ：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>
                <a:latin typeface="微軟正黑體" panose="020B0604030504040204" pitchFamily="34" charset="-120"/>
              </a:rPr>
              <a:t>ES6 </a:t>
            </a:r>
            <a:r>
              <a:rPr lang="zh-TW" altLang="en-US" sz="3200" dirty="0">
                <a:latin typeface="微軟正黑體" panose="020B0604030504040204" pitchFamily="34" charset="-120"/>
              </a:rPr>
              <a:t>的語法」</a:t>
            </a:r>
            <a:r>
              <a:rPr lang="zh-TW" altLang="en-US" sz="1800" dirty="0">
                <a:latin typeface="微軟正黑體" panose="020B0604030504040204" pitchFamily="34" charset="-120"/>
              </a:rPr>
              <a:t>（</a:t>
            </a:r>
            <a:r>
              <a:rPr lang="en-US" altLang="zh-TW" sz="1800" dirty="0">
                <a:latin typeface="微軟正黑體" panose="020B0604030504040204" pitchFamily="34" charset="-120"/>
              </a:rPr>
              <a:t>ECMAScript 6 / ECMAScript 2015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latin typeface="微軟正黑體" panose="020B0604030504040204" pitchFamily="34" charset="-120"/>
              </a:rPr>
              <a:t>「</a:t>
            </a:r>
            <a:r>
              <a:rPr lang="en-US" altLang="zh-TW" sz="3200" dirty="0" err="1">
                <a:latin typeface="微軟正黑體" panose="020B0604030504040204" pitchFamily="34" charset="-120"/>
              </a:rPr>
              <a:t>ESLint</a:t>
            </a:r>
            <a:r>
              <a:rPr lang="zh-TW" altLang="en-US" sz="1800" dirty="0">
                <a:latin typeface="微軟正黑體" panose="020B0604030504040204" pitchFamily="34" charset="-120"/>
              </a:rPr>
              <a:t>」（程式碼檢測：是否符合標準、是否與法錯誤</a:t>
            </a:r>
            <a:r>
              <a:rPr lang="en-US" altLang="zh-TW" sz="1800" dirty="0">
                <a:latin typeface="微軟正黑體" panose="020B0604030504040204" pitchFamily="34" charset="-120"/>
              </a:rPr>
              <a:t>…</a:t>
            </a:r>
            <a:r>
              <a:rPr lang="zh-TW" altLang="en-US" sz="1800" dirty="0">
                <a:latin typeface="微軟正黑體" panose="020B0604030504040204" pitchFamily="34" charset="-120"/>
              </a:rPr>
              <a:t>）</a:t>
            </a:r>
            <a:endParaRPr lang="en-US" altLang="zh-TW" sz="1800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42297"/>
            <a:ext cx="1124110" cy="1124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28169"/>
            <a:ext cx="2736304" cy="26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1" y="995941"/>
            <a:ext cx="3649588" cy="2433059"/>
          </a:xfrm>
          <a:effectLst/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E82BF5-1E33-5C48-AF34-0A3E9A334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79346"/>
            <a:ext cx="3649588" cy="2232521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051BAB5F-0112-F14B-B703-7906B28CA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2930"/>
            <a:ext cx="5632574" cy="28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科普：萬能的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197726" y="1196752"/>
            <a:ext cx="1923283" cy="2062669"/>
            <a:chOff x="5008630" y="1121495"/>
            <a:chExt cx="1923283" cy="206266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604" y="1121495"/>
              <a:ext cx="1693337" cy="169333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008630" y="2814832"/>
              <a:ext cx="1923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 Desktop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003130" y="3579510"/>
            <a:ext cx="2220480" cy="2108531"/>
            <a:chOff x="1772004" y="3504672"/>
            <a:chExt cx="2220480" cy="210853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45" y="3504672"/>
              <a:ext cx="1739199" cy="173919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772004" y="5243871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Visual Studio Code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177863" y="3551970"/>
            <a:ext cx="1963008" cy="2163610"/>
            <a:chOff x="4924569" y="3476712"/>
            <a:chExt cx="1963008" cy="216361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569" y="3476712"/>
              <a:ext cx="1963008" cy="1963008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5398594" y="5270990"/>
              <a:ext cx="101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Discord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257618" y="1187668"/>
            <a:ext cx="1711505" cy="2080837"/>
            <a:chOff x="2040339" y="1205835"/>
            <a:chExt cx="1711505" cy="208083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39" y="1205835"/>
              <a:ext cx="1711505" cy="1711505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478349" y="291734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Skype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直譯式語言</a:t>
            </a:r>
            <a:r>
              <a:rPr lang="zh-TW" altLang="en-US" sz="2000" dirty="0">
                <a:latin typeface="微軟正黑體" panose="020B0604030504040204" pitchFamily="34" charset="-120"/>
              </a:rPr>
              <a:t>（無須編譯）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非阻塞</a:t>
            </a:r>
            <a:endParaRPr lang="en-US" altLang="zh-TW" sz="32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>
                <a:latin typeface="微軟正黑體" panose="020B0604030504040204" pitchFamily="34" charset="-120"/>
              </a:rPr>
              <a:t>函式導向</a:t>
            </a:r>
            <a:r>
              <a:rPr lang="zh-TW" altLang="en-US" sz="2000" dirty="0">
                <a:latin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</a:rPr>
              <a:t>Functional Programming</a:t>
            </a:r>
            <a:r>
              <a:rPr lang="zh-TW" altLang="en-US" sz="2000" dirty="0">
                <a:latin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320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9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阻塞？非阻塞？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129492" y="118016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78975" y="11801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非阻塞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08397"/>
            <a:ext cx="3938459" cy="41875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8" y="2304970"/>
            <a:ext cx="522777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94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12223</TotalTime>
  <Words>1336</Words>
  <Application>Microsoft Macintosh PowerPoint</Application>
  <PresentationFormat>如螢幕大小 (4:3)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科普：JavaScript 與 Java 的關係？</vt:lpstr>
      <vt:lpstr>科普：JavaScript 不只是 JavaScript</vt:lpstr>
      <vt:lpstr>科普：萬能的 JavaScript</vt:lpstr>
      <vt:lpstr>科普：萬能的 JavaScript</vt:lpstr>
      <vt:lpstr>JavaScript</vt:lpstr>
      <vt:lpstr>所以 JavaScript 是什麼？</vt:lpstr>
      <vt:lpstr>阻塞？非阻塞？</vt:lpstr>
      <vt:lpstr>函式導向？</vt:lpstr>
      <vt:lpstr>入門 JavaScript</vt:lpstr>
      <vt:lpstr>JavaScript可以動態改變網頁內容</vt:lpstr>
      <vt:lpstr>執行 JavaScript</vt:lpstr>
      <vt:lpstr>執行 JavaScript</vt:lpstr>
      <vt:lpstr>JavaScript 變數</vt:lpstr>
      <vt:lpstr>JavaScript 算術</vt:lpstr>
      <vt:lpstr>JavaScript – consol.log()</vt:lpstr>
      <vt:lpstr>JavaScript – if else</vt:lpstr>
      <vt:lpstr>JavaScript – for 迴圈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698</cp:revision>
  <dcterms:created xsi:type="dcterms:W3CDTF">2018-09-09T14:57:53Z</dcterms:created>
  <dcterms:modified xsi:type="dcterms:W3CDTF">2020-10-21T08:15:19Z</dcterms:modified>
</cp:coreProperties>
</file>