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5"/>
  </p:notesMasterIdLst>
  <p:sldIdLst>
    <p:sldId id="259" r:id="rId2"/>
    <p:sldId id="300" r:id="rId3"/>
    <p:sldId id="301" r:id="rId4"/>
    <p:sldId id="357" r:id="rId5"/>
    <p:sldId id="303" r:id="rId6"/>
    <p:sldId id="359" r:id="rId7"/>
    <p:sldId id="358" r:id="rId8"/>
    <p:sldId id="356" r:id="rId9"/>
    <p:sldId id="304" r:id="rId10"/>
    <p:sldId id="305" r:id="rId11"/>
    <p:sldId id="355" r:id="rId12"/>
    <p:sldId id="354" r:id="rId13"/>
    <p:sldId id="28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Jquery" id="{89266499-6275-4E4C-AF77-6C626DBDEE61}">
          <p14:sldIdLst>
            <p14:sldId id="300"/>
            <p14:sldId id="301"/>
            <p14:sldId id="357"/>
            <p14:sldId id="303"/>
            <p14:sldId id="359"/>
            <p14:sldId id="358"/>
            <p14:sldId id="356"/>
            <p14:sldId id="304"/>
            <p14:sldId id="305"/>
            <p14:sldId id="355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197" autoAdjust="0"/>
  </p:normalViewPr>
  <p:slideViewPr>
    <p:cSldViewPr snapToObjects="1">
      <p:cViewPr varScale="1">
        <p:scale>
          <a:sx n="124" d="100"/>
          <a:sy n="124" d="100"/>
        </p:scale>
        <p:origin x="1312" y="168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2020/11/17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0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8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21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5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2020/11/17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14dFkuCT2Kmm8Mc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536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" altLang="zh-TW" sz="2500" dirty="0" err="1">
                <a:solidFill>
                  <a:srgbClr val="0070C0"/>
                </a:solidFill>
                <a:latin typeface="arial" panose="020B0604020202020204" pitchFamily="34" charset="0"/>
              </a:rPr>
              <a:t>addEventListener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(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'click' , function()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 )</a:t>
            </a:r>
            <a:endParaRPr lang="en-US" altLang="zh-TW" sz="2500" dirty="0">
              <a:solidFill>
                <a:schemeClr val="accent2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$("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on ( ' click ', function()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  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妳的</a:t>
            </a:r>
            <a:r>
              <a:rPr lang="en-US" altLang="zh-TW" sz="2400" dirty="0" err="1">
                <a:solidFill>
                  <a:schemeClr val="accent2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程式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});</a:t>
            </a:r>
          </a:p>
        </p:txBody>
      </p:sp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 和 設定 元素屬性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2" y="1389617"/>
            <a:ext cx="2160240" cy="10859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E1F69E-A008-482D-A4A6-7815585BE206}"/>
              </a:ext>
            </a:extLst>
          </p:cNvPr>
          <p:cNvGrpSpPr/>
          <p:nvPr/>
        </p:nvGrpSpPr>
        <p:grpSpPr>
          <a:xfrm>
            <a:off x="4063420" y="1109325"/>
            <a:ext cx="4470104" cy="1588076"/>
            <a:chOff x="3198240" y="1988840"/>
            <a:chExt cx="4470104" cy="158807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1F24A9B-65B6-4A53-8A3A-BB32090B33EB}"/>
                </a:ext>
              </a:extLst>
            </p:cNvPr>
            <p:cNvGrpSpPr/>
            <p:nvPr/>
          </p:nvGrpSpPr>
          <p:grpSpPr>
            <a:xfrm>
              <a:off x="3198240" y="1988840"/>
              <a:ext cx="4470104" cy="1584176"/>
              <a:chOff x="1152" y="2996952"/>
              <a:chExt cx="8911245" cy="2376264"/>
            </a:xfrm>
          </p:grpSpPr>
          <p:sp>
            <p:nvSpPr>
              <p:cNvPr id="7" name="圓角矩形 8">
                <a:extLst>
                  <a:ext uri="{FF2B5EF4-FFF2-40B4-BE49-F238E27FC236}">
                    <a16:creationId xmlns:a16="http://schemas.microsoft.com/office/drawing/2014/main" id="{122AA078-3B64-463A-A149-F4872A77C2A9}"/>
                  </a:ext>
                </a:extLst>
              </p:cNvPr>
              <p:cNvSpPr/>
              <p:nvPr/>
            </p:nvSpPr>
            <p:spPr>
              <a:xfrm>
                <a:off x="1152" y="2996952"/>
                <a:ext cx="8911245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1CF31C-FBA9-44D0-8DB6-8BFB0489B026}"/>
                  </a:ext>
                </a:extLst>
              </p:cNvPr>
              <p:cNvSpPr txBox="1"/>
              <p:nvPr/>
            </p:nvSpPr>
            <p:spPr>
              <a:xfrm>
                <a:off x="2673977" y="3898005"/>
                <a:ext cx="3697606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C2F650F-EEF5-459B-8FD9-340441EBDFC3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268C1E8-AB57-4352-8FDF-D645E2CA4EFF}"/>
                </a:ext>
              </a:extLst>
            </p:cNvPr>
            <p:cNvSpPr txBox="1"/>
            <p:nvPr/>
          </p:nvSpPr>
          <p:spPr>
            <a:xfrm>
              <a:off x="4336446" y="3099862"/>
              <a:ext cx="225991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test . jpg</a:t>
              </a:r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CDD18C0-DC5C-48B7-B904-CE1EF5834309}"/>
              </a:ext>
            </a:extLst>
          </p:cNvPr>
          <p:cNvGrpSpPr/>
          <p:nvPr/>
        </p:nvGrpSpPr>
        <p:grpSpPr>
          <a:xfrm>
            <a:off x="1043608" y="4382475"/>
            <a:ext cx="7056784" cy="1938348"/>
            <a:chOff x="1665777" y="1988840"/>
            <a:chExt cx="5559124" cy="193834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C5071DB-A4F1-4D68-BE87-046BA9333691}"/>
                </a:ext>
              </a:extLst>
            </p:cNvPr>
            <p:cNvGrpSpPr/>
            <p:nvPr/>
          </p:nvGrpSpPr>
          <p:grpSpPr>
            <a:xfrm>
              <a:off x="1665777" y="1988840"/>
              <a:ext cx="5559124" cy="1584176"/>
              <a:chOff x="-3053845" y="2996952"/>
              <a:chExt cx="11082229" cy="2376264"/>
            </a:xfrm>
          </p:grpSpPr>
          <p:sp>
            <p:nvSpPr>
              <p:cNvPr id="16" name="圓角矩形 8">
                <a:extLst>
                  <a:ext uri="{FF2B5EF4-FFF2-40B4-BE49-F238E27FC236}">
                    <a16:creationId xmlns:a16="http://schemas.microsoft.com/office/drawing/2014/main" id="{3B0BBF7E-E24F-4F0F-BC36-3DC27C87D356}"/>
                  </a:ext>
                </a:extLst>
              </p:cNvPr>
              <p:cNvSpPr/>
              <p:nvPr/>
            </p:nvSpPr>
            <p:spPr>
              <a:xfrm>
                <a:off x="-3053845" y="2996952"/>
                <a:ext cx="11082229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E51E17-EE39-47F8-B830-85016A4686D1}"/>
                  </a:ext>
                </a:extLst>
              </p:cNvPr>
              <p:cNvSpPr txBox="1"/>
              <p:nvPr/>
            </p:nvSpPr>
            <p:spPr>
              <a:xfrm>
                <a:off x="-2940761" y="3871283"/>
                <a:ext cx="10849212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 , 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new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B148F68-8CE0-4AE1-B422-7C6FC2FA9101}"/>
                  </a:ext>
                </a:extLst>
              </p:cNvPr>
              <p:cNvSpPr txBox="1"/>
              <p:nvPr/>
            </p:nvSpPr>
            <p:spPr>
              <a:xfrm>
                <a:off x="-1014908" y="3130752"/>
                <a:ext cx="6997504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B55CEE-20EC-40FA-98EB-444895DAA85A}"/>
                </a:ext>
              </a:extLst>
            </p:cNvPr>
            <p:cNvSpPr txBox="1"/>
            <p:nvPr/>
          </p:nvSpPr>
          <p:spPr>
            <a:xfrm>
              <a:off x="2411357" y="3065414"/>
              <a:ext cx="406452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img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src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="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new . jpg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endParaRPr lang="en" altLang="zh-TW" sz="2500" dirty="0">
                <a:latin typeface="Menlo" panose="020B0609030804020204" pitchFamily="49" charset="0"/>
              </a:endParaRPr>
            </a:p>
            <a:p>
              <a:pPr algn="ctr"/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9" name="內容版面配置區 4">
            <a:extLst>
              <a:ext uri="{FF2B5EF4-FFF2-40B4-BE49-F238E27FC236}">
                <a16:creationId xmlns:a16="http://schemas.microsoft.com/office/drawing/2014/main" id="{51EA3C21-9D3D-714C-BDC9-B34A56989876}"/>
              </a:ext>
            </a:extLst>
          </p:cNvPr>
          <p:cNvSpPr txBox="1">
            <a:spLocks/>
          </p:cNvSpPr>
          <p:nvPr/>
        </p:nvSpPr>
        <p:spPr>
          <a:xfrm>
            <a:off x="2841163" y="3250305"/>
            <a:ext cx="3457309" cy="1085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設定元素屬性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 , 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屬姓值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9534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目標：將 猜拳 互動式網頁 原生 </a:t>
            </a:r>
            <a:r>
              <a:rPr lang="en-US" altLang="zh-TW" dirty="0"/>
              <a:t>JS</a:t>
            </a:r>
            <a:r>
              <a:rPr lang="zh-TW" altLang="en-US" dirty="0"/>
              <a:t> 更改成 </a:t>
            </a:r>
            <a:r>
              <a:rPr lang="en-US" altLang="zh-TW"/>
              <a:t>JQuery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403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https://forms.gle/F14dFkuCT2Kmm8Mc8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500" dirty="0"/>
              <a:t>一個以</a:t>
            </a:r>
            <a:r>
              <a:rPr lang="en-US" altLang="zh-TW" sz="2500" dirty="0" err="1"/>
              <a:t>Javascript</a:t>
            </a:r>
            <a:r>
              <a:rPr lang="zh-TW" altLang="en-US" sz="2500" dirty="0"/>
              <a:t>編寫的函式庫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精簡化</a:t>
            </a:r>
            <a:r>
              <a:rPr lang="en-US" altLang="zh-TW" sz="2500" dirty="0"/>
              <a:t>JS</a:t>
            </a:r>
            <a:r>
              <a:rPr lang="zh-TW" altLang="en-US" sz="2500" dirty="0"/>
              <a:t>編寫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易學習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FF0000"/>
                </a:solidFill>
              </a:rPr>
              <a:t>寫得更少，但做的更多</a:t>
            </a:r>
            <a:endParaRPr lang="en-US" altLang="zh-TW" sz="2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FED22D3-BF09-44A5-8B2D-082E7790B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0" y="1469250"/>
            <a:ext cx="3919500" cy="39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如何使用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2836"/>
            <a:ext cx="9144000" cy="295232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Consolas" panose="020B0609020204030204" pitchFamily="49" charset="0"/>
              </a:rPr>
              <a:t>套用 </a:t>
            </a:r>
            <a:r>
              <a:rPr lang="en-US" altLang="zh-TW" sz="3000" dirty="0" err="1">
                <a:solidFill>
                  <a:srgbClr val="0070C0"/>
                </a:solidFill>
                <a:latin typeface="Consolas" panose="020B0609020204030204" pitchFamily="49" charset="0"/>
              </a:rPr>
              <a:t>JQuery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</a:rPr>
              <a:t> CDN</a:t>
            </a:r>
            <a:br>
              <a:rPr lang="en-US" altLang="zh-TW" sz="1750" dirty="0">
                <a:latin typeface="Consolas" panose="020B0609020204030204" pitchFamily="49" charset="0"/>
              </a:rPr>
            </a:br>
            <a:r>
              <a:rPr lang="en-US" altLang="zh-TW" sz="1750" dirty="0">
                <a:latin typeface="Consolas" panose="020B0609020204030204" pitchFamily="49" charset="0"/>
              </a:rPr>
              <a:t>&lt;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 </a:t>
            </a:r>
            <a:r>
              <a:rPr lang="en-US" altLang="zh-TW" sz="1750" dirty="0" err="1">
                <a:latin typeface="Consolas" panose="020B0609020204030204" pitchFamily="49" charset="0"/>
              </a:rPr>
              <a:t>src</a:t>
            </a:r>
            <a:r>
              <a:rPr lang="en-US" altLang="zh-TW" sz="1750" dirty="0">
                <a:latin typeface="Consolas" panose="020B0609020204030204" pitchFamily="49" charset="0"/>
              </a:rPr>
              <a:t>="</a:t>
            </a:r>
            <a:r>
              <a:rPr lang="en-US" altLang="zh-TW" sz="175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1750" dirty="0">
                <a:latin typeface="Consolas" panose="020B0609020204030204" pitchFamily="49" charset="0"/>
              </a:rPr>
              <a:t>"&gt;&lt;/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175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Consolas" panose="020B0609020204030204" pitchFamily="49" charset="0"/>
              </a:rPr>
              <a:t>下載下來</a:t>
            </a:r>
            <a:endParaRPr lang="en-US" altLang="zh-TW" sz="3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code.jquery.com</a:t>
            </a: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</a:rPr>
              <a:t>/jquery-3.5.1.slim.min.js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3418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8">
            <a:extLst>
              <a:ext uri="{FF2B5EF4-FFF2-40B4-BE49-F238E27FC236}">
                <a16:creationId xmlns:a16="http://schemas.microsoft.com/office/drawing/2014/main" id="{C55E240A-23FD-4412-B6FD-6D30174F5358}"/>
              </a:ext>
            </a:extLst>
          </p:cNvPr>
          <p:cNvSpPr/>
          <p:nvPr/>
        </p:nvSpPr>
        <p:spPr>
          <a:xfrm>
            <a:off x="251520" y="1340768"/>
            <a:ext cx="864096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為什麼要用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?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8">
            <a:extLst>
              <a:ext uri="{FF2B5EF4-FFF2-40B4-BE49-F238E27FC236}">
                <a16:creationId xmlns:a16="http://schemas.microsoft.com/office/drawing/2014/main" id="{BA5FAF60-24A1-4CF8-91EE-7FD532DA07FA}"/>
              </a:ext>
            </a:extLst>
          </p:cNvPr>
          <p:cNvSpPr/>
          <p:nvPr/>
        </p:nvSpPr>
        <p:spPr>
          <a:xfrm>
            <a:off x="3059832" y="3717032"/>
            <a:ext cx="3024336" cy="2032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4886"/>
            <a:ext cx="8640960" cy="46743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TagName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E0CD66-241B-4AAB-BB07-D2FCD0BD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74" y="3340596"/>
            <a:ext cx="2536676" cy="25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為什麼要用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?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961" y="2097924"/>
            <a:ext cx="1728193" cy="7141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4D53AE1-0235-3142-B40E-CCF8AF37AB5B}"/>
              </a:ext>
            </a:extLst>
          </p:cNvPr>
          <p:cNvGrpSpPr/>
          <p:nvPr/>
        </p:nvGrpSpPr>
        <p:grpSpPr>
          <a:xfrm>
            <a:off x="683568" y="1058664"/>
            <a:ext cx="2183955" cy="2124321"/>
            <a:chOff x="251520" y="1051936"/>
            <a:chExt cx="2183955" cy="2124321"/>
          </a:xfrm>
        </p:grpSpPr>
        <p:sp>
          <p:nvSpPr>
            <p:cNvPr id="10" name="內容版面配置區 4">
              <a:extLst>
                <a:ext uri="{FF2B5EF4-FFF2-40B4-BE49-F238E27FC236}">
                  <a16:creationId xmlns:a16="http://schemas.microsoft.com/office/drawing/2014/main" id="{B8BE1894-2CC6-574B-BC34-22F8D56FDFCF}"/>
                </a:ext>
              </a:extLst>
            </p:cNvPr>
            <p:cNvSpPr txBox="1">
              <a:spLocks/>
            </p:cNvSpPr>
            <p:nvPr/>
          </p:nvSpPr>
          <p:spPr>
            <a:xfrm>
              <a:off x="485060" y="1051936"/>
              <a:ext cx="1728192" cy="714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kumimoji="1" lang="zh-TW" altLang="en-US" sz="3200" dirty="0">
                  <a:solidFill>
                    <a:srgbClr val="0070C0"/>
                  </a:solidFill>
                </a:rPr>
                <a:t>取得</a:t>
              </a:r>
              <a:r>
                <a:rPr kumimoji="1" lang="en-US" altLang="zh-TW" sz="3200" dirty="0">
                  <a:solidFill>
                    <a:srgbClr val="0070C0"/>
                  </a:solidFill>
                </a:rPr>
                <a:t>ul li</a:t>
              </a:r>
              <a:endParaRPr kumimoji="1" lang="zh-TW" altLang="en-US" sz="3200" dirty="0">
                <a:solidFill>
                  <a:srgbClr val="0070C0"/>
                </a:solidFill>
              </a:endParaRPr>
            </a:p>
          </p:txBody>
        </p:sp>
        <p:pic>
          <p:nvPicPr>
            <p:cNvPr id="11" name="圖片 10" descr="一張含有 文字 的圖片&#10;&#10;自動產生的描述">
              <a:extLst>
                <a:ext uri="{FF2B5EF4-FFF2-40B4-BE49-F238E27FC236}">
                  <a16:creationId xmlns:a16="http://schemas.microsoft.com/office/drawing/2014/main" id="{D04E9FEB-B9BD-224D-9F36-F03E9691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720287"/>
              <a:ext cx="2183955" cy="1455970"/>
            </a:xfrm>
            <a:prstGeom prst="rect">
              <a:avLst/>
            </a:prstGeom>
          </p:spPr>
        </p:pic>
      </p:grpSp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9F2D6F80-040F-2540-AFEA-90119CE16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852936"/>
            <a:ext cx="5678388" cy="30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為什麼要用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?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147" y="1084243"/>
            <a:ext cx="1933705" cy="8367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E0CD66-241B-4AAB-BB07-D2FCD0BD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74" y="3340596"/>
            <a:ext cx="2536676" cy="2536676"/>
          </a:xfrm>
          <a:prstGeom prst="rect">
            <a:avLst/>
          </a:prstGeom>
        </p:spPr>
      </p:pic>
      <p:pic>
        <p:nvPicPr>
          <p:cNvPr id="4" name="圖片 3" descr="一張含有 時鐘, 物件, 儀錶 的圖片&#10;&#10;自動產生的描述">
            <a:extLst>
              <a:ext uri="{FF2B5EF4-FFF2-40B4-BE49-F238E27FC236}">
                <a16:creationId xmlns:a16="http://schemas.microsoft.com/office/drawing/2014/main" id="{876A1D6C-5BF9-F44A-8976-91E3B9913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95279"/>
            <a:ext cx="3024336" cy="2575411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7D289C47-AFF7-6743-B18D-7BA49FF2E1F8}"/>
              </a:ext>
            </a:extLst>
          </p:cNvPr>
          <p:cNvGrpSpPr/>
          <p:nvPr/>
        </p:nvGrpSpPr>
        <p:grpSpPr>
          <a:xfrm>
            <a:off x="330561" y="1216275"/>
            <a:ext cx="2183955" cy="2124321"/>
            <a:chOff x="251520" y="1051936"/>
            <a:chExt cx="2183955" cy="2124321"/>
          </a:xfrm>
        </p:grpSpPr>
        <p:sp>
          <p:nvSpPr>
            <p:cNvPr id="7" name="內容版面配置區 4">
              <a:extLst>
                <a:ext uri="{FF2B5EF4-FFF2-40B4-BE49-F238E27FC236}">
                  <a16:creationId xmlns:a16="http://schemas.microsoft.com/office/drawing/2014/main" id="{7D482D64-90D3-B94B-90E6-8580B9E6B244}"/>
                </a:ext>
              </a:extLst>
            </p:cNvPr>
            <p:cNvSpPr txBox="1">
              <a:spLocks/>
            </p:cNvSpPr>
            <p:nvPr/>
          </p:nvSpPr>
          <p:spPr>
            <a:xfrm>
              <a:off x="485060" y="1051936"/>
              <a:ext cx="1728192" cy="714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kumimoji="1" lang="zh-TW" altLang="en-US" sz="3200" dirty="0">
                  <a:solidFill>
                    <a:srgbClr val="0070C0"/>
                  </a:solidFill>
                </a:rPr>
                <a:t>取得</a:t>
              </a:r>
              <a:r>
                <a:rPr kumimoji="1" lang="en-US" altLang="zh-TW" sz="3200" dirty="0">
                  <a:solidFill>
                    <a:srgbClr val="0070C0"/>
                  </a:solidFill>
                </a:rPr>
                <a:t>ul li</a:t>
              </a:r>
              <a:endParaRPr kumimoji="1" lang="zh-TW" altLang="en-US" sz="3200" dirty="0">
                <a:solidFill>
                  <a:srgbClr val="0070C0"/>
                </a:solidFill>
              </a:endParaRPr>
            </a:p>
          </p:txBody>
        </p:sp>
        <p:pic>
          <p:nvPicPr>
            <p:cNvPr id="8" name="圖片 7" descr="一張含有 文字 的圖片&#10;&#10;自動產生的描述">
              <a:extLst>
                <a:ext uri="{FF2B5EF4-FFF2-40B4-BE49-F238E27FC236}">
                  <a16:creationId xmlns:a16="http://schemas.microsoft.com/office/drawing/2014/main" id="{B32513AB-BE98-B048-9FCE-B7C180B92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720287"/>
              <a:ext cx="2183955" cy="145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7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 {}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83671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</a:rPr>
              <a:t>為了防止在網頁完全加載完之前運行</a:t>
            </a:r>
            <a:r>
              <a:rPr lang="en-US" altLang="zh-TW" sz="2500" dirty="0" err="1">
                <a:solidFill>
                  <a:srgbClr val="0070C0"/>
                </a:solidFill>
              </a:rPr>
              <a:t>JQuery</a:t>
            </a:r>
            <a:endParaRPr lang="en-US" altLang="zh-TW" sz="2500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3584EC-BA96-4810-AB19-D58535C90265}"/>
              </a:ext>
            </a:extLst>
          </p:cNvPr>
          <p:cNvSpPr txBox="1"/>
          <p:nvPr/>
        </p:nvSpPr>
        <p:spPr>
          <a:xfrm>
            <a:off x="1822570" y="2448058"/>
            <a:ext cx="5498860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妳的</a:t>
            </a:r>
            <a:r>
              <a:rPr lang="en-US" altLang="zh-TW" sz="28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});</a:t>
            </a:r>
            <a:endParaRPr lang="en-US" altLang="zh-TW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5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30243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7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2700" dirty="0">
              <a:solidFill>
                <a:schemeClr val="accent2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7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. html(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10768</TotalTime>
  <Words>399</Words>
  <Application>Microsoft Macintosh PowerPoint</Application>
  <PresentationFormat>如螢幕大小 (4:3)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Arial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jQuery 是什麼？</vt:lpstr>
      <vt:lpstr>如何使用 jQuery</vt:lpstr>
      <vt:lpstr>為什麼要用 JQuery ?</vt:lpstr>
      <vt:lpstr>為什麼要用 JQuery ?</vt:lpstr>
      <vt:lpstr>為什麼要用 JQuery ?</vt:lpstr>
      <vt:lpstr>$(document).ready( function () {} )</vt:lpstr>
      <vt:lpstr>改變目標元素內容</vt:lpstr>
      <vt:lpstr>監聽目標元素事件</vt:lpstr>
      <vt:lpstr>獲取 和 設定 元素屬性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697</cp:revision>
  <dcterms:created xsi:type="dcterms:W3CDTF">2018-09-09T14:57:53Z</dcterms:created>
  <dcterms:modified xsi:type="dcterms:W3CDTF">2020-11-17T05:38:19Z</dcterms:modified>
</cp:coreProperties>
</file>