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73" r:id="rId5"/>
    <p:sldId id="280" r:id="rId6"/>
    <p:sldId id="303" r:id="rId7"/>
    <p:sldId id="302" r:id="rId8"/>
    <p:sldId id="304" r:id="rId9"/>
    <p:sldId id="301" r:id="rId10"/>
    <p:sldId id="262" r:id="rId11"/>
    <p:sldId id="300" r:id="rId12"/>
    <p:sldId id="286" r:id="rId13"/>
    <p:sldId id="299" r:id="rId14"/>
    <p:sldId id="354" r:id="rId15"/>
    <p:sldId id="266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52" autoAdjust="0"/>
  </p:normalViewPr>
  <p:slideViewPr>
    <p:cSldViewPr snapToGrid="0">
      <p:cViewPr>
        <p:scale>
          <a:sx n="100" d="100"/>
          <a:sy n="100" d="100"/>
        </p:scale>
        <p:origin x="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</a:t>
            </a:r>
            <a:r>
              <a:rPr>
                <a:latin typeface="微軟正黑體"/>
                <a:ea typeface="微軟正黑體"/>
                <a:cs typeface="微軟正黑體"/>
                <a:sym typeface="微軟正黑體"/>
              </a:rPr>
              <a:t>，各位，又是個嶄新的一天到來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19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1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362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703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4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1200" dirty="0"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200" dirty="0"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latin typeface="Consolas" panose="020B0609020204030204" pitchFamily="49" charset="0"/>
              </a:rPr>
              <a:t>rel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200" dirty="0">
                <a:latin typeface="Consolas" panose="020B0609020204030204" pitchFamily="49" charset="0"/>
              </a:rPr>
              <a:t>" </a:t>
            </a:r>
            <a:r>
              <a:rPr lang="en-US" altLang="zh-TW" sz="1200" dirty="0" err="1"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latin typeface="Consolas" panose="020B0609020204030204" pitchFamily="49" charset="0"/>
              </a:rPr>
              <a:t>="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993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src="https://code.jquery.com/jquery-3.5.1.slim.min.js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"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&gt;&lt;/script&gt;</a:t>
            </a:r>
          </a:p>
          <a:p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&lt;script src="https://cdn.jsdelivr.net/npm/popper.js@1.16.0/dist/umd/popper.min.js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  <a:cs typeface="+mj-cs"/>
                <a:sym typeface="Calibri"/>
              </a:rPr>
              <a:t>"</a:t>
            </a:r>
            <a:r>
              <a:rPr lang="en" altLang="zh-TW" sz="1200" b="0" dirty="0">
                <a:effectLst/>
                <a:latin typeface="+mj-lt"/>
                <a:ea typeface="+mj-ea"/>
                <a:cs typeface="+mj-cs"/>
                <a:sym typeface="Calibri"/>
              </a:rPr>
              <a:t>&gt;&lt;/script&gt;</a:t>
            </a:r>
            <a:endParaRPr lang="en" altLang="zh-TW" sz="1200" b="0" kern="1200" dirty="0">
              <a:solidFill>
                <a:schemeClr val="tx1"/>
              </a:solidFill>
              <a:effectLst/>
              <a:latin typeface="+mn-lt"/>
              <a:ea typeface="微軟正黑體" panose="020B0604030504040204" pitchFamily="34" charset="-120"/>
              <a:cs typeface="+mn-cs"/>
            </a:endParaRPr>
          </a:p>
          <a:p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&lt;script src="https://stackpath.bootstrapcdn.com/bootstrap/4.5.0/js/bootstrap.min.js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j-lt"/>
                <a:ea typeface="微軟正黑體" panose="020B0604030504040204" pitchFamily="34" charset="-120"/>
                <a:cs typeface="+mj-cs"/>
                <a:sym typeface="Calibri"/>
              </a:rPr>
              <a:t>"</a:t>
            </a:r>
            <a:r>
              <a:rPr lang="en" altLang="zh-TW" sz="1200" b="0" kern="120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&gt;&lt;/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微軟正黑體" panose="020B0604030504040204" pitchFamily="34" charset="-120"/>
                <a:cs typeface="+mn-cs"/>
              </a:rPr>
              <a:t>script&gt;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A6225-17E4-4F1A-9B1B-5D6F54C0E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3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54380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22916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342900" algn="ctr">
              <a:buSzTx/>
              <a:buFontTx/>
              <a:buNone/>
              <a:defRPr sz="1800"/>
            </a:lvl2pPr>
            <a:lvl3pPr marL="0" indent="685800" algn="ctr">
              <a:buSzTx/>
              <a:buFontTx/>
              <a:buNone/>
              <a:defRPr sz="1800"/>
            </a:lvl3pPr>
            <a:lvl4pPr marL="0" indent="1028700" algn="ctr">
              <a:buSzTx/>
              <a:buFontTx/>
              <a:buNone/>
              <a:defRPr sz="1800"/>
            </a:lvl4pPr>
            <a:lvl5pPr marL="0" indent="1371600" algn="ctr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xfrm>
            <a:off x="623887" y="1709740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5"/>
            <a:ext cx="7886701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342900">
              <a:buSzTx/>
              <a:buFontTx/>
              <a:buNone/>
              <a:defRPr sz="1800"/>
            </a:lvl2pPr>
            <a:lvl3pPr marL="0" indent="685800">
              <a:buSzTx/>
              <a:buFontTx/>
              <a:buNone/>
              <a:defRPr sz="1800"/>
            </a:lvl3pPr>
            <a:lvl4pPr marL="0" indent="1028700">
              <a:buSzTx/>
              <a:buFontTx/>
              <a:buNone/>
              <a:defRPr sz="1800"/>
            </a:lvl4pPr>
            <a:lvl5pPr marL="0" indent="1371600">
              <a:buSzTx/>
              <a:buFontTx/>
              <a:buNone/>
              <a:defRPr sz="1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3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1pPr>
            <a:lvl2pPr marL="0" indent="3429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2pPr>
            <a:lvl3pPr marL="0" indent="6858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3pPr>
            <a:lvl4pPr marL="0" indent="10287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4pPr>
            <a:lvl5pPr marL="0" indent="137160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18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1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5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75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  <a:endParaRPr/>
          </a:p>
        </p:txBody>
      </p:sp>
      <p:sp>
        <p:nvSpPr>
          <p:cNvPr id="77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7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大標題文字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大標題文字</a:t>
            </a:r>
          </a:p>
        </p:txBody>
      </p:sp>
      <p:sp>
        <p:nvSpPr>
          <p:cNvPr id="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887391" y="987428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Slide Number Placeholder 5"/>
          <p:cNvSpPr txBox="1"/>
          <p:nvPr/>
        </p:nvSpPr>
        <p:spPr>
          <a:xfrm>
            <a:off x="3516605" y="6356351"/>
            <a:ext cx="2110793" cy="358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500">
                <a:solidFill>
                  <a:srgbClr val="2582E1"/>
                </a:solidFill>
              </a:defRPr>
            </a:pPr>
            <a:endParaRPr/>
          </a:p>
        </p:txBody>
      </p:sp>
      <p:sp>
        <p:nvSpPr>
          <p:cNvPr id="8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457950" y="6356353"/>
            <a:ext cx="335866" cy="333088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84" y="6356351"/>
            <a:ext cx="316035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500">
                <a:solidFill>
                  <a:srgbClr val="2582E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XDq7jKUKNTUGGUDq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getbootstrap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path.bootstrapcdn.com/bootstrap/4.5.0/css/bootstrap.min.c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標題 1"/>
          <p:cNvSpPr txBox="1">
            <a:spLocks noGrp="1"/>
          </p:cNvSpPr>
          <p:nvPr>
            <p:ph type="ctrTitle"/>
          </p:nvPr>
        </p:nvSpPr>
        <p:spPr>
          <a:xfrm>
            <a:off x="0" y="2806444"/>
            <a:ext cx="9134741" cy="1091457"/>
          </a:xfrm>
          <a:prstGeom prst="rect">
            <a:avLst/>
          </a:prstGeom>
        </p:spPr>
        <p:txBody>
          <a:bodyPr/>
          <a:lstStyle>
            <a:lvl1pPr defTabSz="651509">
              <a:defRPr sz="57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網頁組</a:t>
            </a:r>
          </a:p>
        </p:txBody>
      </p:sp>
      <p:pic>
        <p:nvPicPr>
          <p:cNvPr id="100" name="圖片 4" descr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4" y="2351635"/>
            <a:ext cx="1887883" cy="188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7B9C067-E5E3-4C4E-8B7C-A1FBAB512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25" y="2354469"/>
            <a:ext cx="1586696" cy="18850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6" name="圖片 5" descr="一張含有 螢幕擷取畫面, 監視器, 螢幕, 桌 的圖片&#10;&#10;自動產生的描述">
            <a:extLst>
              <a:ext uri="{FF2B5EF4-FFF2-40B4-BE49-F238E27FC236}">
                <a16:creationId xmlns:a16="http://schemas.microsoft.com/office/drawing/2014/main" id="{BF851F1F-B6A6-424B-8C0C-E0EC22EA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2" y="921954"/>
            <a:ext cx="5523836" cy="5389576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E825FEB-6A13-5B4F-B6E7-D371204EDF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8D86A20-AE08-4948-A2DC-97364E6A9E06}"/>
              </a:ext>
            </a:extLst>
          </p:cNvPr>
          <p:cNvSpPr/>
          <p:nvPr/>
        </p:nvSpPr>
        <p:spPr>
          <a:xfrm>
            <a:off x="2007996" y="2481943"/>
            <a:ext cx="1276140" cy="190919"/>
          </a:xfrm>
          <a:prstGeom prst="roundRect">
            <a:avLst/>
          </a:prstGeom>
          <a:noFill/>
          <a:ln w="28575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155FD973-0416-45DB-A91C-BE8217251763}"/>
              </a:ext>
            </a:extLst>
          </p:cNvPr>
          <p:cNvCxnSpPr>
            <a:cxnSpLocks/>
          </p:cNvCxnSpPr>
          <p:nvPr/>
        </p:nvCxnSpPr>
        <p:spPr>
          <a:xfrm flipV="1">
            <a:off x="3048000" y="1637881"/>
            <a:ext cx="2699488" cy="805282"/>
          </a:xfrm>
          <a:prstGeom prst="bentConnector3">
            <a:avLst>
              <a:gd name="adj1" fmla="val 1131"/>
            </a:avLst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61465D-90B1-420F-BF1D-9E47DA5C8ABE}"/>
              </a:ext>
            </a:extLst>
          </p:cNvPr>
          <p:cNvSpPr txBox="1"/>
          <p:nvPr/>
        </p:nvSpPr>
        <p:spPr>
          <a:xfrm>
            <a:off x="5859866" y="1391743"/>
            <a:ext cx="3284134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navbar-expand-</a:t>
            </a: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lg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1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md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| </a:t>
            </a:r>
            <a:r>
              <a:rPr lang="en-US" altLang="zh-TW" sz="16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根據畫面大小做響應式的排列</a:t>
            </a:r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0" lang="en-US" altLang="zh-TW" sz="1600" b="0" i="0" u="none" strike="noStrike" cap="none" spc="0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sm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 ≥ </a:t>
            </a: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576px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（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平板）</a:t>
            </a:r>
            <a:endParaRPr kumimoji="0" lang="en-US" altLang="zh-TW" sz="1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md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768px 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（桌面顯示器）</a:t>
            </a:r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lg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992px 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（大桌面顯示器）</a:t>
            </a:r>
            <a:endParaRPr lang="en-US" altLang="zh-TW" sz="16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0" lang="en-US" altLang="zh-TW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xl</a:t>
            </a:r>
            <a:r>
              <a:rPr kumimoji="0" lang="zh-TW" altLang="en-US" sz="1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sym typeface="Calibri"/>
              </a:rPr>
              <a:t>：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≥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1200px </a:t>
            </a:r>
            <a:r>
              <a:rPr lang="zh-TW" altLang="en-US" sz="1600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（超大桌面顯示器）</a:t>
            </a:r>
            <a:endParaRPr kumimoji="0" lang="zh-TW" altLang="en-US" sz="1600" b="0" i="0" u="none" strike="noStrike" cap="none" spc="0" normalizeH="0" baseline="0" dirty="0">
              <a:ln>
                <a:noFill/>
              </a:ln>
              <a:solidFill>
                <a:schemeClr val="accent5"/>
              </a:solidFill>
              <a:effectLst/>
              <a:uFillTx/>
              <a:latin typeface="微軟正黑體" panose="020B0604030504040204" pitchFamily="34" charset="-120"/>
              <a:ea typeface="微軟正黑體" panose="020B0604030504040204" pitchFamily="34" charset="-120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10644"/>
            <a:ext cx="9144000" cy="836712"/>
          </a:xfrm>
        </p:spPr>
        <p:txBody>
          <a:bodyPr anchor="b">
            <a:noAutofit/>
          </a:bodyPr>
          <a:lstStyle/>
          <a:p>
            <a:pPr algn="ctr"/>
            <a:r>
              <a:rPr lang="zh-TW" altLang="en-US" sz="7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美化課表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31174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39552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283968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E03BF9B0-8621-D64D-8243-EC8B7D18E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30424"/>
            <a:ext cx="3684839" cy="407484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CC4D8A9-DDC6-439A-819D-101A7E5E2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462" y="1730424"/>
            <a:ext cx="4554564" cy="11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297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使用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 CSS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的差別？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11560" y="10527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378024" y="1019267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class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>
            <a:cxnSpLocks/>
          </p:cNvCxnSpPr>
          <p:nvPr/>
        </p:nvCxnSpPr>
        <p:spPr>
          <a:xfrm flipH="1">
            <a:off x="636998" y="1514401"/>
            <a:ext cx="622634" cy="61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H="1">
            <a:off x="4403462" y="1520162"/>
            <a:ext cx="1582142" cy="361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B4614CFB-8D4C-3744-AB3F-2C699FDD1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424"/>
            <a:ext cx="3715820" cy="3683925"/>
          </a:xfrm>
          <a:prstGeom prst="rect">
            <a:avLst/>
          </a:prstGeom>
        </p:spPr>
      </p:pic>
      <p:pic>
        <p:nvPicPr>
          <p:cNvPr id="14" name="圖片 13" descr="一張含有 螢幕擷取畫面 的圖片&#10;&#10;自動產生的描述">
            <a:extLst>
              <a:ext uri="{FF2B5EF4-FFF2-40B4-BE49-F238E27FC236}">
                <a16:creationId xmlns:a16="http://schemas.microsoft.com/office/drawing/2014/main" id="{DFB2665C-208B-9B44-8E58-684875095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30424"/>
            <a:ext cx="5148064" cy="32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664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回家作業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089" y="1196752"/>
            <a:ext cx="8191822" cy="4351338"/>
          </a:xfrm>
        </p:spPr>
        <p:txBody>
          <a:bodyPr/>
          <a:lstStyle/>
          <a:p>
            <a:r>
              <a:rPr lang="zh-TW" altLang="en-US" dirty="0"/>
              <a:t>目標：使用 </a:t>
            </a:r>
            <a:r>
              <a:rPr lang="en-US" altLang="zh-TW" dirty="0">
                <a:solidFill>
                  <a:schemeClr val="accent5"/>
                </a:solidFill>
              </a:rPr>
              <a:t>Bootstrap</a:t>
            </a:r>
            <a:r>
              <a:rPr lang="zh-TW" altLang="en-US" dirty="0">
                <a:solidFill>
                  <a:schemeClr val="accent5"/>
                </a:solidFill>
              </a:rPr>
              <a:t> </a:t>
            </a:r>
            <a:r>
              <a:rPr lang="en-US" altLang="zh-TW" dirty="0">
                <a:solidFill>
                  <a:schemeClr val="accent5"/>
                </a:solidFill>
              </a:rPr>
              <a:t>4</a:t>
            </a:r>
            <a:r>
              <a:rPr lang="zh-TW" altLang="en-US" dirty="0"/>
              <a:t> 美化 課表。</a:t>
            </a:r>
            <a:endParaRPr lang="en-US" altLang="zh-TW" dirty="0"/>
          </a:p>
          <a:p>
            <a:r>
              <a:rPr lang="zh-TW" altLang="en-US" dirty="0"/>
              <a:t>所需 </a:t>
            </a:r>
            <a:r>
              <a:rPr lang="en-US" altLang="zh-TW" dirty="0">
                <a:solidFill>
                  <a:schemeClr val="accent5"/>
                </a:solidFill>
              </a:rPr>
              <a:t>bootstrap 4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2"/>
                </a:solidFill>
              </a:rPr>
              <a:t>class</a:t>
            </a:r>
            <a:r>
              <a:rPr lang="zh-TW" altLang="en-US" dirty="0"/>
              <a:t>：</a:t>
            </a:r>
            <a:r>
              <a:rPr lang="en-US" altLang="zh-TW" dirty="0"/>
              <a:t>container</a:t>
            </a:r>
            <a:r>
              <a:rPr lang="zh-TW" altLang="en-US" dirty="0"/>
              <a:t>、</a:t>
            </a:r>
            <a:r>
              <a:rPr lang="en-US" altLang="zh-TW" dirty="0"/>
              <a:t>text-center</a:t>
            </a:r>
            <a:r>
              <a:rPr lang="zh-TW" altLang="en-US" dirty="0"/>
              <a:t>、</a:t>
            </a:r>
            <a:r>
              <a:rPr lang="en-US" altLang="zh-TW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59404196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04.calm9.com/qrcode/2019-10/PNJ99KQ8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22" y="1080965"/>
            <a:ext cx="4624756" cy="462475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21006" y="6356351"/>
            <a:ext cx="301990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164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t>心得回饋</a:t>
            </a:r>
          </a:p>
        </p:txBody>
      </p:sp>
      <p:sp>
        <p:nvSpPr>
          <p:cNvPr id="165" name="矩形 3"/>
          <p:cNvSpPr txBox="1"/>
          <p:nvPr/>
        </p:nvSpPr>
        <p:spPr>
          <a:xfrm>
            <a:off x="2710659" y="5435431"/>
            <a:ext cx="3925935" cy="343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https://forms.gle/XDq7jKUKNTUGGUDq7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11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4</a:t>
            </a:r>
            <a:endParaRPr dirty="0"/>
          </a:p>
        </p:txBody>
      </p:sp>
      <p:sp>
        <p:nvSpPr>
          <p:cNvPr id="113" name="官網"/>
          <p:cNvSpPr txBox="1"/>
          <p:nvPr/>
        </p:nvSpPr>
        <p:spPr>
          <a:xfrm>
            <a:off x="4151629" y="5436933"/>
            <a:ext cx="83612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900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官網</a:t>
            </a:r>
            <a:endParaRPr u="sng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hlinkClick r:id="rId3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F1627A-563B-D540-8238-092C25B35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93" y="973292"/>
            <a:ext cx="6245011" cy="41670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18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/>
          <a:p>
            <a: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 dirty="0" err="1"/>
              <a:t>科普：</a:t>
            </a:r>
            <a:r>
              <a:rPr lang="en-US" altLang="zh-TW" dirty="0" err="1"/>
              <a:t>Bootstrap</a:t>
            </a:r>
            <a:r>
              <a:rPr lang="en-US" altLang="zh-TW" dirty="0"/>
              <a:t> 4</a:t>
            </a:r>
            <a:endParaRPr dirty="0"/>
          </a:p>
        </p:txBody>
      </p:sp>
      <p:sp>
        <p:nvSpPr>
          <p:cNvPr id="119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210207" y="1253331"/>
            <a:ext cx="8513380" cy="4800628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一種開源的前端框架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在美化網頁時，使開發上更加便利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多樣化的樣式可供套用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可重覆使用的元件樣式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000" dirty="0">
                <a:latin typeface="微軟正黑體" panose="020B0604030504040204" pitchFamily="34" charset="-120"/>
              </a:rPr>
              <a:t> </a:t>
            </a:r>
            <a:r>
              <a:rPr lang="zh-TW" altLang="en-US" sz="4000" dirty="0">
                <a:latin typeface="微軟正黑體" panose="020B0604030504040204" pitchFamily="34" charset="-120"/>
              </a:rPr>
              <a:t>自帶自適應功能（</a:t>
            </a:r>
            <a:r>
              <a:rPr lang="en-US" altLang="zh-TW" sz="4000" dirty="0">
                <a:latin typeface="微軟正黑體" panose="020B0604030504040204" pitchFamily="34" charset="-120"/>
              </a:rPr>
              <a:t>RWD</a:t>
            </a:r>
            <a:r>
              <a:rPr lang="zh-TW" altLang="en-US" sz="4000" dirty="0">
                <a:latin typeface="微軟正黑體" panose="020B0604030504040204" pitchFamily="34" charset="-120"/>
              </a:rPr>
              <a:t>）</a:t>
            </a:r>
            <a:endParaRPr lang="en-US" altLang="zh-TW" sz="4000" dirty="0">
              <a:latin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buSzTx/>
              <a:buNone/>
              <a:defRPr sz="4000">
                <a:latin typeface="微軟正黑體"/>
                <a:ea typeface="微軟正黑體"/>
                <a:cs typeface="微軟正黑體"/>
                <a:sym typeface="微軟正黑體"/>
              </a:defRPr>
            </a:pP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便利的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3C476D-DEDE-2241-8247-41C6C7A25C1D}"/>
              </a:ext>
            </a:extLst>
          </p:cNvPr>
          <p:cNvSpPr txBox="1"/>
          <p:nvPr/>
        </p:nvSpPr>
        <p:spPr>
          <a:xfrm>
            <a:off x="6500191" y="6271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7" name="圖片 6" descr="一張含有 標誌 的圖片&#10;&#10;自動產生的描述">
            <a:extLst>
              <a:ext uri="{FF2B5EF4-FFF2-40B4-BE49-F238E27FC236}">
                <a16:creationId xmlns:a16="http://schemas.microsoft.com/office/drawing/2014/main" id="{7C2BEC93-2832-4D46-BB32-455AFAF155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5" b="7666"/>
          <a:stretch/>
        </p:blipFill>
        <p:spPr>
          <a:xfrm>
            <a:off x="3543300" y="3914078"/>
            <a:ext cx="2057400" cy="9255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44360A-15F5-304A-B37F-2D3F5355A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9" y="3228406"/>
            <a:ext cx="6840789" cy="3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07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CSS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</a:t>
            </a:r>
            <a:r>
              <a:rPr lang="zh-TW" alt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CSS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1900" dirty="0">
                <a:latin typeface="Consolas" panose="020B0609020204030204" pitchFamily="49" charset="0"/>
              </a:rPr>
              <a:t>&lt;</a:t>
            </a:r>
            <a:r>
              <a:rPr lang="en-US" altLang="zh-TW" sz="1900" dirty="0">
                <a:solidFill>
                  <a:schemeClr val="accent2"/>
                </a:solidFill>
                <a:latin typeface="Consolas" panose="020B0609020204030204" pitchFamily="49" charset="0"/>
              </a:rPr>
              <a:t>link</a:t>
            </a:r>
            <a:r>
              <a:rPr lang="en-US" altLang="zh-TW" sz="1900" dirty="0">
                <a:latin typeface="Consolas" panose="020B0609020204030204" pitchFamily="49" charset="0"/>
              </a:rPr>
              <a:t> </a:t>
            </a:r>
            <a:r>
              <a:rPr lang="en-US" altLang="zh-TW" sz="1900" dirty="0" err="1">
                <a:latin typeface="Consolas" panose="020B0609020204030204" pitchFamily="49" charset="0"/>
              </a:rPr>
              <a:t>rel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</a:rPr>
              <a:t>stylesheet</a:t>
            </a:r>
            <a:r>
              <a:rPr lang="en-US" altLang="zh-TW" sz="1900" dirty="0">
                <a:latin typeface="Consolas" panose="020B0609020204030204" pitchFamily="49" charset="0"/>
              </a:rPr>
              <a:t>" </a:t>
            </a:r>
            <a:r>
              <a:rPr lang="en-US" altLang="zh-TW" sz="1900" dirty="0" err="1">
                <a:latin typeface="Consolas" panose="020B0609020204030204" pitchFamily="49" charset="0"/>
              </a:rPr>
              <a:t>href</a:t>
            </a:r>
            <a:r>
              <a:rPr lang="en-US" altLang="zh-TW" sz="1900" dirty="0">
                <a:latin typeface="Consolas" panose="020B0609020204030204" pitchFamily="49" charset="0"/>
              </a:rPr>
              <a:t>="</a:t>
            </a:r>
            <a:r>
              <a:rPr lang="en-US" altLang="zh-TW" sz="1900" dirty="0">
                <a:solidFill>
                  <a:srgbClr val="00B05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https://stackpath.bootstrapcdn.com/bootstrap/4.5.0/css/bootstrap.min.css</a:t>
            </a:r>
            <a:r>
              <a:rPr lang="en-US" altLang="zh-TW" sz="1900" dirty="0">
                <a:latin typeface="Consolas" panose="020B0609020204030204" pitchFamily="49" charset="0"/>
              </a:rPr>
              <a:t>" &gt;</a:t>
            </a:r>
          </a:p>
        </p:txBody>
      </p:sp>
    </p:spTree>
    <p:extLst>
      <p:ext uri="{BB962C8B-B14F-4D97-AF65-F5344CB8AC3E}">
        <p14:creationId xmlns:p14="http://schemas.microsoft.com/office/powerpoint/2010/main" val="1396999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- CDN - JS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045021"/>
            <a:ext cx="9144000" cy="5021242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Jquery</a:t>
            </a:r>
            <a:endParaRPr lang="en-US" altLang="zh-TW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https://code.jquery.com/jquery-3.5.1.slim.min.js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Popper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https://cdn.jsdelivr.net/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npm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/popper.js@1.16.0/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dist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umd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/popper.min.js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TW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Bootstrap </a:t>
            </a:r>
            <a:r>
              <a:rPr lang="en-US" altLang="zh-TW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js</a:t>
            </a:r>
            <a:br>
              <a:rPr lang="en-US" altLang="zh-TW" sz="2000" dirty="0">
                <a:latin typeface="Consolas" panose="020B0609020204030204" pitchFamily="49" charset="0"/>
              </a:rPr>
            </a:br>
            <a:r>
              <a:rPr lang="en-US" altLang="zh-TW" sz="2000" dirty="0"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</a:rPr>
              <a:t>src</a:t>
            </a:r>
            <a:r>
              <a:rPr lang="en-US" altLang="zh-TW" sz="2000" dirty="0">
                <a:latin typeface="Consolas" panose="020B0609020204030204" pitchFamily="49" charset="0"/>
              </a:rPr>
              <a:t>="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https://stackpath.bootstrapcdn.com/bootstrap/4.5.0/</a:t>
            </a:r>
            <a:r>
              <a:rPr lang="en-US" altLang="zh-TW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js</a:t>
            </a:r>
            <a:r>
              <a:rPr lang="en-US" altLang="zh-TW" sz="2000" dirty="0">
                <a:solidFill>
                  <a:srgbClr val="00B050"/>
                </a:solidFill>
                <a:latin typeface="Consolas" panose="020B0609020204030204" pitchFamily="49" charset="0"/>
              </a:rPr>
              <a:t>/bootstrap.min.js</a:t>
            </a:r>
            <a:r>
              <a:rPr lang="en-US" altLang="zh-TW" sz="2000" dirty="0">
                <a:latin typeface="Consolas" panose="020B0609020204030204" pitchFamily="49" charset="0"/>
              </a:rPr>
              <a:t>"&gt;&lt;/</a:t>
            </a:r>
            <a:r>
              <a:rPr lang="en-US" altLang="zh-TW" sz="2000" dirty="0">
                <a:solidFill>
                  <a:schemeClr val="accent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79114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5" name="圖片 4" descr="一張含有 螢幕擷取畫面 的圖片&#10;&#10;自動產生的描述">
            <a:extLst>
              <a:ext uri="{FF2B5EF4-FFF2-40B4-BE49-F238E27FC236}">
                <a16:creationId xmlns:a16="http://schemas.microsoft.com/office/drawing/2014/main" id="{8B993EA8-4070-CE48-B138-936EFF80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953" y="1696416"/>
            <a:ext cx="3780183" cy="34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47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4466957" y="6356351"/>
            <a:ext cx="210088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39" name="標題 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6714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solidFill>
                  <a:srgbClr val="0070C0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r>
              <a:rPr lang="en-US" dirty="0"/>
              <a:t>Bootstrap </a:t>
            </a:r>
            <a:r>
              <a:rPr lang="en-US" dirty="0" err="1"/>
              <a:t>下拉選單</a:t>
            </a:r>
            <a:endParaRPr dirty="0"/>
          </a:p>
        </p:txBody>
      </p:sp>
      <p:pic>
        <p:nvPicPr>
          <p:cNvPr id="3" name="圖片 2" descr="一張含有 螢幕, 監視器, 坐, 握住 的圖片&#10;&#10;自動產生的描述">
            <a:extLst>
              <a:ext uri="{FF2B5EF4-FFF2-40B4-BE49-F238E27FC236}">
                <a16:creationId xmlns:a16="http://schemas.microsoft.com/office/drawing/2014/main" id="{5201A2B3-58A0-4241-BF17-BCB3FEF8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974850"/>
            <a:ext cx="9004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7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BFE227-0310-444E-8B42-847DB7C2C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3200400"/>
            <a:ext cx="17172880" cy="858644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9571BCD-F4E7-424E-B68F-13305C2E5E5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83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0" i="0" u="none" strike="noStrike" cap="none" spc="0" baseline="0"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algn="ctr" hangingPunct="1"/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Bootstrap 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導航列（</a:t>
            </a:r>
            <a:r>
              <a:rPr lang="en-US" altLang="zh-TW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Navbar</a:t>
            </a:r>
            <a:r>
              <a:rPr lang="zh-TW" altLang="en-US" sz="4000" dirty="0">
                <a:solidFill>
                  <a:srgbClr val="0070C0"/>
                </a:solidFill>
                <a:latin typeface="微軟正黑體" panose="020B0604030504040204" pitchFamily="34" charset="-120"/>
              </a:rPr>
              <a:t>）</a:t>
            </a:r>
            <a:endParaRPr lang="zh-TW" altLang="en-US" sz="4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1901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_Office 佈景主題">
  <a:themeElements>
    <a:clrScheme name="2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2_Office 佈景主題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2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423</Words>
  <Application>Microsoft Office PowerPoint</Application>
  <PresentationFormat>如螢幕大小 (4:3)</PresentationFormat>
  <Paragraphs>58</Paragraphs>
  <Slides>15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Consolas</vt:lpstr>
      <vt:lpstr>Helvetica</vt:lpstr>
      <vt:lpstr>2_Office 佈景主題</vt:lpstr>
      <vt:lpstr>網頁組</vt:lpstr>
      <vt:lpstr>Bootstrap 4</vt:lpstr>
      <vt:lpstr>科普：Bootstrap 4</vt:lpstr>
      <vt:lpstr>便利的 Bootstrap</vt:lpstr>
      <vt:lpstr>使用 Bootstrap - CDN - CSS</vt:lpstr>
      <vt:lpstr>使用 Bootstrap - CDN - JS</vt:lpstr>
      <vt:lpstr>Bootstrap 下拉選單</vt:lpstr>
      <vt:lpstr>Bootstrap 下拉選單</vt:lpstr>
      <vt:lpstr>PowerPoint 簡報</vt:lpstr>
      <vt:lpstr>PowerPoint 簡報</vt:lpstr>
      <vt:lpstr>美化課表</vt:lpstr>
      <vt:lpstr>使用 CSS 與 Bootstrap 的差別？</vt:lpstr>
      <vt:lpstr>使用 CSS 與 Bootstrap 的差別？</vt:lpstr>
      <vt:lpstr>回家作業</vt:lpstr>
      <vt:lpstr>心得回饋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網頁組</dc:title>
  <cp:lastModifiedBy>蔡易錡</cp:lastModifiedBy>
  <cp:revision>29</cp:revision>
  <dcterms:modified xsi:type="dcterms:W3CDTF">2020-07-24T05:59:42Z</dcterms:modified>
</cp:coreProperties>
</file>