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C9CA0-871A-4B57-A42C-4225C4ACA33A}" v="135" dt="2025-03-20T21:28:36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24F8104-5C5E-4E65-9459-72385C0237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73ECDD-7474-47F2-AEBC-BD9C6B007F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FBC99-57C5-45F8-A3DC-84AEA3ABEBF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383E6-FA2F-4A74-9DB2-9BBB72C65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4FC90C-72B4-4B67-96F6-D95A9304C8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33A03-E6C6-44D5-A44F-3A77B4979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208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6D33-6FE7-4056-B8BA-B34A8EA753AA}" type="datetimeFigureOut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0284C-51F1-41A8-BE96-35FFBF11D37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8846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284C-51F1-41A8-BE96-35FFBF11D3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3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39BEB2-ABB0-43C6-8C64-E592B55E71A8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3DCE68-DFA8-4C51-BA7C-CE59D3C100E2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42A6D7-BB67-452C-95D5-D047C1E7EF89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0768C-990F-4411-AC04-8E9A32BD58A5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3CEDD8-7092-42F4-B640-398C9F2FC0C4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D7ECC-6C9F-4167-8FCC-208151B05205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F9332-47DE-4149-BFD2-F4594303C761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Texto Vertical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7D51E-7ED1-442C-8D52-40537FB26197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Vertical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79097-263C-4C6D-8F57-E208063AF756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D444AF-561D-4516-B67D-CAB519FABD8A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48FF34-E056-45EA-AB71-31E8CDF7AD8F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Conteúdo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CACF03-5718-4A8E-B3DF-17165C084FB6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Conteúdo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Conteúdo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A377A-57B5-4997-A0E0-ADDB24745693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0CA6DA-A2A6-4FDD-93E0-3A6F3E17BB1B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9D0174-3A06-408C-AFF3-B03EB7201C58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3BCC77-E98A-4D34-A859-FC90B728894E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9145-03CB-4DBD-958D-CABB014A5298}" type="datetime1">
              <a:rPr lang="pt-BR" noProof="0" smtClean="0"/>
              <a:t>20/03/2025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7B2260FE-8C24-4B03-9609-82B942B15418}" type="datetime1">
              <a:rPr lang="pt-BR" noProof="0" smtClean="0"/>
              <a:t>20/03/2025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>
                <a:ea typeface="+mj-lt"/>
                <a:cs typeface="+mj-lt"/>
              </a:rPr>
              <a:t>**Desafio Azure OpenAI e </a:t>
            </a:r>
            <a:r>
              <a:rPr lang="pt-BR" dirty="0" err="1">
                <a:ea typeface="+mj-lt"/>
                <a:cs typeface="+mj-lt"/>
              </a:rPr>
              <a:t>Semantic</a:t>
            </a:r>
            <a:r>
              <a:rPr lang="pt-BR" dirty="0">
                <a:ea typeface="+mj-lt"/>
                <a:cs typeface="+mj-lt"/>
              </a:rPr>
              <a:t> Kernel**</a:t>
            </a:r>
            <a:endParaRPr lang="pt-BR" dirty="0"/>
          </a:p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Explorar o uso de APIs Azure OpenAI e integração com </a:t>
            </a:r>
            <a:r>
              <a:rPr lang="pt-BR" dirty="0" err="1">
                <a:ea typeface="+mn-lt"/>
                <a:cs typeface="+mn-lt"/>
              </a:rPr>
              <a:t>Semantic</a:t>
            </a:r>
            <a:r>
              <a:rPr lang="pt-BR" dirty="0">
                <a:ea typeface="+mn-lt"/>
                <a:cs typeface="+mn-lt"/>
              </a:rPr>
              <a:t> Kernel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80446-1DAE-6F06-E8AF-4504BD26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**Conclusão**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CBD1B-3A5D-298D-4808-2C69DFED78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ea typeface="+mn-lt"/>
                <a:cs typeface="+mn-lt"/>
              </a:rPr>
              <a:t>- Revisamos:</a:t>
            </a:r>
            <a:endParaRPr lang="pt-BR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  - Implementação de chamadas de API.</a:t>
            </a:r>
            <a:endParaRPr lang="pt-BR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  - Integração com </a:t>
            </a:r>
            <a:r>
              <a:rPr lang="pt-BR" dirty="0" err="1">
                <a:ea typeface="+mn-lt"/>
                <a:cs typeface="+mn-lt"/>
              </a:rPr>
              <a:t>Semantic</a:t>
            </a:r>
            <a:r>
              <a:rPr lang="pt-BR" dirty="0">
                <a:ea typeface="+mn-lt"/>
                <a:cs typeface="+mn-lt"/>
              </a:rPr>
              <a:t> Kernel.</a:t>
            </a:r>
            <a:endParaRPr lang="pt-BR" dirty="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 - Monitoramento no Azure.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65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CD32A-49B9-02F7-179C-617CF8E6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**Próximo Passo:**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C6EE7-83AF-4401-EAC4-8C77C402DD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- Explore e compartilhe no GitHub!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44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B614B-6F39-B0A8-9042-6F549585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**Objetivos**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4544A-5CEE-87DE-9728-545861258D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**Objetivo Geral:**  </a:t>
            </a:r>
            <a:endParaRPr lang="pt-BR" sz="2400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Entender como implementar APIs do Azure OpenAI.  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Introduzir agentes de IA e o </a:t>
            </a:r>
            <a:r>
              <a:rPr lang="pt-BR" dirty="0" err="1">
                <a:ea typeface="+mn-lt"/>
                <a:cs typeface="+mn-lt"/>
              </a:rPr>
              <a:t>Semantic</a:t>
            </a:r>
            <a:r>
              <a:rPr lang="pt-BR" dirty="0">
                <a:ea typeface="+mn-lt"/>
                <a:cs typeface="+mn-lt"/>
              </a:rPr>
              <a:t> Kernel.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pt-BR" sz="2400" dirty="0">
                <a:ea typeface="+mn-lt"/>
                <a:cs typeface="+mn-lt"/>
              </a:rPr>
              <a:t>**Resultados Esperados:**</a:t>
            </a:r>
            <a:r>
              <a:rPr lang="pt-BR" dirty="0">
                <a:ea typeface="+mn-lt"/>
                <a:cs typeface="+mn-lt"/>
              </a:rPr>
              <a:t>  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Compreensão de chamadas de API.  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Demonstração prática de integração.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81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C1862-82C2-72F0-F996-CA006763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**Pré-requisitos**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72D3C-5ACE-7B6C-F359-C89CC8B286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Acesso ao serviço **Azure OpenAI**.  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Conhecimento básico sobre **</a:t>
            </a:r>
            <a:r>
              <a:rPr lang="pt-BR" dirty="0" err="1">
                <a:ea typeface="+mn-lt"/>
                <a:cs typeface="+mn-lt"/>
              </a:rPr>
              <a:t>LLMs</a:t>
            </a:r>
            <a:r>
              <a:rPr lang="pt-BR" dirty="0">
                <a:ea typeface="+mn-lt"/>
                <a:cs typeface="+mn-lt"/>
              </a:rPr>
              <a:t> (Modelos de Linguagem)**.  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Noções básicas de **programação**.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1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AACC9-812D-B295-43BD-8520B11C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**Azure OpenAI API**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74E25F-9094-1B6A-9F83-3342043A1A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Modos suportados pelo Azure OpenAI:  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**Chat**  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**Completar**  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**Imagens**  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**Áudio**  </a:t>
            </a:r>
            <a:endParaRPr lang="pt-BR" dirty="0"/>
          </a:p>
          <a:p>
            <a:pPr>
              <a:buClr>
                <a:srgbClr val="000000"/>
              </a:buClr>
            </a:pPr>
            <a:endParaRPr lang="pt-BR"/>
          </a:p>
          <a:p>
            <a:pPr marL="0" indent="0">
              <a:buClr>
                <a:srgbClr val="000000"/>
              </a:buClr>
              <a:buNone/>
            </a:pPr>
            <a:r>
              <a:rPr lang="pt-BR" dirty="0">
                <a:ea typeface="+mn-lt"/>
                <a:cs typeface="+mn-lt"/>
              </a:rPr>
              <a:t>Variáveis comuns: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**Model ID**, **</a:t>
            </a:r>
            <a:r>
              <a:rPr lang="pt-BR" dirty="0" err="1">
                <a:ea typeface="+mn-lt"/>
                <a:cs typeface="+mn-lt"/>
              </a:rPr>
              <a:t>Temperature</a:t>
            </a:r>
            <a:r>
              <a:rPr lang="pt-BR" dirty="0">
                <a:ea typeface="+mn-lt"/>
                <a:cs typeface="+mn-lt"/>
              </a:rPr>
              <a:t>**, **Max Tokens**, **Top P**, Penalidades de Frequência.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22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16C8C-CA12-6D79-4853-259D0F55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**Exemplo - Chamada de API**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23B33-7F4E-62D5-4482-F0E51102F9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pt-BR">
                <a:ea typeface="+mn-lt"/>
                <a:cs typeface="+mn-lt"/>
              </a:rPr>
              <a:t>```</a:t>
            </a:r>
            <a:r>
              <a:rPr lang="pt-BR" err="1">
                <a:ea typeface="+mn-lt"/>
                <a:cs typeface="+mn-lt"/>
              </a:rPr>
              <a:t>python</a:t>
            </a:r>
            <a:endParaRPr lang="pt-BR" err="1"/>
          </a:p>
          <a:p>
            <a:pPr>
              <a:buNone/>
            </a:pPr>
            <a:r>
              <a:rPr lang="pt-BR" err="1">
                <a:ea typeface="+mn-lt"/>
                <a:cs typeface="+mn-lt"/>
              </a:rPr>
              <a:t>import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requests</a:t>
            </a:r>
            <a:endParaRPr lang="pt-BR" err="1"/>
          </a:p>
          <a:p>
            <a:pPr>
              <a:buNone/>
            </a:pPr>
            <a:endParaRPr lang="pt-BR"/>
          </a:p>
          <a:p>
            <a:pPr>
              <a:buNone/>
            </a:pPr>
            <a:r>
              <a:rPr lang="pt-BR" err="1">
                <a:ea typeface="+mn-lt"/>
                <a:cs typeface="+mn-lt"/>
              </a:rPr>
              <a:t>api_url</a:t>
            </a:r>
            <a:r>
              <a:rPr lang="pt-BR">
                <a:ea typeface="+mn-lt"/>
                <a:cs typeface="+mn-lt"/>
              </a:rPr>
              <a:t> = "</a:t>
            </a:r>
            <a:r>
              <a:rPr lang="pt-BR" dirty="0">
                <a:ea typeface="+mn-lt"/>
                <a:cs typeface="+mn-lt"/>
                <a:hlinkClick r:id="" action="ppaction://noaction"/>
              </a:rPr>
              <a:t>https://&lt;seu-endpoint&gt;/openai/deployments/&lt;seu-deployment&gt;/completions</a:t>
            </a:r>
            <a:r>
              <a:rPr lang="pt-BR">
                <a:ea typeface="+mn-lt"/>
                <a:cs typeface="+mn-lt"/>
              </a:rPr>
              <a:t>"</a:t>
            </a:r>
            <a:endParaRPr lang="pt-BR"/>
          </a:p>
          <a:p>
            <a:pPr>
              <a:buNone/>
            </a:pPr>
            <a:r>
              <a:rPr lang="pt-BR" err="1">
                <a:ea typeface="+mn-lt"/>
                <a:cs typeface="+mn-lt"/>
              </a:rPr>
              <a:t>headers</a:t>
            </a:r>
            <a:r>
              <a:rPr lang="pt-BR">
                <a:ea typeface="+mn-lt"/>
                <a:cs typeface="+mn-lt"/>
              </a:rPr>
              <a:t> = {"</a:t>
            </a:r>
            <a:r>
              <a:rPr lang="pt-BR" err="1">
                <a:ea typeface="+mn-lt"/>
                <a:cs typeface="+mn-lt"/>
              </a:rPr>
              <a:t>Content-Type</a:t>
            </a:r>
            <a:r>
              <a:rPr lang="pt-BR">
                <a:ea typeface="+mn-lt"/>
                <a:cs typeface="+mn-lt"/>
              </a:rPr>
              <a:t>": "application/json", "api-key": "&lt;sua-chave-api&gt;"}</a:t>
            </a:r>
            <a:endParaRPr lang="pt-BR"/>
          </a:p>
          <a:p>
            <a:pPr>
              <a:buNone/>
            </a:pPr>
            <a:r>
              <a:rPr lang="pt-BR">
                <a:ea typeface="+mn-lt"/>
                <a:cs typeface="+mn-lt"/>
              </a:rPr>
              <a:t>data = {"prompt": "Explique IA.", "max_tokens": 50, "temperature": 0.7}</a:t>
            </a:r>
            <a:endParaRPr lang="pt-BR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response = </a:t>
            </a:r>
            <a:r>
              <a:rPr lang="pt-BR" dirty="0" err="1">
                <a:ea typeface="+mn-lt"/>
                <a:cs typeface="+mn-lt"/>
              </a:rPr>
              <a:t>requests.post</a:t>
            </a:r>
            <a:r>
              <a:rPr lang="pt-BR" dirty="0">
                <a:ea typeface="+mn-lt"/>
                <a:cs typeface="+mn-lt"/>
              </a:rPr>
              <a:t>(</a:t>
            </a:r>
            <a:r>
              <a:rPr lang="pt-BR" dirty="0" err="1">
                <a:ea typeface="+mn-lt"/>
                <a:cs typeface="+mn-lt"/>
              </a:rPr>
              <a:t>api_url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 err="1">
                <a:ea typeface="+mn-lt"/>
                <a:cs typeface="+mn-lt"/>
              </a:rPr>
              <a:t>headers</a:t>
            </a:r>
            <a:r>
              <a:rPr lang="pt-BR" dirty="0">
                <a:ea typeface="+mn-lt"/>
                <a:cs typeface="+mn-lt"/>
              </a:rPr>
              <a:t>=</a:t>
            </a:r>
            <a:r>
              <a:rPr lang="pt-BR" dirty="0" err="1">
                <a:ea typeface="+mn-lt"/>
                <a:cs typeface="+mn-lt"/>
              </a:rPr>
              <a:t>headers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 err="1">
                <a:ea typeface="+mn-lt"/>
                <a:cs typeface="+mn-lt"/>
              </a:rPr>
              <a:t>json</a:t>
            </a:r>
            <a:r>
              <a:rPr lang="pt-BR" dirty="0">
                <a:ea typeface="+mn-lt"/>
                <a:cs typeface="+mn-lt"/>
              </a:rPr>
              <a:t>=data)</a:t>
            </a:r>
            <a:endParaRPr lang="pt-BR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print(</a:t>
            </a:r>
            <a:r>
              <a:rPr lang="pt-BR" dirty="0" err="1">
                <a:ea typeface="+mn-lt"/>
                <a:cs typeface="+mn-lt"/>
              </a:rPr>
              <a:t>response.json</a:t>
            </a:r>
            <a:r>
              <a:rPr lang="pt-BR" dirty="0">
                <a:ea typeface="+mn-lt"/>
                <a:cs typeface="+mn-lt"/>
              </a:rPr>
              <a:t>())</a:t>
            </a:r>
            <a:endParaRPr lang="pt-BR" dirty="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```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77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0FF75-A865-350E-5017-F05B8566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**Introdução ao </a:t>
            </a:r>
            <a:r>
              <a:rPr lang="pt-BR" dirty="0" err="1">
                <a:ea typeface="+mj-lt"/>
                <a:cs typeface="+mj-lt"/>
              </a:rPr>
              <a:t>Semantic</a:t>
            </a:r>
            <a:r>
              <a:rPr lang="pt-BR" dirty="0">
                <a:ea typeface="+mj-lt"/>
                <a:cs typeface="+mj-lt"/>
              </a:rPr>
              <a:t> Kernel**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5BF12A-015D-6A1D-135D-7DC0A8CA4A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O que é o </a:t>
            </a:r>
            <a:r>
              <a:rPr lang="pt-BR" dirty="0" err="1">
                <a:ea typeface="+mn-lt"/>
                <a:cs typeface="+mn-lt"/>
              </a:rPr>
              <a:t>Semantic</a:t>
            </a:r>
            <a:r>
              <a:rPr lang="pt-BR" dirty="0">
                <a:ea typeface="+mn-lt"/>
                <a:cs typeface="+mn-lt"/>
              </a:rPr>
              <a:t> Kernel?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**Middleware de IA** para integração com modelos de linguagem.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Gerenciamento de **prompts**, **funções** e **memória vetorial**.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9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7C954-C82B-55C8-2895-EC58813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**Arquitetura Básica do </a:t>
            </a:r>
            <a:r>
              <a:rPr lang="pt-BR" dirty="0" err="1">
                <a:ea typeface="+mj-lt"/>
                <a:cs typeface="+mj-lt"/>
              </a:rPr>
              <a:t>Semantic</a:t>
            </a:r>
            <a:r>
              <a:rPr lang="pt-BR" dirty="0">
                <a:ea typeface="+mj-lt"/>
                <a:cs typeface="+mj-lt"/>
              </a:rPr>
              <a:t> Kernel**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31F02-9B52-5174-A7B0-B56D8EE1C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ea typeface="+mn-lt"/>
                <a:cs typeface="+mn-lt"/>
              </a:rPr>
              <a:t>1. **Kernel:**  </a:t>
            </a:r>
            <a:endParaRPr lang="pt-BR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   - Coordena chamadas aos modelos de IA.</a:t>
            </a:r>
            <a:endParaRPr lang="pt-BR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2. **Skills e </a:t>
            </a:r>
            <a:r>
              <a:rPr lang="pt-BR" dirty="0" err="1">
                <a:ea typeface="+mn-lt"/>
                <a:cs typeface="+mn-lt"/>
              </a:rPr>
              <a:t>Functions</a:t>
            </a:r>
            <a:r>
              <a:rPr lang="pt-BR" dirty="0">
                <a:ea typeface="+mn-lt"/>
                <a:cs typeface="+mn-lt"/>
              </a:rPr>
              <a:t>:**  </a:t>
            </a:r>
            <a:endParaRPr lang="pt-BR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   - Automatizam processos com funções definidas.</a:t>
            </a:r>
            <a:endParaRPr lang="pt-BR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3. **</a:t>
            </a:r>
            <a:r>
              <a:rPr lang="pt-BR" dirty="0" err="1">
                <a:ea typeface="+mn-lt"/>
                <a:cs typeface="+mn-lt"/>
              </a:rPr>
              <a:t>Memory</a:t>
            </a:r>
            <a:r>
              <a:rPr lang="pt-BR" dirty="0">
                <a:ea typeface="+mn-lt"/>
                <a:cs typeface="+mn-lt"/>
              </a:rPr>
              <a:t>:**  </a:t>
            </a:r>
            <a:endParaRPr lang="pt-BR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   - Utiliza armazenamentos vetoriais para dados.  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20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C1D4B-EDBC-0A46-7C50-FEB842E5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**Exemplo - Integração com Semantic Kernel**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74D79-8E70-42F6-C073-80B52759F8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pt-BR" dirty="0">
                <a:ea typeface="+mn-lt"/>
                <a:cs typeface="+mn-lt"/>
              </a:rPr>
              <a:t>```</a:t>
            </a:r>
            <a:r>
              <a:rPr lang="pt-BR" dirty="0" err="1">
                <a:ea typeface="+mn-lt"/>
                <a:cs typeface="+mn-lt"/>
              </a:rPr>
              <a:t>csharp</a:t>
            </a:r>
            <a:endParaRPr lang="pt-BR" dirty="0" err="1"/>
          </a:p>
          <a:p>
            <a:pPr>
              <a:buNone/>
            </a:pPr>
            <a:r>
              <a:rPr lang="pt-BR" dirty="0" err="1">
                <a:ea typeface="+mn-lt"/>
                <a:cs typeface="+mn-lt"/>
              </a:rPr>
              <a:t>using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Microsoft.SemanticKernel</a:t>
            </a:r>
            <a:r>
              <a:rPr lang="pt-BR" dirty="0">
                <a:ea typeface="+mn-lt"/>
                <a:cs typeface="+mn-lt"/>
              </a:rPr>
              <a:t>;</a:t>
            </a:r>
            <a:endParaRPr lang="pt-BR" dirty="0"/>
          </a:p>
          <a:p>
            <a:pPr>
              <a:buNone/>
            </a:pPr>
            <a:endParaRPr lang="pt-BR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var kernel = </a:t>
            </a:r>
            <a:r>
              <a:rPr lang="pt-BR" dirty="0" err="1">
                <a:ea typeface="+mn-lt"/>
                <a:cs typeface="+mn-lt"/>
              </a:rPr>
              <a:t>Kernel.Builder.Build</a:t>
            </a:r>
            <a:r>
              <a:rPr lang="pt-BR" dirty="0">
                <a:ea typeface="+mn-lt"/>
                <a:cs typeface="+mn-lt"/>
              </a:rPr>
              <a:t>();</a:t>
            </a:r>
            <a:endParaRPr lang="pt-BR" dirty="0"/>
          </a:p>
          <a:p>
            <a:pPr>
              <a:buNone/>
            </a:pPr>
            <a:r>
              <a:rPr lang="pt-BR" dirty="0" err="1">
                <a:ea typeface="+mn-lt"/>
                <a:cs typeface="+mn-lt"/>
              </a:rPr>
              <a:t>kernel.Config.AddAzureTextCompletionService</a:t>
            </a:r>
            <a:r>
              <a:rPr lang="pt-BR" dirty="0">
                <a:ea typeface="+mn-lt"/>
                <a:cs typeface="+mn-lt"/>
              </a:rPr>
              <a:t>("</a:t>
            </a:r>
            <a:r>
              <a:rPr lang="pt-BR" dirty="0" err="1">
                <a:ea typeface="+mn-lt"/>
                <a:cs typeface="+mn-lt"/>
              </a:rPr>
              <a:t>davinci</a:t>
            </a:r>
            <a:r>
              <a:rPr lang="pt-BR" dirty="0">
                <a:ea typeface="+mn-lt"/>
                <a:cs typeface="+mn-lt"/>
              </a:rPr>
              <a:t>", "&lt;sua-instancia&gt;", "&lt;</a:t>
            </a:r>
            <a:r>
              <a:rPr lang="pt-BR" dirty="0" err="1">
                <a:ea typeface="+mn-lt"/>
                <a:cs typeface="+mn-lt"/>
              </a:rPr>
              <a:t>chave-api</a:t>
            </a:r>
            <a:r>
              <a:rPr lang="pt-BR" dirty="0">
                <a:ea typeface="+mn-lt"/>
                <a:cs typeface="+mn-lt"/>
              </a:rPr>
              <a:t>&gt;");</a:t>
            </a:r>
            <a:endParaRPr lang="pt-BR" dirty="0"/>
          </a:p>
          <a:p>
            <a:pPr>
              <a:buNone/>
            </a:pPr>
            <a:endParaRPr lang="pt-BR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var prompt = "Explique o conceito de inteligência artificial.";</a:t>
            </a:r>
            <a:endParaRPr lang="pt-BR" dirty="0"/>
          </a:p>
          <a:p>
            <a:pPr>
              <a:buNone/>
            </a:pPr>
            <a:r>
              <a:rPr lang="pt-BR" dirty="0">
                <a:ea typeface="+mn-lt"/>
                <a:cs typeface="+mn-lt"/>
              </a:rPr>
              <a:t>var </a:t>
            </a:r>
            <a:r>
              <a:rPr lang="pt-BR" dirty="0" err="1">
                <a:ea typeface="+mn-lt"/>
                <a:cs typeface="+mn-lt"/>
              </a:rPr>
              <a:t>result</a:t>
            </a:r>
            <a:r>
              <a:rPr lang="pt-BR" dirty="0">
                <a:ea typeface="+mn-lt"/>
                <a:cs typeface="+mn-lt"/>
              </a:rPr>
              <a:t> = </a:t>
            </a:r>
            <a:r>
              <a:rPr lang="pt-BR" dirty="0" err="1">
                <a:ea typeface="+mn-lt"/>
                <a:cs typeface="+mn-lt"/>
              </a:rPr>
              <a:t>await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kernel.RunAsync</a:t>
            </a:r>
            <a:r>
              <a:rPr lang="pt-BR" dirty="0">
                <a:ea typeface="+mn-lt"/>
                <a:cs typeface="+mn-lt"/>
              </a:rPr>
              <a:t>(prompt);</a:t>
            </a:r>
            <a:endParaRPr lang="pt-BR" dirty="0"/>
          </a:p>
          <a:p>
            <a:pPr>
              <a:buNone/>
            </a:pPr>
            <a:r>
              <a:rPr lang="pt-BR" dirty="0" err="1">
                <a:ea typeface="+mn-lt"/>
                <a:cs typeface="+mn-lt"/>
              </a:rPr>
              <a:t>Console.WriteLine</a:t>
            </a:r>
            <a:r>
              <a:rPr lang="pt-BR" dirty="0">
                <a:ea typeface="+mn-lt"/>
                <a:cs typeface="+mn-lt"/>
              </a:rPr>
              <a:t>(</a:t>
            </a:r>
            <a:r>
              <a:rPr lang="pt-BR" dirty="0" err="1">
                <a:ea typeface="+mn-lt"/>
                <a:cs typeface="+mn-lt"/>
              </a:rPr>
              <a:t>result</a:t>
            </a:r>
            <a:r>
              <a:rPr lang="pt-BR" dirty="0">
                <a:ea typeface="+mn-lt"/>
                <a:cs typeface="+mn-lt"/>
              </a:rPr>
              <a:t>);</a:t>
            </a:r>
            <a:endParaRPr lang="pt-BR" dirty="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```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81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29332-19D9-8299-23F1-6D2FEDF7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**Monitoramento**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2F6827-214D-769A-E972-5555C3715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Utilize o **Azure Monitor** para: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  Rastrear uso de tokens.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  Medir desempenho de APIs.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  Gerenciar logs e segurança.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790043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Gotícula</vt:lpstr>
      <vt:lpstr>**Desafio Azure OpenAI e Semantic Kernel** </vt:lpstr>
      <vt:lpstr>**Objetivos**</vt:lpstr>
      <vt:lpstr>**Pré-requisitos**</vt:lpstr>
      <vt:lpstr>**Azure OpenAI API**</vt:lpstr>
      <vt:lpstr>**Exemplo - Chamada de API**</vt:lpstr>
      <vt:lpstr>**Introdução ao Semantic Kernel**</vt:lpstr>
      <vt:lpstr>**Arquitetura Básica do Semantic Kernel**</vt:lpstr>
      <vt:lpstr>**Exemplo - Integração com Semantic Kernel**</vt:lpstr>
      <vt:lpstr>**Monitoramento**</vt:lpstr>
      <vt:lpstr>**Conclusão**</vt:lpstr>
      <vt:lpstr>**Próximo Passo:**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80</cp:revision>
  <dcterms:created xsi:type="dcterms:W3CDTF">2025-03-20T12:37:35Z</dcterms:created>
  <dcterms:modified xsi:type="dcterms:W3CDTF">2025-03-20T21:36:37Z</dcterms:modified>
</cp:coreProperties>
</file>