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4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1" id="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2" id="3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3" id="3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2" id="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3" id="3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4" id="3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3" id="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4" id="3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5" id="3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5" id="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6" id="4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7" id="4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8" id="1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1" id="1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7" id="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8" id="1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9" id="1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7" id="2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7" id="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8" id="2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9" id="2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0" id="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1" id="3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02" id="3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1" id="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2" id="3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3" id="3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0" id="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1" id="33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2" id="33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87" id="87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name="Shape 88" id="88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9" id="89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0" id="90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1" id="91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2" id="92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3" id="93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4" id="94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5" id="95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6" id="96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7" id="97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8" id="98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9" id="99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0" id="100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1" id="101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2" id="102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3" id="103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4" id="104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5" id="105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6" id="106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7" id="107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8" id="108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9" id="109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0" id="110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1" id="111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2" id="112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3" id="113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4" id="114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5" id="115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6" id="116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7" id="117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8" id="118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119" id="119"/>
          <p:cNvSpPr txBox="1"/>
          <p:nvPr>
            <p:ph type="body" idx="1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1pPr>
            <a:lvl2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4pPr>
            <a:lvl5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7pPr>
            <a:lvl8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43" id="43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name="Shape 44" id="44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5" id="45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6" id="46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8" id="48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9" id="49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0" id="50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1" id="51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2" id="52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3" id="53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5" id="55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6" id="56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7" id="57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8" id="58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9" id="59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0" id="60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1" id="61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2" id="62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3" id="63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4" id="64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5" id="65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6" id="66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7" id="67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8" id="68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69" id="69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0" id="70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1" id="71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2" id="72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3" id="73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4" id="74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75" id="75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76" id="76"/>
          <p:cNvSpPr txBox="1"/>
          <p:nvPr>
            <p:ph type="subTitle" idx="1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83" id="83"/>
          <p:cNvSpPr txBox="1"/>
          <p:nvPr>
            <p:ph type="body" idx="2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3" id="23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name="Shape 24" id="24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5" id="25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extrusionOk="0" h="4138" w="5620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grpSp>
        <p:nvGrpSpPr>
          <p:cNvPr name="Shape 26" id="26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name="Shape 27" id="27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extrusionOk="0" h="198" w="412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8" id="28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extrusionOk="0" h="60" w="142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9" id="29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extrusionOk="0" h="10" w="38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0" id="30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extrusionOk="0" h="486" w="1008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1" id="31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extrusionOk="0" h="10" w="126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extrusionOk="0" h="34" w="14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3" id="33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extrusionOk="0" h="42" w="280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4" id="34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extrusionOk="0" h="12" w="68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extrusionOk="0" h="60" w="114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extrusionOk="0" h="66" w="33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extrusionOk="0" h="162" w="514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8" id="38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extrusionOk="0" h="20" w="88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9" id="39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extrusionOk="0" h="2258" w="433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40" id="4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System Overview</a:t>
            </a:r>
          </a:p>
        </p:txBody>
      </p:sp>
      <p:sp>
        <p:nvSpPr>
          <p:cNvPr name="Shape 123" id="123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Data Model, Data Flow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3" id="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4" id="3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Putting it Together: In More Detail</a:t>
            </a:r>
          </a:p>
        </p:txBody>
      </p:sp>
      <p:sp>
        <p:nvSpPr>
          <p:cNvPr name="Shape 335" id="335"/>
          <p:cNvSpPr/>
          <p:nvPr/>
        </p:nvSpPr>
        <p:spPr>
          <a:xfrm>
            <a:off y="1923550" x="2983223"/>
            <a:ext cy="1339799" cx="710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36" id="336"/>
          <p:cNvSpPr/>
          <p:nvPr/>
        </p:nvSpPr>
        <p:spPr>
          <a:xfrm>
            <a:off y="2044600" x="5277925"/>
            <a:ext cy="1060500" cx="18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corr.py:</a:t>
            </a:r>
            <a:br>
              <a:rPr lang="en"/>
            </a:br>
            <a:r>
              <a:rPr lang="en"/>
              <a:t>combine_matches(inputPaths)</a:t>
            </a:r>
          </a:p>
        </p:txBody>
      </p:sp>
      <p:sp>
        <p:nvSpPr>
          <p:cNvPr name="Shape 337" id="337"/>
          <p:cNvSpPr/>
          <p:nvPr/>
        </p:nvSpPr>
        <p:spPr>
          <a:xfrm>
            <a:off y="2258500" x="4640278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38" id="338"/>
          <p:cNvSpPr/>
          <p:nvPr/>
        </p:nvSpPr>
        <p:spPr>
          <a:xfrm>
            <a:off y="2136767" x="1218243"/>
            <a:ext cy="1860599" cx="5154000"/>
          </a:xfrm>
          <a:prstGeom prst="trapezoid">
            <a:avLst>
              <a:gd name="adj" fmla="val 105107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39" id="339"/>
          <p:cNvSpPr/>
          <p:nvPr/>
        </p:nvSpPr>
        <p:spPr>
          <a:xfrm>
            <a:off y="3880650" x="1106573"/>
            <a:ext cy="2089199" cx="526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40" id="340"/>
          <p:cNvSpPr/>
          <p:nvPr/>
        </p:nvSpPr>
        <p:spPr>
          <a:xfrm>
            <a:off y="3959800" x="1266273"/>
            <a:ext cy="588599" cx="15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Query(C, Q, cell, output)</a:t>
            </a:r>
          </a:p>
        </p:txBody>
      </p:sp>
      <p:sp>
        <p:nvSpPr>
          <p:cNvPr name="Shape 341" id="341"/>
          <p:cNvSpPr/>
          <p:nvPr/>
        </p:nvSpPr>
        <p:spPr>
          <a:xfrm>
            <a:off y="3959800" x="2983223"/>
            <a:ext cy="588599" cx="15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Query(C, Q, cell, output)</a:t>
            </a:r>
          </a:p>
        </p:txBody>
      </p:sp>
      <p:sp>
        <p:nvSpPr>
          <p:cNvPr name="Shape 342" id="342"/>
          <p:cNvSpPr/>
          <p:nvPr/>
        </p:nvSpPr>
        <p:spPr>
          <a:xfrm>
            <a:off y="3959800" x="4698598"/>
            <a:ext cy="588599" cx="15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Query(C, Q, cell, output)</a:t>
            </a:r>
          </a:p>
        </p:txBody>
      </p:sp>
      <p:sp>
        <p:nvSpPr>
          <p:cNvPr name="Shape 343" id="343"/>
          <p:cNvSpPr/>
          <p:nvPr/>
        </p:nvSpPr>
        <p:spPr>
          <a:xfrm>
            <a:off y="4711950" x="1266273"/>
            <a:ext cy="588599" cx="15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Query(C, Q, cell, output)</a:t>
            </a:r>
          </a:p>
        </p:txBody>
      </p:sp>
      <p:sp>
        <p:nvSpPr>
          <p:cNvPr name="Shape 344" id="344"/>
          <p:cNvSpPr/>
          <p:nvPr/>
        </p:nvSpPr>
        <p:spPr>
          <a:xfrm>
            <a:off y="4711950" x="2983223"/>
            <a:ext cy="588599" cx="15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Query(C, Q, cell, output)</a:t>
            </a:r>
          </a:p>
        </p:txBody>
      </p:sp>
      <p:sp>
        <p:nvSpPr>
          <p:cNvPr name="Shape 345" id="345"/>
          <p:cNvSpPr/>
          <p:nvPr/>
        </p:nvSpPr>
        <p:spPr>
          <a:xfrm>
            <a:off y="2046850" x="3088450"/>
            <a:ext cy="1055999" cx="14081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query.py:</a:t>
            </a:r>
            <a:br>
              <a:rPr lang="en"/>
            </a:br>
            <a:r>
              <a:rPr lang="en"/>
              <a:t>run_parallel(C, Q, cells, outputPaths)</a:t>
            </a:r>
          </a:p>
        </p:txBody>
      </p:sp>
      <p:sp>
        <p:nvSpPr>
          <p:cNvPr name="Shape 346" id="346"/>
          <p:cNvSpPr/>
          <p:nvPr/>
        </p:nvSpPr>
        <p:spPr>
          <a:xfrm>
            <a:off y="4711950" x="4698598"/>
            <a:ext cy="588599" cx="15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Query(C, Q, cell, output)</a:t>
            </a:r>
          </a:p>
        </p:txBody>
      </p:sp>
      <p:sp>
        <p:nvSpPr>
          <p:cNvPr name="Shape 347" id="347"/>
          <p:cNvSpPr txBox="1"/>
          <p:nvPr/>
        </p:nvSpPr>
        <p:spPr>
          <a:xfrm>
            <a:off y="5406257" x="894613"/>
            <a:ext cy="457200" cx="13715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etc...</a:t>
            </a:r>
          </a:p>
        </p:txBody>
      </p:sp>
      <p:sp>
        <p:nvSpPr>
          <p:cNvPr name="Shape 348" id="348"/>
          <p:cNvSpPr/>
          <p:nvPr/>
        </p:nvSpPr>
        <p:spPr>
          <a:xfrm>
            <a:off y="2258500" x="7315692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49" id="349"/>
          <p:cNvSpPr/>
          <p:nvPr/>
        </p:nvSpPr>
        <p:spPr>
          <a:xfrm>
            <a:off y="2044600" x="7950553"/>
            <a:ext cy="1060500" cx="18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corr.py:</a:t>
            </a:r>
            <a:br>
              <a:rPr lang="en"/>
            </a:br>
            <a:r>
              <a:rPr lang="en"/>
              <a:t>find_corr(matches)</a:t>
            </a:r>
          </a:p>
        </p:txBody>
      </p:sp>
      <p:sp>
        <p:nvSpPr>
          <p:cNvPr name="Shape 350" id="350"/>
          <p:cNvSpPr txBox="1"/>
          <p:nvPr/>
        </p:nvSpPr>
        <p:spPr>
          <a:xfrm>
            <a:off y="5406257" x="3062728"/>
            <a:ext cy="457200" cx="3657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/>
              <a:t>thread-parallel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4" id="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5" id="3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Putting it Together: In More Detail</a:t>
            </a:r>
          </a:p>
        </p:txBody>
      </p:sp>
      <p:sp>
        <p:nvSpPr>
          <p:cNvPr name="Shape 356" id="356"/>
          <p:cNvSpPr/>
          <p:nvPr/>
        </p:nvSpPr>
        <p:spPr>
          <a:xfrm>
            <a:off y="1624696" x="74031"/>
            <a:ext cy="1808999" cx="9061200"/>
          </a:xfrm>
          <a:prstGeom prst="trapezoid">
            <a:avLst>
              <a:gd name="adj" fmla="val 212423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57" id="357"/>
          <p:cNvSpPr/>
          <p:nvPr/>
        </p:nvSpPr>
        <p:spPr>
          <a:xfrm>
            <a:off y="1595975" x="3861241"/>
            <a:ext cy="588599" cx="1514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Query(C, Q, cell, output)</a:t>
            </a:r>
          </a:p>
        </p:txBody>
      </p:sp>
      <p:sp>
        <p:nvSpPr>
          <p:cNvPr name="Shape 358" id="358"/>
          <p:cNvSpPr/>
          <p:nvPr/>
        </p:nvSpPr>
        <p:spPr>
          <a:xfrm>
            <a:off y="3433696" x="13350"/>
            <a:ext cy="1284000" cx="91172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59" id="359"/>
          <p:cNvSpPr/>
          <p:nvPr/>
        </p:nvSpPr>
        <p:spPr>
          <a:xfrm>
            <a:off y="3660894" x="1866520"/>
            <a:ext cy="821399" cx="17601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99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reader.py:</a:t>
            </a:r>
            <a:br>
              <a:rPr lang="en"/>
            </a:br>
            <a:r>
              <a:rPr lang="en"/>
              <a:t>load_cell(celldir)</a:t>
            </a:r>
          </a:p>
        </p:txBody>
      </p:sp>
      <p:sp>
        <p:nvSpPr>
          <p:cNvPr name="Shape 360" id="360"/>
          <p:cNvSpPr/>
          <p:nvPr/>
        </p:nvSpPr>
        <p:spPr>
          <a:xfrm>
            <a:off y="3664794" x="4271353"/>
            <a:ext cy="813600" cx="18485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FLANN:</a:t>
            </a:r>
            <a:br>
              <a:rPr lang="en"/>
            </a:br>
            <a:r>
              <a:rPr lang="en"/>
              <a:t>nn_index(queryset, dataset)</a:t>
            </a:r>
          </a:p>
        </p:txBody>
      </p:sp>
      <p:sp>
        <p:nvSpPr>
          <p:cNvPr name="Shape 361" id="361"/>
          <p:cNvSpPr/>
          <p:nvPr/>
        </p:nvSpPr>
        <p:spPr>
          <a:xfrm>
            <a:off y="3646644" x="258520"/>
            <a:ext cy="831299" cx="1608000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99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reader.py:</a:t>
            </a:r>
            <a:br>
              <a:rPr lang="en"/>
            </a:br>
            <a:r>
              <a:rPr lang="en"/>
              <a:t>load_file(query)</a:t>
            </a:r>
          </a:p>
        </p:txBody>
      </p:sp>
      <p:sp>
        <p:nvSpPr>
          <p:cNvPr name="Shape 362" id="362"/>
          <p:cNvSpPr/>
          <p:nvPr/>
        </p:nvSpPr>
        <p:spPr>
          <a:xfrm>
            <a:off y="3652944" x="6827028"/>
            <a:ext cy="837300" cx="2065199"/>
          </a:xfrm>
          <a:prstGeom prst="round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query.py:</a:t>
            </a:r>
            <a:br>
              <a:rPr lang="en"/>
            </a:br>
            <a:r>
              <a:rPr lang="en"/>
              <a:t>vote(queryset, dataset, distances)</a:t>
            </a:r>
          </a:p>
        </p:txBody>
      </p:sp>
      <p:sp>
        <p:nvSpPr>
          <p:cNvPr name="Shape 363" id="363"/>
          <p:cNvSpPr/>
          <p:nvPr/>
        </p:nvSpPr>
        <p:spPr>
          <a:xfrm>
            <a:off y="3759346" x="3696070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64" id="364"/>
          <p:cNvSpPr/>
          <p:nvPr/>
        </p:nvSpPr>
        <p:spPr>
          <a:xfrm>
            <a:off y="3759346" x="6211545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65" id="365"/>
          <p:cNvSpPr txBox="1"/>
          <p:nvPr/>
        </p:nvSpPr>
        <p:spPr>
          <a:xfrm>
            <a:off y="4794787" x="2117085"/>
            <a:ext cy="457200" cx="3657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gigabytes of IO</a:t>
            </a:r>
          </a:p>
        </p:txBody>
      </p:sp>
      <p:sp>
        <p:nvSpPr>
          <p:cNvPr name="Shape 366" id="366"/>
          <p:cNvSpPr txBox="1"/>
          <p:nvPr/>
        </p:nvSpPr>
        <p:spPr>
          <a:xfrm>
            <a:off y="4794787" x="258520"/>
            <a:ext cy="457200" cx="3657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~1MB IO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67" id="367"/>
          <p:cNvSpPr txBox="1"/>
          <p:nvPr/>
        </p:nvSpPr>
        <p:spPr>
          <a:xfrm>
            <a:off y="4794787" x="4387866"/>
            <a:ext cy="457200" cx="3657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seconds of CPU time</a:t>
            </a:r>
          </a:p>
        </p:txBody>
      </p:sp>
      <p:sp>
        <p:nvSpPr>
          <p:cNvPr name="Shape 368" id="368"/>
          <p:cNvSpPr/>
          <p:nvPr/>
        </p:nvSpPr>
        <p:spPr>
          <a:xfrm>
            <a:off y="1595975" x="3060241"/>
            <a:ext cy="2082000" cx="31160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Arguments passed as numpy record arrays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http://numpy.scipy.org</a:t>
            </a:r>
          </a:p>
        </p:txBody>
      </p:sp>
      <p:sp>
        <p:nvSpPr>
          <p:cNvPr name="Shape 369" id="369"/>
          <p:cNvSpPr/>
          <p:nvPr/>
        </p:nvSpPr>
        <p:spPr>
          <a:xfrm>
            <a:off y="1748375" x="5570700"/>
            <a:ext cy="2082000" cx="31160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FLANN </a:t>
            </a:r>
            <a:r>
              <a:rPr lang="en"/>
              <a:t>gives you back a map of the closest features in the db: list&lt;feature, distance&gt;</a:t>
            </a:r>
          </a:p>
        </p:txBody>
      </p:sp>
      <p:sp>
        <p:nvSpPr>
          <p:cNvPr name="Shape 370" id="370"/>
          <p:cNvSpPr/>
          <p:nvPr/>
        </p:nvSpPr>
        <p:spPr>
          <a:xfrm>
            <a:off y="5142698" x="457200"/>
            <a:ext cy="1459800" cx="2680799"/>
          </a:xfrm>
          <a:prstGeom prst="cloudCallout">
            <a:avLst>
              <a:gd name="adj1" fmla="val -25868"/>
              <a:gd name="adj2" fmla="val -64593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features read from a text file</a:t>
            </a:r>
          </a:p>
        </p:txBody>
      </p:sp>
      <p:sp>
        <p:nvSpPr>
          <p:cNvPr name="Shape 371" id="371"/>
          <p:cNvSpPr/>
          <p:nvPr/>
        </p:nvSpPr>
        <p:spPr>
          <a:xfrm>
            <a:off y="5251987" x="3376710"/>
            <a:ext cy="1459800" cx="2680799"/>
          </a:xfrm>
          <a:prstGeom prst="cloudCallout">
            <a:avLst>
              <a:gd name="adj1" fmla="val -41959"/>
              <a:gd name="adj2" fmla="val -68716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features read from a numpy record array on disk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5" id="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6" id="3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Putting it Together: In More Detail</a:t>
            </a:r>
          </a:p>
        </p:txBody>
      </p:sp>
      <p:sp>
        <p:nvSpPr>
          <p:cNvPr name="Shape 377" id="377"/>
          <p:cNvSpPr/>
          <p:nvPr/>
        </p:nvSpPr>
        <p:spPr>
          <a:xfrm>
            <a:off y="2127350" x="397159"/>
            <a:ext cy="1339799" cx="710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78" id="378"/>
          <p:cNvSpPr/>
          <p:nvPr/>
        </p:nvSpPr>
        <p:spPr>
          <a:xfrm>
            <a:off y="2248400" x="2691861"/>
            <a:ext cy="1060500" cx="18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corr.py:</a:t>
            </a:r>
            <a:br>
              <a:rPr lang="en"/>
            </a:br>
            <a:r>
              <a:rPr lang="en"/>
              <a:t>combine_matches(inputPaths)</a:t>
            </a:r>
          </a:p>
        </p:txBody>
      </p:sp>
      <p:sp>
        <p:nvSpPr>
          <p:cNvPr name="Shape 379" id="379"/>
          <p:cNvSpPr/>
          <p:nvPr/>
        </p:nvSpPr>
        <p:spPr>
          <a:xfrm>
            <a:off y="2462300" x="2054215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80" id="380"/>
          <p:cNvSpPr/>
          <p:nvPr/>
        </p:nvSpPr>
        <p:spPr>
          <a:xfrm>
            <a:off y="2250650" x="502386"/>
            <a:ext cy="1055999" cx="14081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query.py:</a:t>
            </a:r>
            <a:br>
              <a:rPr lang="en"/>
            </a:br>
            <a:r>
              <a:rPr lang="en"/>
              <a:t>run_parallel(C, Q, cells, outputPaths)</a:t>
            </a:r>
          </a:p>
        </p:txBody>
      </p:sp>
      <p:sp>
        <p:nvSpPr>
          <p:cNvPr name="Shape 381" id="381"/>
          <p:cNvSpPr/>
          <p:nvPr/>
        </p:nvSpPr>
        <p:spPr>
          <a:xfrm>
            <a:off y="2480900" x="4700479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82" id="382"/>
          <p:cNvSpPr/>
          <p:nvPr/>
        </p:nvSpPr>
        <p:spPr>
          <a:xfrm>
            <a:off y="2271642" x="4060940"/>
            <a:ext cy="1693200" cx="4446900"/>
          </a:xfrm>
          <a:prstGeom prst="trapezoid">
            <a:avLst>
              <a:gd name="adj" fmla="val 82871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grpSp>
        <p:nvGrpSpPr>
          <p:cNvPr name="Shape 383" id="383"/>
          <p:cNvGrpSpPr/>
          <p:nvPr/>
        </p:nvGrpSpPr>
        <p:grpSpPr>
          <a:xfrm>
            <a:off y="3788000" x="4060940"/>
            <a:ext cy="1358400" cx="4465800"/>
            <a:chOff y="5113025" x="5875328"/>
            <a:chExt cy="1358400" cx="4465800"/>
          </a:xfrm>
        </p:grpSpPr>
        <p:sp>
          <p:nvSpPr>
            <p:cNvPr name="Shape 384" id="384"/>
            <p:cNvSpPr/>
            <p:nvPr/>
          </p:nvSpPr>
          <p:spPr>
            <a:xfrm>
              <a:off y="5113025" x="5875328"/>
              <a:ext cy="1358400" cx="4465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dot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385" id="385"/>
            <p:cNvSpPr/>
            <p:nvPr/>
          </p:nvSpPr>
          <p:spPr>
            <a:xfrm>
              <a:off y="5252675" x="8313021"/>
              <a:ext cy="1060500" cx="1879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in opencv:</a:t>
              </a:r>
              <a:br>
                <a:rPr lang="en"/>
              </a:br>
              <a:r>
                <a:rPr lang="en"/>
                <a:t>FindHomography(matches)</a:t>
              </a:r>
            </a:p>
          </p:txBody>
        </p:sp>
        <p:sp>
          <p:nvSpPr>
            <p:cNvPr name="Shape 386" id="386"/>
            <p:cNvSpPr/>
            <p:nvPr/>
          </p:nvSpPr>
          <p:spPr>
            <a:xfrm>
              <a:off y="5252675" x="6068637"/>
              <a:ext cy="1060500" cx="1544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in find_corr:</a:t>
              </a:r>
              <a:br>
                <a:rPr lang="en"/>
              </a:br>
              <a:r>
                <a:rPr lang="en"/>
                <a:t>rotation filter(matches)</a:t>
              </a:r>
            </a:p>
          </p:txBody>
        </p:sp>
        <p:sp>
          <p:nvSpPr>
            <p:cNvPr name="Shape 387" id="387"/>
            <p:cNvSpPr/>
            <p:nvPr/>
          </p:nvSpPr>
          <p:spPr>
            <a:xfrm>
              <a:off y="5466575" x="7717478"/>
              <a:ext cy="632699" cx="502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388" id="388"/>
          <p:cNvSpPr/>
          <p:nvPr/>
        </p:nvSpPr>
        <p:spPr>
          <a:xfrm>
            <a:off y="2267000" x="5335340"/>
            <a:ext cy="1060500" cx="18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corr.py:</a:t>
            </a:r>
            <a:br>
              <a:rPr lang="en"/>
            </a:br>
            <a:r>
              <a:rPr lang="en"/>
              <a:t>find_corr(matches)</a:t>
            </a:r>
          </a:p>
        </p:txBody>
      </p:sp>
      <p:sp>
        <p:nvSpPr>
          <p:cNvPr name="Shape 389" id="389"/>
          <p:cNvSpPr txBox="1"/>
          <p:nvPr/>
        </p:nvSpPr>
        <p:spPr>
          <a:xfrm>
            <a:off y="5146400" x="6601041"/>
            <a:ext cy="457200" cx="3657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seconds of CPU time</a:t>
            </a:r>
          </a:p>
        </p:txBody>
      </p:sp>
      <p:sp>
        <p:nvSpPr>
          <p:cNvPr name="Shape 390" id="390"/>
          <p:cNvSpPr/>
          <p:nvPr/>
        </p:nvSpPr>
        <p:spPr>
          <a:xfrm>
            <a:off y="3113600" x="-248800"/>
            <a:ext cy="1102199" cx="5806800"/>
          </a:xfrm>
          <a:prstGeom prst="cloudCallout">
            <a:avLst>
              <a:gd name="adj1" fmla="val -3670"/>
              <a:gd name="adj2" fmla="val -81349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Each outputPath is a numpy record array file with datatype: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map&lt;image -&gt; list&lt;db feature, query feature&gt;</a:t>
            </a:r>
          </a:p>
        </p:txBody>
      </p:sp>
      <p:sp>
        <p:nvSpPr>
          <p:cNvPr name="Shape 391" id="391"/>
          <p:cNvSpPr/>
          <p:nvPr/>
        </p:nvSpPr>
        <p:spPr>
          <a:xfrm>
            <a:off y="1146200" x="1426640"/>
            <a:ext cy="1102199" cx="5806800"/>
          </a:xfrm>
          <a:prstGeom prst="cloudCallout">
            <a:avLst>
              <a:gd name="adj1" fmla="val 9009"/>
              <a:gd name="adj2" fmla="val 111094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Combined into a single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map&lt;image -&gt; list&lt;db feature, query feature&gt;</a:t>
            </a:r>
          </a:p>
        </p:txBody>
      </p:sp>
      <p:sp>
        <p:nvSpPr>
          <p:cNvPr name="Shape 392" id="392"/>
          <p:cNvSpPr/>
          <p:nvPr/>
        </p:nvSpPr>
        <p:spPr>
          <a:xfrm>
            <a:off y="5146400" x="311025"/>
            <a:ext cy="1102199" cx="5806800"/>
          </a:xfrm>
          <a:prstGeom prst="cloudCallout">
            <a:avLst>
              <a:gd name="adj1" fmla="val 63282"/>
              <a:gd name="adj2" fmla="val -239544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Returns list of inlying matched and computed homography.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6" id="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7" id="3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Putting it Together: In More Detail</a:t>
            </a:r>
          </a:p>
        </p:txBody>
      </p:sp>
      <p:sp>
        <p:nvSpPr>
          <p:cNvPr name="Shape 398" id="398"/>
          <p:cNvSpPr/>
          <p:nvPr/>
        </p:nvSpPr>
        <p:spPr>
          <a:xfrm>
            <a:off y="1630757" x="5280123"/>
            <a:ext cy="547500" cx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99" id="399"/>
          <p:cNvSpPr/>
          <p:nvPr/>
        </p:nvSpPr>
        <p:spPr>
          <a:xfrm>
            <a:off y="1916406" x="2617637"/>
            <a:ext cy="396900" cx="1140300"/>
          </a:xfrm>
          <a:prstGeom prst="rect">
            <a:avLst/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Query Object</a:t>
            </a:r>
          </a:p>
        </p:txBody>
      </p:sp>
      <p:sp>
        <p:nvSpPr>
          <p:cNvPr name="Shape 400" id="400"/>
          <p:cNvSpPr/>
          <p:nvPr/>
        </p:nvSpPr>
        <p:spPr>
          <a:xfrm>
            <a:off y="1617273" x="3805491"/>
            <a:ext cy="547500" cx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1" id="401"/>
          <p:cNvSpPr/>
          <p:nvPr/>
        </p:nvSpPr>
        <p:spPr>
          <a:xfrm>
            <a:off y="1587302" x="2578241"/>
            <a:ext cy="1495200" cx="4145400"/>
          </a:xfrm>
          <a:prstGeom prst="trapezoid">
            <a:avLst>
              <a:gd name="adj" fmla="val 105413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2" id="402"/>
          <p:cNvSpPr/>
          <p:nvPr/>
        </p:nvSpPr>
        <p:spPr>
          <a:xfrm>
            <a:off y="2957208" x="2578241"/>
            <a:ext cy="815699" cx="43268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3" id="403"/>
          <p:cNvSpPr/>
          <p:nvPr/>
        </p:nvSpPr>
        <p:spPr>
          <a:xfrm>
            <a:off y="3030896" x="3975109"/>
            <a:ext cy="645600" cx="115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corr.py:</a:t>
            </a:r>
            <a:br>
              <a:rPr lang="en" sz="900"/>
            </a:br>
            <a:r>
              <a:rPr lang="en" sz="900"/>
              <a:t>combine_matches(inputPaths)</a:t>
            </a:r>
          </a:p>
        </p:txBody>
      </p:sp>
      <p:sp>
        <p:nvSpPr>
          <p:cNvPr name="Shape 404" id="404"/>
          <p:cNvSpPr/>
          <p:nvPr/>
        </p:nvSpPr>
        <p:spPr>
          <a:xfrm>
            <a:off y="3161105" x="3586951"/>
            <a:ext cy="385199" cx="305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5" id="405"/>
          <p:cNvSpPr/>
          <p:nvPr/>
        </p:nvSpPr>
        <p:spPr>
          <a:xfrm>
            <a:off y="3087002" x="1503833"/>
            <a:ext cy="1132499" cx="3137399"/>
          </a:xfrm>
          <a:prstGeom prst="trapezoid">
            <a:avLst>
              <a:gd name="adj" fmla="val 105107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6" id="406"/>
          <p:cNvSpPr/>
          <p:nvPr/>
        </p:nvSpPr>
        <p:spPr>
          <a:xfrm>
            <a:off y="4148566" x="1435856"/>
            <a:ext cy="1271999" cx="32063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07" id="407"/>
          <p:cNvSpPr/>
          <p:nvPr/>
        </p:nvSpPr>
        <p:spPr>
          <a:xfrm>
            <a:off y="4196748" x="1533071"/>
            <a:ext cy="358499" cx="92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Query(C, Q, cell, output)</a:t>
            </a:r>
          </a:p>
        </p:txBody>
      </p:sp>
      <p:sp>
        <p:nvSpPr>
          <p:cNvPr name="Shape 408" id="408"/>
          <p:cNvSpPr/>
          <p:nvPr/>
        </p:nvSpPr>
        <p:spPr>
          <a:xfrm>
            <a:off y="4196748" x="2578241"/>
            <a:ext cy="358499" cx="92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Query(C, Q, cell, output)</a:t>
            </a:r>
          </a:p>
        </p:txBody>
      </p:sp>
      <p:sp>
        <p:nvSpPr>
          <p:cNvPr name="Shape 409" id="409"/>
          <p:cNvSpPr/>
          <p:nvPr/>
        </p:nvSpPr>
        <p:spPr>
          <a:xfrm>
            <a:off y="4196748" x="3622452"/>
            <a:ext cy="358499" cx="92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Query(C, Q, cell, output)</a:t>
            </a:r>
          </a:p>
        </p:txBody>
      </p:sp>
      <p:sp>
        <p:nvSpPr>
          <p:cNvPr name="Shape 410" id="410"/>
          <p:cNvSpPr/>
          <p:nvPr/>
        </p:nvSpPr>
        <p:spPr>
          <a:xfrm>
            <a:off y="4654609" x="1533071"/>
            <a:ext cy="358499" cx="92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Query(C, Q, cell, output)</a:t>
            </a:r>
          </a:p>
        </p:txBody>
      </p:sp>
      <p:sp>
        <p:nvSpPr>
          <p:cNvPr name="Shape 411" id="411"/>
          <p:cNvSpPr/>
          <p:nvPr/>
        </p:nvSpPr>
        <p:spPr>
          <a:xfrm>
            <a:off y="4654609" x="2578241"/>
            <a:ext cy="358499" cx="92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Query(C, Q, cell, output)</a:t>
            </a:r>
          </a:p>
        </p:txBody>
      </p:sp>
      <p:sp>
        <p:nvSpPr>
          <p:cNvPr name="Shape 412" id="412"/>
          <p:cNvSpPr/>
          <p:nvPr/>
        </p:nvSpPr>
        <p:spPr>
          <a:xfrm>
            <a:off y="3032266" x="2642296"/>
            <a:ext cy="642600" cx="8570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query.py:</a:t>
            </a:r>
            <a:br>
              <a:rPr lang="en" sz="900"/>
            </a:br>
            <a:r>
              <a:rPr lang="en" sz="900"/>
              <a:t>run_parallel(C, Q, cells, outputPaths)</a:t>
            </a:r>
          </a:p>
        </p:txBody>
      </p:sp>
      <p:sp>
        <p:nvSpPr>
          <p:cNvPr name="Shape 413" id="413"/>
          <p:cNvSpPr/>
          <p:nvPr/>
        </p:nvSpPr>
        <p:spPr>
          <a:xfrm>
            <a:off y="4674035" x="1317040"/>
            <a:ext cy="1313999" cx="5516100"/>
          </a:xfrm>
          <a:prstGeom prst="trapezoid">
            <a:avLst>
              <a:gd name="adj" fmla="val 182335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4" id="414"/>
          <p:cNvSpPr/>
          <p:nvPr/>
        </p:nvSpPr>
        <p:spPr>
          <a:xfrm>
            <a:off y="4654609" x="3622452"/>
            <a:ext cy="358499" cx="92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Query(C, Q, cell, output)</a:t>
            </a:r>
          </a:p>
        </p:txBody>
      </p:sp>
      <p:sp>
        <p:nvSpPr>
          <p:cNvPr name="Shape 415" id="415"/>
          <p:cNvSpPr/>
          <p:nvPr/>
        </p:nvSpPr>
        <p:spPr>
          <a:xfrm>
            <a:off y="5903725" x="1277311"/>
            <a:ext cy="781500" cx="55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6" id="416"/>
          <p:cNvSpPr/>
          <p:nvPr/>
        </p:nvSpPr>
        <p:spPr>
          <a:xfrm>
            <a:off y="6042028" x="2394951"/>
            <a:ext cy="499800" cx="10715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99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reader.py:</a:t>
            </a:r>
            <a:br>
              <a:rPr lang="en" sz="900"/>
            </a:br>
            <a:r>
              <a:rPr lang="en" sz="900"/>
              <a:t>load_cell(celldir)</a:t>
            </a:r>
          </a:p>
        </p:txBody>
      </p:sp>
      <p:sp>
        <p:nvSpPr>
          <p:cNvPr name="Shape 417" id="417"/>
          <p:cNvSpPr/>
          <p:nvPr/>
        </p:nvSpPr>
        <p:spPr>
          <a:xfrm>
            <a:off y="6044403" x="3858860"/>
            <a:ext cy="495299" cx="11252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FLANN:</a:t>
            </a:r>
            <a:br>
              <a:rPr lang="en" sz="900"/>
            </a:br>
            <a:r>
              <a:rPr lang="en" sz="900"/>
              <a:t>nn_index(queryset, dataset)</a:t>
            </a:r>
          </a:p>
        </p:txBody>
      </p:sp>
      <p:sp>
        <p:nvSpPr>
          <p:cNvPr name="Shape 418" id="418"/>
          <p:cNvSpPr/>
          <p:nvPr/>
        </p:nvSpPr>
        <p:spPr>
          <a:xfrm>
            <a:off y="6033354" x="1416103"/>
            <a:ext cy="506099" cx="9788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rgbClr val="FF99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reader.py:</a:t>
            </a:r>
            <a:br>
              <a:rPr lang="en" sz="900"/>
            </a:br>
            <a:r>
              <a:rPr lang="en" sz="900"/>
              <a:t>load_file(query)</a:t>
            </a:r>
          </a:p>
        </p:txBody>
      </p:sp>
      <p:sp>
        <p:nvSpPr>
          <p:cNvPr name="Shape 419" id="419"/>
          <p:cNvSpPr/>
          <p:nvPr/>
        </p:nvSpPr>
        <p:spPr>
          <a:xfrm>
            <a:off y="6037189" x="5414593"/>
            <a:ext cy="509700" cx="1257299"/>
          </a:xfrm>
          <a:prstGeom prst="round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query.py:</a:t>
            </a:r>
            <a:br>
              <a:rPr lang="en" sz="900"/>
            </a:br>
            <a:r>
              <a:rPr lang="en" sz="900"/>
              <a:t>vote(queryset, dataset, distances)</a:t>
            </a:r>
          </a:p>
        </p:txBody>
      </p:sp>
      <p:sp>
        <p:nvSpPr>
          <p:cNvPr name="Shape 420" id="420"/>
          <p:cNvSpPr/>
          <p:nvPr/>
        </p:nvSpPr>
        <p:spPr>
          <a:xfrm>
            <a:off y="6101960" x="3508665"/>
            <a:ext cy="385199" cx="305999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1" id="421"/>
          <p:cNvSpPr/>
          <p:nvPr/>
        </p:nvSpPr>
        <p:spPr>
          <a:xfrm>
            <a:off y="6101960" x="5039926"/>
            <a:ext cy="385199" cx="305999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2" id="422"/>
          <p:cNvSpPr/>
          <p:nvPr/>
        </p:nvSpPr>
        <p:spPr>
          <a:xfrm>
            <a:off y="3172427" x="5197828"/>
            <a:ext cy="385199" cx="305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23" id="423"/>
          <p:cNvSpPr/>
          <p:nvPr/>
        </p:nvSpPr>
        <p:spPr>
          <a:xfrm>
            <a:off y="1418870" x="2617636"/>
            <a:ext cy="396900" cx="1140300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Context Object</a:t>
            </a:r>
          </a:p>
        </p:txBody>
      </p:sp>
      <p:sp>
        <p:nvSpPr>
          <p:cNvPr name="Shape 424" id="424"/>
          <p:cNvSpPr/>
          <p:nvPr/>
        </p:nvSpPr>
        <p:spPr>
          <a:xfrm>
            <a:off y="1581570" x="4083288"/>
            <a:ext cy="618900" cx="1103100"/>
          </a:xfrm>
          <a:prstGeom prst="flowChartAlternateProcess">
            <a:avLst/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system.py:</a:t>
            </a:r>
            <a:br>
              <a:rPr lang="en" sz="900"/>
            </a:br>
            <a:r>
              <a:rPr lang="en" sz="900"/>
              <a:t>match(C, Q)</a:t>
            </a:r>
          </a:p>
        </p:txBody>
      </p:sp>
      <p:sp>
        <p:nvSpPr>
          <p:cNvPr name="Shape 425" id="425"/>
          <p:cNvSpPr/>
          <p:nvPr/>
        </p:nvSpPr>
        <p:spPr>
          <a:xfrm>
            <a:off y="3045044" x="4808517"/>
            <a:ext cy="1030800" cx="2707200"/>
          </a:xfrm>
          <a:prstGeom prst="trapezoid">
            <a:avLst>
              <a:gd name="adj" fmla="val 82871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grpSp>
        <p:nvGrpSpPr>
          <p:cNvPr name="Shape 426" id="426"/>
          <p:cNvGrpSpPr/>
          <p:nvPr/>
        </p:nvGrpSpPr>
        <p:grpSpPr>
          <a:xfrm>
            <a:off y="3967920" x="4808303"/>
            <a:ext cy="826858" cx="2718332"/>
            <a:chOff y="5113025" x="5875328"/>
            <a:chExt cy="1358400" cx="4465800"/>
          </a:xfrm>
        </p:grpSpPr>
        <p:sp>
          <p:nvSpPr>
            <p:cNvPr name="Shape 427" id="427"/>
            <p:cNvSpPr/>
            <p:nvPr/>
          </p:nvSpPr>
          <p:spPr>
            <a:xfrm>
              <a:off y="5113025" x="5875328"/>
              <a:ext cy="1358400" cx="4465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dot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428" id="428"/>
            <p:cNvSpPr/>
            <p:nvPr/>
          </p:nvSpPr>
          <p:spPr>
            <a:xfrm>
              <a:off y="5252675" x="8313021"/>
              <a:ext cy="1060500" cx="1879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FF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in opencv:</a:t>
              </a:r>
              <a:br>
                <a:rPr lang="en" sz="900"/>
              </a:br>
              <a:r>
                <a:rPr lang="en" sz="900"/>
                <a:t>FindHomography(matches)</a:t>
              </a:r>
            </a:p>
          </p:txBody>
        </p:sp>
        <p:sp>
          <p:nvSpPr>
            <p:cNvPr name="Shape 429" id="429"/>
            <p:cNvSpPr/>
            <p:nvPr/>
          </p:nvSpPr>
          <p:spPr>
            <a:xfrm>
              <a:off y="5252675" x="6068637"/>
              <a:ext cy="1060500" cx="1544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in find_corr:</a:t>
              </a:r>
              <a:br>
                <a:rPr lang="en" sz="900"/>
              </a:br>
              <a:r>
                <a:rPr lang="en" sz="900"/>
                <a:t>rotation filter(matches)</a:t>
              </a:r>
            </a:p>
          </p:txBody>
        </p:sp>
        <p:sp>
          <p:nvSpPr>
            <p:cNvPr name="Shape 430" id="430"/>
            <p:cNvSpPr/>
            <p:nvPr/>
          </p:nvSpPr>
          <p:spPr>
            <a:xfrm>
              <a:off y="5466575" x="7717478"/>
              <a:ext cy="632699" cx="5025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</p:grpSp>
      <p:sp>
        <p:nvSpPr>
          <p:cNvPr name="Shape 431" id="431"/>
          <p:cNvSpPr/>
          <p:nvPr/>
        </p:nvSpPr>
        <p:spPr>
          <a:xfrm>
            <a:off y="3042218" x="5584291"/>
            <a:ext cy="645600" cx="115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in corr.py:</a:t>
            </a:r>
            <a:br>
              <a:rPr lang="en" sz="900"/>
            </a:br>
            <a:r>
              <a:rPr lang="en" sz="900"/>
              <a:t>find_corr(matches)</a:t>
            </a:r>
          </a:p>
        </p:txBody>
      </p:sp>
      <p:sp>
        <p:nvSpPr>
          <p:cNvPr name="Shape 432" id="432"/>
          <p:cNvSpPr txBox="1"/>
          <p:nvPr/>
        </p:nvSpPr>
        <p:spPr>
          <a:xfrm>
            <a:off y="159851" x="816087"/>
            <a:ext cy="1826099" cx="18260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33" id="433"/>
          <p:cNvSpPr txBox="1"/>
          <p:nvPr/>
        </p:nvSpPr>
        <p:spPr>
          <a:xfrm>
            <a:off y="1765440" x="5503718"/>
            <a:ext cy="278099" cx="14126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output is matched image name, matches, ranking, ground truth status if known</a:t>
            </a:r>
          </a:p>
        </p:txBody>
      </p:sp>
      <p:sp>
        <p:nvSpPr>
          <p:cNvPr name="Shape 434" id="434"/>
          <p:cNvSpPr txBox="1"/>
          <p:nvPr/>
        </p:nvSpPr>
        <p:spPr>
          <a:xfrm>
            <a:off y="5077259" x="1306828"/>
            <a:ext cy="278099" cx="8348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etc...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 txBox="1"/>
          <p:nvPr>
            <p:ph type="title"/>
          </p:nvPr>
        </p:nvSpPr>
        <p:spPr>
          <a:xfrm>
            <a:off y="3508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Database</a:t>
            </a:r>
          </a:p>
        </p:txBody>
      </p:sp>
      <p:sp>
        <p:nvSpPr>
          <p:cNvPr name="Shape 129" id="129"/>
          <p:cNvSpPr/>
          <p:nvPr/>
        </p:nvSpPr>
        <p:spPr>
          <a:xfrm>
            <a:off y="1808112" x="3382607"/>
            <a:ext cy="573600" cx="1903500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Context Object</a:t>
            </a:r>
          </a:p>
        </p:txBody>
      </p:sp>
      <p:sp>
        <p:nvSpPr>
          <p:cNvPr name="Shape 130" id="130"/>
          <p:cNvSpPr/>
          <p:nvPr/>
        </p:nvSpPr>
        <p:spPr>
          <a:xfrm>
            <a:off y="3476900" x="1760017"/>
            <a:ext cy="390900" cx="1473600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dbdump/</a:t>
            </a:r>
          </a:p>
        </p:txBody>
      </p:sp>
      <p:sp>
        <p:nvSpPr>
          <p:cNvPr name="Shape 131" id="131"/>
          <p:cNvSpPr/>
          <p:nvPr/>
        </p:nvSpPr>
        <p:spPr>
          <a:xfrm>
            <a:off y="3476900" x="7025775"/>
            <a:ext cy="390900" cx="1473600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dbdir/</a:t>
            </a:r>
          </a:p>
        </p:txBody>
      </p:sp>
      <p:cxnSp>
        <p:nvCxnSpPr>
          <p:cNvPr name="Shape 132" id="132"/>
          <p:cNvCxnSpPr>
            <a:stCxn id="129" idx="2"/>
            <a:endCxn id="130" idx="3"/>
          </p:cNvCxnSpPr>
          <p:nvPr/>
        </p:nvCxnSpPr>
        <p:spPr>
          <a:xfrm flipH="1">
            <a:off y="2381712" x="2496817"/>
            <a:ext cy="1095187" cx="1837539"/>
          </a:xfrm>
          <a:prstGeom prst="straightConnector1">
            <a:avLst/>
          </a:prstGeom>
          <a:noFill/>
        </p:spPr>
      </p:cxnSp>
      <p:cxnSp>
        <p:nvCxnSpPr>
          <p:cNvPr name="Shape 133" id="133"/>
          <p:cNvCxnSpPr>
            <a:stCxn id="129" idx="2"/>
            <a:endCxn id="131" idx="3"/>
          </p:cNvCxnSpPr>
          <p:nvPr/>
        </p:nvCxnSpPr>
        <p:spPr>
          <a:xfrm>
            <a:off y="2381712" x="4334357"/>
            <a:ext cy="1095187" cx="3428217"/>
          </a:xfrm>
          <a:prstGeom prst="straightConnector1">
            <a:avLst/>
          </a:prstGeom>
          <a:noFill/>
        </p:spPr>
      </p:cxnSp>
      <p:sp>
        <p:nvSpPr>
          <p:cNvPr name="Shape 134" id="134"/>
          <p:cNvSpPr/>
          <p:nvPr/>
        </p:nvSpPr>
        <p:spPr>
          <a:xfrm>
            <a:off y="3476787" x="3942857"/>
            <a:ext cy="391125" cx="2020860"/>
          </a:xfrm>
          <a:prstGeom prst="flowChartInputOutpu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parameters</a:t>
            </a:r>
          </a:p>
        </p:txBody>
      </p:sp>
      <p:cxnSp>
        <p:nvCxnSpPr>
          <p:cNvPr name="Shape 135" id="135"/>
          <p:cNvCxnSpPr>
            <a:stCxn id="129" idx="2"/>
            <a:endCxn id="134" idx="1"/>
          </p:cNvCxnSpPr>
          <p:nvPr/>
        </p:nvCxnSpPr>
        <p:spPr>
          <a:xfrm>
            <a:off y="2381712" x="4334357"/>
            <a:ext cy="1095074" cx="618930"/>
          </a:xfrm>
          <a:prstGeom prst="straightConnector1">
            <a:avLst/>
          </a:prstGeom>
          <a:noFill/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Defining the Database</a:t>
            </a:r>
          </a:p>
        </p:txBody>
      </p:sp>
      <p:cxnSp>
        <p:nvCxnSpPr>
          <p:cNvPr name="Shape 141" id="141"/>
          <p:cNvCxnSpPr/>
          <p:nvPr/>
        </p:nvCxnSpPr>
        <p:spPr>
          <a:xfrm flipH="1">
            <a:off y="3487768" x="2208442"/>
            <a:ext cy="963299" cx="550500"/>
          </a:xfrm>
          <a:prstGeom prst="straightConnector1">
            <a:avLst/>
          </a:prstGeom>
          <a:noFill/>
        </p:spPr>
      </p:cxnSp>
      <p:cxnSp>
        <p:nvCxnSpPr>
          <p:cNvPr name="Shape 142" id="142"/>
          <p:cNvCxnSpPr/>
          <p:nvPr/>
        </p:nvCxnSpPr>
        <p:spPr>
          <a:xfrm>
            <a:off y="3487768" x="2758942"/>
            <a:ext cy="963299" cx="649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len="lg" type="none" w="lg"/>
            <a:tailEnd len="lg" type="triangle" w="lg"/>
          </a:ln>
        </p:spPr>
      </p:cxnSp>
      <p:cxnSp>
        <p:nvCxnSpPr>
          <p:cNvPr name="Shape 143" id="143"/>
          <p:cNvCxnSpPr/>
          <p:nvPr/>
        </p:nvCxnSpPr>
        <p:spPr>
          <a:xfrm flipH="1">
            <a:off y="3487768" x="1026443"/>
            <a:ext cy="963299" cx="1732499"/>
          </a:xfrm>
          <a:prstGeom prst="straightConnector1">
            <a:avLst/>
          </a:prstGeom>
          <a:noFill/>
        </p:spPr>
      </p:cxnSp>
      <p:grpSp>
        <p:nvGrpSpPr>
          <p:cNvPr name="Shape 144" id="144"/>
          <p:cNvGrpSpPr/>
          <p:nvPr/>
        </p:nvGrpSpPr>
        <p:grpSpPr>
          <a:xfrm>
            <a:off y="4295456" x="376542"/>
            <a:ext cy="2438550" cx="3959050"/>
            <a:chOff y="3279175" x="26592"/>
            <a:chExt cy="2438550" cx="3959050"/>
          </a:xfrm>
        </p:grpSpPr>
        <p:grpSp>
          <p:nvGrpSpPr>
            <p:cNvPr name="Shape 145" id="145"/>
            <p:cNvGrpSpPr/>
            <p:nvPr/>
          </p:nvGrpSpPr>
          <p:grpSpPr>
            <a:xfrm>
              <a:off y="3434725" x="187142"/>
              <a:ext cy="1875599" cx="978600"/>
              <a:chOff y="3343475" x="0"/>
              <a:chExt cy="1875599" cx="978600"/>
            </a:xfrm>
          </p:grpSpPr>
          <p:sp>
            <p:nvSpPr>
              <p:cNvPr name="Shape 146" id="146"/>
              <p:cNvSpPr/>
              <p:nvPr/>
            </p:nvSpPr>
            <p:spPr>
              <a:xfrm>
                <a:off y="42812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lat1,lon1-id1.sift.txt</a:t>
                </a:r>
              </a:p>
            </p:txBody>
          </p:sp>
          <p:sp>
            <p:nvSpPr>
              <p:cNvPr name="Shape 147" id="147"/>
              <p:cNvSpPr/>
              <p:nvPr/>
            </p:nvSpPr>
            <p:spPr>
              <a:xfrm>
                <a:off y="33434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lat1,lon1-id1.jpg</a:t>
                </a:r>
              </a:p>
            </p:txBody>
          </p:sp>
          <p:sp>
            <p:nvSpPr>
              <p:cNvPr name="Shape 148" id="148"/>
              <p:cNvSpPr/>
              <p:nvPr/>
            </p:nvSpPr>
            <p:spPr>
              <a:xfrm>
                <a:off y="38123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lat1,lon1-id1.pgm</a:t>
                </a:r>
              </a:p>
            </p:txBody>
          </p:sp>
          <p:sp>
            <p:nvSpPr>
              <p:cNvPr name="Shape 149" id="149"/>
              <p:cNvSpPr/>
              <p:nvPr/>
            </p:nvSpPr>
            <p:spPr>
              <a:xfrm>
                <a:off y="47501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lat1,lon1-id1.info</a:t>
                </a:r>
              </a:p>
            </p:txBody>
          </p:sp>
        </p:grpSp>
        <p:grpSp>
          <p:nvGrpSpPr>
            <p:cNvPr name="Shape 150" id="150"/>
            <p:cNvGrpSpPr/>
            <p:nvPr/>
          </p:nvGrpSpPr>
          <p:grpSpPr>
            <a:xfrm>
              <a:off y="3434875" x="1369092"/>
              <a:ext cy="1875599" cx="978600"/>
              <a:chOff y="3343475" x="0"/>
              <a:chExt cy="1875599" cx="978600"/>
            </a:xfrm>
          </p:grpSpPr>
          <p:sp>
            <p:nvSpPr>
              <p:cNvPr name="Shape 151" id="151"/>
              <p:cNvSpPr/>
              <p:nvPr/>
            </p:nvSpPr>
            <p:spPr>
              <a:xfrm>
                <a:off y="42812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lat2,lon2-id2.sift.txt</a:t>
                </a:r>
              </a:p>
            </p:txBody>
          </p:sp>
          <p:sp>
            <p:nvSpPr>
              <p:cNvPr name="Shape 152" id="152"/>
              <p:cNvSpPr/>
              <p:nvPr/>
            </p:nvSpPr>
            <p:spPr>
              <a:xfrm>
                <a:off y="33434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lat2,lon2-id2.jpg</a:t>
                </a:r>
              </a:p>
            </p:txBody>
          </p:sp>
          <p:sp>
            <p:nvSpPr>
              <p:cNvPr name="Shape 153" id="153"/>
              <p:cNvSpPr/>
              <p:nvPr/>
            </p:nvSpPr>
            <p:spPr>
              <a:xfrm>
                <a:off y="38123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lat2,lon2-id2.pgm</a:t>
                </a:r>
              </a:p>
            </p:txBody>
          </p:sp>
          <p:sp>
            <p:nvSpPr>
              <p:cNvPr name="Shape 154" id="154"/>
              <p:cNvSpPr/>
              <p:nvPr/>
            </p:nvSpPr>
            <p:spPr>
              <a:xfrm>
                <a:off y="47501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lat2,lon2-id2.info</a:t>
                </a:r>
              </a:p>
            </p:txBody>
          </p:sp>
        </p:grpSp>
        <p:grpSp>
          <p:nvGrpSpPr>
            <p:cNvPr name="Shape 155" id="155"/>
            <p:cNvGrpSpPr/>
            <p:nvPr/>
          </p:nvGrpSpPr>
          <p:grpSpPr>
            <a:xfrm>
              <a:off y="3434725" x="2569342"/>
              <a:ext cy="1875599" cx="978600"/>
              <a:chOff y="3343475" x="0"/>
              <a:chExt cy="1875599" cx="978600"/>
            </a:xfrm>
          </p:grpSpPr>
          <p:sp>
            <p:nvSpPr>
              <p:cNvPr name="Shape 156" id="156"/>
              <p:cNvSpPr/>
              <p:nvPr/>
            </p:nvSpPr>
            <p:spPr>
              <a:xfrm>
                <a:off y="42812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latk,lonk-idk.sift.txt</a:t>
                </a:r>
              </a:p>
            </p:txBody>
          </p:sp>
          <p:sp>
            <p:nvSpPr>
              <p:cNvPr name="Shape 157" id="157"/>
              <p:cNvSpPr/>
              <p:nvPr/>
            </p:nvSpPr>
            <p:spPr>
              <a:xfrm>
                <a:off y="33434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latk,lonk-idk.jpg</a:t>
                </a:r>
              </a:p>
            </p:txBody>
          </p:sp>
          <p:sp>
            <p:nvSpPr>
              <p:cNvPr name="Shape 158" id="158"/>
              <p:cNvSpPr/>
              <p:nvPr/>
            </p:nvSpPr>
            <p:spPr>
              <a:xfrm>
                <a:off y="38123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latk,lonk-idk.pgm</a:t>
                </a:r>
              </a:p>
            </p:txBody>
          </p:sp>
          <p:sp>
            <p:nvSpPr>
              <p:cNvPr name="Shape 159" id="159"/>
              <p:cNvSpPr/>
              <p:nvPr/>
            </p:nvSpPr>
            <p:spPr>
              <a:xfrm>
                <a:off y="47501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>
                  <a:buNone/>
                </a:pPr>
                <a:r>
                  <a:rPr lang="en"/>
                  <a:t>latk,lonk-idk.info</a:t>
                </a:r>
              </a:p>
            </p:txBody>
          </p:sp>
        </p:grpSp>
        <p:sp>
          <p:nvSpPr>
            <p:cNvPr name="Shape 160" id="160"/>
            <p:cNvSpPr/>
            <p:nvPr/>
          </p:nvSpPr>
          <p:spPr>
            <a:xfrm>
              <a:off y="3279175" x="26592"/>
              <a:ext cy="2345399" cx="3733800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161" id="161"/>
            <p:cNvSpPr txBox="1"/>
            <p:nvPr/>
          </p:nvSpPr>
          <p:spPr>
            <a:xfrm>
              <a:off y="5260525" x="2131642"/>
              <a:ext cy="457200" cx="1853999"/>
            </a:xfrm>
            <a:prstGeom prst="rect">
              <a:avLst/>
            </a:prstGeom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b="1">
                  <a:solidFill>
                    <a:srgbClr val="4A86E8"/>
                  </a:solidFill>
                </a:rPr>
                <a:t>Database Files</a:t>
              </a:r>
            </a:p>
          </p:txBody>
        </p:sp>
      </p:grpSp>
      <p:sp>
        <p:nvSpPr>
          <p:cNvPr name="Shape 162" id="162"/>
          <p:cNvSpPr/>
          <p:nvPr/>
        </p:nvSpPr>
        <p:spPr>
          <a:xfrm>
            <a:off y="3086425" x="2022142"/>
            <a:ext cy="390900" cx="1473600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dbdump/</a:t>
            </a:r>
          </a:p>
        </p:txBody>
      </p:sp>
      <p:sp>
        <p:nvSpPr>
          <p:cNvPr name="Shape 163" id="163"/>
          <p:cNvSpPr/>
          <p:nvPr/>
        </p:nvSpPr>
        <p:spPr>
          <a:xfrm>
            <a:off y="1417638" x="3630182"/>
            <a:ext cy="573600" cx="1903500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Context Object</a:t>
            </a:r>
          </a:p>
        </p:txBody>
      </p:sp>
      <p:sp>
        <p:nvSpPr>
          <p:cNvPr name="Shape 164" id="164"/>
          <p:cNvSpPr/>
          <p:nvPr/>
        </p:nvSpPr>
        <p:spPr>
          <a:xfrm>
            <a:off y="3086969" x="7142300"/>
            <a:ext cy="390900" cx="1473600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dbdir/</a:t>
            </a:r>
          </a:p>
        </p:txBody>
      </p:sp>
      <p:cxnSp>
        <p:nvCxnSpPr>
          <p:cNvPr name="Shape 165" id="165"/>
          <p:cNvCxnSpPr>
            <a:stCxn id="163" idx="2"/>
            <a:endCxn id="164" idx="3"/>
          </p:cNvCxnSpPr>
          <p:nvPr/>
        </p:nvCxnSpPr>
        <p:spPr>
          <a:xfrm>
            <a:off y="1991238" x="4581932"/>
            <a:ext cy="1095731" cx="3297167"/>
          </a:xfrm>
          <a:prstGeom prst="straightConnector1">
            <a:avLst/>
          </a:prstGeom>
          <a:noFill/>
        </p:spPr>
      </p:cxnSp>
      <p:sp>
        <p:nvSpPr>
          <p:cNvPr name="Shape 166" id="166"/>
          <p:cNvSpPr/>
          <p:nvPr/>
        </p:nvSpPr>
        <p:spPr>
          <a:xfrm>
            <a:off y="3086856" x="4059382"/>
            <a:ext cy="391125" cx="2020860"/>
          </a:xfrm>
          <a:prstGeom prst="flowChartInputOutpu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parameters</a:t>
            </a:r>
          </a:p>
        </p:txBody>
      </p:sp>
      <p:cxnSp>
        <p:nvCxnSpPr>
          <p:cNvPr name="Shape 167" id="167"/>
          <p:cNvCxnSpPr>
            <a:stCxn id="163" idx="2"/>
            <a:endCxn id="166" idx="1"/>
          </p:cNvCxnSpPr>
          <p:nvPr/>
        </p:nvCxnSpPr>
        <p:spPr>
          <a:xfrm>
            <a:off y="1991238" x="4581932"/>
            <a:ext cy="1095618" cx="487880"/>
          </a:xfrm>
          <a:prstGeom prst="straightConnector1">
            <a:avLst/>
          </a:prstGeom>
          <a:noFill/>
        </p:spPr>
      </p:cxnSp>
      <p:cxnSp>
        <p:nvCxnSpPr>
          <p:cNvPr name="Shape 168" id="168"/>
          <p:cNvCxnSpPr>
            <a:endCxn id="162" idx="3"/>
          </p:cNvCxnSpPr>
          <p:nvPr/>
        </p:nvCxnSpPr>
        <p:spPr>
          <a:xfrm flipH="1">
            <a:off y="1991125" x="2758942"/>
            <a:ext cy="1095299" cx="1837500"/>
          </a:xfrm>
          <a:prstGeom prst="straightConnector1">
            <a:avLst/>
          </a:prstGeom>
          <a:noFill/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Defining the Database</a:t>
            </a:r>
          </a:p>
        </p:txBody>
      </p:sp>
      <p:grpSp>
        <p:nvGrpSpPr>
          <p:cNvPr name="Shape 174" id="174"/>
          <p:cNvGrpSpPr/>
          <p:nvPr/>
        </p:nvGrpSpPr>
        <p:grpSpPr>
          <a:xfrm>
            <a:off y="1417638" x="969346"/>
            <a:ext cy="2060344" cx="6593757"/>
            <a:chOff y="3470118" x="1275121"/>
            <a:chExt cy="2060344" cx="6593757"/>
          </a:xfrm>
        </p:grpSpPr>
        <p:sp>
          <p:nvSpPr>
            <p:cNvPr name="Shape 175" id="175"/>
            <p:cNvSpPr/>
            <p:nvPr/>
          </p:nvSpPr>
          <p:spPr>
            <a:xfrm>
              <a:off y="5138905" x="1275121"/>
              <a:ext cy="390900" cx="1473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dbdump/</a:t>
              </a:r>
            </a:p>
          </p:txBody>
        </p:sp>
        <p:cxnSp>
          <p:nvCxnSpPr>
            <p:cNvPr name="Shape 176" id="176"/>
            <p:cNvCxnSpPr>
              <a:endCxn id="175" idx="3"/>
            </p:cNvCxnSpPr>
            <p:nvPr/>
          </p:nvCxnSpPr>
          <p:spPr>
            <a:xfrm flipH="1">
              <a:off y="4043605" x="2011921"/>
              <a:ext cy="1095299" cx="1837500"/>
            </a:xfrm>
            <a:prstGeom prst="straightConnector1">
              <a:avLst/>
            </a:prstGeom>
            <a:noFill/>
          </p:spPr>
        </p:cxnSp>
        <p:sp>
          <p:nvSpPr>
            <p:cNvPr name="Shape 177" id="177"/>
            <p:cNvSpPr/>
            <p:nvPr/>
          </p:nvSpPr>
          <p:spPr>
            <a:xfrm>
              <a:off y="3470118" x="2883160"/>
              <a:ext cy="573600" cx="1903500"/>
            </a:xfrm>
            <a:prstGeom prst="rect">
              <a:avLst/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Context Object</a:t>
              </a:r>
            </a:p>
          </p:txBody>
        </p:sp>
        <p:sp>
          <p:nvSpPr>
            <p:cNvPr name="Shape 178" id="178"/>
            <p:cNvSpPr/>
            <p:nvPr/>
          </p:nvSpPr>
          <p:spPr>
            <a:xfrm>
              <a:off y="5139450" x="6395278"/>
              <a:ext cy="390900" cx="1473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dbdir/</a:t>
              </a:r>
            </a:p>
          </p:txBody>
        </p:sp>
        <p:cxnSp>
          <p:nvCxnSpPr>
            <p:cNvPr name="Shape 179" id="179"/>
            <p:cNvCxnSpPr>
              <a:stCxn id="177" idx="2"/>
              <a:endCxn id="178" idx="3"/>
            </p:cNvCxnSpPr>
            <p:nvPr/>
          </p:nvCxnSpPr>
          <p:spPr>
            <a:xfrm>
              <a:off y="4043718" x="3834910"/>
              <a:ext cy="1095731" cx="3297167"/>
            </a:xfrm>
            <a:prstGeom prst="straightConnector1">
              <a:avLst/>
            </a:prstGeom>
            <a:noFill/>
          </p:spPr>
        </p:cxnSp>
        <p:sp>
          <p:nvSpPr>
            <p:cNvPr name="Shape 180" id="180"/>
            <p:cNvSpPr/>
            <p:nvPr/>
          </p:nvSpPr>
          <p:spPr>
            <a:xfrm>
              <a:off y="5139337" x="3312360"/>
              <a:ext cy="391125" cx="2020860"/>
            </a:xfrm>
            <a:prstGeom prst="flowChartInputOutput">
              <a:avLst/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parameters</a:t>
              </a:r>
            </a:p>
          </p:txBody>
        </p:sp>
        <p:cxnSp>
          <p:nvCxnSpPr>
            <p:cNvPr name="Shape 181" id="181"/>
            <p:cNvCxnSpPr>
              <a:stCxn id="177" idx="2"/>
              <a:endCxn id="180" idx="1"/>
            </p:cNvCxnSpPr>
            <p:nvPr/>
          </p:nvCxnSpPr>
          <p:spPr>
            <a:xfrm>
              <a:off y="4043718" x="3834910"/>
              <a:ext cy="1095618" cx="487880"/>
            </a:xfrm>
            <a:prstGeom prst="straightConnector1">
              <a:avLst/>
            </a:prstGeom>
            <a:noFill/>
          </p:spPr>
        </p:cxnSp>
      </p:grpSp>
      <p:cxnSp>
        <p:nvCxnSpPr>
          <p:cNvPr name="Shape 182" id="182"/>
          <p:cNvCxnSpPr/>
          <p:nvPr/>
        </p:nvCxnSpPr>
        <p:spPr>
          <a:xfrm flipH="1">
            <a:off y="3461716" x="4520124"/>
            <a:ext cy="968099" cx="2310600"/>
          </a:xfrm>
          <a:prstGeom prst="straightConnector1">
            <a:avLst/>
          </a:prstGeom>
          <a:noFill/>
        </p:spPr>
      </p:cxnSp>
      <p:cxnSp>
        <p:nvCxnSpPr>
          <p:cNvPr name="Shape 183" id="183"/>
          <p:cNvCxnSpPr/>
          <p:nvPr/>
        </p:nvCxnSpPr>
        <p:spPr>
          <a:xfrm flipH="1">
            <a:off y="3461716" x="5643325"/>
            <a:ext cy="968099" cx="1187399"/>
          </a:xfrm>
          <a:prstGeom prst="straightConnector1">
            <a:avLst/>
          </a:prstGeom>
          <a:noFill/>
        </p:spPr>
      </p:cxnSp>
      <p:grpSp>
        <p:nvGrpSpPr>
          <p:cNvPr name="Shape 184" id="184"/>
          <p:cNvGrpSpPr/>
          <p:nvPr/>
        </p:nvGrpSpPr>
        <p:grpSpPr>
          <a:xfrm>
            <a:off y="4269211" x="3355112"/>
            <a:ext cy="2458282" cx="4284487"/>
            <a:chOff y="3334282" x="4403462"/>
            <a:chExt cy="2458282" cx="4284487"/>
          </a:xfrm>
        </p:grpSpPr>
        <p:sp>
          <p:nvSpPr>
            <p:cNvPr name="Shape 185" id="185"/>
            <p:cNvSpPr/>
            <p:nvPr/>
          </p:nvSpPr>
          <p:spPr>
            <a:xfrm>
              <a:off y="3494949" x="5059762"/>
              <a:ext cy="390900" cx="1017599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lat1,lon1/</a:t>
              </a:r>
            </a:p>
          </p:txBody>
        </p:sp>
        <p:sp>
          <p:nvSpPr>
            <p:cNvPr name="Shape 186" id="186"/>
            <p:cNvSpPr/>
            <p:nvPr/>
          </p:nvSpPr>
          <p:spPr>
            <a:xfrm>
              <a:off y="3494949" x="7327600"/>
              <a:ext cy="390900" cx="1069200"/>
            </a:xfrm>
            <a:prstGeom prst="snip1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dot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latN,lonN/</a:t>
              </a:r>
            </a:p>
          </p:txBody>
        </p:sp>
        <p:sp>
          <p:nvSpPr>
            <p:cNvPr name="Shape 187" id="187"/>
            <p:cNvSpPr/>
            <p:nvPr/>
          </p:nvSpPr>
          <p:spPr>
            <a:xfrm>
              <a:off y="3494949" x="6228500"/>
              <a:ext cy="390900" cx="926099"/>
            </a:xfrm>
            <a:prstGeom prst="snip1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dot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lat2,lon2</a:t>
              </a:r>
            </a:p>
          </p:txBody>
        </p:sp>
        <p:sp>
          <p:nvSpPr>
            <p:cNvPr name="Shape 188" id="188"/>
            <p:cNvSpPr/>
            <p:nvPr/>
          </p:nvSpPr>
          <p:spPr>
            <a:xfrm>
              <a:off y="4507874" x="4519875"/>
              <a:ext cy="468899" cx="978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lat1,lon1-id1.sift.txt</a:t>
              </a:r>
            </a:p>
          </p:txBody>
        </p:sp>
        <p:sp>
          <p:nvSpPr>
            <p:cNvPr name="Shape 189" id="189"/>
            <p:cNvSpPr/>
            <p:nvPr/>
          </p:nvSpPr>
          <p:spPr>
            <a:xfrm>
              <a:off y="4507874" x="5712950"/>
              <a:ext cy="468899" cx="978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lat2,lon2-id2.sift.txt</a:t>
              </a:r>
            </a:p>
          </p:txBody>
        </p:sp>
        <p:sp>
          <p:nvSpPr>
            <p:cNvPr name="Shape 190" id="190"/>
            <p:cNvSpPr/>
            <p:nvPr/>
          </p:nvSpPr>
          <p:spPr>
            <a:xfrm>
              <a:off y="4507874" x="6833950"/>
              <a:ext cy="468899" cx="1213199"/>
            </a:xfrm>
            <a:prstGeom prst="snip1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latX,lonX-idX.sift.txt</a:t>
              </a:r>
            </a:p>
          </p:txBody>
        </p:sp>
        <p:cxnSp>
          <p:nvCxnSpPr>
            <p:cNvPr name="Shape 191" id="191"/>
            <p:cNvCxnSpPr>
              <a:stCxn id="185" idx="1"/>
              <a:endCxn id="188" idx="3"/>
            </p:cNvCxnSpPr>
            <p:nvPr/>
          </p:nvCxnSpPr>
          <p:spPr>
            <a:xfrm flipH="1">
              <a:off y="3885849" x="5009175"/>
              <a:ext cy="622024" cx="559387"/>
            </a:xfrm>
            <a:prstGeom prst="straightConnector1">
              <a:avLst/>
            </a:prstGeom>
            <a:noFill/>
          </p:spPr>
        </p:cxnSp>
        <p:cxnSp>
          <p:nvCxnSpPr>
            <p:cNvPr name="Shape 192" id="192"/>
            <p:cNvCxnSpPr>
              <a:stCxn id="185" idx="1"/>
              <a:endCxn id="189" idx="3"/>
            </p:cNvCxnSpPr>
            <p:nvPr/>
          </p:nvCxnSpPr>
          <p:spPr>
            <a:xfrm>
              <a:off y="3885849" x="5568562"/>
              <a:ext cy="622024" cx="633687"/>
            </a:xfrm>
            <a:prstGeom prst="straightConnector1">
              <a:avLst/>
            </a:prstGeom>
            <a:noFill/>
          </p:spPr>
        </p:cxnSp>
        <p:cxnSp>
          <p:nvCxnSpPr>
            <p:cNvPr name="Shape 193" id="193"/>
            <p:cNvCxnSpPr>
              <a:endCxn id="190" idx="3"/>
            </p:cNvCxnSpPr>
            <p:nvPr/>
          </p:nvCxnSpPr>
          <p:spPr>
            <a:xfrm>
              <a:off y="3898274" x="5632750"/>
              <a:ext cy="609599" cx="18077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dot"/>
              <a:round/>
              <a:headEnd len="lg" type="none" w="lg"/>
              <a:tailEnd len="lg" type="triangle" w="lg"/>
            </a:ln>
          </p:spPr>
        </p:cxnSp>
        <p:grpSp>
          <p:nvGrpSpPr>
            <p:cNvPr name="Shape 194" id="194"/>
            <p:cNvGrpSpPr/>
            <p:nvPr/>
          </p:nvGrpSpPr>
          <p:grpSpPr>
            <a:xfrm>
              <a:off y="3334282" x="4403462"/>
              <a:ext cy="2458282" cx="4284487"/>
              <a:chOff y="3334282" x="4403462"/>
              <a:chExt cy="2458282" cx="4284487"/>
            </a:xfrm>
          </p:grpSpPr>
          <p:sp>
            <p:nvSpPr>
              <p:cNvPr name="Shape 195" id="195"/>
              <p:cNvSpPr/>
              <p:nvPr/>
            </p:nvSpPr>
            <p:spPr>
              <a:xfrm>
                <a:off y="3334282" x="4403462"/>
                <a:ext cy="2347799" cx="4119899"/>
              </a:xfrm>
              <a:prstGeom prst="rect">
                <a:avLst/>
              </a:prstGeom>
              <a:noFill/>
              <a:ln w="9525" cap="flat">
                <a:solidFill>
                  <a:srgbClr val="0000FF"/>
                </a:solidFill>
                <a:prstDash val="solid"/>
                <a:round/>
                <a:headEnd len="med" type="none" w="med"/>
                <a:tailEnd len="med" type="none" w="med"/>
              </a:ln>
            </p:spPr>
            <p:txBody>
              <a:bodyPr bIns="91425" tIns="91425" lIns="91425" anchor="ctr" anchorCtr="0" rIns="91425">
                <a:spAutoFit/>
              </a:bodyPr>
              <a:lstStyle/>
              <a:p/>
            </p:txBody>
          </p:sp>
          <p:sp>
            <p:nvSpPr>
              <p:cNvPr name="Shape 196" id="196"/>
              <p:cNvSpPr txBox="1"/>
              <p:nvPr/>
            </p:nvSpPr>
            <p:spPr>
              <a:xfrm>
                <a:off y="5264864" x="6833950"/>
                <a:ext cy="527699" cx="1853999"/>
              </a:xfrm>
              <a:prstGeom prst="rect">
                <a:avLst/>
              </a:prstGeom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78571"/>
                  <a:buFont typeface="Arial"/>
                  <a:buNone/>
                </a:pPr>
                <a:r>
                  <a:rPr lang="en" b="1">
                    <a:solidFill>
                      <a:srgbClr val="4A86E8"/>
                    </a:solidFill>
                  </a:rPr>
                  <a:t>Database Cells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0" id="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1" id="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Defining the Database</a:t>
            </a:r>
          </a:p>
        </p:txBody>
      </p:sp>
      <p:grpSp>
        <p:nvGrpSpPr>
          <p:cNvPr name="Shape 202" id="202"/>
          <p:cNvGrpSpPr/>
          <p:nvPr/>
        </p:nvGrpSpPr>
        <p:grpSpPr>
          <a:xfrm>
            <a:off y="1417638" x="56967"/>
            <a:ext cy="2060344" cx="6593757"/>
            <a:chOff y="3470118" x="1275121"/>
            <a:chExt cy="2060344" cx="6593757"/>
          </a:xfrm>
        </p:grpSpPr>
        <p:sp>
          <p:nvSpPr>
            <p:cNvPr name="Shape 203" id="203"/>
            <p:cNvSpPr/>
            <p:nvPr/>
          </p:nvSpPr>
          <p:spPr>
            <a:xfrm>
              <a:off y="5138905" x="1275121"/>
              <a:ext cy="390900" cx="1473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dbdump/</a:t>
              </a:r>
            </a:p>
          </p:txBody>
        </p:sp>
        <p:cxnSp>
          <p:nvCxnSpPr>
            <p:cNvPr name="Shape 204" id="204"/>
            <p:cNvCxnSpPr>
              <a:endCxn id="203" idx="3"/>
            </p:cNvCxnSpPr>
            <p:nvPr/>
          </p:nvCxnSpPr>
          <p:spPr>
            <a:xfrm flipH="1">
              <a:off y="4043605" x="2011921"/>
              <a:ext cy="1095299" cx="1837500"/>
            </a:xfrm>
            <a:prstGeom prst="straightConnector1">
              <a:avLst/>
            </a:prstGeom>
            <a:noFill/>
          </p:spPr>
        </p:cxnSp>
        <p:sp>
          <p:nvSpPr>
            <p:cNvPr name="Shape 205" id="205"/>
            <p:cNvSpPr/>
            <p:nvPr/>
          </p:nvSpPr>
          <p:spPr>
            <a:xfrm>
              <a:off y="3470118" x="2883160"/>
              <a:ext cy="573600" cx="1903500"/>
            </a:xfrm>
            <a:prstGeom prst="rect">
              <a:avLst/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Context Object</a:t>
              </a:r>
            </a:p>
          </p:txBody>
        </p:sp>
        <p:sp>
          <p:nvSpPr>
            <p:cNvPr name="Shape 206" id="206"/>
            <p:cNvSpPr/>
            <p:nvPr/>
          </p:nvSpPr>
          <p:spPr>
            <a:xfrm>
              <a:off y="5139450" x="6395278"/>
              <a:ext cy="390900" cx="1473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dbdir/</a:t>
              </a:r>
            </a:p>
          </p:txBody>
        </p:sp>
        <p:cxnSp>
          <p:nvCxnSpPr>
            <p:cNvPr name="Shape 207" id="207"/>
            <p:cNvCxnSpPr>
              <a:stCxn id="205" idx="2"/>
              <a:endCxn id="206" idx="3"/>
            </p:cNvCxnSpPr>
            <p:nvPr/>
          </p:nvCxnSpPr>
          <p:spPr>
            <a:xfrm>
              <a:off y="4043718" x="3834910"/>
              <a:ext cy="1095731" cx="3297167"/>
            </a:xfrm>
            <a:prstGeom prst="straightConnector1">
              <a:avLst/>
            </a:prstGeom>
            <a:noFill/>
          </p:spPr>
        </p:cxnSp>
        <p:sp>
          <p:nvSpPr>
            <p:cNvPr name="Shape 208" id="208"/>
            <p:cNvSpPr/>
            <p:nvPr/>
          </p:nvSpPr>
          <p:spPr>
            <a:xfrm>
              <a:off y="5139337" x="3312360"/>
              <a:ext cy="391125" cx="2020860"/>
            </a:xfrm>
            <a:prstGeom prst="flowChartInputOutput">
              <a:avLst/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en"/>
                <a:t>parameters</a:t>
              </a:r>
            </a:p>
          </p:txBody>
        </p:sp>
        <p:cxnSp>
          <p:nvCxnSpPr>
            <p:cNvPr name="Shape 209" id="209"/>
            <p:cNvCxnSpPr>
              <a:stCxn id="205" idx="2"/>
              <a:endCxn id="208" idx="1"/>
            </p:cNvCxnSpPr>
            <p:nvPr/>
          </p:nvCxnSpPr>
          <p:spPr>
            <a:xfrm>
              <a:off y="4043718" x="3834910"/>
              <a:ext cy="1095618" cx="487880"/>
            </a:xfrm>
            <a:prstGeom prst="straightConnector1">
              <a:avLst/>
            </a:prstGeom>
            <a:noFill/>
          </p:spPr>
        </p:cxnSp>
      </p:grpSp>
      <p:grpSp>
        <p:nvGrpSpPr>
          <p:cNvPr name="Shape 210" id="210"/>
          <p:cNvGrpSpPr/>
          <p:nvPr/>
        </p:nvGrpSpPr>
        <p:grpSpPr>
          <a:xfrm>
            <a:off y="4285477" x="4680975"/>
            <a:ext cy="2423032" cx="4394299"/>
            <a:chOff y="3334282" x="8947200"/>
            <a:chExt cy="2423032" cx="4394299"/>
          </a:xfrm>
        </p:grpSpPr>
        <p:sp>
          <p:nvSpPr>
            <p:cNvPr name="Shape 211" id="211"/>
            <p:cNvSpPr/>
            <p:nvPr/>
          </p:nvSpPr>
          <p:spPr>
            <a:xfrm>
              <a:off y="3334282" x="8947200"/>
              <a:ext cy="2332799" cx="4119899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12" id="212"/>
            <p:cNvSpPr txBox="1"/>
            <p:nvPr/>
          </p:nvSpPr>
          <p:spPr>
            <a:xfrm>
              <a:off y="5300114" x="11487500"/>
              <a:ext cy="457200" cx="1853999"/>
            </a:xfrm>
            <a:prstGeom prst="rect">
              <a:avLst/>
            </a:prstGeom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b="1">
                  <a:solidFill>
                    <a:srgbClr val="FF0000"/>
                  </a:solidFill>
                </a:rPr>
                <a:t>Index Cache</a:t>
              </a:r>
            </a:p>
          </p:txBody>
        </p:sp>
      </p:grpSp>
      <p:grpSp>
        <p:nvGrpSpPr>
          <p:cNvPr name="Shape 213" id="213"/>
          <p:cNvGrpSpPr/>
          <p:nvPr/>
        </p:nvGrpSpPr>
        <p:grpSpPr>
          <a:xfrm>
            <a:off y="4441219" x="4925124"/>
            <a:ext cy="1875599" cx="1725600"/>
            <a:chOff y="3494949" x="9232432"/>
            <a:chExt cy="1875599" cx="1725600"/>
          </a:xfrm>
        </p:grpSpPr>
        <p:sp>
          <p:nvSpPr>
            <p:cNvPr name="Shape 214" id="214"/>
            <p:cNvSpPr/>
            <p:nvPr/>
          </p:nvSpPr>
          <p:spPr>
            <a:xfrm>
              <a:off y="44327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lat1,lon1-hsv.npy</a:t>
              </a:r>
            </a:p>
          </p:txBody>
        </p:sp>
        <p:sp>
          <p:nvSpPr>
            <p:cNvPr name="Shape 215" id="215"/>
            <p:cNvSpPr/>
            <p:nvPr/>
          </p:nvSpPr>
          <p:spPr>
            <a:xfrm>
              <a:off y="34949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lat1,lon1-sift.npy</a:t>
              </a:r>
            </a:p>
          </p:txBody>
        </p:sp>
        <p:sp>
          <p:nvSpPr>
            <p:cNvPr name="Shape 216" id="216"/>
            <p:cNvSpPr/>
            <p:nvPr/>
          </p:nvSpPr>
          <p:spPr>
            <a:xfrm>
              <a:off y="3963849" x="9232432"/>
              <a:ext cy="468899" cx="1700099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lat1,lon1-sift-pydata.npy</a:t>
              </a:r>
            </a:p>
          </p:txBody>
        </p:sp>
        <p:sp>
          <p:nvSpPr>
            <p:cNvPr name="Shape 217" id="217"/>
            <p:cNvSpPr/>
            <p:nvPr/>
          </p:nvSpPr>
          <p:spPr>
            <a:xfrm>
              <a:off y="4901649" x="9232432"/>
              <a:ext cy="468899" cx="1725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lat1,lon1-kdtree1.uint8.index</a:t>
              </a:r>
            </a:p>
          </p:txBody>
        </p:sp>
      </p:grpSp>
      <p:cxnSp>
        <p:nvCxnSpPr>
          <p:cNvPr name="Shape 218" id="218"/>
          <p:cNvCxnSpPr>
            <a:stCxn id="206" idx="1"/>
            <a:endCxn id="215" idx="3"/>
          </p:cNvCxnSpPr>
          <p:nvPr/>
        </p:nvCxnSpPr>
        <p:spPr>
          <a:xfrm flipH="1">
            <a:off y="3477869" x="5781474"/>
            <a:ext cy="963349" cx="132450"/>
          </a:xfrm>
          <a:prstGeom prst="straightConnector1">
            <a:avLst/>
          </a:prstGeom>
          <a:noFill/>
        </p:spPr>
      </p:cxnSp>
      <p:cxnSp>
        <p:nvCxnSpPr>
          <p:cNvPr name="Shape 219" id="219"/>
          <p:cNvCxnSpPr>
            <a:stCxn id="206" idx="1"/>
          </p:cNvCxnSpPr>
          <p:nvPr/>
        </p:nvCxnSpPr>
        <p:spPr>
          <a:xfrm>
            <a:off y="3477869" x="5913924"/>
            <a:ext cy="948599" cx="1788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len="lg" type="none" w="lg"/>
            <a:tailEnd len="lg" type="triangle" w="lg"/>
          </a:ln>
        </p:spPr>
      </p:cxnSp>
      <p:grpSp>
        <p:nvGrpSpPr>
          <p:cNvPr name="Shape 220" id="220"/>
          <p:cNvGrpSpPr/>
          <p:nvPr/>
        </p:nvGrpSpPr>
        <p:grpSpPr>
          <a:xfrm>
            <a:off y="4441219" x="6804565"/>
            <a:ext cy="1875599" cx="1725600"/>
            <a:chOff y="3494949" x="9232432"/>
            <a:chExt cy="1875599" cx="1725600"/>
          </a:xfrm>
        </p:grpSpPr>
        <p:sp>
          <p:nvSpPr>
            <p:cNvPr name="Shape 221" id="221"/>
            <p:cNvSpPr/>
            <p:nvPr/>
          </p:nvSpPr>
          <p:spPr>
            <a:xfrm>
              <a:off y="44327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latX,lonX-hsv.npy</a:t>
              </a:r>
            </a:p>
          </p:txBody>
        </p:sp>
        <p:sp>
          <p:nvSpPr>
            <p:cNvPr name="Shape 222" id="222"/>
            <p:cNvSpPr/>
            <p:nvPr/>
          </p:nvSpPr>
          <p:spPr>
            <a:xfrm>
              <a:off y="34949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latX,lonX-sift.npy</a:t>
              </a:r>
            </a:p>
          </p:txBody>
        </p:sp>
        <p:sp>
          <p:nvSpPr>
            <p:cNvPr name="Shape 223" id="223"/>
            <p:cNvSpPr/>
            <p:nvPr/>
          </p:nvSpPr>
          <p:spPr>
            <a:xfrm>
              <a:off y="3963849" x="9232432"/>
              <a:ext cy="468899" cx="1700099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latX,lonX-sift-pydata.npy</a:t>
              </a:r>
            </a:p>
          </p:txBody>
        </p:sp>
        <p:sp>
          <p:nvSpPr>
            <p:cNvPr name="Shape 224" id="224"/>
            <p:cNvSpPr/>
            <p:nvPr/>
          </p:nvSpPr>
          <p:spPr>
            <a:xfrm>
              <a:off y="4901649" x="9232432"/>
              <a:ext cy="468899" cx="1725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latX,lonX-kdtree1.uint8.index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8" id="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9" id="2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Defining the Database</a:t>
            </a:r>
          </a:p>
        </p:txBody>
      </p:sp>
      <p:sp>
        <p:nvSpPr>
          <p:cNvPr name="Shape 230" id="230"/>
          <p:cNvSpPr/>
          <p:nvPr/>
        </p:nvSpPr>
        <p:spPr>
          <a:xfrm>
            <a:off y="1924744" x="2318611"/>
            <a:ext cy="427499" cx="1304699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Context Object</a:t>
            </a:r>
          </a:p>
        </p:txBody>
      </p:sp>
      <p:sp>
        <p:nvSpPr>
          <p:cNvPr name="Shape 231" id="231"/>
          <p:cNvSpPr/>
          <p:nvPr/>
        </p:nvSpPr>
        <p:spPr>
          <a:xfrm>
            <a:off y="3168901" x="1206364"/>
            <a:ext cy="291299" cx="1010099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dbdump/</a:t>
            </a:r>
          </a:p>
        </p:txBody>
      </p:sp>
      <p:sp>
        <p:nvSpPr>
          <p:cNvPr name="Shape 232" id="232"/>
          <p:cNvSpPr/>
          <p:nvPr/>
        </p:nvSpPr>
        <p:spPr>
          <a:xfrm>
            <a:off y="3168901" x="4815916"/>
            <a:ext cy="291299" cx="1010099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dbdir/</a:t>
            </a:r>
          </a:p>
        </p:txBody>
      </p:sp>
      <p:cxnSp>
        <p:nvCxnSpPr>
          <p:cNvPr name="Shape 233" id="233"/>
          <p:cNvCxnSpPr>
            <a:stCxn id="232" idx="1"/>
          </p:cNvCxnSpPr>
          <p:nvPr/>
        </p:nvCxnSpPr>
        <p:spPr>
          <a:xfrm flipH="1">
            <a:off y="3460201" x="3737266"/>
            <a:ext cy="721800" cx="1583699"/>
          </a:xfrm>
          <a:prstGeom prst="straightConnector1">
            <a:avLst/>
          </a:prstGeom>
          <a:noFill/>
        </p:spPr>
      </p:cxnSp>
      <p:cxnSp>
        <p:nvCxnSpPr>
          <p:cNvPr name="Shape 234" id="234"/>
          <p:cNvCxnSpPr>
            <a:stCxn id="232" idx="1"/>
          </p:cNvCxnSpPr>
          <p:nvPr/>
        </p:nvCxnSpPr>
        <p:spPr>
          <a:xfrm flipH="1">
            <a:off y="3460201" x="5309566"/>
            <a:ext cy="721800" cx="11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len="lg" type="none" w="lg"/>
            <a:tailEnd len="lg" type="triangle" w="lg"/>
          </a:ln>
        </p:spPr>
      </p:cxnSp>
      <p:cxnSp>
        <p:nvCxnSpPr>
          <p:cNvPr name="Shape 235" id="235"/>
          <p:cNvCxnSpPr>
            <a:stCxn id="232" idx="1"/>
          </p:cNvCxnSpPr>
          <p:nvPr/>
        </p:nvCxnSpPr>
        <p:spPr>
          <a:xfrm flipH="1">
            <a:off y="3460201" x="4507066"/>
            <a:ext cy="721800" cx="813899"/>
          </a:xfrm>
          <a:prstGeom prst="straightConnector1">
            <a:avLst/>
          </a:prstGeom>
          <a:noFill/>
        </p:spPr>
      </p:cxnSp>
      <p:cxnSp>
        <p:nvCxnSpPr>
          <p:cNvPr name="Shape 236" id="236"/>
          <p:cNvCxnSpPr>
            <a:stCxn id="231" idx="1"/>
          </p:cNvCxnSpPr>
          <p:nvPr/>
        </p:nvCxnSpPr>
        <p:spPr>
          <a:xfrm flipH="1">
            <a:off y="3460201" x="1334014"/>
            <a:ext cy="718199" cx="377399"/>
          </a:xfrm>
          <a:prstGeom prst="straightConnector1">
            <a:avLst/>
          </a:prstGeom>
          <a:noFill/>
        </p:spPr>
      </p:cxnSp>
      <p:cxnSp>
        <p:nvCxnSpPr>
          <p:cNvPr name="Shape 237" id="237"/>
          <p:cNvCxnSpPr>
            <a:stCxn id="231" idx="1"/>
          </p:cNvCxnSpPr>
          <p:nvPr/>
        </p:nvCxnSpPr>
        <p:spPr>
          <a:xfrm>
            <a:off y="3460201" x="1711414"/>
            <a:ext cy="718199" cx="445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len="lg" type="none" w="lg"/>
            <a:tailEnd len="lg" type="triangle" w="lg"/>
          </a:ln>
        </p:spPr>
      </p:cxnSp>
      <p:cxnSp>
        <p:nvCxnSpPr>
          <p:cNvPr name="Shape 238" id="238"/>
          <p:cNvCxnSpPr>
            <a:stCxn id="231" idx="1"/>
          </p:cNvCxnSpPr>
          <p:nvPr/>
        </p:nvCxnSpPr>
        <p:spPr>
          <a:xfrm flipH="1">
            <a:off y="3460201" x="523714"/>
            <a:ext cy="718199" cx="1187700"/>
          </a:xfrm>
          <a:prstGeom prst="straightConnector1">
            <a:avLst/>
          </a:prstGeom>
          <a:noFill/>
        </p:spPr>
      </p:cxnSp>
      <p:sp>
        <p:nvSpPr>
          <p:cNvPr name="Shape 239" id="239"/>
          <p:cNvSpPr/>
          <p:nvPr/>
        </p:nvSpPr>
        <p:spPr>
          <a:xfrm>
            <a:off y="4181984" x="3388523"/>
            <a:ext cy="291415" cx="697564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lat1,lon1/</a:t>
            </a:r>
          </a:p>
        </p:txBody>
      </p:sp>
      <p:sp>
        <p:nvSpPr>
          <p:cNvPr name="Shape 240" id="240"/>
          <p:cNvSpPr/>
          <p:nvPr/>
        </p:nvSpPr>
        <p:spPr>
          <a:xfrm>
            <a:off y="4181984" x="4943126"/>
            <a:ext cy="291415" cx="732936"/>
          </a:xfrm>
          <a:prstGeom prst="snip1Rect">
            <a:avLst>
              <a:gd name="adj" fmla="val 16667"/>
            </a:avLst>
          </a:prstGeom>
          <a:noFill/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latN,lonN/</a:t>
            </a:r>
          </a:p>
        </p:txBody>
      </p:sp>
      <p:sp>
        <p:nvSpPr>
          <p:cNvPr name="Shape 241" id="241"/>
          <p:cNvSpPr/>
          <p:nvPr/>
        </p:nvSpPr>
        <p:spPr>
          <a:xfrm>
            <a:off y="4181984" x="4189692"/>
            <a:ext cy="291415" cx="634841"/>
          </a:xfrm>
          <a:prstGeom prst="snip1Rect">
            <a:avLst>
              <a:gd name="adj" fmla="val 16667"/>
            </a:avLst>
          </a:prstGeom>
          <a:noFill/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lat2,lon2</a:t>
            </a:r>
          </a:p>
        </p:txBody>
      </p:sp>
      <p:sp>
        <p:nvSpPr>
          <p:cNvPr name="Shape 242" id="242"/>
          <p:cNvSpPr/>
          <p:nvPr/>
        </p:nvSpPr>
        <p:spPr>
          <a:xfrm>
            <a:off y="4937120" x="3018430"/>
            <a:ext cy="349564" cx="670830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lat1,lon1-id1.sift.txt</a:t>
            </a:r>
          </a:p>
        </p:txBody>
      </p:sp>
      <p:sp>
        <p:nvSpPr>
          <p:cNvPr name="Shape 243" id="243"/>
          <p:cNvSpPr/>
          <p:nvPr/>
        </p:nvSpPr>
        <p:spPr>
          <a:xfrm>
            <a:off y="4937120" x="3836283"/>
            <a:ext cy="349564" cx="670830"/>
          </a:xfrm>
          <a:prstGeom prst="snip1Rect">
            <a:avLst>
              <a:gd name="adj" fmla="val 16667"/>
            </a:avLst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lat2,lon2-id2.sift.txt</a:t>
            </a:r>
          </a:p>
        </p:txBody>
      </p:sp>
      <p:sp>
        <p:nvSpPr>
          <p:cNvPr name="Shape 244" id="244"/>
          <p:cNvSpPr/>
          <p:nvPr/>
        </p:nvSpPr>
        <p:spPr>
          <a:xfrm>
            <a:off y="4937120" x="4604729"/>
            <a:ext cy="349564" cx="831648"/>
          </a:xfrm>
          <a:prstGeom prst="snip1Rect">
            <a:avLst>
              <a:gd name="adj" fmla="val 16667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latX,lonX-idX.sift.txt</a:t>
            </a:r>
          </a:p>
        </p:txBody>
      </p:sp>
      <p:cxnSp>
        <p:nvCxnSpPr>
          <p:cNvPr name="Shape 245" id="245"/>
          <p:cNvCxnSpPr>
            <a:stCxn id="239" idx="1"/>
            <a:endCxn id="242" idx="3"/>
          </p:cNvCxnSpPr>
          <p:nvPr/>
        </p:nvCxnSpPr>
        <p:spPr>
          <a:xfrm flipH="1">
            <a:off y="4473400" x="3353845"/>
            <a:ext cy="463719" cx="383460"/>
          </a:xfrm>
          <a:prstGeom prst="straightConnector1">
            <a:avLst/>
          </a:prstGeom>
          <a:noFill/>
        </p:spPr>
      </p:cxnSp>
      <p:cxnSp>
        <p:nvCxnSpPr>
          <p:cNvPr name="Shape 246" id="246"/>
          <p:cNvCxnSpPr>
            <a:stCxn id="239" idx="1"/>
            <a:endCxn id="243" idx="3"/>
          </p:cNvCxnSpPr>
          <p:nvPr/>
        </p:nvCxnSpPr>
        <p:spPr>
          <a:xfrm>
            <a:off y="4473400" x="3737305"/>
            <a:ext cy="463719" cx="434392"/>
          </a:xfrm>
          <a:prstGeom prst="straightConnector1">
            <a:avLst/>
          </a:prstGeom>
          <a:noFill/>
        </p:spPr>
      </p:cxnSp>
      <p:cxnSp>
        <p:nvCxnSpPr>
          <p:cNvPr name="Shape 247" id="247"/>
          <p:cNvCxnSpPr>
            <a:endCxn id="244" idx="3"/>
          </p:cNvCxnSpPr>
          <p:nvPr/>
        </p:nvCxnSpPr>
        <p:spPr>
          <a:xfrm>
            <a:off y="4482663" x="3781306"/>
            <a:ext cy="454456" cx="123924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len="lg" type="none" w="lg"/>
            <a:tailEnd len="lg" type="triangle" w="lg"/>
          </a:ln>
        </p:spPr>
      </p:cxnSp>
      <p:sp>
        <p:nvSpPr>
          <p:cNvPr name="Shape 248" id="248"/>
          <p:cNvSpPr/>
          <p:nvPr/>
        </p:nvSpPr>
        <p:spPr>
          <a:xfrm>
            <a:off y="4052541" x="2956400"/>
            <a:ext cy="1750200" cx="2824199"/>
          </a:xfrm>
          <a:prstGeom prst="rect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49" id="249"/>
          <p:cNvSpPr txBox="1"/>
          <p:nvPr/>
        </p:nvSpPr>
        <p:spPr>
          <a:xfrm>
            <a:off y="5501456" x="4604729"/>
            <a:ext cy="393400" cx="1270916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 b="1">
                <a:solidFill>
                  <a:srgbClr val="4A86E8"/>
                </a:solidFill>
              </a:rPr>
              <a:t>Database Cells</a:t>
            </a:r>
          </a:p>
        </p:txBody>
      </p:sp>
      <p:sp>
        <p:nvSpPr>
          <p:cNvPr name="Shape 250" id="250"/>
          <p:cNvSpPr/>
          <p:nvPr/>
        </p:nvSpPr>
        <p:spPr>
          <a:xfrm>
            <a:off y="3168817" x="2702649"/>
            <a:ext cy="291602" cx="1385252"/>
          </a:xfrm>
          <a:prstGeom prst="flowChartInputOutpu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 sz="900"/>
              <a:t>parameters</a:t>
            </a:r>
          </a:p>
        </p:txBody>
      </p:sp>
      <p:grpSp>
        <p:nvGrpSpPr>
          <p:cNvPr name="Shape 251" id="251"/>
          <p:cNvGrpSpPr/>
          <p:nvPr/>
        </p:nvGrpSpPr>
        <p:grpSpPr>
          <a:xfrm>
            <a:off y="4062207" x="6053362"/>
            <a:ext cy="1806371" cx="3012292"/>
            <a:chOff y="3334282" x="8947200"/>
            <a:chExt cy="2423032" cx="4394299"/>
          </a:xfrm>
        </p:grpSpPr>
        <p:sp>
          <p:nvSpPr>
            <p:cNvPr name="Shape 252" id="252"/>
            <p:cNvSpPr/>
            <p:nvPr/>
          </p:nvSpPr>
          <p:spPr>
            <a:xfrm>
              <a:off y="3334282" x="8947200"/>
              <a:ext cy="2332799" cx="4119899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53" id="253"/>
            <p:cNvSpPr txBox="1"/>
            <p:nvPr/>
          </p:nvSpPr>
          <p:spPr>
            <a:xfrm>
              <a:off y="5300114" x="11487500"/>
              <a:ext cy="457200" cx="1853999"/>
            </a:xfrm>
            <a:prstGeom prst="rect">
              <a:avLst/>
            </a:prstGeom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 b="1">
                  <a:solidFill>
                    <a:srgbClr val="FF0000"/>
                  </a:solidFill>
                </a:rPr>
                <a:t>Index Cache</a:t>
              </a:r>
            </a:p>
          </p:txBody>
        </p:sp>
      </p:grpSp>
      <p:grpSp>
        <p:nvGrpSpPr>
          <p:cNvPr name="Shape 254" id="254"/>
          <p:cNvGrpSpPr/>
          <p:nvPr/>
        </p:nvGrpSpPr>
        <p:grpSpPr>
          <a:xfrm>
            <a:off y="4178313" x="6220727"/>
            <a:ext cy="1398259" cx="1182898"/>
            <a:chOff y="3494949" x="9232432"/>
            <a:chExt cy="1875599" cx="1725600"/>
          </a:xfrm>
        </p:grpSpPr>
        <p:sp>
          <p:nvSpPr>
            <p:cNvPr name="Shape 255" id="255"/>
            <p:cNvSpPr/>
            <p:nvPr/>
          </p:nvSpPr>
          <p:spPr>
            <a:xfrm>
              <a:off y="44327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lat1,lon1-hsv.npy</a:t>
              </a:r>
            </a:p>
          </p:txBody>
        </p:sp>
        <p:sp>
          <p:nvSpPr>
            <p:cNvPr name="Shape 256" id="256"/>
            <p:cNvSpPr/>
            <p:nvPr/>
          </p:nvSpPr>
          <p:spPr>
            <a:xfrm>
              <a:off y="34949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lat1,lon1-sift.npy</a:t>
              </a:r>
            </a:p>
          </p:txBody>
        </p:sp>
        <p:sp>
          <p:nvSpPr>
            <p:cNvPr name="Shape 257" id="257"/>
            <p:cNvSpPr/>
            <p:nvPr/>
          </p:nvSpPr>
          <p:spPr>
            <a:xfrm>
              <a:off y="3963849" x="9232432"/>
              <a:ext cy="468899" cx="1700099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lat1,lon1-sift-pydata.npy</a:t>
              </a:r>
            </a:p>
          </p:txBody>
        </p:sp>
        <p:sp>
          <p:nvSpPr>
            <p:cNvPr name="Shape 258" id="258"/>
            <p:cNvSpPr/>
            <p:nvPr/>
          </p:nvSpPr>
          <p:spPr>
            <a:xfrm>
              <a:off y="4901649" x="9232432"/>
              <a:ext cy="468899" cx="1725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lat1,lon1-kdtree1.uint8.index</a:t>
              </a:r>
            </a:p>
          </p:txBody>
        </p:sp>
      </p:grpSp>
      <p:cxnSp>
        <p:nvCxnSpPr>
          <p:cNvPr name="Shape 259" id="259"/>
          <p:cNvCxnSpPr>
            <a:stCxn id="232" idx="1"/>
          </p:cNvCxnSpPr>
          <p:nvPr/>
        </p:nvCxnSpPr>
        <p:spPr>
          <a:xfrm>
            <a:off y="3460201" x="5320966"/>
            <a:ext cy="718199" cx="1486499"/>
          </a:xfrm>
          <a:prstGeom prst="straightConnector1">
            <a:avLst/>
          </a:prstGeom>
          <a:noFill/>
        </p:spPr>
      </p:cxnSp>
      <p:cxnSp>
        <p:nvCxnSpPr>
          <p:cNvPr name="Shape 260" id="260"/>
          <p:cNvCxnSpPr>
            <a:stCxn id="232" idx="1"/>
          </p:cNvCxnSpPr>
          <p:nvPr/>
        </p:nvCxnSpPr>
        <p:spPr>
          <a:xfrm>
            <a:off y="3460201" x="5320966"/>
            <a:ext cy="758999" cx="2630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len="lg" type="none" w="lg"/>
            <a:tailEnd len="lg" type="triangle" w="lg"/>
          </a:ln>
        </p:spPr>
      </p:cxnSp>
      <p:cxnSp>
        <p:nvCxnSpPr>
          <p:cNvPr name="Shape 261" id="261"/>
          <p:cNvCxnSpPr>
            <a:stCxn id="230" idx="2"/>
            <a:endCxn id="250" idx="1"/>
          </p:cNvCxnSpPr>
          <p:nvPr/>
        </p:nvCxnSpPr>
        <p:spPr>
          <a:xfrm>
            <a:off y="2352244" x="2970961"/>
            <a:ext cy="816573" cx="424314"/>
          </a:xfrm>
          <a:prstGeom prst="straightConnector1">
            <a:avLst/>
          </a:prstGeom>
          <a:noFill/>
        </p:spPr>
      </p:cxnSp>
      <p:grpSp>
        <p:nvGrpSpPr>
          <p:cNvPr name="Shape 262" id="262"/>
          <p:cNvGrpSpPr/>
          <p:nvPr/>
        </p:nvGrpSpPr>
        <p:grpSpPr>
          <a:xfrm>
            <a:off y="4178313" x="7509040"/>
            <a:ext cy="1398259" cx="1182898"/>
            <a:chOff y="3494949" x="9232432"/>
            <a:chExt cy="1875599" cx="1725600"/>
          </a:xfrm>
        </p:grpSpPr>
        <p:sp>
          <p:nvSpPr>
            <p:cNvPr name="Shape 263" id="263"/>
            <p:cNvSpPr/>
            <p:nvPr/>
          </p:nvSpPr>
          <p:spPr>
            <a:xfrm>
              <a:off y="44327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latX,lonX-hsv.npy</a:t>
              </a:r>
            </a:p>
          </p:txBody>
        </p:sp>
        <p:sp>
          <p:nvSpPr>
            <p:cNvPr name="Shape 264" id="264"/>
            <p:cNvSpPr/>
            <p:nvPr/>
          </p:nvSpPr>
          <p:spPr>
            <a:xfrm>
              <a:off y="3494949" x="9232432"/>
              <a:ext cy="468899" cx="17127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latX,lonX-sift.npy</a:t>
              </a:r>
            </a:p>
          </p:txBody>
        </p:sp>
        <p:sp>
          <p:nvSpPr>
            <p:cNvPr name="Shape 265" id="265"/>
            <p:cNvSpPr/>
            <p:nvPr/>
          </p:nvSpPr>
          <p:spPr>
            <a:xfrm>
              <a:off y="3963849" x="9232432"/>
              <a:ext cy="468899" cx="1700099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latX,lonX-sift-pydata.npy</a:t>
              </a:r>
            </a:p>
          </p:txBody>
        </p:sp>
        <p:sp>
          <p:nvSpPr>
            <p:cNvPr name="Shape 266" id="266"/>
            <p:cNvSpPr/>
            <p:nvPr/>
          </p:nvSpPr>
          <p:spPr>
            <a:xfrm>
              <a:off y="4901649" x="9232432"/>
              <a:ext cy="468899" cx="1725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 sz="900"/>
                <a:t>latX,lonX-kdtree1.uint8.index</a:t>
              </a:r>
            </a:p>
          </p:txBody>
        </p:sp>
      </p:grpSp>
      <p:cxnSp>
        <p:nvCxnSpPr>
          <p:cNvPr name="Shape 267" id="267"/>
          <p:cNvCxnSpPr>
            <a:stCxn id="230" idx="2"/>
            <a:endCxn id="231" idx="3"/>
          </p:cNvCxnSpPr>
          <p:nvPr/>
        </p:nvCxnSpPr>
        <p:spPr>
          <a:xfrm flipH="1">
            <a:off y="2352244" x="1711414"/>
            <a:ext cy="816657" cx="1259546"/>
          </a:xfrm>
          <a:prstGeom prst="straightConnector1">
            <a:avLst/>
          </a:prstGeom>
          <a:noFill/>
        </p:spPr>
      </p:cxnSp>
      <p:cxnSp>
        <p:nvCxnSpPr>
          <p:cNvPr name="Shape 268" id="268"/>
          <p:cNvCxnSpPr>
            <a:stCxn id="230" idx="2"/>
            <a:endCxn id="232" idx="3"/>
          </p:cNvCxnSpPr>
          <p:nvPr/>
        </p:nvCxnSpPr>
        <p:spPr>
          <a:xfrm>
            <a:off y="2352244" x="2970961"/>
            <a:ext cy="816657" cx="2350005"/>
          </a:xfrm>
          <a:prstGeom prst="straightConnector1">
            <a:avLst/>
          </a:prstGeom>
          <a:noFill/>
        </p:spPr>
      </p:cxnSp>
      <p:grpSp>
        <p:nvGrpSpPr>
          <p:cNvPr name="Shape 269" id="269"/>
          <p:cNvGrpSpPr/>
          <p:nvPr/>
        </p:nvGrpSpPr>
        <p:grpSpPr>
          <a:xfrm>
            <a:off y="4062353" x="78345"/>
            <a:ext cy="1817939" cx="2713928"/>
            <a:chOff y="3279175" x="26592"/>
            <a:chExt cy="2438550" cx="3959050"/>
          </a:xfrm>
        </p:grpSpPr>
        <p:grpSp>
          <p:nvGrpSpPr>
            <p:cNvPr name="Shape 270" id="270"/>
            <p:cNvGrpSpPr/>
            <p:nvPr/>
          </p:nvGrpSpPr>
          <p:grpSpPr>
            <a:xfrm>
              <a:off y="3434725" x="187142"/>
              <a:ext cy="1875599" cx="978600"/>
              <a:chOff y="3343475" x="0"/>
              <a:chExt cy="1875599" cx="978600"/>
            </a:xfrm>
          </p:grpSpPr>
          <p:sp>
            <p:nvSpPr>
              <p:cNvPr name="Shape 271" id="271"/>
              <p:cNvSpPr/>
              <p:nvPr/>
            </p:nvSpPr>
            <p:spPr>
              <a:xfrm>
                <a:off y="42812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lat1,lon1-id1.sift.txt</a:t>
                </a:r>
              </a:p>
            </p:txBody>
          </p:sp>
          <p:sp>
            <p:nvSpPr>
              <p:cNvPr name="Shape 272" id="272"/>
              <p:cNvSpPr/>
              <p:nvPr/>
            </p:nvSpPr>
            <p:spPr>
              <a:xfrm>
                <a:off y="33434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lat1,lon1-id1.jpg</a:t>
                </a:r>
              </a:p>
            </p:txBody>
          </p:sp>
          <p:sp>
            <p:nvSpPr>
              <p:cNvPr name="Shape 273" id="273"/>
              <p:cNvSpPr/>
              <p:nvPr/>
            </p:nvSpPr>
            <p:spPr>
              <a:xfrm>
                <a:off y="38123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lat1,lon1-id1.pgm</a:t>
                </a:r>
              </a:p>
            </p:txBody>
          </p:sp>
          <p:sp>
            <p:nvSpPr>
              <p:cNvPr name="Shape 274" id="274"/>
              <p:cNvSpPr/>
              <p:nvPr/>
            </p:nvSpPr>
            <p:spPr>
              <a:xfrm>
                <a:off y="47501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lat1,lon1-id1.info</a:t>
                </a:r>
              </a:p>
            </p:txBody>
          </p:sp>
        </p:grpSp>
        <p:grpSp>
          <p:nvGrpSpPr>
            <p:cNvPr name="Shape 275" id="275"/>
            <p:cNvGrpSpPr/>
            <p:nvPr/>
          </p:nvGrpSpPr>
          <p:grpSpPr>
            <a:xfrm>
              <a:off y="3434875" x="1369092"/>
              <a:ext cy="1875599" cx="978600"/>
              <a:chOff y="3343475" x="0"/>
              <a:chExt cy="1875599" cx="978600"/>
            </a:xfrm>
          </p:grpSpPr>
          <p:sp>
            <p:nvSpPr>
              <p:cNvPr name="Shape 276" id="276"/>
              <p:cNvSpPr/>
              <p:nvPr/>
            </p:nvSpPr>
            <p:spPr>
              <a:xfrm>
                <a:off y="42812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lat2,lon2-id2.sift.txt</a:t>
                </a:r>
              </a:p>
            </p:txBody>
          </p:sp>
          <p:sp>
            <p:nvSpPr>
              <p:cNvPr name="Shape 277" id="277"/>
              <p:cNvSpPr/>
              <p:nvPr/>
            </p:nvSpPr>
            <p:spPr>
              <a:xfrm>
                <a:off y="33434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lat2,lon2-id2.jpg</a:t>
                </a:r>
              </a:p>
            </p:txBody>
          </p:sp>
          <p:sp>
            <p:nvSpPr>
              <p:cNvPr name="Shape 278" id="278"/>
              <p:cNvSpPr/>
              <p:nvPr/>
            </p:nvSpPr>
            <p:spPr>
              <a:xfrm>
                <a:off y="38123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lat2,lon2-id2.pgm</a:t>
                </a:r>
              </a:p>
            </p:txBody>
          </p:sp>
          <p:sp>
            <p:nvSpPr>
              <p:cNvPr name="Shape 279" id="279"/>
              <p:cNvSpPr/>
              <p:nvPr/>
            </p:nvSpPr>
            <p:spPr>
              <a:xfrm>
                <a:off y="47501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lat2,lon2-id2.info</a:t>
                </a:r>
              </a:p>
            </p:txBody>
          </p:sp>
        </p:grpSp>
        <p:grpSp>
          <p:nvGrpSpPr>
            <p:cNvPr name="Shape 280" id="280"/>
            <p:cNvGrpSpPr/>
            <p:nvPr/>
          </p:nvGrpSpPr>
          <p:grpSpPr>
            <a:xfrm>
              <a:off y="3434725" x="2569342"/>
              <a:ext cy="1875599" cx="978600"/>
              <a:chOff y="3343475" x="0"/>
              <a:chExt cy="1875599" cx="978600"/>
            </a:xfrm>
          </p:grpSpPr>
          <p:sp>
            <p:nvSpPr>
              <p:cNvPr name="Shape 281" id="281"/>
              <p:cNvSpPr/>
              <p:nvPr/>
            </p:nvSpPr>
            <p:spPr>
              <a:xfrm>
                <a:off y="42812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latk,lonk-idk.sift.txt</a:t>
                </a:r>
              </a:p>
            </p:txBody>
          </p:sp>
          <p:sp>
            <p:nvSpPr>
              <p:cNvPr name="Shape 282" id="282"/>
              <p:cNvSpPr/>
              <p:nvPr/>
            </p:nvSpPr>
            <p:spPr>
              <a:xfrm>
                <a:off y="33434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latk,lonk-idk.jpg</a:t>
                </a:r>
              </a:p>
            </p:txBody>
          </p:sp>
          <p:sp>
            <p:nvSpPr>
              <p:cNvPr name="Shape 283" id="283"/>
              <p:cNvSpPr/>
              <p:nvPr/>
            </p:nvSpPr>
            <p:spPr>
              <a:xfrm>
                <a:off y="38123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latk,lonk-idk.pgm</a:t>
                </a:r>
              </a:p>
            </p:txBody>
          </p:sp>
          <p:sp>
            <p:nvSpPr>
              <p:cNvPr name="Shape 284" id="284"/>
              <p:cNvSpPr/>
              <p:nvPr/>
            </p:nvSpPr>
            <p:spPr>
              <a:xfrm>
                <a:off y="4750175" x="0"/>
                <a:ext cy="468899" cx="978600"/>
              </a:xfrm>
              <a:prstGeom prst="snip1Rect">
                <a:avLst>
                  <a:gd name="adj" fmla="val 16667"/>
                </a:avLst>
              </a:prstGeom>
              <a:noFill/>
            </p:spPr>
            <p:txBody>
              <a:bodyPr bIns="91425" tIns="91425" lIns="91425" anchor="ctr" anchorCtr="0" rIns="91425">
                <a:spAutoFit/>
              </a:bodyPr>
              <a:lstStyle/>
              <a:p>
                <a:pPr algn="ctr" rtl="0" lvl="0">
                  <a:buClr>
                    <a:srgbClr val="000000"/>
                  </a:buClr>
                  <a:buSzPct val="122222"/>
                  <a:buFont typeface="Arial"/>
                  <a:buNone/>
                </a:pPr>
                <a:r>
                  <a:rPr lang="en" sz="900"/>
                  <a:t>latk,lonk-idk.info</a:t>
                </a:r>
              </a:p>
            </p:txBody>
          </p:sp>
        </p:grpSp>
        <p:sp>
          <p:nvSpPr>
            <p:cNvPr name="Shape 285" id="285"/>
            <p:cNvSpPr/>
            <p:nvPr/>
          </p:nvSpPr>
          <p:spPr>
            <a:xfrm>
              <a:off y="3279175" x="26592"/>
              <a:ext cy="2345399" cx="3733800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bIns="91425" tIns="91425" lIns="91425" anchor="ctr" anchorCtr="0" rIns="91425">
              <a:spAutoFit/>
            </a:bodyPr>
            <a:lstStyle/>
            <a:p/>
          </p:txBody>
        </p:sp>
        <p:sp>
          <p:nvSpPr>
            <p:cNvPr name="Shape 286" id="286"/>
            <p:cNvSpPr txBox="1"/>
            <p:nvPr/>
          </p:nvSpPr>
          <p:spPr>
            <a:xfrm>
              <a:off y="5260525" x="2131642"/>
              <a:ext cy="457200" cx="1853999"/>
            </a:xfrm>
            <a:prstGeom prst="rect">
              <a:avLst/>
            </a:prstGeom>
          </p:spPr>
          <p:txBody>
            <a:bodyPr bIns="91425" tIns="91425" lIns="91425" anchor="ctr" anchorCtr="0" rIns="91425">
              <a:spAutoFit/>
            </a:bodyPr>
            <a:lstStyle/>
            <a:p>
              <a:pPr algn="ctr" rtl="0" lvl="0">
                <a:buClr>
                  <a:srgbClr val="000000"/>
                </a:buClr>
                <a:buSzPct val="122222"/>
                <a:buFont typeface="Arial"/>
                <a:buNone/>
              </a:pPr>
              <a:r>
                <a:rPr lang="en" sz="900" b="1">
                  <a:solidFill>
                    <a:srgbClr val="4A86E8"/>
                  </a:solidFill>
                </a:rPr>
                <a:t>Database Files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0" id="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1" id="2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the Query Object</a:t>
            </a:r>
          </a:p>
        </p:txBody>
      </p:sp>
      <p:grpSp>
        <p:nvGrpSpPr>
          <p:cNvPr name="Shape 292" id="292"/>
          <p:cNvGrpSpPr/>
          <p:nvPr/>
        </p:nvGrpSpPr>
        <p:grpSpPr>
          <a:xfrm>
            <a:off y="3015200" x="2323100"/>
            <a:ext cy="1173062" cx="4328741"/>
            <a:chOff y="467100" x="8032950"/>
            <a:chExt cy="1173062" cx="4328741"/>
          </a:xfrm>
        </p:grpSpPr>
        <p:sp>
          <p:nvSpPr>
            <p:cNvPr name="Shape 293" id="293"/>
            <p:cNvSpPr/>
            <p:nvPr/>
          </p:nvSpPr>
          <p:spPr>
            <a:xfrm>
              <a:off y="467100" x="9102400"/>
              <a:ext cy="573600" cx="1903500"/>
            </a:xfrm>
            <a:prstGeom prst="rect">
              <a:avLst/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Query Object</a:t>
              </a:r>
            </a:p>
          </p:txBody>
        </p:sp>
        <p:sp>
          <p:nvSpPr>
            <p:cNvPr name="Shape 294" id="294"/>
            <p:cNvSpPr/>
            <p:nvPr/>
          </p:nvSpPr>
          <p:spPr>
            <a:xfrm>
              <a:off y="1249150" x="9434357"/>
              <a:ext cy="390900" cx="1473600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file.sift.txt</a:t>
              </a:r>
            </a:p>
          </p:txBody>
        </p:sp>
        <p:sp>
          <p:nvSpPr>
            <p:cNvPr name="Shape 295" id="295"/>
            <p:cNvSpPr/>
            <p:nvPr/>
          </p:nvSpPr>
          <p:spPr>
            <a:xfrm>
              <a:off y="1255600" x="11070791"/>
              <a:ext cy="378000" cx="1290899"/>
            </a:xfrm>
            <a:prstGeom prst="snip1Rect">
              <a:avLst>
                <a:gd name="adj" fmla="val 16667"/>
              </a:avLst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file.jpg</a:t>
              </a:r>
            </a:p>
          </p:txBody>
        </p:sp>
        <p:cxnSp>
          <p:nvCxnSpPr>
            <p:cNvPr name="Shape 296" id="296"/>
            <p:cNvCxnSpPr>
              <a:stCxn id="293" idx="2"/>
              <a:endCxn id="294" idx="3"/>
            </p:cNvCxnSpPr>
            <p:nvPr/>
          </p:nvCxnSpPr>
          <p:spPr>
            <a:xfrm>
              <a:off y="1040700" x="10054150"/>
              <a:ext cy="208449" cx="117006"/>
            </a:xfrm>
            <a:prstGeom prst="straightConnector1">
              <a:avLst/>
            </a:prstGeom>
            <a:noFill/>
          </p:spPr>
        </p:cxnSp>
        <p:cxnSp>
          <p:nvCxnSpPr>
            <p:cNvPr name="Shape 297" id="297"/>
            <p:cNvCxnSpPr>
              <a:stCxn id="293" idx="2"/>
              <a:endCxn id="295" idx="3"/>
            </p:cNvCxnSpPr>
            <p:nvPr/>
          </p:nvCxnSpPr>
          <p:spPr>
            <a:xfrm>
              <a:off y="1040700" x="10054150"/>
              <a:ext cy="214899" cx="1662091"/>
            </a:xfrm>
            <a:prstGeom prst="straightConnector1">
              <a:avLst/>
            </a:prstGeom>
            <a:noFill/>
          </p:spPr>
        </p:cxnSp>
        <p:sp>
          <p:nvSpPr>
            <p:cNvPr name="Shape 298" id="298"/>
            <p:cNvSpPr/>
            <p:nvPr/>
          </p:nvSpPr>
          <p:spPr>
            <a:xfrm>
              <a:off y="1249037" x="8032950"/>
              <a:ext cy="391125" cx="1199482"/>
            </a:xfrm>
            <a:prstGeom prst="flowChartInputOutput">
              <a:avLst/>
            </a:prstGeom>
            <a:noFill/>
          </p:spPr>
          <p:txBody>
            <a:bodyPr bIns="91425" tIns="91425" lIns="91425" anchor="ctr" anchorCtr="0" rIns="91425">
              <a:spAutoFit/>
            </a:bodyPr>
            <a:lstStyle/>
            <a:p>
              <a:pPr algn="ctr">
                <a:buNone/>
              </a:pPr>
              <a:r>
                <a:rPr lang="en"/>
                <a:t>lat, lon</a:t>
              </a:r>
            </a:p>
          </p:txBody>
        </p:sp>
        <p:cxnSp>
          <p:nvCxnSpPr>
            <p:cNvPr name="Shape 299" id="299"/>
            <p:cNvCxnSpPr>
              <a:stCxn id="293" idx="2"/>
              <a:endCxn id="298" idx="1"/>
            </p:cNvCxnSpPr>
            <p:nvPr/>
          </p:nvCxnSpPr>
          <p:spPr>
            <a:xfrm flipH="1">
              <a:off y="1040700" x="8632691"/>
              <a:ext cy="208337" cx="1421458"/>
            </a:xfrm>
            <a:prstGeom prst="straightConnector1">
              <a:avLst/>
            </a:prstGeom>
            <a:noFill/>
          </p:spPr>
        </p:cxn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3" id="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4" id="3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Putting it Together</a:t>
            </a:r>
          </a:p>
        </p:txBody>
      </p:sp>
      <p:sp>
        <p:nvSpPr>
          <p:cNvPr name="Shape 305" id="305"/>
          <p:cNvSpPr/>
          <p:nvPr/>
        </p:nvSpPr>
        <p:spPr>
          <a:xfrm>
            <a:off y="2962376" x="5502367"/>
            <a:ext cy="899699" cx="3650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06" id="306"/>
          <p:cNvSpPr/>
          <p:nvPr/>
        </p:nvSpPr>
        <p:spPr>
          <a:xfrm>
            <a:off y="3431625" x="1128575"/>
            <a:ext cy="651899" cx="1873200"/>
          </a:xfrm>
          <a:prstGeom prst="rect">
            <a:avLst/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 Object</a:t>
            </a:r>
          </a:p>
        </p:txBody>
      </p:sp>
      <p:sp>
        <p:nvSpPr>
          <p:cNvPr name="Shape 307" id="307"/>
          <p:cNvSpPr/>
          <p:nvPr/>
        </p:nvSpPr>
        <p:spPr>
          <a:xfrm>
            <a:off y="2940225" x="3079919"/>
            <a:ext cy="899699" cx="3650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08" id="308"/>
          <p:cNvSpPr/>
          <p:nvPr/>
        </p:nvSpPr>
        <p:spPr>
          <a:xfrm>
            <a:off y="2614300" x="1128573"/>
            <a:ext cy="651899" cx="1873200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Context Object</a:t>
            </a:r>
          </a:p>
        </p:txBody>
      </p:sp>
      <p:sp>
        <p:nvSpPr>
          <p:cNvPr name="Shape 309" id="309"/>
          <p:cNvSpPr/>
          <p:nvPr/>
        </p:nvSpPr>
        <p:spPr>
          <a:xfrm>
            <a:off y="2881575" x="3536269"/>
            <a:ext cy="1016999" cx="1812299"/>
          </a:xfrm>
          <a:prstGeom prst="flowChartAlternateProcess">
            <a:avLst/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system.py:</a:t>
            </a:r>
            <a:br>
              <a:rPr lang="en"/>
            </a:br>
            <a:r>
              <a:rPr lang="en"/>
              <a:t>match(C, Q)</a:t>
            </a:r>
          </a:p>
        </p:txBody>
      </p:sp>
      <p:sp>
        <p:nvSpPr>
          <p:cNvPr name="Shape 310" id="310"/>
          <p:cNvSpPr txBox="1"/>
          <p:nvPr/>
        </p:nvSpPr>
        <p:spPr>
          <a:xfrm>
            <a:off y="3183626" x="5869676"/>
            <a:ext cy="457200" cx="23205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output is matched image name, matches, ranking, ground truth status if known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4" id="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5" id="3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Putting it Together: In More Detail</a:t>
            </a:r>
          </a:p>
        </p:txBody>
      </p:sp>
      <p:sp>
        <p:nvSpPr>
          <p:cNvPr name="Shape 316" id="316"/>
          <p:cNvSpPr/>
          <p:nvPr/>
        </p:nvSpPr>
        <p:spPr>
          <a:xfrm>
            <a:off y="2205226" x="5572583"/>
            <a:ext cy="899699" cx="3650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17" id="317"/>
          <p:cNvSpPr/>
          <p:nvPr/>
        </p:nvSpPr>
        <p:spPr>
          <a:xfrm>
            <a:off y="2674475" x="1198791"/>
            <a:ext cy="651899" cx="1873200"/>
          </a:xfrm>
          <a:prstGeom prst="rect">
            <a:avLst/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Query Object</a:t>
            </a:r>
          </a:p>
        </p:txBody>
      </p:sp>
      <p:sp>
        <p:nvSpPr>
          <p:cNvPr name="Shape 318" id="318"/>
          <p:cNvSpPr/>
          <p:nvPr/>
        </p:nvSpPr>
        <p:spPr>
          <a:xfrm>
            <a:off y="2183075" x="3150135"/>
            <a:ext cy="899699" cx="3650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19" id="319"/>
          <p:cNvSpPr/>
          <p:nvPr/>
        </p:nvSpPr>
        <p:spPr>
          <a:xfrm>
            <a:off y="2133840" x="1134073"/>
            <a:ext cy="2456100" cx="6809999"/>
          </a:xfrm>
          <a:prstGeom prst="trapezoid">
            <a:avLst>
              <a:gd name="adj" fmla="val 105413"/>
            </a:avLst>
          </a:prstGeom>
          <a:solidFill>
            <a:srgbClr val="D9D9D9">
              <a:alpha val="84620"/>
            </a:srgbClr>
          </a:solidFill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0" id="320"/>
          <p:cNvSpPr/>
          <p:nvPr/>
        </p:nvSpPr>
        <p:spPr>
          <a:xfrm>
            <a:off y="4384250" x="1134073"/>
            <a:ext cy="1339799" cx="710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rgbClr val="000000"/>
            </a:solidFill>
            <a:prstDash val="dot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1" id="321"/>
          <p:cNvSpPr/>
          <p:nvPr/>
        </p:nvSpPr>
        <p:spPr>
          <a:xfrm>
            <a:off y="4505300" x="3428775"/>
            <a:ext cy="1060500" cx="18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corr.py:</a:t>
            </a:r>
            <a:br>
              <a:rPr lang="en"/>
            </a:br>
            <a:r>
              <a:rPr lang="en"/>
              <a:t>combine_matches(inputPaths)</a:t>
            </a:r>
          </a:p>
        </p:txBody>
      </p:sp>
      <p:sp>
        <p:nvSpPr>
          <p:cNvPr name="Shape 322" id="322"/>
          <p:cNvSpPr/>
          <p:nvPr/>
        </p:nvSpPr>
        <p:spPr>
          <a:xfrm>
            <a:off y="4719200" x="2791128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3" id="323"/>
          <p:cNvSpPr/>
          <p:nvPr/>
        </p:nvSpPr>
        <p:spPr>
          <a:xfrm>
            <a:off y="4507550" x="1239300"/>
            <a:ext cy="1055999" cx="14081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query.py:</a:t>
            </a:r>
            <a:br>
              <a:rPr lang="en"/>
            </a:br>
            <a:r>
              <a:rPr lang="en"/>
              <a:t>run_parallel(C, Q, cells, outputPaths)</a:t>
            </a:r>
          </a:p>
        </p:txBody>
      </p:sp>
      <p:sp>
        <p:nvSpPr>
          <p:cNvPr name="Shape 324" id="324"/>
          <p:cNvSpPr/>
          <p:nvPr/>
        </p:nvSpPr>
        <p:spPr>
          <a:xfrm>
            <a:off y="4737800" x="5437392"/>
            <a:ext cy="632699" cx="5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5" id="325"/>
          <p:cNvSpPr/>
          <p:nvPr/>
        </p:nvSpPr>
        <p:spPr>
          <a:xfrm>
            <a:off y="1857150" x="1198790"/>
            <a:ext cy="651899" cx="1873200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Context Object</a:t>
            </a:r>
          </a:p>
        </p:txBody>
      </p:sp>
      <p:sp>
        <p:nvSpPr>
          <p:cNvPr name="Shape 326" id="326"/>
          <p:cNvSpPr/>
          <p:nvPr/>
        </p:nvSpPr>
        <p:spPr>
          <a:xfrm>
            <a:off y="2124425" x="3606485"/>
            <a:ext cy="1016999" cx="1812299"/>
          </a:xfrm>
          <a:prstGeom prst="flowChartAlternateProcess">
            <a:avLst/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system.py:</a:t>
            </a:r>
            <a:br>
              <a:rPr lang="en"/>
            </a:br>
            <a:r>
              <a:rPr lang="en"/>
              <a:t>match(C, Q)</a:t>
            </a:r>
          </a:p>
        </p:txBody>
      </p:sp>
      <p:sp>
        <p:nvSpPr>
          <p:cNvPr name="Shape 327" id="327"/>
          <p:cNvSpPr/>
          <p:nvPr/>
        </p:nvSpPr>
        <p:spPr>
          <a:xfrm>
            <a:off y="4523900" x="6072253"/>
            <a:ext cy="1060500" cx="189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in corr.py:</a:t>
            </a:r>
            <a:br>
              <a:rPr lang="en"/>
            </a:br>
            <a:r>
              <a:rPr lang="en"/>
              <a:t>find_corr(matches)</a:t>
            </a:r>
          </a:p>
        </p:txBody>
      </p:sp>
      <p:sp>
        <p:nvSpPr>
          <p:cNvPr name="Shape 328" id="328"/>
          <p:cNvSpPr txBox="1"/>
          <p:nvPr/>
        </p:nvSpPr>
        <p:spPr>
          <a:xfrm>
            <a:off y="2426476" x="5939892"/>
            <a:ext cy="457200" cx="23205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output is matched image name, matches, ranking, ground truth status if known</a:t>
            </a:r>
          </a:p>
        </p:txBody>
      </p:sp>
      <p:sp>
        <p:nvSpPr>
          <p:cNvPr name="Shape 329" id="329"/>
          <p:cNvSpPr/>
          <p:nvPr/>
        </p:nvSpPr>
        <p:spPr>
          <a:xfrm>
            <a:off y="2320890" x="1593267"/>
            <a:ext cy="2082000" cx="311609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CFE2F3"/>
          </a:solidFill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b="1"/>
              <a:t>cells</a:t>
            </a:r>
            <a:r>
              <a:rPr lang="en"/>
              <a:t>:</a:t>
            </a:r>
          </a:p>
          <a:p>
            <a:pPr rtl="0" lvl="0">
              <a:buNone/>
            </a:pPr>
            <a:r>
              <a:rPr lang="en"/>
              <a:t>list&lt;directorynames</a:t>
            </a:r>
          </a:p>
          <a:p>
            <a:pPr>
              <a:buNone/>
            </a:pPr>
            <a:r>
              <a:rPr lang="en" b="1"/>
              <a:t>outputPaths</a:t>
            </a:r>
            <a:r>
              <a:rPr lang="en"/>
              <a:t>: list&lt;filenames&gt;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