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30D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BAB7C7-FF7D-DC51-A4EA-99BA8112C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245A481-E49D-F100-4651-A80DAEEB0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F6D7FC-5852-2B04-DAC9-A1997164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047B-86DA-43F3-825D-A44A57E02123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00AD21-AFEA-53E5-DAE1-F72A879F8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260D44-F058-1AF8-0E68-FDE397A3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0856-4164-41EC-8A2C-3C76F9AB0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90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19D700-5584-228F-EC08-DE076748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3C9FDF3-7E7D-86F7-D9BA-60C460523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6A7F8C-DBEE-95A8-7862-A8F7AEBF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047B-86DA-43F3-825D-A44A57E02123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7C1FF1-BC3F-D6E5-0870-20ADF166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580952-9376-DC93-DD62-7E809850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0856-4164-41EC-8A2C-3C76F9AB0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94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9B5E2B6-82B4-A1ED-FF8E-367AA4E7D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931CE9-E4EA-0C82-9D14-89D8180AC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E2634A-0F1F-3FEC-9785-9E9E2FB3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047B-86DA-43F3-825D-A44A57E02123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ABA858-C35A-66A8-0FDC-536C7A7D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BBCA12-3B32-AC86-B3F1-0522E33B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0856-4164-41EC-8A2C-3C76F9AB0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2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59B13F-BB4C-75A0-3BEC-BC1537F0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37FC9C-1D46-2891-A72B-73670F32F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914AA5-B53B-7712-AC86-C5CF2E4A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047B-86DA-43F3-825D-A44A57E02123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F19080-65BB-BCE4-91EC-B01D1D63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ACBD26-41C8-0464-702D-619BA642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0856-4164-41EC-8A2C-3C76F9AB0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58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58CD1E-6D57-8B66-3231-D54A5256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65DF72-732C-4948-85AE-89FCDE60A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59454C-0689-CF23-5F66-EA1D2BA81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047B-86DA-43F3-825D-A44A57E02123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2571A1-7C4B-C495-6447-AAEC3F7C3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83FEA7-4E68-0463-8EC3-0A081ABC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0856-4164-41EC-8A2C-3C76F9AB0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63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A2BB8B-DE34-07A9-D218-667A54A6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82DE20-EB2D-9344-F52D-6166369A8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43834C5-FCED-15E5-764F-855FC0811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D46419-9A80-F995-56A8-FE81EFE8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047B-86DA-43F3-825D-A44A57E02123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B9E77F-E9EF-01BE-685C-53E8369A3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89BFA3-1AA7-868C-C8C1-7BB9CD8A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0856-4164-41EC-8A2C-3C76F9AB0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28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BCC8D4-E7DD-5C19-9F7D-3293C3850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A9BCEC-6ED6-F037-7D6C-95FEF77C3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84B5365-FC5F-0F7F-D6C1-8DD9A0247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F3D1695-7183-CB11-A038-3E665975D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08BAE33-B5EA-B569-077B-FB3C351D0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09013C3-38D5-9921-7E18-1F9CF7CB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047B-86DA-43F3-825D-A44A57E02123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3704F37-F650-1C41-F901-23F7D14D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D816B29-C8CD-38E5-5C5A-6AE41655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0856-4164-41EC-8A2C-3C76F9AB0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97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95DBA0-D219-E14E-E094-64B4C4C9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D65736-6E47-BCC6-1B05-A792D766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047B-86DA-43F3-825D-A44A57E02123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CC9FD8E-4F77-2746-0C6A-5367810B6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1A9DC47-6B65-5250-D6A8-6F2B0D3D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0856-4164-41EC-8A2C-3C76F9AB0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60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B4C2569-B904-913D-EAAF-D9CD38DB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047B-86DA-43F3-825D-A44A57E02123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890054A-6C9E-5261-9520-40937CB5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F274BA-83A3-0434-0631-AFB5ACC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0856-4164-41EC-8A2C-3C76F9AB0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77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67C808-9DAF-2A91-1EDE-3D1C94F7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48FD80-F715-D6A5-ABA5-96A5EEF18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38A775-11B6-1B5C-8ED5-5D74B1113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AB6B6F-5D11-5983-1451-09AA343F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047B-86DA-43F3-825D-A44A57E02123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167F13-4376-D7A7-E6B8-52450E14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D9DBC1-086B-D3C1-0448-0EC463B8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0856-4164-41EC-8A2C-3C76F9AB0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2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7E6675-A2A8-758A-4D88-A247B0444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AAB0C1E-683F-5229-E845-65EF1AB9F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38091A-CCD5-A564-FADF-3029E72CB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A55674-77E0-C181-1195-0F2FAE0F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047B-86DA-43F3-825D-A44A57E02123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97FFF5-2C4D-17AF-CEF0-C8D6FB00C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4C77FF-7774-3AE2-3DF0-648B7DD6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0856-4164-41EC-8A2C-3C76F9AB0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63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1DDAD7B-F1C3-BC2D-6C66-39809F02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C2B36A-602D-289C-5E1A-67484DEF4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EBF73F-F9B3-4BBE-2735-5CABAE496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F047B-86DA-43F3-825D-A44A57E02123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2090E9-5728-1BAA-B3D1-4C02FE89F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BAF140-98DF-4092-3550-801A6BAD3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A0856-4164-41EC-8A2C-3C76F9AB02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8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C8CA4B61-2A12-7479-61C4-DC41AA7E8992}"/>
              </a:ext>
            </a:extLst>
          </p:cNvPr>
          <p:cNvGrpSpPr/>
          <p:nvPr/>
        </p:nvGrpSpPr>
        <p:grpSpPr>
          <a:xfrm>
            <a:off x="2972258" y="1002251"/>
            <a:ext cx="6905168" cy="4528800"/>
            <a:chOff x="2972258" y="1002251"/>
            <a:chExt cx="6905168" cy="4528800"/>
          </a:xfrm>
        </p:grpSpPr>
        <p:pic>
          <p:nvPicPr>
            <p:cNvPr id="16" name="圖片 15" descr="一張含有 音樂, 弓弦樂器, 小提琴 的圖片&#10;&#10;自動產生的描述">
              <a:extLst>
                <a:ext uri="{FF2B5EF4-FFF2-40B4-BE49-F238E27FC236}">
                  <a16:creationId xmlns:a16="http://schemas.microsoft.com/office/drawing/2014/main" id="{392ACAD5-0449-B007-53C2-E182E427F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8892" y="1002251"/>
              <a:ext cx="4528800" cy="4528800"/>
            </a:xfrm>
            <a:prstGeom prst="rect">
              <a:avLst/>
            </a:prstGeom>
          </p:spPr>
        </p:pic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3A4F6F2C-CC1C-8F3D-4958-78461E67B683}"/>
                </a:ext>
              </a:extLst>
            </p:cNvPr>
            <p:cNvGrpSpPr/>
            <p:nvPr/>
          </p:nvGrpSpPr>
          <p:grpSpPr>
            <a:xfrm>
              <a:off x="2972258" y="1326949"/>
              <a:ext cx="6829890" cy="2870016"/>
              <a:chOff x="2942761" y="1326949"/>
              <a:chExt cx="6829890" cy="2870016"/>
            </a:xfrm>
          </p:grpSpPr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700ACB16-362D-8E22-80D7-D3F9B0CE3679}"/>
                  </a:ext>
                </a:extLst>
              </p:cNvPr>
              <p:cNvGrpSpPr/>
              <p:nvPr/>
            </p:nvGrpSpPr>
            <p:grpSpPr>
              <a:xfrm>
                <a:off x="2942761" y="1326949"/>
                <a:ext cx="6829890" cy="2870016"/>
                <a:chOff x="2956128" y="1326949"/>
                <a:chExt cx="7035597" cy="2870016"/>
              </a:xfrm>
            </p:grpSpPr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BA72CAC6-AF46-5182-8CC7-AA6B5CB5E491}"/>
                    </a:ext>
                  </a:extLst>
                </p:cNvPr>
                <p:cNvSpPr txBox="1"/>
                <p:nvPr/>
              </p:nvSpPr>
              <p:spPr>
                <a:xfrm>
                  <a:off x="6695767" y="1750142"/>
                  <a:ext cx="3295958" cy="12926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400" b="1" dirty="0">
                      <a:solidFill>
                        <a:srgbClr val="0070C0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琴弓</a:t>
                  </a:r>
                  <a:endParaRPr lang="en-US" altLang="zh-TW" sz="2400" b="1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  <a:p>
                  <a:r>
                    <a:rPr lang="zh-TW" altLang="en-US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摩擦琴弦發出聲音的器具。弓毛裡使用了</a:t>
                  </a:r>
                  <a:r>
                    <a:rPr lang="en-US" altLang="zh-TW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160~180</a:t>
                  </a:r>
                  <a:r>
                    <a:rPr lang="zh-TW" altLang="en-US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條馬尾條，可塗抹松香改善琴弦間摩擦力</a:t>
                  </a:r>
                </a:p>
              </p:txBody>
            </p:sp>
            <p:cxnSp>
              <p:nvCxnSpPr>
                <p:cNvPr id="9" name="直線單箭頭接點 8">
                  <a:extLst>
                    <a:ext uri="{FF2B5EF4-FFF2-40B4-BE49-F238E27FC236}">
                      <a16:creationId xmlns:a16="http://schemas.microsoft.com/office/drawing/2014/main" id="{6059508B-BF5C-0962-8634-CDC4A71ADD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240220" y="2234890"/>
                  <a:ext cx="533092" cy="1615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5D2ADDF4-A893-7B3B-EA96-D1AB752738C6}"/>
                    </a:ext>
                  </a:extLst>
                </p:cNvPr>
                <p:cNvSpPr txBox="1"/>
                <p:nvPr/>
              </p:nvSpPr>
              <p:spPr>
                <a:xfrm>
                  <a:off x="2956128" y="1326949"/>
                  <a:ext cx="214928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800" b="1" dirty="0">
                      <a:solidFill>
                        <a:srgbClr val="E8F30D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小提琴</a:t>
                  </a:r>
                  <a:r>
                    <a:rPr lang="en-US" altLang="zh-TW" sz="2800" b="1" dirty="0">
                      <a:solidFill>
                        <a:srgbClr val="E8F30D"/>
                      </a:solidFill>
                      <a:latin typeface="French Script MT" panose="03020402040607040605" pitchFamily="66" charset="0"/>
                    </a:rPr>
                    <a:t>(Violin)</a:t>
                  </a:r>
                  <a:endParaRPr lang="zh-TW" altLang="en-US" sz="2800" b="1" dirty="0">
                    <a:solidFill>
                      <a:srgbClr val="E8F30D"/>
                    </a:solidFill>
                    <a:latin typeface="French Script MT" panose="03020402040607040605" pitchFamily="66" charset="0"/>
                  </a:endParaRPr>
                </a:p>
              </p:txBody>
            </p:sp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8C5D09C1-0A76-BDD6-652C-24D83AE6FEDE}"/>
                    </a:ext>
                  </a:extLst>
                </p:cNvPr>
                <p:cNvSpPr txBox="1"/>
                <p:nvPr/>
              </p:nvSpPr>
              <p:spPr>
                <a:xfrm>
                  <a:off x="2956128" y="2627305"/>
                  <a:ext cx="1752600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400" b="1" dirty="0">
                      <a:solidFill>
                        <a:srgbClr val="0070C0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琴弦</a:t>
                  </a:r>
                  <a:endParaRPr lang="en-US" altLang="zh-TW" sz="2400" b="1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  <a:p>
                  <a:r>
                    <a:rPr lang="zh-TW" altLang="en-US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以尼龍或不銹鋼製成，由左而右變細，愈細音愈高</a:t>
                  </a:r>
                  <a:endPara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p:grpSp>
          <p:cxnSp>
            <p:nvCxnSpPr>
              <p:cNvPr id="6" name="直線單箭頭接點 5">
                <a:extLst>
                  <a:ext uri="{FF2B5EF4-FFF2-40B4-BE49-F238E27FC236}">
                    <a16:creationId xmlns:a16="http://schemas.microsoft.com/office/drawing/2014/main" id="{8C48D264-31EB-2B33-15C5-FB4971B679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4118" y="2743200"/>
                <a:ext cx="517505" cy="600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7167E7C7-3E06-2897-7BEF-205FF3E10056}"/>
                </a:ext>
              </a:extLst>
            </p:cNvPr>
            <p:cNvSpPr txBox="1"/>
            <p:nvPr/>
          </p:nvSpPr>
          <p:spPr>
            <a:xfrm>
              <a:off x="6677835" y="3429000"/>
              <a:ext cx="319959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rgbClr val="CC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為樂器中的閃亮之星。發出的聲音是弦樂器中最高的，音色也變化多端</a:t>
              </a:r>
              <a:endParaRPr lang="zh-TW" altLang="en-US" dirty="0">
                <a:solidFill>
                  <a:srgbClr val="CC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868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AAF65206-EF98-02C4-28A9-E99C9A66A7BB}"/>
              </a:ext>
            </a:extLst>
          </p:cNvPr>
          <p:cNvGrpSpPr/>
          <p:nvPr/>
        </p:nvGrpSpPr>
        <p:grpSpPr>
          <a:xfrm>
            <a:off x="2389082" y="977200"/>
            <a:ext cx="6722564" cy="4528800"/>
            <a:chOff x="4388103" y="424443"/>
            <a:chExt cx="6722564" cy="4528800"/>
          </a:xfrm>
        </p:grpSpPr>
        <p:pic>
          <p:nvPicPr>
            <p:cNvPr id="7" name="圖片 6" descr="一張含有 音樂, 弓弦樂器, 黑暗, 大提琴 的圖片&#10;&#10;自動產生的描述">
              <a:extLst>
                <a:ext uri="{FF2B5EF4-FFF2-40B4-BE49-F238E27FC236}">
                  <a16:creationId xmlns:a16="http://schemas.microsoft.com/office/drawing/2014/main" id="{93A83355-D803-0381-4D53-2C3B88AE5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2072" y="424443"/>
              <a:ext cx="4528800" cy="4528800"/>
            </a:xfrm>
            <a:prstGeom prst="rect">
              <a:avLst/>
            </a:prstGeom>
          </p:spPr>
        </p:pic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A1AE335B-5EEF-CE78-95D3-330E7E863982}"/>
                </a:ext>
              </a:extLst>
            </p:cNvPr>
            <p:cNvGrpSpPr/>
            <p:nvPr/>
          </p:nvGrpSpPr>
          <p:grpSpPr>
            <a:xfrm>
              <a:off x="4388103" y="972988"/>
              <a:ext cx="6722564" cy="3541131"/>
              <a:chOff x="2972258" y="1326949"/>
              <a:chExt cx="6722564" cy="3541131"/>
            </a:xfrm>
          </p:grpSpPr>
          <p:grpSp>
            <p:nvGrpSpPr>
              <p:cNvPr id="10" name="群組 9">
                <a:extLst>
                  <a:ext uri="{FF2B5EF4-FFF2-40B4-BE49-F238E27FC236}">
                    <a16:creationId xmlns:a16="http://schemas.microsoft.com/office/drawing/2014/main" id="{73055BE7-E6FA-1009-3497-6B111D3D70D8}"/>
                  </a:ext>
                </a:extLst>
              </p:cNvPr>
              <p:cNvGrpSpPr/>
              <p:nvPr/>
            </p:nvGrpSpPr>
            <p:grpSpPr>
              <a:xfrm>
                <a:off x="2972258" y="1326949"/>
                <a:ext cx="2086439" cy="3541131"/>
                <a:chOff x="2942761" y="1326949"/>
                <a:chExt cx="2086439" cy="3541131"/>
              </a:xfrm>
            </p:grpSpPr>
            <p:grpSp>
              <p:nvGrpSpPr>
                <p:cNvPr id="12" name="群組 11">
                  <a:extLst>
                    <a:ext uri="{FF2B5EF4-FFF2-40B4-BE49-F238E27FC236}">
                      <a16:creationId xmlns:a16="http://schemas.microsoft.com/office/drawing/2014/main" id="{38B9E70F-DE1A-EE2E-B9EF-A7B2779BE0BA}"/>
                    </a:ext>
                  </a:extLst>
                </p:cNvPr>
                <p:cNvGrpSpPr/>
                <p:nvPr/>
              </p:nvGrpSpPr>
              <p:grpSpPr>
                <a:xfrm>
                  <a:off x="2942761" y="1326949"/>
                  <a:ext cx="2086439" cy="2870016"/>
                  <a:chOff x="2956128" y="1326949"/>
                  <a:chExt cx="2149280" cy="2870016"/>
                </a:xfrm>
              </p:grpSpPr>
              <p:sp>
                <p:nvSpPr>
                  <p:cNvPr id="16" name="文字方塊 15">
                    <a:extLst>
                      <a:ext uri="{FF2B5EF4-FFF2-40B4-BE49-F238E27FC236}">
                        <a16:creationId xmlns:a16="http://schemas.microsoft.com/office/drawing/2014/main" id="{BC47DD0D-A64B-630B-21A1-DE5257E8B7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56128" y="1326949"/>
                    <a:ext cx="214928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2800" b="1" dirty="0">
                        <a:solidFill>
                          <a:srgbClr val="E8F30D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大提琴</a:t>
                    </a:r>
                    <a:r>
                      <a:rPr lang="en-US" altLang="zh-TW" sz="2800" b="1" dirty="0">
                        <a:solidFill>
                          <a:srgbClr val="E8F30D"/>
                        </a:solidFill>
                        <a:latin typeface="French Script MT" panose="03020402040607040605" pitchFamily="66" charset="0"/>
                      </a:rPr>
                      <a:t>(</a:t>
                    </a:r>
                    <a:r>
                      <a:rPr lang="en-US" altLang="zh-TW" sz="2800" b="1" dirty="0" err="1">
                        <a:solidFill>
                          <a:srgbClr val="E8F30D"/>
                        </a:solidFill>
                        <a:latin typeface="French Script MT" panose="03020402040607040605" pitchFamily="66" charset="0"/>
                      </a:rPr>
                      <a:t>Gello</a:t>
                    </a:r>
                    <a:r>
                      <a:rPr lang="en-US" altLang="zh-TW" sz="2800" b="1" dirty="0">
                        <a:solidFill>
                          <a:srgbClr val="E8F30D"/>
                        </a:solidFill>
                        <a:latin typeface="French Script MT" panose="03020402040607040605" pitchFamily="66" charset="0"/>
                      </a:rPr>
                      <a:t>)</a:t>
                    </a:r>
                    <a:endParaRPr lang="zh-TW" altLang="en-US" sz="2800" b="1" dirty="0">
                      <a:solidFill>
                        <a:srgbClr val="E8F30D"/>
                      </a:solidFill>
                      <a:latin typeface="French Script MT" panose="03020402040607040605" pitchFamily="66" charset="0"/>
                    </a:endParaRPr>
                  </a:p>
                </p:txBody>
              </p:sp>
              <p:sp>
                <p:nvSpPr>
                  <p:cNvPr id="17" name="文字方塊 16">
                    <a:extLst>
                      <a:ext uri="{FF2B5EF4-FFF2-40B4-BE49-F238E27FC236}">
                        <a16:creationId xmlns:a16="http://schemas.microsoft.com/office/drawing/2014/main" id="{5F80F521-C5F3-C552-664A-B0CA2232DF56}"/>
                      </a:ext>
                    </a:extLst>
                  </p:cNvPr>
                  <p:cNvSpPr txBox="1"/>
                  <p:nvPr/>
                </p:nvSpPr>
                <p:spPr>
                  <a:xfrm>
                    <a:off x="2956128" y="2627305"/>
                    <a:ext cx="1752600" cy="15696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2400" b="1" dirty="0">
                        <a:solidFill>
                          <a:srgbClr val="0070C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琴腳</a:t>
                    </a:r>
                    <a:endParaRPr lang="en-US" altLang="zh-TW" sz="2400" b="1" dirty="0">
                      <a:solidFill>
                        <a:srgbClr val="0070C0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  <a:p>
                    <a:r>
                      <a: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支撐樂器的伸縮金屬棒，對無法手持的大提琴是必備品</a:t>
                    </a:r>
                    <a:endParaRPr lang="en-US" altLang="zh-TW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</p:grpSp>
            <p:cxnSp>
              <p:nvCxnSpPr>
                <p:cNvPr id="13" name="直線單箭頭接點 12">
                  <a:extLst>
                    <a:ext uri="{FF2B5EF4-FFF2-40B4-BE49-F238E27FC236}">
                      <a16:creationId xmlns:a16="http://schemas.microsoft.com/office/drawing/2014/main" id="{F8DF17B1-63F6-40AE-EF4E-1A753E5BEE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5980" y="4325430"/>
                  <a:ext cx="1043220" cy="5426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399AD2F-31E8-F81F-A1F9-E1500688381D}"/>
                  </a:ext>
                </a:extLst>
              </p:cNvPr>
              <p:cNvSpPr txBox="1"/>
              <p:nvPr/>
            </p:nvSpPr>
            <p:spPr>
              <a:xfrm>
                <a:off x="6495231" y="1971675"/>
                <a:ext cx="319959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b="1" dirty="0">
                    <a:solidFill>
                      <a:srgbClr val="CC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有很多獨奏曲或協奏曲，屬於中低音樂器，為大型樂器，夾在雙腿間來演奏</a:t>
                </a:r>
                <a:endParaRPr lang="zh-TW" altLang="en-US" dirty="0">
                  <a:solidFill>
                    <a:srgbClr val="CC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298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813DF824-F703-50F9-415E-F4CEE0A45E39}"/>
              </a:ext>
            </a:extLst>
          </p:cNvPr>
          <p:cNvGrpSpPr/>
          <p:nvPr/>
        </p:nvGrpSpPr>
        <p:grpSpPr>
          <a:xfrm>
            <a:off x="2629935" y="876923"/>
            <a:ext cx="6721200" cy="4528800"/>
            <a:chOff x="3487185" y="162548"/>
            <a:chExt cx="6773781" cy="5026426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70E06744-F40C-5D27-543E-5DC8BFAF6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794" y="660174"/>
              <a:ext cx="4528800" cy="4528800"/>
            </a:xfrm>
            <a:prstGeom prst="rect">
              <a:avLst/>
            </a:prstGeom>
          </p:spPr>
        </p:pic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29589A7B-0B97-8312-C3FF-40F57CB9A514}"/>
                </a:ext>
              </a:extLst>
            </p:cNvPr>
            <p:cNvGrpSpPr/>
            <p:nvPr/>
          </p:nvGrpSpPr>
          <p:grpSpPr>
            <a:xfrm>
              <a:off x="3487185" y="162548"/>
              <a:ext cx="6773781" cy="4295562"/>
              <a:chOff x="2959316" y="402016"/>
              <a:chExt cx="6773781" cy="4610498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4B1EFEF8-92DF-E046-16E0-B077B27B73D8}"/>
                  </a:ext>
                </a:extLst>
              </p:cNvPr>
              <p:cNvGrpSpPr/>
              <p:nvPr/>
            </p:nvGrpSpPr>
            <p:grpSpPr>
              <a:xfrm>
                <a:off x="2959316" y="402016"/>
                <a:ext cx="6124375" cy="3557328"/>
                <a:chOff x="2929819" y="402016"/>
                <a:chExt cx="6124375" cy="3557328"/>
              </a:xfrm>
            </p:grpSpPr>
            <p:grpSp>
              <p:nvGrpSpPr>
                <p:cNvPr id="11" name="群組 10">
                  <a:extLst>
                    <a:ext uri="{FF2B5EF4-FFF2-40B4-BE49-F238E27FC236}">
                      <a16:creationId xmlns:a16="http://schemas.microsoft.com/office/drawing/2014/main" id="{A424831A-2E0D-A12F-0388-786DC7A3FC89}"/>
                    </a:ext>
                  </a:extLst>
                </p:cNvPr>
                <p:cNvGrpSpPr/>
                <p:nvPr/>
              </p:nvGrpSpPr>
              <p:grpSpPr>
                <a:xfrm>
                  <a:off x="2929819" y="402016"/>
                  <a:ext cx="6124375" cy="3557328"/>
                  <a:chOff x="2942796" y="402016"/>
                  <a:chExt cx="6308833" cy="3557328"/>
                </a:xfrm>
              </p:grpSpPr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6516083A-0FD7-43FC-F081-493D1BD8C863}"/>
                      </a:ext>
                    </a:extLst>
                  </p:cNvPr>
                  <p:cNvSpPr txBox="1"/>
                  <p:nvPr/>
                </p:nvSpPr>
                <p:spPr>
                  <a:xfrm>
                    <a:off x="2942796" y="834124"/>
                    <a:ext cx="2420848" cy="5232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2800" b="1" dirty="0">
                        <a:solidFill>
                          <a:srgbClr val="E8F30D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小號</a:t>
                    </a:r>
                    <a:r>
                      <a:rPr lang="en-US" altLang="zh-TW" sz="2800" b="1" dirty="0">
                        <a:solidFill>
                          <a:srgbClr val="E8F30D"/>
                        </a:solidFill>
                        <a:latin typeface="French Script MT" panose="03020402040607040605" pitchFamily="66" charset="0"/>
                      </a:rPr>
                      <a:t>(Trumpet)</a:t>
                    </a:r>
                    <a:endParaRPr lang="zh-TW" altLang="en-US" sz="2800" b="1" dirty="0">
                      <a:solidFill>
                        <a:srgbClr val="E8F30D"/>
                      </a:solidFill>
                      <a:latin typeface="French Script MT" panose="03020402040607040605" pitchFamily="66" charset="0"/>
                    </a:endParaRPr>
                  </a:p>
                </p:txBody>
              </p:sp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006E6BA8-7BAB-FE78-F1EA-E3CB8679377F}"/>
                      </a:ext>
                    </a:extLst>
                  </p:cNvPr>
                  <p:cNvSpPr txBox="1"/>
                  <p:nvPr/>
                </p:nvSpPr>
                <p:spPr>
                  <a:xfrm>
                    <a:off x="2956127" y="2089482"/>
                    <a:ext cx="1752600" cy="18698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2400" b="1" dirty="0">
                        <a:solidFill>
                          <a:srgbClr val="0070C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調節管</a:t>
                    </a:r>
                    <a:endParaRPr lang="en-US" altLang="zh-TW" sz="2400" b="1" dirty="0">
                      <a:solidFill>
                        <a:srgbClr val="0070C0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  <a:p>
                    <a:r>
                      <a: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用另一隻手滑動此管，針對活塞打造出的音高進行調整</a:t>
                    </a:r>
                    <a:endParaRPr lang="en-US" altLang="zh-TW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19" name="文字方塊 18">
                    <a:extLst>
                      <a:ext uri="{FF2B5EF4-FFF2-40B4-BE49-F238E27FC236}">
                        <a16:creationId xmlns:a16="http://schemas.microsoft.com/office/drawing/2014/main" id="{76CD3121-4495-5CE5-444E-17748E7B0AC4}"/>
                      </a:ext>
                    </a:extLst>
                  </p:cNvPr>
                  <p:cNvSpPr txBox="1"/>
                  <p:nvPr/>
                </p:nvSpPr>
                <p:spPr>
                  <a:xfrm>
                    <a:off x="7499029" y="402016"/>
                    <a:ext cx="1752600" cy="1539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2400" b="1" dirty="0">
                        <a:solidFill>
                          <a:srgbClr val="0070C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吹嘴</a:t>
                    </a:r>
                    <a:endParaRPr lang="en-US" altLang="zh-TW" sz="2400" b="1" dirty="0">
                      <a:solidFill>
                        <a:srgbClr val="0070C0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  <a:p>
                    <a:r>
                      <a: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嘴唇抵住此處並發出震動，將氣往內吹</a:t>
                    </a:r>
                    <a:endParaRPr lang="en-US" altLang="zh-TW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23" name="文字方塊 22">
                    <a:extLst>
                      <a:ext uri="{FF2B5EF4-FFF2-40B4-BE49-F238E27FC236}">
                        <a16:creationId xmlns:a16="http://schemas.microsoft.com/office/drawing/2014/main" id="{5B3FD570-CC3D-B5EA-FD5D-58122561E845}"/>
                      </a:ext>
                    </a:extLst>
                  </p:cNvPr>
                  <p:cNvSpPr txBox="1"/>
                  <p:nvPr/>
                </p:nvSpPr>
                <p:spPr>
                  <a:xfrm>
                    <a:off x="4937936" y="555362"/>
                    <a:ext cx="1752600" cy="18698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2400" b="1" dirty="0">
                        <a:solidFill>
                          <a:srgbClr val="0070C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活塞按鍵</a:t>
                    </a:r>
                    <a:endParaRPr lang="en-US" altLang="zh-TW" sz="2400" b="1" dirty="0">
                      <a:solidFill>
                        <a:srgbClr val="0070C0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  <a:p>
                    <a:r>
                      <a: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有</a:t>
                    </a:r>
                    <a:r>
                      <a: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1</a:t>
                    </a:r>
                    <a:r>
                      <a: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至</a:t>
                    </a:r>
                    <a:r>
                      <a: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3</a:t>
                    </a:r>
                    <a:r>
                      <a: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個活塞按鍵，按壓此處來改變大致音高</a:t>
                    </a:r>
                    <a:endParaRPr lang="en-US" altLang="zh-TW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</p:grpSp>
            <p:cxnSp>
              <p:nvCxnSpPr>
                <p:cNvPr id="12" name="直線單箭頭接點 11">
                  <a:extLst>
                    <a:ext uri="{FF2B5EF4-FFF2-40B4-BE49-F238E27FC236}">
                      <a16:creationId xmlns:a16="http://schemas.microsoft.com/office/drawing/2014/main" id="{A144A176-56BB-9DBD-F258-60F1697B76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44118" y="2999125"/>
                  <a:ext cx="728489" cy="49942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單箭頭接點 19">
                  <a:extLst>
                    <a:ext uri="{FF2B5EF4-FFF2-40B4-BE49-F238E27FC236}">
                      <a16:creationId xmlns:a16="http://schemas.microsoft.com/office/drawing/2014/main" id="{D19B27AE-9161-932C-3F03-73E951A276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53109" y="861398"/>
                  <a:ext cx="299728" cy="7271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單箭頭接點 23">
                  <a:extLst>
                    <a:ext uri="{FF2B5EF4-FFF2-40B4-BE49-F238E27FC236}">
                      <a16:creationId xmlns:a16="http://schemas.microsoft.com/office/drawing/2014/main" id="{840570A0-37C9-F25E-0B88-D579282E5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90681" y="2387884"/>
                  <a:ext cx="181926" cy="3156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285B68A-A1F0-7E5B-4CC4-D2AAD93B0B5C}"/>
                  </a:ext>
                </a:extLst>
              </p:cNvPr>
              <p:cNvSpPr txBox="1"/>
              <p:nvPr/>
            </p:nvSpPr>
            <p:spPr>
              <a:xfrm>
                <a:off x="6533506" y="3327772"/>
                <a:ext cx="3199591" cy="1684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b="1" dirty="0">
                    <a:solidFill>
                      <a:srgbClr val="CC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銅管樂器的代表，可發出高音，有時擔任獨奏部分，在爵士樂也相當重要</a:t>
                </a:r>
                <a:endParaRPr lang="zh-TW" altLang="en-US" dirty="0">
                  <a:solidFill>
                    <a:srgbClr val="CC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278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432EEF3A-0C71-73A1-299F-D7B20DE9783B}"/>
              </a:ext>
            </a:extLst>
          </p:cNvPr>
          <p:cNvGrpSpPr/>
          <p:nvPr/>
        </p:nvGrpSpPr>
        <p:grpSpPr>
          <a:xfrm>
            <a:off x="2629935" y="1020293"/>
            <a:ext cx="6818516" cy="4492800"/>
            <a:chOff x="2629935" y="1020293"/>
            <a:chExt cx="6818516" cy="4492800"/>
          </a:xfrm>
        </p:grpSpPr>
        <p:pic>
          <p:nvPicPr>
            <p:cNvPr id="20" name="圖片 19" descr="一張含有 黃銅, 音樂 的圖片&#10;&#10;自動產生的描述">
              <a:extLst>
                <a:ext uri="{FF2B5EF4-FFF2-40B4-BE49-F238E27FC236}">
                  <a16:creationId xmlns:a16="http://schemas.microsoft.com/office/drawing/2014/main" id="{399D1524-EC33-058A-2988-550A2AA6F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6777" y="1020293"/>
              <a:ext cx="4492800" cy="4492800"/>
            </a:xfrm>
            <a:prstGeom prst="rect">
              <a:avLst/>
            </a:prstGeom>
          </p:spPr>
        </p:pic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B0CDE0DF-6788-9F5A-6D39-38AB5D2FEBAB}"/>
                </a:ext>
              </a:extLst>
            </p:cNvPr>
            <p:cNvGrpSpPr/>
            <p:nvPr/>
          </p:nvGrpSpPr>
          <p:grpSpPr>
            <a:xfrm>
              <a:off x="2629935" y="1239657"/>
              <a:ext cx="6818516" cy="3403112"/>
              <a:chOff x="2959316" y="834124"/>
              <a:chExt cx="6871858" cy="4053967"/>
            </a:xfrm>
          </p:grpSpPr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D17A5A97-3349-7C8B-0D34-1E77F4B04981}"/>
                  </a:ext>
                </a:extLst>
              </p:cNvPr>
              <p:cNvGrpSpPr/>
              <p:nvPr/>
            </p:nvGrpSpPr>
            <p:grpSpPr>
              <a:xfrm>
                <a:off x="2959316" y="834124"/>
                <a:ext cx="6699419" cy="4053967"/>
                <a:chOff x="2929819" y="834124"/>
                <a:chExt cx="6699419" cy="4053967"/>
              </a:xfrm>
            </p:grpSpPr>
            <p:grpSp>
              <p:nvGrpSpPr>
                <p:cNvPr id="9" name="群組 8">
                  <a:extLst>
                    <a:ext uri="{FF2B5EF4-FFF2-40B4-BE49-F238E27FC236}">
                      <a16:creationId xmlns:a16="http://schemas.microsoft.com/office/drawing/2014/main" id="{9230A7E6-EE76-9005-1311-81B45019E168}"/>
                    </a:ext>
                  </a:extLst>
                </p:cNvPr>
                <p:cNvGrpSpPr/>
                <p:nvPr/>
              </p:nvGrpSpPr>
              <p:grpSpPr>
                <a:xfrm>
                  <a:off x="2929819" y="834124"/>
                  <a:ext cx="6699419" cy="4053967"/>
                  <a:chOff x="2942796" y="834124"/>
                  <a:chExt cx="6901197" cy="4053967"/>
                </a:xfrm>
              </p:grpSpPr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9D7BEEEA-E568-80B3-80F2-AFC1BBE78D6C}"/>
                      </a:ext>
                    </a:extLst>
                  </p:cNvPr>
                  <p:cNvSpPr txBox="1"/>
                  <p:nvPr/>
                </p:nvSpPr>
                <p:spPr>
                  <a:xfrm>
                    <a:off x="2942796" y="834124"/>
                    <a:ext cx="2420848" cy="6232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2800" b="1" dirty="0">
                        <a:solidFill>
                          <a:srgbClr val="E8F30D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法國號</a:t>
                    </a:r>
                    <a:r>
                      <a:rPr lang="en-US" altLang="zh-TW" sz="2800" b="1" dirty="0">
                        <a:solidFill>
                          <a:srgbClr val="E8F30D"/>
                        </a:solidFill>
                        <a:latin typeface="French Script MT" panose="03020402040607040605" pitchFamily="66" charset="0"/>
                      </a:rPr>
                      <a:t>(Horn)</a:t>
                    </a:r>
                    <a:endParaRPr lang="zh-TW" altLang="en-US" sz="2800" b="1" dirty="0">
                      <a:solidFill>
                        <a:srgbClr val="E8F30D"/>
                      </a:solidFill>
                      <a:latin typeface="French Script MT" panose="03020402040607040605" pitchFamily="66" charset="0"/>
                    </a:endParaRPr>
                  </a:p>
                </p:txBody>
              </p:sp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24BA9927-1CF7-D152-CB85-6D182C30BE96}"/>
                      </a:ext>
                    </a:extLst>
                  </p:cNvPr>
                  <p:cNvSpPr txBox="1"/>
                  <p:nvPr/>
                </p:nvSpPr>
                <p:spPr>
                  <a:xfrm>
                    <a:off x="2956127" y="2089479"/>
                    <a:ext cx="1752600" cy="25298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2400" b="1" dirty="0">
                        <a:solidFill>
                          <a:srgbClr val="0070C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喇叭口</a:t>
                    </a:r>
                    <a:endParaRPr lang="en-US" altLang="zh-TW" sz="2400" b="1" dirty="0">
                      <a:solidFill>
                        <a:srgbClr val="0070C0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  <a:p>
                    <a:r>
                      <a: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發出聲音的部位，唯有法國號會在吹奏時把手伸入其中，讓音色與音高產生變化</a:t>
                    </a:r>
                    <a:endParaRPr lang="en-US" altLang="zh-TW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15" name="文字方塊 14">
                    <a:extLst>
                      <a:ext uri="{FF2B5EF4-FFF2-40B4-BE49-F238E27FC236}">
                        <a16:creationId xmlns:a16="http://schemas.microsoft.com/office/drawing/2014/main" id="{93EA887F-242A-D1DB-335E-3D11B22DC382}"/>
                      </a:ext>
                    </a:extLst>
                  </p:cNvPr>
                  <p:cNvSpPr txBox="1"/>
                  <p:nvPr/>
                </p:nvSpPr>
                <p:spPr>
                  <a:xfrm>
                    <a:off x="7251813" y="3018229"/>
                    <a:ext cx="2592180" cy="18698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2400" b="1" dirty="0">
                        <a:solidFill>
                          <a:srgbClr val="0070C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轉閥</a:t>
                    </a:r>
                    <a:endParaRPr lang="en-US" altLang="zh-TW" sz="2400" b="1" dirty="0">
                      <a:solidFill>
                        <a:srgbClr val="0070C0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  <a:p>
                    <a:r>
                      <a: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有</a:t>
                    </a:r>
                    <a:r>
                      <a: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1~4</a:t>
                    </a:r>
                    <a:r>
                      <a: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個轉閥，用以改變音高，法國號也有多個調節音管與活塞按鍵，構造十分複雜</a:t>
                    </a:r>
                    <a:endParaRPr lang="en-US" altLang="zh-TW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</p:grpSp>
            <p:cxnSp>
              <p:nvCxnSpPr>
                <p:cNvPr id="10" name="直線單箭頭接點 9">
                  <a:extLst>
                    <a:ext uri="{FF2B5EF4-FFF2-40B4-BE49-F238E27FC236}">
                      <a16:creationId xmlns:a16="http://schemas.microsoft.com/office/drawing/2014/main" id="{E059EA9D-E018-B73C-2BE2-49D89A812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11819" y="1941903"/>
                  <a:ext cx="732299" cy="2703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單箭頭接點 10">
                  <a:extLst>
                    <a:ext uri="{FF2B5EF4-FFF2-40B4-BE49-F238E27FC236}">
                      <a16:creationId xmlns:a16="http://schemas.microsoft.com/office/drawing/2014/main" id="{98439708-0A0E-B473-B135-9ABF9E3998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79007" y="4255714"/>
                  <a:ext cx="833842" cy="60480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D75806F-5E8E-9347-1B18-40E628810D73}"/>
                  </a:ext>
                </a:extLst>
              </p:cNvPr>
              <p:cNvSpPr txBox="1"/>
              <p:nvPr/>
            </p:nvSpPr>
            <p:spPr>
              <a:xfrm>
                <a:off x="6631583" y="1099533"/>
                <a:ext cx="3199591" cy="1869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b="1" dirty="0">
                    <a:solidFill>
                      <a:srgbClr val="CC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外型近似蝸牛，吹奏出的聲音如木管樂器般柔和，莫札特的法國號協奏曲名聞遐邇</a:t>
                </a:r>
                <a:endParaRPr lang="zh-TW" altLang="en-US" dirty="0">
                  <a:solidFill>
                    <a:srgbClr val="CC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347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>
            <a:extLst>
              <a:ext uri="{FF2B5EF4-FFF2-40B4-BE49-F238E27FC236}">
                <a16:creationId xmlns:a16="http://schemas.microsoft.com/office/drawing/2014/main" id="{6BE3B498-E015-AC2F-0C01-115D581986B1}"/>
              </a:ext>
            </a:extLst>
          </p:cNvPr>
          <p:cNvGrpSpPr/>
          <p:nvPr/>
        </p:nvGrpSpPr>
        <p:grpSpPr>
          <a:xfrm>
            <a:off x="2600438" y="1239657"/>
            <a:ext cx="6978282" cy="3892863"/>
            <a:chOff x="2600438" y="1239657"/>
            <a:chExt cx="6978282" cy="3892863"/>
          </a:xfrm>
        </p:grpSpPr>
        <p:pic>
          <p:nvPicPr>
            <p:cNvPr id="7" name="圖片 6" descr="一張含有 工具​​ 的圖片&#10;&#10;自動產生的描述">
              <a:extLst>
                <a:ext uri="{FF2B5EF4-FFF2-40B4-BE49-F238E27FC236}">
                  <a16:creationId xmlns:a16="http://schemas.microsoft.com/office/drawing/2014/main" id="{A296E6BA-26E6-EE18-DDF7-4A3AF2F70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4146" y="1725480"/>
              <a:ext cx="4492800" cy="3407040"/>
            </a:xfrm>
            <a:prstGeom prst="rect">
              <a:avLst/>
            </a:prstGeom>
          </p:spPr>
        </p:pic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AC1B76F3-603D-91B9-826C-0C8037BB2258}"/>
                </a:ext>
              </a:extLst>
            </p:cNvPr>
            <p:cNvGrpSpPr/>
            <p:nvPr/>
          </p:nvGrpSpPr>
          <p:grpSpPr>
            <a:xfrm>
              <a:off x="2600438" y="1239657"/>
              <a:ext cx="6978282" cy="3218367"/>
              <a:chOff x="2959316" y="834124"/>
              <a:chExt cx="7032874" cy="2904012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6B305CA3-9BF3-8291-FD53-7358974B20E0}"/>
                  </a:ext>
                </a:extLst>
              </p:cNvPr>
              <p:cNvGrpSpPr/>
              <p:nvPr/>
            </p:nvGrpSpPr>
            <p:grpSpPr>
              <a:xfrm>
                <a:off x="2959316" y="834124"/>
                <a:ext cx="7032874" cy="2904012"/>
                <a:chOff x="2929819" y="834124"/>
                <a:chExt cx="7032874" cy="2904012"/>
              </a:xfrm>
            </p:grpSpPr>
            <p:grpSp>
              <p:nvGrpSpPr>
                <p:cNvPr id="13" name="群組 12">
                  <a:extLst>
                    <a:ext uri="{FF2B5EF4-FFF2-40B4-BE49-F238E27FC236}">
                      <a16:creationId xmlns:a16="http://schemas.microsoft.com/office/drawing/2014/main" id="{17F40A16-E5D5-71C7-4C99-FF3A6D127290}"/>
                    </a:ext>
                  </a:extLst>
                </p:cNvPr>
                <p:cNvGrpSpPr/>
                <p:nvPr/>
              </p:nvGrpSpPr>
              <p:grpSpPr>
                <a:xfrm>
                  <a:off x="2929819" y="834124"/>
                  <a:ext cx="7032874" cy="2904012"/>
                  <a:chOff x="2942796" y="834124"/>
                  <a:chExt cx="7244695" cy="2904012"/>
                </a:xfrm>
              </p:grpSpPr>
              <p:sp>
                <p:nvSpPr>
                  <p:cNvPr id="16" name="文字方塊 15">
                    <a:extLst>
                      <a:ext uri="{FF2B5EF4-FFF2-40B4-BE49-F238E27FC236}">
                        <a16:creationId xmlns:a16="http://schemas.microsoft.com/office/drawing/2014/main" id="{F8DC51D1-21B3-C4EA-533A-25C661EDF7DA}"/>
                      </a:ext>
                    </a:extLst>
                  </p:cNvPr>
                  <p:cNvSpPr txBox="1"/>
                  <p:nvPr/>
                </p:nvSpPr>
                <p:spPr>
                  <a:xfrm>
                    <a:off x="2942796" y="834124"/>
                    <a:ext cx="2420848" cy="6232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2800" b="1" dirty="0">
                        <a:solidFill>
                          <a:srgbClr val="E8F30D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長笛</a:t>
                    </a:r>
                    <a:r>
                      <a:rPr lang="en-US" altLang="zh-TW" sz="2800" b="1" dirty="0">
                        <a:solidFill>
                          <a:srgbClr val="E8F30D"/>
                        </a:solidFill>
                        <a:latin typeface="French Script MT" panose="03020402040607040605" pitchFamily="66" charset="0"/>
                      </a:rPr>
                      <a:t>(Flute)</a:t>
                    </a:r>
                    <a:endParaRPr lang="zh-TW" altLang="en-US" sz="2800" b="1" dirty="0">
                      <a:solidFill>
                        <a:srgbClr val="E8F30D"/>
                      </a:solidFill>
                      <a:latin typeface="French Script MT" panose="03020402040607040605" pitchFamily="66" charset="0"/>
                    </a:endParaRPr>
                  </a:p>
                </p:txBody>
              </p:sp>
              <p:sp>
                <p:nvSpPr>
                  <p:cNvPr id="17" name="文字方塊 16">
                    <a:extLst>
                      <a:ext uri="{FF2B5EF4-FFF2-40B4-BE49-F238E27FC236}">
                        <a16:creationId xmlns:a16="http://schemas.microsoft.com/office/drawing/2014/main" id="{5C4BB637-F904-0CED-FD5B-3EAF866990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56128" y="2571735"/>
                    <a:ext cx="1941631" cy="11664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2400" b="1" dirty="0">
                        <a:solidFill>
                          <a:srgbClr val="0070C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按鍵</a:t>
                    </a:r>
                    <a:endParaRPr lang="en-US" altLang="zh-TW" sz="2400" b="1" dirty="0">
                      <a:solidFill>
                        <a:srgbClr val="0070C0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  <a:p>
                    <a:r>
                      <a: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用以遮覆開在管身上的音孔，按壓便能改變音高</a:t>
                    </a:r>
                    <a:endParaRPr lang="en-US" altLang="zh-TW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18" name="文字方塊 17">
                    <a:extLst>
                      <a:ext uri="{FF2B5EF4-FFF2-40B4-BE49-F238E27FC236}">
                        <a16:creationId xmlns:a16="http://schemas.microsoft.com/office/drawing/2014/main" id="{D59644C8-AE93-9063-DDE9-EF97C9404B7E}"/>
                      </a:ext>
                    </a:extLst>
                  </p:cNvPr>
                  <p:cNvSpPr txBox="1"/>
                  <p:nvPr/>
                </p:nvSpPr>
                <p:spPr>
                  <a:xfrm>
                    <a:off x="7963950" y="2613161"/>
                    <a:ext cx="2223541" cy="91645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2400" b="1" dirty="0">
                        <a:solidFill>
                          <a:srgbClr val="0070C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唇墊</a:t>
                    </a:r>
                  </a:p>
                  <a:p>
                    <a:r>
                      <a: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下唇抵著中央的開孔，往內吹氣</a:t>
                    </a:r>
                    <a:endParaRPr lang="en-US" altLang="zh-TW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</p:grpSp>
            <p:cxnSp>
              <p:nvCxnSpPr>
                <p:cNvPr id="14" name="直線單箭頭接點 13">
                  <a:extLst>
                    <a:ext uri="{FF2B5EF4-FFF2-40B4-BE49-F238E27FC236}">
                      <a16:creationId xmlns:a16="http://schemas.microsoft.com/office/drawing/2014/main" id="{4DF48234-11D7-41F1-F86C-EF18A576BC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24070" y="2474709"/>
                  <a:ext cx="703552" cy="2615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單箭頭接點 14">
                  <a:extLst>
                    <a:ext uri="{FF2B5EF4-FFF2-40B4-BE49-F238E27FC236}">
                      <a16:creationId xmlns:a16="http://schemas.microsoft.com/office/drawing/2014/main" id="{D340FFD2-A254-DB7E-48DC-011E6A5FF35D}"/>
                    </a:ext>
                  </a:extLst>
                </p:cNvPr>
                <p:cNvCxnSpPr>
                  <a:cxnSpLocks/>
                  <a:stCxn id="18" idx="1"/>
                </p:cNvCxnSpPr>
                <p:nvPr/>
              </p:nvCxnSpPr>
              <p:spPr>
                <a:xfrm flipH="1">
                  <a:off x="7182290" y="3071390"/>
                  <a:ext cx="621873" cy="4582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3BF7AE41-1480-3621-11CD-4E0032E3B5B4}"/>
                  </a:ext>
                </a:extLst>
              </p:cNvPr>
              <p:cNvSpPr txBox="1"/>
              <p:nvPr/>
            </p:nvSpPr>
            <p:spPr>
              <a:xfrm>
                <a:off x="6631583" y="921229"/>
                <a:ext cx="3199591" cy="1749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b="1" dirty="0">
                    <a:solidFill>
                      <a:srgbClr val="CC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以前為木製，現在則大多為金屬製，屬於橫笛，發出的聲音高亢清亮，也有許多獨奏曲</a:t>
                </a:r>
                <a:endParaRPr lang="zh-TW" altLang="en-US" dirty="0">
                  <a:solidFill>
                    <a:srgbClr val="CC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165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869FBBD7-DF5A-95EB-ECB8-34C198CBEF3B}"/>
              </a:ext>
            </a:extLst>
          </p:cNvPr>
          <p:cNvGrpSpPr/>
          <p:nvPr/>
        </p:nvGrpSpPr>
        <p:grpSpPr>
          <a:xfrm>
            <a:off x="2600438" y="964872"/>
            <a:ext cx="6784153" cy="4492800"/>
            <a:chOff x="2600438" y="964872"/>
            <a:chExt cx="6784153" cy="4492800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C6098AF8-64DC-BF8D-8FC9-E08E71F48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3280" y="964872"/>
              <a:ext cx="4492800" cy="4492800"/>
            </a:xfrm>
            <a:prstGeom prst="rect">
              <a:avLst/>
            </a:prstGeom>
          </p:spPr>
        </p:pic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D630A927-AD77-5F48-12E9-C4325A629B4E}"/>
                </a:ext>
              </a:extLst>
            </p:cNvPr>
            <p:cNvGrpSpPr/>
            <p:nvPr/>
          </p:nvGrpSpPr>
          <p:grpSpPr>
            <a:xfrm>
              <a:off x="2600438" y="1239657"/>
              <a:ext cx="6784153" cy="3974499"/>
              <a:chOff x="2959316" y="834124"/>
              <a:chExt cx="6837226" cy="3586289"/>
            </a:xfrm>
          </p:grpSpPr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1BA44C9D-DF99-54C0-D4A4-F6D361A8FFE2}"/>
                  </a:ext>
                </a:extLst>
              </p:cNvPr>
              <p:cNvGrpSpPr/>
              <p:nvPr/>
            </p:nvGrpSpPr>
            <p:grpSpPr>
              <a:xfrm>
                <a:off x="2959316" y="834124"/>
                <a:ext cx="4818692" cy="3586289"/>
                <a:chOff x="2929819" y="834124"/>
                <a:chExt cx="4818692" cy="3586289"/>
              </a:xfrm>
            </p:grpSpPr>
            <p:grpSp>
              <p:nvGrpSpPr>
                <p:cNvPr id="9" name="群組 8">
                  <a:extLst>
                    <a:ext uri="{FF2B5EF4-FFF2-40B4-BE49-F238E27FC236}">
                      <a16:creationId xmlns:a16="http://schemas.microsoft.com/office/drawing/2014/main" id="{851AF3D6-691E-42EC-8884-6DC4998809E2}"/>
                    </a:ext>
                  </a:extLst>
                </p:cNvPr>
                <p:cNvGrpSpPr/>
                <p:nvPr/>
              </p:nvGrpSpPr>
              <p:grpSpPr>
                <a:xfrm>
                  <a:off x="2929819" y="834124"/>
                  <a:ext cx="4818692" cy="3586289"/>
                  <a:chOff x="2942796" y="834124"/>
                  <a:chExt cx="4963825" cy="3586289"/>
                </a:xfrm>
              </p:grpSpPr>
              <p:sp>
                <p:nvSpPr>
                  <p:cNvPr id="12" name="文字方塊 11">
                    <a:extLst>
                      <a:ext uri="{FF2B5EF4-FFF2-40B4-BE49-F238E27FC236}">
                        <a16:creationId xmlns:a16="http://schemas.microsoft.com/office/drawing/2014/main" id="{1B583D21-C630-A120-4B93-F8365D47827C}"/>
                      </a:ext>
                    </a:extLst>
                  </p:cNvPr>
                  <p:cNvSpPr txBox="1"/>
                  <p:nvPr/>
                </p:nvSpPr>
                <p:spPr>
                  <a:xfrm>
                    <a:off x="2942796" y="834124"/>
                    <a:ext cx="2420848" cy="4721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2800" b="1" dirty="0">
                        <a:solidFill>
                          <a:srgbClr val="E8F30D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單簧管</a:t>
                    </a:r>
                    <a:r>
                      <a:rPr lang="en-US" altLang="zh-TW" sz="2800" b="1" dirty="0">
                        <a:solidFill>
                          <a:srgbClr val="E8F30D"/>
                        </a:solidFill>
                        <a:latin typeface="French Script MT" panose="03020402040607040605" pitchFamily="66" charset="0"/>
                      </a:rPr>
                      <a:t>(</a:t>
                    </a:r>
                    <a:r>
                      <a:rPr lang="en-US" altLang="zh-TW" sz="2800" b="1" dirty="0" err="1">
                        <a:solidFill>
                          <a:srgbClr val="E8F30D"/>
                        </a:solidFill>
                        <a:latin typeface="French Script MT" panose="03020402040607040605" pitchFamily="66" charset="0"/>
                      </a:rPr>
                      <a:t>Glarinet</a:t>
                    </a:r>
                    <a:r>
                      <a:rPr lang="en-US" altLang="zh-TW" sz="2800" b="1" dirty="0">
                        <a:solidFill>
                          <a:srgbClr val="E8F30D"/>
                        </a:solidFill>
                        <a:latin typeface="French Script MT" panose="03020402040607040605" pitchFamily="66" charset="0"/>
                      </a:rPr>
                      <a:t>)</a:t>
                    </a:r>
                    <a:endParaRPr lang="zh-TW" altLang="en-US" sz="2800" b="1" dirty="0">
                      <a:solidFill>
                        <a:srgbClr val="E8F30D"/>
                      </a:solidFill>
                      <a:latin typeface="French Script MT" panose="03020402040607040605" pitchFamily="66" charset="0"/>
                    </a:endParaRPr>
                  </a:p>
                </p:txBody>
              </p:sp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6A9E9949-ED00-ED01-DAE6-A897C5AD91D5}"/>
                      </a:ext>
                    </a:extLst>
                  </p:cNvPr>
                  <p:cNvSpPr txBox="1"/>
                  <p:nvPr/>
                </p:nvSpPr>
                <p:spPr>
                  <a:xfrm>
                    <a:off x="5000636" y="3004070"/>
                    <a:ext cx="2905985" cy="14163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2400" b="1" dirty="0">
                        <a:solidFill>
                          <a:srgbClr val="0070C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按鍵</a:t>
                    </a:r>
                    <a:endParaRPr lang="en-US" altLang="zh-TW" sz="2400" b="1" dirty="0">
                      <a:solidFill>
                        <a:srgbClr val="0070C0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  <a:p>
                    <a:r>
                      <a: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用以遮覆開在管身上的音孔，有些地方的構造是連棟的，只要按壓一個鍵就能同時帶動其他地方</a:t>
                    </a:r>
                    <a:endParaRPr lang="en-US" altLang="zh-TW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EF49F2F4-40A3-FB20-3435-0AC9EDCA356C}"/>
                      </a:ext>
                    </a:extLst>
                  </p:cNvPr>
                  <p:cNvSpPr txBox="1"/>
                  <p:nvPr/>
                </p:nvSpPr>
                <p:spPr>
                  <a:xfrm>
                    <a:off x="3461238" y="1218564"/>
                    <a:ext cx="2148297" cy="14163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2400" b="1" dirty="0">
                        <a:solidFill>
                          <a:srgbClr val="0070C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吹嘴</a:t>
                    </a:r>
                  </a:p>
                  <a:p>
                    <a:r>
                      <a: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加了植物蘆葦製成的板子</a:t>
                    </a:r>
                    <a:r>
                      <a: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(</a:t>
                    </a:r>
                    <a:r>
                      <a: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簧片</a:t>
                    </a:r>
                    <a:r>
                      <a: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)</a:t>
                    </a:r>
                    <a:r>
                      <a: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，往內吹氣使之振動來發聲</a:t>
                    </a:r>
                    <a:endParaRPr lang="en-US" altLang="zh-TW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</p:grpSp>
            <p:cxnSp>
              <p:nvCxnSpPr>
                <p:cNvPr id="10" name="直線單箭頭接點 9">
                  <a:extLst>
                    <a:ext uri="{FF2B5EF4-FFF2-40B4-BE49-F238E27FC236}">
                      <a16:creationId xmlns:a16="http://schemas.microsoft.com/office/drawing/2014/main" id="{4975DE0C-50F9-23F6-2C10-47844C41F4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79886" y="2723676"/>
                  <a:ext cx="475120" cy="44012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單箭頭接點 10">
                  <a:extLst>
                    <a:ext uri="{FF2B5EF4-FFF2-40B4-BE49-F238E27FC236}">
                      <a16:creationId xmlns:a16="http://schemas.microsoft.com/office/drawing/2014/main" id="{4CC3DA7C-A9F4-0F07-11C7-8129053D9D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34394" y="899857"/>
                  <a:ext cx="1943891" cy="60994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36F86CE-C47D-207E-6C32-A103D31006BE}"/>
                  </a:ext>
                </a:extLst>
              </p:cNvPr>
              <p:cNvSpPr txBox="1"/>
              <p:nvPr/>
            </p:nvSpPr>
            <p:spPr>
              <a:xfrm>
                <a:off x="6596951" y="1584587"/>
                <a:ext cx="3199591" cy="1749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b="1" dirty="0">
                    <a:solidFill>
                      <a:srgbClr val="CC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從高音到低音，不但音域很廣，連音色也很豐富，因此大多用來吹奏主旋律，管體為木製</a:t>
                </a:r>
                <a:endParaRPr lang="zh-TW" altLang="en-US" dirty="0">
                  <a:solidFill>
                    <a:srgbClr val="CC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9188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632BFCFBECC941B9732232E3B030EC" ma:contentTypeVersion="10" ma:contentTypeDescription="Create a new document." ma:contentTypeScope="" ma:versionID="c9ebf926e3f2a0881c075d8077689776">
  <xsd:schema xmlns:xsd="http://www.w3.org/2001/XMLSchema" xmlns:xs="http://www.w3.org/2001/XMLSchema" xmlns:p="http://schemas.microsoft.com/office/2006/metadata/properties" xmlns:ns3="47d680f3-7eb5-4975-8142-176dc3e47e21" xmlns:ns4="6e361d9f-ac87-46ff-b584-f411ac9c9a8f" targetNamespace="http://schemas.microsoft.com/office/2006/metadata/properties" ma:root="true" ma:fieldsID="dc460f0616c9005e11e8a2d00b1e0558" ns3:_="" ns4:_="">
    <xsd:import namespace="47d680f3-7eb5-4975-8142-176dc3e47e21"/>
    <xsd:import namespace="6e361d9f-ac87-46ff-b584-f411ac9c9a8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680f3-7eb5-4975-8142-176dc3e47e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361d9f-ac87-46ff-b584-f411ac9c9a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D952F3-91B1-48BE-9DD0-4F1340C63025}">
  <ds:schemaRefs>
    <ds:schemaRef ds:uri="47d680f3-7eb5-4975-8142-176dc3e47e2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e361d9f-ac87-46ff-b584-f411ac9c9a8f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A810775-C68F-4347-9F41-542A2BA947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d680f3-7eb5-4975-8142-176dc3e47e21"/>
    <ds:schemaRef ds:uri="6e361d9f-ac87-46ff-b584-f411ac9c9a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D71C7E1-27E2-404F-9C00-BE77765DE3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405</Words>
  <Application>Microsoft Office PowerPoint</Application>
  <PresentationFormat>寬螢幕</PresentationFormat>
  <Paragraphs>36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標楷體</vt:lpstr>
      <vt:lpstr>Arial</vt:lpstr>
      <vt:lpstr>Calibri</vt:lpstr>
      <vt:lpstr>Calibri Light</vt:lpstr>
      <vt:lpstr>French Script MT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晏丞 劉</dc:creator>
  <cp:lastModifiedBy>晏丞 劉</cp:lastModifiedBy>
  <cp:revision>29</cp:revision>
  <dcterms:created xsi:type="dcterms:W3CDTF">2022-11-30T03:03:29Z</dcterms:created>
  <dcterms:modified xsi:type="dcterms:W3CDTF">2022-12-01T14:52:33Z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0x0101007E632BFCFBECC941B9732232E3B030EC</vt:lpwstr>
  </property>
</Properties>
</file>