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CCB729-96CA-41FB-A733-E8E9D8C1ACC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25887DC-A999-49AD-A191-B7D894809DE4}">
      <dgm:prSet/>
      <dgm:spPr/>
      <dgm:t>
        <a:bodyPr/>
        <a:lstStyle/>
        <a:p>
          <a:pPr>
            <a:defRPr cap="all"/>
          </a:pPr>
          <a:r>
            <a:rPr lang="en-US"/>
            <a:t>Thank You! </a:t>
          </a:r>
        </a:p>
      </dgm:t>
    </dgm:pt>
    <dgm:pt modelId="{65474D06-D473-4E93-9872-5A916CC836CD}" type="parTrans" cxnId="{E6DF80FC-5C62-41BF-9CCB-46C9BC7D432D}">
      <dgm:prSet/>
      <dgm:spPr/>
      <dgm:t>
        <a:bodyPr/>
        <a:lstStyle/>
        <a:p>
          <a:endParaRPr lang="en-US"/>
        </a:p>
      </dgm:t>
    </dgm:pt>
    <dgm:pt modelId="{FCFF90EC-B439-4D47-9BB8-0FE190EEFB60}" type="sibTrans" cxnId="{E6DF80FC-5C62-41BF-9CCB-46C9BC7D432D}">
      <dgm:prSet/>
      <dgm:spPr/>
      <dgm:t>
        <a:bodyPr/>
        <a:lstStyle/>
        <a:p>
          <a:endParaRPr lang="en-US"/>
        </a:p>
      </dgm:t>
    </dgm:pt>
    <dgm:pt modelId="{3965BB0B-AEAA-4D87-8EC3-0796CF56A603}">
      <dgm:prSet/>
      <dgm:spPr/>
      <dgm:t>
        <a:bodyPr/>
        <a:lstStyle/>
        <a:p>
          <a:pPr>
            <a:defRPr cap="all"/>
          </a:pPr>
          <a:r>
            <a:rPr lang="en-US"/>
            <a:t>Email: alwaliwaail@gmail.com</a:t>
          </a:r>
        </a:p>
      </dgm:t>
    </dgm:pt>
    <dgm:pt modelId="{28E00E31-8995-47A0-AF29-506DEC5B7CFD}" type="parTrans" cxnId="{3225CFD2-4B19-4AF9-B203-A522F871A55B}">
      <dgm:prSet/>
      <dgm:spPr/>
      <dgm:t>
        <a:bodyPr/>
        <a:lstStyle/>
        <a:p>
          <a:endParaRPr lang="en-US"/>
        </a:p>
      </dgm:t>
    </dgm:pt>
    <dgm:pt modelId="{AB747341-0225-4B85-9E5A-D6ACB83AE52D}" type="sibTrans" cxnId="{3225CFD2-4B19-4AF9-B203-A522F871A55B}">
      <dgm:prSet/>
      <dgm:spPr/>
      <dgm:t>
        <a:bodyPr/>
        <a:lstStyle/>
        <a:p>
          <a:endParaRPr lang="en-US"/>
        </a:p>
      </dgm:t>
    </dgm:pt>
    <dgm:pt modelId="{D9007B7C-026F-44CE-83C2-9D8F0EAC02BF}">
      <dgm:prSet/>
      <dgm:spPr/>
      <dgm:t>
        <a:bodyPr/>
        <a:lstStyle/>
        <a:p>
          <a:pPr>
            <a:defRPr cap="all"/>
          </a:pPr>
          <a:r>
            <a:rPr lang="en-US"/>
            <a:t>GitHub: @WaailAbdalla</a:t>
          </a:r>
        </a:p>
      </dgm:t>
    </dgm:pt>
    <dgm:pt modelId="{33A50896-4D91-4046-B1FB-26E37394A08C}" type="parTrans" cxnId="{15509EA9-8845-448E-95FE-E9D9D903F202}">
      <dgm:prSet/>
      <dgm:spPr/>
      <dgm:t>
        <a:bodyPr/>
        <a:lstStyle/>
        <a:p>
          <a:endParaRPr lang="en-US"/>
        </a:p>
      </dgm:t>
    </dgm:pt>
    <dgm:pt modelId="{608CFCFE-875E-4034-A364-40294BEDE3FA}" type="sibTrans" cxnId="{15509EA9-8845-448E-95FE-E9D9D903F202}">
      <dgm:prSet/>
      <dgm:spPr/>
      <dgm:t>
        <a:bodyPr/>
        <a:lstStyle/>
        <a:p>
          <a:endParaRPr lang="en-US"/>
        </a:p>
      </dgm:t>
    </dgm:pt>
    <dgm:pt modelId="{E0D4C24E-9EF6-4906-BBA7-A7FDE60CE087}" type="pres">
      <dgm:prSet presAssocID="{5ACCB729-96CA-41FB-A733-E8E9D8C1ACC8}" presName="root" presStyleCnt="0">
        <dgm:presLayoutVars>
          <dgm:dir/>
          <dgm:resizeHandles val="exact"/>
        </dgm:presLayoutVars>
      </dgm:prSet>
      <dgm:spPr/>
    </dgm:pt>
    <dgm:pt modelId="{E339572C-15DC-4C4E-ABBF-E28AC55DC612}" type="pres">
      <dgm:prSet presAssocID="{A25887DC-A999-49AD-A191-B7D894809DE4}" presName="compNode" presStyleCnt="0"/>
      <dgm:spPr/>
    </dgm:pt>
    <dgm:pt modelId="{A975BC29-29A9-4126-9E82-00EF0FC27726}" type="pres">
      <dgm:prSet presAssocID="{A25887DC-A999-49AD-A191-B7D894809DE4}" presName="iconBgRect" presStyleLbl="bgShp" presStyleIdx="0" presStyleCnt="3"/>
      <dgm:spPr/>
    </dgm:pt>
    <dgm:pt modelId="{F783BEF7-85BB-419C-A304-5CC1A572A952}" type="pres">
      <dgm:prSet presAssocID="{A25887DC-A999-49AD-A191-B7D894809D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glasses Face with Solid Fill"/>
        </a:ext>
      </dgm:extLst>
    </dgm:pt>
    <dgm:pt modelId="{57B2CB56-6E5C-45B5-B204-0C3B5F4886F6}" type="pres">
      <dgm:prSet presAssocID="{A25887DC-A999-49AD-A191-B7D894809DE4}" presName="spaceRect" presStyleCnt="0"/>
      <dgm:spPr/>
    </dgm:pt>
    <dgm:pt modelId="{9E40E233-9411-48A1-8176-0AA5FD571EE8}" type="pres">
      <dgm:prSet presAssocID="{A25887DC-A999-49AD-A191-B7D894809DE4}" presName="textRect" presStyleLbl="revTx" presStyleIdx="0" presStyleCnt="3">
        <dgm:presLayoutVars>
          <dgm:chMax val="1"/>
          <dgm:chPref val="1"/>
        </dgm:presLayoutVars>
      </dgm:prSet>
      <dgm:spPr/>
    </dgm:pt>
    <dgm:pt modelId="{E4D09276-35F0-42CE-90CE-5D9230F5E02B}" type="pres">
      <dgm:prSet presAssocID="{FCFF90EC-B439-4D47-9BB8-0FE190EEFB60}" presName="sibTrans" presStyleCnt="0"/>
      <dgm:spPr/>
    </dgm:pt>
    <dgm:pt modelId="{2C2B8F16-F3AE-4581-A4BF-6CFCD56D2F2B}" type="pres">
      <dgm:prSet presAssocID="{3965BB0B-AEAA-4D87-8EC3-0796CF56A603}" presName="compNode" presStyleCnt="0"/>
      <dgm:spPr/>
    </dgm:pt>
    <dgm:pt modelId="{4AFF3C78-5CD0-4B10-A758-59B273D82D95}" type="pres">
      <dgm:prSet presAssocID="{3965BB0B-AEAA-4D87-8EC3-0796CF56A603}" presName="iconBgRect" presStyleLbl="bgShp" presStyleIdx="1" presStyleCnt="3"/>
      <dgm:spPr/>
    </dgm:pt>
    <dgm:pt modelId="{D2F5D76B-6EB5-4878-8E25-8D4F668384CC}" type="pres">
      <dgm:prSet presAssocID="{3965BB0B-AEAA-4D87-8EC3-0796CF56A6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nd"/>
        </a:ext>
      </dgm:extLst>
    </dgm:pt>
    <dgm:pt modelId="{2E335DA3-F3C0-4058-A34E-FA4F28FA1A41}" type="pres">
      <dgm:prSet presAssocID="{3965BB0B-AEAA-4D87-8EC3-0796CF56A603}" presName="spaceRect" presStyleCnt="0"/>
      <dgm:spPr/>
    </dgm:pt>
    <dgm:pt modelId="{5549C670-0859-4A63-8AA2-CF975E9CD1A6}" type="pres">
      <dgm:prSet presAssocID="{3965BB0B-AEAA-4D87-8EC3-0796CF56A603}" presName="textRect" presStyleLbl="revTx" presStyleIdx="1" presStyleCnt="3">
        <dgm:presLayoutVars>
          <dgm:chMax val="1"/>
          <dgm:chPref val="1"/>
        </dgm:presLayoutVars>
      </dgm:prSet>
      <dgm:spPr/>
    </dgm:pt>
    <dgm:pt modelId="{3FD4413A-B81F-45E2-A1A5-5E8BC105E415}" type="pres">
      <dgm:prSet presAssocID="{AB747341-0225-4B85-9E5A-D6ACB83AE52D}" presName="sibTrans" presStyleCnt="0"/>
      <dgm:spPr/>
    </dgm:pt>
    <dgm:pt modelId="{DC9351DE-C0D3-4F02-B1FC-991BD05DFB35}" type="pres">
      <dgm:prSet presAssocID="{D9007B7C-026F-44CE-83C2-9D8F0EAC02BF}" presName="compNode" presStyleCnt="0"/>
      <dgm:spPr/>
    </dgm:pt>
    <dgm:pt modelId="{C26C1FA2-FDCC-4602-9143-36BE6E7A3CB6}" type="pres">
      <dgm:prSet presAssocID="{D9007B7C-026F-44CE-83C2-9D8F0EAC02BF}" presName="iconBgRect" presStyleLbl="bgShp" presStyleIdx="2" presStyleCnt="3"/>
      <dgm:spPr/>
    </dgm:pt>
    <dgm:pt modelId="{8B185854-9AFB-4E31-84E5-CFF5699E1901}" type="pres">
      <dgm:prSet presAssocID="{D9007B7C-026F-44CE-83C2-9D8F0EAC02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2FB4F0B7-8672-431A-93E6-8406FD9EDBCC}" type="pres">
      <dgm:prSet presAssocID="{D9007B7C-026F-44CE-83C2-9D8F0EAC02BF}" presName="spaceRect" presStyleCnt="0"/>
      <dgm:spPr/>
    </dgm:pt>
    <dgm:pt modelId="{00D8E101-4AA7-4E27-A0CD-B34B2955F6B7}" type="pres">
      <dgm:prSet presAssocID="{D9007B7C-026F-44CE-83C2-9D8F0EAC02BF}" presName="textRect" presStyleLbl="revTx" presStyleIdx="2" presStyleCnt="3">
        <dgm:presLayoutVars>
          <dgm:chMax val="1"/>
          <dgm:chPref val="1"/>
        </dgm:presLayoutVars>
      </dgm:prSet>
      <dgm:spPr/>
    </dgm:pt>
  </dgm:ptLst>
  <dgm:cxnLst>
    <dgm:cxn modelId="{A4CA2228-2B2E-4013-B6F1-50FF8581881E}" type="presOf" srcId="{A25887DC-A999-49AD-A191-B7D894809DE4}" destId="{9E40E233-9411-48A1-8176-0AA5FD571EE8}" srcOrd="0" destOrd="0" presId="urn:microsoft.com/office/officeart/2018/5/layout/IconCircleLabelList"/>
    <dgm:cxn modelId="{70A16A69-C011-48EF-BA0A-17ED011D5854}" type="presOf" srcId="{D9007B7C-026F-44CE-83C2-9D8F0EAC02BF}" destId="{00D8E101-4AA7-4E27-A0CD-B34B2955F6B7}" srcOrd="0" destOrd="0" presId="urn:microsoft.com/office/officeart/2018/5/layout/IconCircleLabelList"/>
    <dgm:cxn modelId="{7E20D850-7073-4458-931B-C9EC7AEEBA82}" type="presOf" srcId="{5ACCB729-96CA-41FB-A733-E8E9D8C1ACC8}" destId="{E0D4C24E-9EF6-4906-BBA7-A7FDE60CE087}" srcOrd="0" destOrd="0" presId="urn:microsoft.com/office/officeart/2018/5/layout/IconCircleLabelList"/>
    <dgm:cxn modelId="{15509EA9-8845-448E-95FE-E9D9D903F202}" srcId="{5ACCB729-96CA-41FB-A733-E8E9D8C1ACC8}" destId="{D9007B7C-026F-44CE-83C2-9D8F0EAC02BF}" srcOrd="2" destOrd="0" parTransId="{33A50896-4D91-4046-B1FB-26E37394A08C}" sibTransId="{608CFCFE-875E-4034-A364-40294BEDE3FA}"/>
    <dgm:cxn modelId="{4FA080AB-F358-47E0-AACC-41C367A807A9}" type="presOf" srcId="{3965BB0B-AEAA-4D87-8EC3-0796CF56A603}" destId="{5549C670-0859-4A63-8AA2-CF975E9CD1A6}" srcOrd="0" destOrd="0" presId="urn:microsoft.com/office/officeart/2018/5/layout/IconCircleLabelList"/>
    <dgm:cxn modelId="{3225CFD2-4B19-4AF9-B203-A522F871A55B}" srcId="{5ACCB729-96CA-41FB-A733-E8E9D8C1ACC8}" destId="{3965BB0B-AEAA-4D87-8EC3-0796CF56A603}" srcOrd="1" destOrd="0" parTransId="{28E00E31-8995-47A0-AF29-506DEC5B7CFD}" sibTransId="{AB747341-0225-4B85-9E5A-D6ACB83AE52D}"/>
    <dgm:cxn modelId="{E6DF80FC-5C62-41BF-9CCB-46C9BC7D432D}" srcId="{5ACCB729-96CA-41FB-A733-E8E9D8C1ACC8}" destId="{A25887DC-A999-49AD-A191-B7D894809DE4}" srcOrd="0" destOrd="0" parTransId="{65474D06-D473-4E93-9872-5A916CC836CD}" sibTransId="{FCFF90EC-B439-4D47-9BB8-0FE190EEFB60}"/>
    <dgm:cxn modelId="{0528B342-5F7D-47A5-960B-3D1E3D5EEB5A}" type="presParOf" srcId="{E0D4C24E-9EF6-4906-BBA7-A7FDE60CE087}" destId="{E339572C-15DC-4C4E-ABBF-E28AC55DC612}" srcOrd="0" destOrd="0" presId="urn:microsoft.com/office/officeart/2018/5/layout/IconCircleLabelList"/>
    <dgm:cxn modelId="{AD917CF3-E885-4548-9B4B-FA56307E2CB2}" type="presParOf" srcId="{E339572C-15DC-4C4E-ABBF-E28AC55DC612}" destId="{A975BC29-29A9-4126-9E82-00EF0FC27726}" srcOrd="0" destOrd="0" presId="urn:microsoft.com/office/officeart/2018/5/layout/IconCircleLabelList"/>
    <dgm:cxn modelId="{9F9A821E-CAEA-42B8-9C61-FAFD67FBB069}" type="presParOf" srcId="{E339572C-15DC-4C4E-ABBF-E28AC55DC612}" destId="{F783BEF7-85BB-419C-A304-5CC1A572A952}" srcOrd="1" destOrd="0" presId="urn:microsoft.com/office/officeart/2018/5/layout/IconCircleLabelList"/>
    <dgm:cxn modelId="{B14683D9-1769-4979-8152-CF9DF7F3AF79}" type="presParOf" srcId="{E339572C-15DC-4C4E-ABBF-E28AC55DC612}" destId="{57B2CB56-6E5C-45B5-B204-0C3B5F4886F6}" srcOrd="2" destOrd="0" presId="urn:microsoft.com/office/officeart/2018/5/layout/IconCircleLabelList"/>
    <dgm:cxn modelId="{E690227B-9894-499B-ADF2-936F34846CB6}" type="presParOf" srcId="{E339572C-15DC-4C4E-ABBF-E28AC55DC612}" destId="{9E40E233-9411-48A1-8176-0AA5FD571EE8}" srcOrd="3" destOrd="0" presId="urn:microsoft.com/office/officeart/2018/5/layout/IconCircleLabelList"/>
    <dgm:cxn modelId="{3CDBD6DE-E32F-4018-A785-7C89C0B1A6D6}" type="presParOf" srcId="{E0D4C24E-9EF6-4906-BBA7-A7FDE60CE087}" destId="{E4D09276-35F0-42CE-90CE-5D9230F5E02B}" srcOrd="1" destOrd="0" presId="urn:microsoft.com/office/officeart/2018/5/layout/IconCircleLabelList"/>
    <dgm:cxn modelId="{27095F17-5231-438A-83C8-D90FC875D94E}" type="presParOf" srcId="{E0D4C24E-9EF6-4906-BBA7-A7FDE60CE087}" destId="{2C2B8F16-F3AE-4581-A4BF-6CFCD56D2F2B}" srcOrd="2" destOrd="0" presId="urn:microsoft.com/office/officeart/2018/5/layout/IconCircleLabelList"/>
    <dgm:cxn modelId="{077804B2-E735-45BF-8EFE-867574FA9A9A}" type="presParOf" srcId="{2C2B8F16-F3AE-4581-A4BF-6CFCD56D2F2B}" destId="{4AFF3C78-5CD0-4B10-A758-59B273D82D95}" srcOrd="0" destOrd="0" presId="urn:microsoft.com/office/officeart/2018/5/layout/IconCircleLabelList"/>
    <dgm:cxn modelId="{547201AD-0D01-49AB-8AA5-0FFCA4B1561C}" type="presParOf" srcId="{2C2B8F16-F3AE-4581-A4BF-6CFCD56D2F2B}" destId="{D2F5D76B-6EB5-4878-8E25-8D4F668384CC}" srcOrd="1" destOrd="0" presId="urn:microsoft.com/office/officeart/2018/5/layout/IconCircleLabelList"/>
    <dgm:cxn modelId="{3B67AD23-A18F-49CE-9B42-615B89E8C36E}" type="presParOf" srcId="{2C2B8F16-F3AE-4581-A4BF-6CFCD56D2F2B}" destId="{2E335DA3-F3C0-4058-A34E-FA4F28FA1A41}" srcOrd="2" destOrd="0" presId="urn:microsoft.com/office/officeart/2018/5/layout/IconCircleLabelList"/>
    <dgm:cxn modelId="{5F249E10-94E9-4553-87C7-EB6C32596193}" type="presParOf" srcId="{2C2B8F16-F3AE-4581-A4BF-6CFCD56D2F2B}" destId="{5549C670-0859-4A63-8AA2-CF975E9CD1A6}" srcOrd="3" destOrd="0" presId="urn:microsoft.com/office/officeart/2018/5/layout/IconCircleLabelList"/>
    <dgm:cxn modelId="{A7F770C5-F235-494E-9B0E-EF3A3883F73C}" type="presParOf" srcId="{E0D4C24E-9EF6-4906-BBA7-A7FDE60CE087}" destId="{3FD4413A-B81F-45E2-A1A5-5E8BC105E415}" srcOrd="3" destOrd="0" presId="urn:microsoft.com/office/officeart/2018/5/layout/IconCircleLabelList"/>
    <dgm:cxn modelId="{F5FBEE8A-4457-4A86-9384-56CEF0355606}" type="presParOf" srcId="{E0D4C24E-9EF6-4906-BBA7-A7FDE60CE087}" destId="{DC9351DE-C0D3-4F02-B1FC-991BD05DFB35}" srcOrd="4" destOrd="0" presId="urn:microsoft.com/office/officeart/2018/5/layout/IconCircleLabelList"/>
    <dgm:cxn modelId="{B89C043C-CDD9-4F79-844D-F7463BE7A7F7}" type="presParOf" srcId="{DC9351DE-C0D3-4F02-B1FC-991BD05DFB35}" destId="{C26C1FA2-FDCC-4602-9143-36BE6E7A3CB6}" srcOrd="0" destOrd="0" presId="urn:microsoft.com/office/officeart/2018/5/layout/IconCircleLabelList"/>
    <dgm:cxn modelId="{61C97C65-8F1F-48B4-920A-0752C2256405}" type="presParOf" srcId="{DC9351DE-C0D3-4F02-B1FC-991BD05DFB35}" destId="{8B185854-9AFB-4E31-84E5-CFF5699E1901}" srcOrd="1" destOrd="0" presId="urn:microsoft.com/office/officeart/2018/5/layout/IconCircleLabelList"/>
    <dgm:cxn modelId="{299AB22E-FBB1-434E-B065-296AE7B67271}" type="presParOf" srcId="{DC9351DE-C0D3-4F02-B1FC-991BD05DFB35}" destId="{2FB4F0B7-8672-431A-93E6-8406FD9EDBCC}" srcOrd="2" destOrd="0" presId="urn:microsoft.com/office/officeart/2018/5/layout/IconCircleLabelList"/>
    <dgm:cxn modelId="{7C0F4BBF-DF8E-4424-BD50-F5027A46A0B4}" type="presParOf" srcId="{DC9351DE-C0D3-4F02-B1FC-991BD05DFB35}" destId="{00D8E101-4AA7-4E27-A0CD-B34B2955F6B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5BC29-29A9-4126-9E82-00EF0FC27726}">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83BEF7-85BB-419C-A304-5CC1A572A952}">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40E233-9411-48A1-8176-0AA5FD571EE8}">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Thank You! </a:t>
          </a:r>
        </a:p>
      </dsp:txBody>
      <dsp:txXfrm>
        <a:off x="75768" y="3053169"/>
        <a:ext cx="3093750" cy="720000"/>
      </dsp:txXfrm>
    </dsp:sp>
    <dsp:sp modelId="{4AFF3C78-5CD0-4B10-A758-59B273D82D95}">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5D76B-6EB5-4878-8E25-8D4F668384C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49C670-0859-4A63-8AA2-CF975E9CD1A6}">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Email: alwaliwaail@gmail.com</a:t>
          </a:r>
        </a:p>
      </dsp:txBody>
      <dsp:txXfrm>
        <a:off x="3710925" y="3053169"/>
        <a:ext cx="3093750" cy="720000"/>
      </dsp:txXfrm>
    </dsp:sp>
    <dsp:sp modelId="{C26C1FA2-FDCC-4602-9143-36BE6E7A3CB6}">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85854-9AFB-4E31-84E5-CFF5699E1901}">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D8E101-4AA7-4E27-A0CD-B34B2955F6B7}">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GitHub: @WaailAbdalla</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0224-8E37-DE79-FE77-2C3AD0FC53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F93B782-5F81-9A0C-CD06-D04E90CB5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BAE01AA-38D8-7EB7-48B6-506B7F6E1896}"/>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5" name="Footer Placeholder 4">
            <a:extLst>
              <a:ext uri="{FF2B5EF4-FFF2-40B4-BE49-F238E27FC236}">
                <a16:creationId xmlns:a16="http://schemas.microsoft.com/office/drawing/2014/main" id="{F2D9ACD6-6C71-DB3A-F89D-465B84EC3A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4267897-197B-6A56-565F-776140C0D890}"/>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207591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8F8D-DAC4-C499-A910-FA5E997E3AD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7ABA04-D9A8-A8E8-839D-2F645DDA6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BC6E10-9B25-2F57-B4A2-C9C596006190}"/>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5" name="Footer Placeholder 4">
            <a:extLst>
              <a:ext uri="{FF2B5EF4-FFF2-40B4-BE49-F238E27FC236}">
                <a16:creationId xmlns:a16="http://schemas.microsoft.com/office/drawing/2014/main" id="{A49F1FD8-59CA-1ACA-C101-E6DCA759EA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B404AC-2871-D58B-EA26-16C11AF76132}"/>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268221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6A124B-A326-CFCC-FEF1-31F0335A27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A53BFB-EA97-E53D-DD29-A01B4B10D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A99A43A-BDC6-95F0-D3FE-C43865554CCB}"/>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5" name="Footer Placeholder 4">
            <a:extLst>
              <a:ext uri="{FF2B5EF4-FFF2-40B4-BE49-F238E27FC236}">
                <a16:creationId xmlns:a16="http://schemas.microsoft.com/office/drawing/2014/main" id="{73C852EC-0863-EFC5-9485-E7B2BED4F3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63B01B-D311-B205-1EE7-0B3FC29367E3}"/>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295002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22E-BC1C-4975-124B-BD76F888937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84E95A9-5552-EDEF-3334-78F55C45A2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BC7EC17-3BCE-EC7D-E387-A992953AC931}"/>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5" name="Footer Placeholder 4">
            <a:extLst>
              <a:ext uri="{FF2B5EF4-FFF2-40B4-BE49-F238E27FC236}">
                <a16:creationId xmlns:a16="http://schemas.microsoft.com/office/drawing/2014/main" id="{546A3695-6274-B7DD-062E-AF19168B73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117D5D-3540-AC56-BC21-238C0D90FAF7}"/>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401168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4417-3FA7-FDE3-7A72-C931BDB29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8852278-4C5B-7D0C-246B-EF70F570E1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7311F-28CC-9A38-BCBA-8BA789B159DB}"/>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5" name="Footer Placeholder 4">
            <a:extLst>
              <a:ext uri="{FF2B5EF4-FFF2-40B4-BE49-F238E27FC236}">
                <a16:creationId xmlns:a16="http://schemas.microsoft.com/office/drawing/2014/main" id="{7648B443-5D7A-3980-D0AC-75FD8A321A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5898D6E-E81A-51C4-857C-C4D5F3294C67}"/>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24417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292F-F7C5-B075-19BB-6967DD04DE2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EECD6F4-2035-8924-54CB-473A549DB3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AD7D6B3-DC10-0FBF-B4D0-A0B70B5FE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71E1408-FBEE-E8A7-C83E-7F5F57528406}"/>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6" name="Footer Placeholder 5">
            <a:extLst>
              <a:ext uri="{FF2B5EF4-FFF2-40B4-BE49-F238E27FC236}">
                <a16:creationId xmlns:a16="http://schemas.microsoft.com/office/drawing/2014/main" id="{748E3C39-B970-17FA-C62F-14E3A6C99F4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D0086E1-73DC-FDE4-E32F-88B1592437A6}"/>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59868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F887-FDD1-5402-0F7C-87529F1F653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4CCB9D1-BCD7-F36A-4C10-3FA6E4DC8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1D5482-7828-FC86-C3DD-48DF663AD8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FED94B4-F1E6-E76F-A76F-90E5CD232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4AD99E-70E5-BB9E-1295-06B118AD90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1E9A223-61F7-30B7-B070-803F355B7938}"/>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8" name="Footer Placeholder 7">
            <a:extLst>
              <a:ext uri="{FF2B5EF4-FFF2-40B4-BE49-F238E27FC236}">
                <a16:creationId xmlns:a16="http://schemas.microsoft.com/office/drawing/2014/main" id="{703BA6D5-55DC-7F90-A028-C91E4C86252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88D3B11-0C0E-D910-62DF-AA6489A64084}"/>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419995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7A71-39C0-1542-DEDA-563F25B73DE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CD7B81E-AAB7-2A83-EB45-B94C06B48E34}"/>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4" name="Footer Placeholder 3">
            <a:extLst>
              <a:ext uri="{FF2B5EF4-FFF2-40B4-BE49-F238E27FC236}">
                <a16:creationId xmlns:a16="http://schemas.microsoft.com/office/drawing/2014/main" id="{6EABD9B6-E522-FF55-A85A-0B2EFABBEFE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98F4F7D-0CA7-FA27-50C4-31604CE28DE9}"/>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97332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096FFD-AFF9-A242-9530-6EDD61E34DEC}"/>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3" name="Footer Placeholder 2">
            <a:extLst>
              <a:ext uri="{FF2B5EF4-FFF2-40B4-BE49-F238E27FC236}">
                <a16:creationId xmlns:a16="http://schemas.microsoft.com/office/drawing/2014/main" id="{29828341-E147-D24E-162B-E1AFA7ED6E7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87CC310-BA21-B0A0-00B5-48990C91AB8F}"/>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2965961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33CE-5F36-E618-FCB2-7E70AE37D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159AC70-5218-1700-E9A9-346F726D3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347A7D0-2B6D-8001-5BE4-3FB2B02DF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A5344-FD81-43EE-0346-53335EB00390}"/>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6" name="Footer Placeholder 5">
            <a:extLst>
              <a:ext uri="{FF2B5EF4-FFF2-40B4-BE49-F238E27FC236}">
                <a16:creationId xmlns:a16="http://schemas.microsoft.com/office/drawing/2014/main" id="{A7155557-5389-F3B5-F78B-89F7FB7BEF8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1D801DD-4F96-B88E-FDA3-5EB25440A55B}"/>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81754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8F11-FBA1-B7C1-C101-5F3532189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7137D6B-637A-2E67-3A2E-A542D4B6B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9189B9B1-E14A-D8FE-95EB-02432F669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C7CBF-E8B4-773E-73A0-7F23BA5ABBE6}"/>
              </a:ext>
            </a:extLst>
          </p:cNvPr>
          <p:cNvSpPr>
            <a:spLocks noGrp="1"/>
          </p:cNvSpPr>
          <p:nvPr>
            <p:ph type="dt" sz="half" idx="10"/>
          </p:nvPr>
        </p:nvSpPr>
        <p:spPr/>
        <p:txBody>
          <a:bodyPr/>
          <a:lstStyle/>
          <a:p>
            <a:fld id="{70CE8FCA-EB94-4047-94D7-CE7BC54295F1}" type="datetimeFigureOut">
              <a:rPr lang="en-AU" smtClean="0"/>
              <a:t>26/09/2023</a:t>
            </a:fld>
            <a:endParaRPr lang="en-AU"/>
          </a:p>
        </p:txBody>
      </p:sp>
      <p:sp>
        <p:nvSpPr>
          <p:cNvPr id="6" name="Footer Placeholder 5">
            <a:extLst>
              <a:ext uri="{FF2B5EF4-FFF2-40B4-BE49-F238E27FC236}">
                <a16:creationId xmlns:a16="http://schemas.microsoft.com/office/drawing/2014/main" id="{C153C7F9-75BC-33EA-4200-5D227A632E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3A4836D-F990-1B6C-8B54-AB96684E4825}"/>
              </a:ext>
            </a:extLst>
          </p:cNvPr>
          <p:cNvSpPr>
            <a:spLocks noGrp="1"/>
          </p:cNvSpPr>
          <p:nvPr>
            <p:ph type="sldNum" sz="quarter" idx="12"/>
          </p:nvPr>
        </p:nvSpPr>
        <p:spPr/>
        <p:txBody>
          <a:bodyPr/>
          <a:lstStyle/>
          <a:p>
            <a:fld id="{AC8273B0-536B-4C41-B969-754546DED652}" type="slidenum">
              <a:rPr lang="en-AU" smtClean="0"/>
              <a:t>‹#›</a:t>
            </a:fld>
            <a:endParaRPr lang="en-AU"/>
          </a:p>
        </p:txBody>
      </p:sp>
    </p:spTree>
    <p:extLst>
      <p:ext uri="{BB962C8B-B14F-4D97-AF65-F5344CB8AC3E}">
        <p14:creationId xmlns:p14="http://schemas.microsoft.com/office/powerpoint/2010/main" val="228199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161A95-4EE2-CD1F-9E05-FFAE67A9C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15DFC9C-1509-BA1F-4058-574369587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7B98AB4-F05A-7035-152D-CD7103278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E8FCA-EB94-4047-94D7-CE7BC54295F1}" type="datetimeFigureOut">
              <a:rPr lang="en-AU" smtClean="0"/>
              <a:t>26/09/2023</a:t>
            </a:fld>
            <a:endParaRPr lang="en-AU"/>
          </a:p>
        </p:txBody>
      </p:sp>
      <p:sp>
        <p:nvSpPr>
          <p:cNvPr id="5" name="Footer Placeholder 4">
            <a:extLst>
              <a:ext uri="{FF2B5EF4-FFF2-40B4-BE49-F238E27FC236}">
                <a16:creationId xmlns:a16="http://schemas.microsoft.com/office/drawing/2014/main" id="{A860F9FD-033F-DC8F-7228-E02EE5779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2C63922-8D9A-CE0C-433B-4CB93D9D1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8273B0-536B-4C41-B969-754546DED652}" type="slidenum">
              <a:rPr lang="en-AU" smtClean="0"/>
              <a:t>‹#›</a:t>
            </a:fld>
            <a:endParaRPr lang="en-AU"/>
          </a:p>
        </p:txBody>
      </p:sp>
    </p:spTree>
    <p:extLst>
      <p:ext uri="{BB962C8B-B14F-4D97-AF65-F5344CB8AC3E}">
        <p14:creationId xmlns:p14="http://schemas.microsoft.com/office/powerpoint/2010/main" val="133420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DF803-071A-EDDD-CBF5-F5D95E79E907}"/>
              </a:ext>
            </a:extLst>
          </p:cNvPr>
          <p:cNvSpPr>
            <a:spLocks noGrp="1"/>
          </p:cNvSpPr>
          <p:nvPr>
            <p:ph type="ctrTitle"/>
          </p:nvPr>
        </p:nvSpPr>
        <p:spPr>
          <a:xfrm>
            <a:off x="5297762" y="640080"/>
            <a:ext cx="6251110" cy="3566160"/>
          </a:xfrm>
        </p:spPr>
        <p:txBody>
          <a:bodyPr anchor="b">
            <a:normAutofit/>
          </a:bodyPr>
          <a:lstStyle/>
          <a:p>
            <a:pPr algn="l"/>
            <a:r>
              <a:rPr lang="en-AU" sz="5400"/>
              <a:t>PROJECT TWO</a:t>
            </a:r>
          </a:p>
        </p:txBody>
      </p:sp>
      <p:sp>
        <p:nvSpPr>
          <p:cNvPr id="3" name="Subtitle 2">
            <a:extLst>
              <a:ext uri="{FF2B5EF4-FFF2-40B4-BE49-F238E27FC236}">
                <a16:creationId xmlns:a16="http://schemas.microsoft.com/office/drawing/2014/main" id="{2699871B-32AC-79FA-894D-ED6C3AEAACB3}"/>
              </a:ext>
            </a:extLst>
          </p:cNvPr>
          <p:cNvSpPr>
            <a:spLocks noGrp="1"/>
          </p:cNvSpPr>
          <p:nvPr>
            <p:ph type="subTitle" idx="1"/>
          </p:nvPr>
        </p:nvSpPr>
        <p:spPr>
          <a:xfrm>
            <a:off x="5297760" y="4636008"/>
            <a:ext cx="6251111" cy="1572768"/>
          </a:xfrm>
        </p:spPr>
        <p:txBody>
          <a:bodyPr>
            <a:normAutofit/>
          </a:bodyPr>
          <a:lstStyle/>
          <a:p>
            <a:pPr algn="l"/>
            <a:r>
              <a:rPr lang="en-AU" dirty="0"/>
              <a:t>Waail Abdalla</a:t>
            </a:r>
            <a:endParaRPr lang="en-AU"/>
          </a:p>
          <a:p>
            <a:pPr algn="l"/>
            <a:endParaRPr lang="en-AU"/>
          </a:p>
          <a:p>
            <a:pPr algn="l"/>
            <a:endParaRPr lang="en-AU"/>
          </a:p>
          <a:p>
            <a:pPr algn="l"/>
            <a:endParaRPr lang="en-AU"/>
          </a:p>
          <a:p>
            <a:pPr algn="l"/>
            <a:endParaRPr lang="en-AU"/>
          </a:p>
          <a:p>
            <a:pPr algn="l"/>
            <a:endParaRPr lang="en-AU"/>
          </a:p>
          <a:p>
            <a:pPr algn="l"/>
            <a:endParaRPr lang="en-AU"/>
          </a:p>
          <a:p>
            <a:pPr algn="l"/>
            <a:endParaRPr lang="en-AU"/>
          </a:p>
          <a:p>
            <a:pPr algn="l"/>
            <a:endParaRPr lang="en-AU"/>
          </a:p>
          <a:p>
            <a:pPr algn="l"/>
            <a:endParaRPr lang="en-AU"/>
          </a:p>
          <a:p>
            <a:pPr algn="l"/>
            <a:endParaRPr lang="en-AU"/>
          </a:p>
          <a:p>
            <a:pPr algn="l"/>
            <a:endParaRPr lang="en-AU"/>
          </a:p>
          <a:p>
            <a:pPr algn="l"/>
            <a:endParaRPr lang="en-AU"/>
          </a:p>
          <a:p>
            <a:pPr algn="l"/>
            <a:endParaRPr lang="en-AU"/>
          </a:p>
          <a:p>
            <a:pPr algn="l"/>
            <a:endParaRPr lang="en-AU"/>
          </a:p>
        </p:txBody>
      </p:sp>
      <p:pic>
        <p:nvPicPr>
          <p:cNvPr id="5" name="Picture 4">
            <a:extLst>
              <a:ext uri="{FF2B5EF4-FFF2-40B4-BE49-F238E27FC236}">
                <a16:creationId xmlns:a16="http://schemas.microsoft.com/office/drawing/2014/main" id="{BE0DA5AF-82C0-33D0-4A31-78E9EB2404EE}"/>
              </a:ext>
            </a:extLst>
          </p:cNvPr>
          <p:cNvPicPr>
            <a:picLocks noChangeAspect="1"/>
          </p:cNvPicPr>
          <p:nvPr/>
        </p:nvPicPr>
        <p:blipFill rotWithShape="1">
          <a:blip r:embed="rId2"/>
          <a:srcRect l="8479" r="6799"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96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333D0-DE9F-C42A-99D7-F5AAA5125733}"/>
              </a:ext>
            </a:extLst>
          </p:cNvPr>
          <p:cNvSpPr>
            <a:spLocks noGrp="1"/>
          </p:cNvSpPr>
          <p:nvPr>
            <p:ph type="title"/>
          </p:nvPr>
        </p:nvSpPr>
        <p:spPr>
          <a:xfrm>
            <a:off x="761800" y="762001"/>
            <a:ext cx="5334197" cy="1708242"/>
          </a:xfrm>
        </p:spPr>
        <p:txBody>
          <a:bodyPr anchor="ctr">
            <a:normAutofit/>
          </a:bodyPr>
          <a:lstStyle/>
          <a:p>
            <a:endParaRPr lang="en-AU" sz="4000"/>
          </a:p>
        </p:txBody>
      </p:sp>
      <p:sp>
        <p:nvSpPr>
          <p:cNvPr id="3" name="Content Placeholder 2">
            <a:extLst>
              <a:ext uri="{FF2B5EF4-FFF2-40B4-BE49-F238E27FC236}">
                <a16:creationId xmlns:a16="http://schemas.microsoft.com/office/drawing/2014/main" id="{797BD49C-5CA9-C5ED-792A-B0485671DEF7}"/>
              </a:ext>
            </a:extLst>
          </p:cNvPr>
          <p:cNvSpPr>
            <a:spLocks noGrp="1"/>
          </p:cNvSpPr>
          <p:nvPr>
            <p:ph idx="1"/>
          </p:nvPr>
        </p:nvSpPr>
        <p:spPr>
          <a:xfrm>
            <a:off x="761800" y="2470244"/>
            <a:ext cx="5334197" cy="3769835"/>
          </a:xfrm>
        </p:spPr>
        <p:txBody>
          <a:bodyPr anchor="ctr">
            <a:normAutofit/>
          </a:bodyPr>
          <a:lstStyle/>
          <a:p>
            <a:r>
              <a:rPr lang="en-US" sz="1400" b="0" i="0">
                <a:effectLst/>
                <a:latin typeface="Helvetica Neue"/>
              </a:rPr>
              <a:t>The features of the home are not the only important factors in raising the price of a house. The location is just as important and in this case, if the house has a view. King County has a variety of landmarks, ocean, lake and views. Opting to build a house within view of these natural and manmade points of interest and it will have a positive effect on the price.</a:t>
            </a:r>
          </a:p>
          <a:p>
            <a:r>
              <a:rPr lang="en-US" sz="1400" b="0" i="0">
                <a:effectLst/>
                <a:latin typeface="Helvetica Neue"/>
              </a:rPr>
              <a:t>In conclusion, in order for the east coast residential builder to be successful on the east coast, specifically King County, they must consider:</a:t>
            </a:r>
          </a:p>
          <a:p>
            <a:pPr>
              <a:buFont typeface="Arial" panose="020B0604020202020204" pitchFamily="34" charset="0"/>
              <a:buChar char="•"/>
            </a:pPr>
            <a:r>
              <a:rPr lang="en-US" sz="1400" b="0" i="0">
                <a:effectLst/>
                <a:latin typeface="Helvetica Neue"/>
              </a:rPr>
              <a:t>Creating a custom design using high quality materials, high quality finish work and luxurious options</a:t>
            </a:r>
          </a:p>
          <a:p>
            <a:pPr>
              <a:buFont typeface="Arial" panose="020B0604020202020204" pitchFamily="34" charset="0"/>
              <a:buChar char="•"/>
            </a:pPr>
            <a:r>
              <a:rPr lang="en-US" sz="1400" b="0" i="0">
                <a:effectLst/>
                <a:latin typeface="Helvetica Neue"/>
              </a:rPr>
              <a:t>Incorporating 3 or more bathrooms into their designs</a:t>
            </a:r>
          </a:p>
          <a:p>
            <a:pPr>
              <a:buFont typeface="Arial" panose="020B0604020202020204" pitchFamily="34" charset="0"/>
              <a:buChar char="•"/>
            </a:pPr>
            <a:r>
              <a:rPr lang="en-US" sz="1400" b="0" i="0">
                <a:effectLst/>
                <a:latin typeface="Helvetica Neue"/>
              </a:rPr>
              <a:t>Choosing a location of the house with a great view of local points of interest</a:t>
            </a:r>
          </a:p>
          <a:p>
            <a:endParaRPr lang="en-AU" sz="1400"/>
          </a:p>
        </p:txBody>
      </p:sp>
      <p:pic>
        <p:nvPicPr>
          <p:cNvPr id="5" name="Picture 4" descr="Opened window">
            <a:extLst>
              <a:ext uri="{FF2B5EF4-FFF2-40B4-BE49-F238E27FC236}">
                <a16:creationId xmlns:a16="http://schemas.microsoft.com/office/drawing/2014/main" id="{28F502FA-CE4A-CC30-E020-A1856B72FA4F}"/>
              </a:ext>
            </a:extLst>
          </p:cNvPr>
          <p:cNvPicPr>
            <a:picLocks noChangeAspect="1"/>
          </p:cNvPicPr>
          <p:nvPr/>
        </p:nvPicPr>
        <p:blipFill rotWithShape="1">
          <a:blip r:embed="rId2"/>
          <a:srcRect l="28744" r="1573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52183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5C20D-319C-6021-F03E-93170D0AA423}"/>
              </a:ext>
            </a:extLst>
          </p:cNvPr>
          <p:cNvSpPr>
            <a:spLocks noGrp="1"/>
          </p:cNvSpPr>
          <p:nvPr>
            <p:ph type="title"/>
          </p:nvPr>
        </p:nvSpPr>
        <p:spPr>
          <a:xfrm>
            <a:off x="838200" y="459863"/>
            <a:ext cx="10515600" cy="1004594"/>
          </a:xfrm>
        </p:spPr>
        <p:txBody>
          <a:bodyPr>
            <a:normAutofit/>
          </a:bodyPr>
          <a:lstStyle/>
          <a:p>
            <a:pPr algn="ctr"/>
            <a:endParaRPr lang="en-AU">
              <a:solidFill>
                <a:srgbClr val="FFFFFF"/>
              </a:solidFill>
            </a:endParaRPr>
          </a:p>
        </p:txBody>
      </p:sp>
      <p:sp>
        <p:nvSpPr>
          <p:cNvPr id="14"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3465B7D0-C862-02B2-AB61-1CD5D43EB4D6}"/>
              </a:ext>
            </a:extLst>
          </p:cNvPr>
          <p:cNvGraphicFramePr>
            <a:graphicFrameLocks noGrp="1"/>
          </p:cNvGraphicFramePr>
          <p:nvPr>
            <p:ph idx="1"/>
            <p:extLst>
              <p:ext uri="{D42A27DB-BD31-4B8C-83A1-F6EECF244321}">
                <p14:modId xmlns:p14="http://schemas.microsoft.com/office/powerpoint/2010/main" val="1177746477"/>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03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2" name="Picture 11" descr="Houses in a subdivision">
            <a:extLst>
              <a:ext uri="{FF2B5EF4-FFF2-40B4-BE49-F238E27FC236}">
                <a16:creationId xmlns:a16="http://schemas.microsoft.com/office/drawing/2014/main" id="{D3D29A5B-83C2-5A22-9C4B-04603D6A7DD3}"/>
              </a:ext>
            </a:extLst>
          </p:cNvPr>
          <p:cNvPicPr>
            <a:picLocks noChangeAspect="1"/>
          </p:cNvPicPr>
          <p:nvPr/>
        </p:nvPicPr>
        <p:blipFill rotWithShape="1">
          <a:blip r:embed="rId2"/>
          <a:srcRect l="3184" r="-1" b="-1"/>
          <a:stretch/>
        </p:blipFill>
        <p:spPr>
          <a:xfrm>
            <a:off x="20" y="10"/>
            <a:ext cx="9947062" cy="6857990"/>
          </a:xfrm>
          <a:prstGeom prst="rect">
            <a:avLst/>
          </a:prstGeom>
        </p:spPr>
      </p:pic>
      <p:sp>
        <p:nvSpPr>
          <p:cNvPr id="18" name="Freeform: Shape 17">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0" name="Freeform: Shape 19">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22" name="Freeform: Shape 21">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B1F510F-2206-86CC-1DCA-D25A4566A9CF}"/>
              </a:ext>
            </a:extLst>
          </p:cNvPr>
          <p:cNvSpPr>
            <a:spLocks noGrp="1"/>
          </p:cNvSpPr>
          <p:nvPr>
            <p:ph type="title"/>
          </p:nvPr>
        </p:nvSpPr>
        <p:spPr>
          <a:xfrm>
            <a:off x="8046720" y="1045597"/>
            <a:ext cx="3633746" cy="1588422"/>
          </a:xfrm>
        </p:spPr>
        <p:txBody>
          <a:bodyPr anchor="b">
            <a:normAutofit/>
          </a:bodyPr>
          <a:lstStyle/>
          <a:p>
            <a:r>
              <a:rPr lang="en-AU" sz="3600"/>
              <a:t>Business Problem</a:t>
            </a:r>
          </a:p>
        </p:txBody>
      </p:sp>
      <p:sp>
        <p:nvSpPr>
          <p:cNvPr id="3" name="Content Placeholder 2">
            <a:extLst>
              <a:ext uri="{FF2B5EF4-FFF2-40B4-BE49-F238E27FC236}">
                <a16:creationId xmlns:a16="http://schemas.microsoft.com/office/drawing/2014/main" id="{270B97A0-BCBF-5AB9-D8F9-6A167E651C05}"/>
              </a:ext>
            </a:extLst>
          </p:cNvPr>
          <p:cNvSpPr>
            <a:spLocks noGrp="1"/>
          </p:cNvSpPr>
          <p:nvPr>
            <p:ph idx="1"/>
          </p:nvPr>
        </p:nvSpPr>
        <p:spPr>
          <a:xfrm>
            <a:off x="8046719" y="2722729"/>
            <a:ext cx="3633747" cy="2700062"/>
          </a:xfrm>
        </p:spPr>
        <p:txBody>
          <a:bodyPr>
            <a:normAutofit/>
          </a:bodyPr>
          <a:lstStyle/>
          <a:p>
            <a:r>
              <a:rPr lang="en-US" sz="1100" b="0" i="0">
                <a:effectLst/>
                <a:latin typeface="Helvetica Neue"/>
              </a:rPr>
              <a:t>A residential builder based in the USA has had much success on the east coast. They are looking to expand their market into the west coast of the USA, starting in King County, Washington. The residential builder would like to understand what factors influence the price of a house in that area.</a:t>
            </a:r>
          </a:p>
          <a:p>
            <a:r>
              <a:rPr lang="en-US" sz="1100" b="0" i="0">
                <a:effectLst/>
                <a:latin typeface="Helvetica Neue"/>
              </a:rPr>
              <a:t>The aim is to generate designs of a house based on those 5 factors and offer it as an option in King County.</a:t>
            </a:r>
          </a:p>
          <a:p>
            <a:r>
              <a:rPr lang="en-US" sz="1100" b="0" i="0">
                <a:effectLst/>
                <a:latin typeface="Helvetica Neue"/>
              </a:rPr>
              <a:t>The model generated will be based on inference rather than prediction. I want to identify which features have a strong relationship with house price and see their effect.</a:t>
            </a:r>
          </a:p>
          <a:p>
            <a:endParaRPr lang="en-AU" sz="1100"/>
          </a:p>
        </p:txBody>
      </p:sp>
    </p:spTree>
    <p:extLst>
      <p:ext uri="{BB962C8B-B14F-4D97-AF65-F5344CB8AC3E}">
        <p14:creationId xmlns:p14="http://schemas.microsoft.com/office/powerpoint/2010/main" val="281280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8F7E0B60-210A-5C55-C18B-579430D6DC2B}"/>
              </a:ext>
            </a:extLst>
          </p:cNvPr>
          <p:cNvPicPr>
            <a:picLocks noChangeAspect="1"/>
          </p:cNvPicPr>
          <p:nvPr/>
        </p:nvPicPr>
        <p:blipFill rotWithShape="1">
          <a:blip r:embed="rId2"/>
          <a:srcRect l="28615" r="27010"/>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484C8-694E-619B-B988-C1E5F8D2EB45}"/>
              </a:ext>
            </a:extLst>
          </p:cNvPr>
          <p:cNvSpPr>
            <a:spLocks noGrp="1"/>
          </p:cNvSpPr>
          <p:nvPr>
            <p:ph type="title"/>
          </p:nvPr>
        </p:nvSpPr>
        <p:spPr>
          <a:xfrm>
            <a:off x="6115317" y="405685"/>
            <a:ext cx="5464968" cy="1559301"/>
          </a:xfrm>
        </p:spPr>
        <p:txBody>
          <a:bodyPr>
            <a:normAutofit/>
          </a:bodyPr>
          <a:lstStyle/>
          <a:p>
            <a:r>
              <a:rPr lang="en-AU" sz="4000" b="1"/>
              <a:t>Results </a:t>
            </a:r>
          </a:p>
        </p:txBody>
      </p:sp>
      <p:sp>
        <p:nvSpPr>
          <p:cNvPr id="3" name="Content Placeholder 2">
            <a:extLst>
              <a:ext uri="{FF2B5EF4-FFF2-40B4-BE49-F238E27FC236}">
                <a16:creationId xmlns:a16="http://schemas.microsoft.com/office/drawing/2014/main" id="{F3557CDE-BE80-3F13-64E4-DB7638416085}"/>
              </a:ext>
            </a:extLst>
          </p:cNvPr>
          <p:cNvSpPr>
            <a:spLocks noGrp="1"/>
          </p:cNvSpPr>
          <p:nvPr>
            <p:ph idx="1"/>
          </p:nvPr>
        </p:nvSpPr>
        <p:spPr>
          <a:xfrm>
            <a:off x="6115317" y="2743200"/>
            <a:ext cx="5247340" cy="3496878"/>
          </a:xfrm>
        </p:spPr>
        <p:txBody>
          <a:bodyPr anchor="ctr">
            <a:normAutofit/>
          </a:bodyPr>
          <a:lstStyle/>
          <a:p>
            <a:r>
              <a:rPr lang="en-US" sz="800" b="0" i="0">
                <a:effectLst/>
                <a:latin typeface="Helvetica Neue"/>
              </a:rPr>
              <a:t>After 4 iterations, a collection of the top independent variables were used to create the final model. Using sklearn's feature selector the top 5 variables that have a strong relationship with the target variable price are:</a:t>
            </a:r>
          </a:p>
          <a:p>
            <a:pPr>
              <a:buFont typeface="Arial" panose="020B0604020202020204" pitchFamily="34" charset="0"/>
              <a:buChar char="•"/>
            </a:pPr>
            <a:r>
              <a:rPr lang="en-US" sz="800" b="0" i="0">
                <a:effectLst/>
                <a:latin typeface="Helvetica Neue"/>
              </a:rPr>
              <a:t>grade_11</a:t>
            </a:r>
          </a:p>
          <a:p>
            <a:pPr>
              <a:buFont typeface="Arial" panose="020B0604020202020204" pitchFamily="34" charset="0"/>
              <a:buChar char="•"/>
            </a:pPr>
            <a:r>
              <a:rPr lang="en-US" sz="800" b="0" i="0">
                <a:effectLst/>
                <a:latin typeface="Helvetica Neue"/>
              </a:rPr>
              <a:t>grade_12</a:t>
            </a:r>
          </a:p>
          <a:p>
            <a:pPr>
              <a:buFont typeface="Arial" panose="020B0604020202020204" pitchFamily="34" charset="0"/>
              <a:buChar char="•"/>
            </a:pPr>
            <a:r>
              <a:rPr lang="en-US" sz="800" b="0" i="0">
                <a:effectLst/>
                <a:latin typeface="Helvetica Neue"/>
              </a:rPr>
              <a:t>bathrooms_3.75</a:t>
            </a:r>
          </a:p>
          <a:p>
            <a:pPr>
              <a:buFont typeface="Arial" panose="020B0604020202020204" pitchFamily="34" charset="0"/>
              <a:buChar char="•"/>
            </a:pPr>
            <a:r>
              <a:rPr lang="en-US" sz="800" b="0" i="0">
                <a:effectLst/>
                <a:latin typeface="Helvetica Neue"/>
              </a:rPr>
              <a:t>view_3.0</a:t>
            </a:r>
          </a:p>
          <a:p>
            <a:pPr>
              <a:buFont typeface="Arial" panose="020B0604020202020204" pitchFamily="34" charset="0"/>
              <a:buChar char="•"/>
            </a:pPr>
            <a:r>
              <a:rPr lang="en-US" sz="800" b="0" i="0">
                <a:effectLst/>
                <a:latin typeface="Helvetica Neue"/>
              </a:rPr>
              <a:t>view_4.0</a:t>
            </a:r>
          </a:p>
          <a:p>
            <a:r>
              <a:rPr lang="en-US" sz="800" b="0" i="0">
                <a:effectLst/>
                <a:latin typeface="Helvetica Neue"/>
              </a:rPr>
              <a:t>I believe this linear regression model successfully solves the business problem of identifying the five factors that have a strong relationship with price. Initially I expected the adjusted R-squared of the model to increase as more statistically significant variables were identified. However, reducing variance and outliers proved to be the more important factor which result in a lower adjusted R-squared value.</a:t>
            </a:r>
          </a:p>
          <a:p>
            <a:r>
              <a:rPr lang="en-US" sz="800" b="0" i="0">
                <a:effectLst/>
                <a:latin typeface="Helvetica Neue"/>
              </a:rPr>
              <a:t>Reducing the data set to within 2 standard variations initially looked extreme as the adjusted R-squared dipped to almost half of the baseline model. However when the first model validation was performed, it showed that the model was dramatically overfitting indicating a lot of variance was still present in the data set.</a:t>
            </a:r>
          </a:p>
          <a:p>
            <a:r>
              <a:rPr lang="en-US" sz="800" b="0" i="0">
                <a:effectLst/>
                <a:latin typeface="Helvetica Neue"/>
              </a:rPr>
              <a:t>During each iteration, the P-values held true with the correlation heat map. This provides me with great confidence that the correct variables were being chosen to be used in the model. It is important for data to also make sense in a real world application. Looking at the top 5 variables, they are realistic in the sense that a typical person would expect those variables when evaluating the price of a house</a:t>
            </a:r>
          </a:p>
          <a:p>
            <a:endParaRPr lang="en-AU" sz="800"/>
          </a:p>
        </p:txBody>
      </p:sp>
    </p:spTree>
    <p:extLst>
      <p:ext uri="{BB962C8B-B14F-4D97-AF65-F5344CB8AC3E}">
        <p14:creationId xmlns:p14="http://schemas.microsoft.com/office/powerpoint/2010/main" val="113885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A3F72EA7-C94F-477E-B4D8-08862D1E1C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33733" y="643466"/>
            <a:ext cx="6067391" cy="5566833"/>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D3706AFB-4AF0-430C-8FBE-C38C0F839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036" name="Freeform 5">
              <a:extLst>
                <a:ext uri="{FF2B5EF4-FFF2-40B4-BE49-F238E27FC236}">
                  <a16:creationId xmlns:a16="http://schemas.microsoft.com/office/drawing/2014/main" id="{8AC53B5C-1F4B-4D51-ADA0-F74EBA6A51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37" name="Freeform 5">
              <a:extLst>
                <a:ext uri="{FF2B5EF4-FFF2-40B4-BE49-F238E27FC236}">
                  <a16:creationId xmlns:a16="http://schemas.microsoft.com/office/drawing/2014/main" id="{E3BBF50A-9667-4DFA-9066-13B535B573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9411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59" name="Right Triangle 2058">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BD080402-4A1E-1BF9-5B93-349CA7C0E5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45850" y="918546"/>
            <a:ext cx="4979334"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30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FF59FC3D-8465-58D7-A618-EAF0D6F8F5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66693" y="914400"/>
            <a:ext cx="5982414" cy="496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95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4" name="Picture 4" descr="Sunset silhouette of scaffolding in construction site">
            <a:extLst>
              <a:ext uri="{FF2B5EF4-FFF2-40B4-BE49-F238E27FC236}">
                <a16:creationId xmlns:a16="http://schemas.microsoft.com/office/drawing/2014/main" id="{67539204-CAB3-7CEA-8E78-8FD882A0E819}"/>
              </a:ext>
            </a:extLst>
          </p:cNvPr>
          <p:cNvPicPr>
            <a:picLocks noChangeAspect="1"/>
          </p:cNvPicPr>
          <p:nvPr/>
        </p:nvPicPr>
        <p:blipFill rotWithShape="1">
          <a:blip r:embed="rId2"/>
          <a:srcRect l="3184" r="-1" b="-1"/>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F470001-794D-C114-01B2-23BA4BEDE666}"/>
              </a:ext>
            </a:extLst>
          </p:cNvPr>
          <p:cNvSpPr>
            <a:spLocks noGrp="1"/>
          </p:cNvSpPr>
          <p:nvPr>
            <p:ph type="title"/>
          </p:nvPr>
        </p:nvSpPr>
        <p:spPr>
          <a:xfrm>
            <a:off x="8046720" y="1045597"/>
            <a:ext cx="3633746" cy="1588422"/>
          </a:xfrm>
        </p:spPr>
        <p:txBody>
          <a:bodyPr anchor="b">
            <a:normAutofit/>
          </a:bodyPr>
          <a:lstStyle/>
          <a:p>
            <a:r>
              <a:rPr lang="en-AU" sz="3600"/>
              <a:t>Conclusions</a:t>
            </a:r>
          </a:p>
        </p:txBody>
      </p:sp>
      <p:sp>
        <p:nvSpPr>
          <p:cNvPr id="3" name="Content Placeholder 2">
            <a:extLst>
              <a:ext uri="{FF2B5EF4-FFF2-40B4-BE49-F238E27FC236}">
                <a16:creationId xmlns:a16="http://schemas.microsoft.com/office/drawing/2014/main" id="{486AAFA7-643F-E3E5-FF97-92C6860F21DB}"/>
              </a:ext>
            </a:extLst>
          </p:cNvPr>
          <p:cNvSpPr>
            <a:spLocks noGrp="1"/>
          </p:cNvSpPr>
          <p:nvPr>
            <p:ph idx="1"/>
          </p:nvPr>
        </p:nvSpPr>
        <p:spPr>
          <a:xfrm>
            <a:off x="8046719" y="2722729"/>
            <a:ext cx="3633747" cy="2700062"/>
          </a:xfrm>
        </p:spPr>
        <p:txBody>
          <a:bodyPr>
            <a:normAutofit/>
          </a:bodyPr>
          <a:lstStyle/>
          <a:p>
            <a:r>
              <a:rPr lang="en-US" sz="1100" b="1" i="0">
                <a:effectLst/>
                <a:latin typeface="Helvetica Neue"/>
              </a:rPr>
              <a:t>Conclusion</a:t>
            </a:r>
          </a:p>
          <a:p>
            <a:r>
              <a:rPr lang="en-US" sz="1100" b="0" i="0">
                <a:effectLst/>
                <a:latin typeface="Helvetica Neue"/>
              </a:rPr>
              <a:t>King County has a ranking system that represents the construction quality of improvements. They are generally defined as:</a:t>
            </a:r>
          </a:p>
          <a:p>
            <a:r>
              <a:rPr lang="en-US" sz="1100" b="1" i="0">
                <a:effectLst/>
                <a:latin typeface="Helvetica Neue"/>
              </a:rPr>
              <a:t>1-3</a:t>
            </a:r>
            <a:r>
              <a:rPr lang="en-US" sz="1100" b="0" i="0">
                <a:effectLst/>
                <a:latin typeface="Helvetica Neue"/>
              </a:rPr>
              <a:t> Falls short of minimum building standards. Normally cabin or inferior structure.</a:t>
            </a:r>
          </a:p>
          <a:p>
            <a:r>
              <a:rPr lang="en-US" sz="1100" b="1" i="0">
                <a:effectLst/>
                <a:latin typeface="Helvetica Neue"/>
              </a:rPr>
              <a:t>4</a:t>
            </a:r>
            <a:r>
              <a:rPr lang="en-US" sz="1100" b="0" i="0">
                <a:effectLst/>
                <a:latin typeface="Helvetica Neue"/>
              </a:rPr>
              <a:t> Generally older, low-quality construction. Does not meet code.</a:t>
            </a:r>
          </a:p>
          <a:p>
            <a:r>
              <a:rPr lang="en-US" sz="1100" b="1" i="0">
                <a:effectLst/>
                <a:latin typeface="Helvetica Neue"/>
              </a:rPr>
              <a:t>5</a:t>
            </a:r>
            <a:r>
              <a:rPr lang="en-US" sz="1100" b="0" i="0">
                <a:effectLst/>
                <a:latin typeface="Helvetica Neue"/>
              </a:rPr>
              <a:t> Low construction costs and workmanship. Small, simple design.</a:t>
            </a:r>
          </a:p>
          <a:p>
            <a:endParaRPr lang="en-US" sz="1100">
              <a:latin typeface="Helvetica Neue"/>
            </a:endParaRPr>
          </a:p>
          <a:p>
            <a:endParaRPr lang="en-US" sz="1100" b="0" i="0">
              <a:effectLst/>
              <a:latin typeface="Helvetica Neue"/>
            </a:endParaRPr>
          </a:p>
          <a:p>
            <a:endParaRPr lang="en-US" sz="1100">
              <a:latin typeface="Helvetica Neue"/>
            </a:endParaRPr>
          </a:p>
          <a:p>
            <a:endParaRPr lang="en-US" sz="1100" b="0" i="0">
              <a:effectLst/>
              <a:latin typeface="Helvetica Neue"/>
            </a:endParaRPr>
          </a:p>
          <a:p>
            <a:endParaRPr lang="en-US" sz="1100">
              <a:latin typeface="Helvetica Neue"/>
            </a:endParaRPr>
          </a:p>
          <a:p>
            <a:endParaRPr lang="en-US" sz="1100" b="0" i="0">
              <a:effectLst/>
              <a:latin typeface="Helvetica Neue"/>
            </a:endParaRPr>
          </a:p>
          <a:p>
            <a:endParaRPr lang="en-US" sz="1100">
              <a:latin typeface="Helvetica Neue"/>
            </a:endParaRPr>
          </a:p>
          <a:p>
            <a:endParaRPr lang="en-AU" sz="1100"/>
          </a:p>
        </p:txBody>
      </p:sp>
    </p:spTree>
    <p:extLst>
      <p:ext uri="{BB962C8B-B14F-4D97-AF65-F5344CB8AC3E}">
        <p14:creationId xmlns:p14="http://schemas.microsoft.com/office/powerpoint/2010/main" val="422782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person inside a building">
            <a:extLst>
              <a:ext uri="{FF2B5EF4-FFF2-40B4-BE49-F238E27FC236}">
                <a16:creationId xmlns:a16="http://schemas.microsoft.com/office/drawing/2014/main" id="{E7E4039B-4308-050F-1A95-88075F3EDFA9}"/>
              </a:ext>
            </a:extLst>
          </p:cNvPr>
          <p:cNvPicPr>
            <a:picLocks noChangeAspect="1"/>
          </p:cNvPicPr>
          <p:nvPr/>
        </p:nvPicPr>
        <p:blipFill rotWithShape="1">
          <a:blip r:embed="rId2"/>
          <a:srcRect l="3184" r="-1" b="-1"/>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2B56E20-0EAA-D88F-7082-CB99C9E9884B}"/>
              </a:ext>
            </a:extLst>
          </p:cNvPr>
          <p:cNvSpPr>
            <a:spLocks noGrp="1"/>
          </p:cNvSpPr>
          <p:nvPr>
            <p:ph type="title"/>
          </p:nvPr>
        </p:nvSpPr>
        <p:spPr>
          <a:xfrm>
            <a:off x="8046720" y="1045597"/>
            <a:ext cx="3633746" cy="1588422"/>
          </a:xfrm>
        </p:spPr>
        <p:txBody>
          <a:bodyPr anchor="b">
            <a:normAutofit/>
          </a:bodyPr>
          <a:lstStyle/>
          <a:p>
            <a:endParaRPr lang="en-AU" sz="3600"/>
          </a:p>
        </p:txBody>
      </p:sp>
      <p:sp>
        <p:nvSpPr>
          <p:cNvPr id="3" name="Content Placeholder 2">
            <a:extLst>
              <a:ext uri="{FF2B5EF4-FFF2-40B4-BE49-F238E27FC236}">
                <a16:creationId xmlns:a16="http://schemas.microsoft.com/office/drawing/2014/main" id="{3C50EE9D-33CC-2059-9D31-96322C1C5F34}"/>
              </a:ext>
            </a:extLst>
          </p:cNvPr>
          <p:cNvSpPr>
            <a:spLocks noGrp="1"/>
          </p:cNvSpPr>
          <p:nvPr>
            <p:ph idx="1"/>
          </p:nvPr>
        </p:nvSpPr>
        <p:spPr>
          <a:xfrm>
            <a:off x="8046719" y="2722729"/>
            <a:ext cx="3633747" cy="2700062"/>
          </a:xfrm>
        </p:spPr>
        <p:txBody>
          <a:bodyPr>
            <a:normAutofit/>
          </a:bodyPr>
          <a:lstStyle/>
          <a:p>
            <a:r>
              <a:rPr lang="en-US" sz="1100" b="1" i="0">
                <a:effectLst/>
                <a:latin typeface="Helvetica Neue"/>
              </a:rPr>
              <a:t>6</a:t>
            </a:r>
            <a:r>
              <a:rPr lang="en-US" sz="1100" b="0" i="0">
                <a:effectLst/>
                <a:latin typeface="Helvetica Neue"/>
              </a:rPr>
              <a:t> Lowest grade currently meeting building code. Low quality materials and simple designs.</a:t>
            </a:r>
          </a:p>
          <a:p>
            <a:r>
              <a:rPr lang="en-US" sz="1100" b="1" i="0">
                <a:effectLst/>
                <a:latin typeface="Helvetica Neue"/>
              </a:rPr>
              <a:t>7</a:t>
            </a:r>
            <a:r>
              <a:rPr lang="en-US" sz="1100" b="0" i="0">
                <a:effectLst/>
                <a:latin typeface="Helvetica Neue"/>
              </a:rPr>
              <a:t> Average grade of construction and design. Commonly seen in plats and older sub-divisions.</a:t>
            </a:r>
          </a:p>
          <a:p>
            <a:r>
              <a:rPr lang="en-US" sz="1100" b="1" i="0">
                <a:effectLst/>
                <a:latin typeface="Helvetica Neue"/>
              </a:rPr>
              <a:t>8</a:t>
            </a:r>
            <a:r>
              <a:rPr lang="en-US" sz="1100" b="0" i="0">
                <a:effectLst/>
                <a:latin typeface="Helvetica Neue"/>
              </a:rPr>
              <a:t> Just above average in construction and design. Usually, better materials in both the exterior and interior finish work.</a:t>
            </a:r>
          </a:p>
          <a:p>
            <a:r>
              <a:rPr lang="en-US" sz="1100" b="1" i="0">
                <a:effectLst/>
                <a:latin typeface="Helvetica Neue"/>
              </a:rPr>
              <a:t>9</a:t>
            </a:r>
            <a:r>
              <a:rPr lang="en-US" sz="1100" b="0" i="0">
                <a:effectLst/>
                <a:latin typeface="Helvetica Neue"/>
              </a:rPr>
              <a:t> Better architectural design with extra interior and exterior design and quality.</a:t>
            </a:r>
          </a:p>
          <a:p>
            <a:r>
              <a:rPr lang="en-US" sz="1100" b="1" i="0">
                <a:effectLst/>
                <a:latin typeface="Helvetica Neue"/>
              </a:rPr>
              <a:t>10</a:t>
            </a:r>
            <a:r>
              <a:rPr lang="en-US" sz="1100" b="0" i="0">
                <a:effectLst/>
                <a:latin typeface="Helvetica Neue"/>
              </a:rPr>
              <a:t> Homes of this quality generally have high quality features. Finish work is better, and more design quality is seen in the floor plans. Generally, have a larger square footage.</a:t>
            </a:r>
          </a:p>
          <a:p>
            <a:endParaRPr lang="en-AU" sz="1100"/>
          </a:p>
        </p:txBody>
      </p:sp>
    </p:spTree>
    <p:extLst>
      <p:ext uri="{BB962C8B-B14F-4D97-AF65-F5344CB8AC3E}">
        <p14:creationId xmlns:p14="http://schemas.microsoft.com/office/powerpoint/2010/main" val="296049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402B6-428A-7E86-0588-07DA98D80021}"/>
              </a:ext>
            </a:extLst>
          </p:cNvPr>
          <p:cNvSpPr>
            <a:spLocks noGrp="1"/>
          </p:cNvSpPr>
          <p:nvPr>
            <p:ph type="title"/>
          </p:nvPr>
        </p:nvSpPr>
        <p:spPr>
          <a:xfrm>
            <a:off x="761800" y="762001"/>
            <a:ext cx="5334197" cy="1708242"/>
          </a:xfrm>
        </p:spPr>
        <p:txBody>
          <a:bodyPr anchor="ctr">
            <a:normAutofit/>
          </a:bodyPr>
          <a:lstStyle/>
          <a:p>
            <a:endParaRPr lang="en-AU" sz="4000"/>
          </a:p>
        </p:txBody>
      </p:sp>
      <p:sp>
        <p:nvSpPr>
          <p:cNvPr id="3" name="Content Placeholder 2">
            <a:extLst>
              <a:ext uri="{FF2B5EF4-FFF2-40B4-BE49-F238E27FC236}">
                <a16:creationId xmlns:a16="http://schemas.microsoft.com/office/drawing/2014/main" id="{04B16734-E81C-EE83-15E7-2D2A9D22D2EE}"/>
              </a:ext>
            </a:extLst>
          </p:cNvPr>
          <p:cNvSpPr>
            <a:spLocks noGrp="1"/>
          </p:cNvSpPr>
          <p:nvPr>
            <p:ph idx="1"/>
          </p:nvPr>
        </p:nvSpPr>
        <p:spPr>
          <a:xfrm>
            <a:off x="761800" y="2470244"/>
            <a:ext cx="5334197" cy="3769835"/>
          </a:xfrm>
        </p:spPr>
        <p:txBody>
          <a:bodyPr anchor="ctr">
            <a:normAutofit/>
          </a:bodyPr>
          <a:lstStyle/>
          <a:p>
            <a:r>
              <a:rPr lang="en-US" sz="1100" b="1" i="0">
                <a:effectLst/>
                <a:latin typeface="Helvetica Neue"/>
              </a:rPr>
              <a:t>11</a:t>
            </a:r>
            <a:r>
              <a:rPr lang="en-US" sz="1100" b="0" i="0">
                <a:effectLst/>
                <a:latin typeface="Helvetica Neue"/>
              </a:rPr>
              <a:t> Custom design and higher quality finish work with added amenities of solid woods, bathroom fixtures and more luxurious options.</a:t>
            </a:r>
          </a:p>
          <a:p>
            <a:r>
              <a:rPr lang="en-US" sz="1100" b="1" i="0">
                <a:effectLst/>
                <a:latin typeface="Helvetica Neue"/>
              </a:rPr>
              <a:t>12</a:t>
            </a:r>
            <a:r>
              <a:rPr lang="en-US" sz="1100" b="0" i="0">
                <a:effectLst/>
                <a:latin typeface="Helvetica Neue"/>
              </a:rPr>
              <a:t> Custom design and excellent builders. All materials are of the highest quality and all conveniences are present.</a:t>
            </a:r>
          </a:p>
          <a:p>
            <a:r>
              <a:rPr lang="en-US" sz="1100" b="1" i="0">
                <a:effectLst/>
                <a:latin typeface="Helvetica Neue"/>
              </a:rPr>
              <a:t>13</a:t>
            </a:r>
            <a:r>
              <a:rPr lang="en-US" sz="1100" b="0" i="0">
                <a:effectLst/>
                <a:latin typeface="Helvetica Neue"/>
              </a:rPr>
              <a:t> Generally custom designed and built. Mansion level. Large amount of highest quality cabinet work, wood trim, marble, entry ways etc.</a:t>
            </a:r>
          </a:p>
          <a:p>
            <a:r>
              <a:rPr lang="en-US" sz="1100" b="0" i="0">
                <a:effectLst/>
                <a:latin typeface="Helvetica Neue"/>
              </a:rPr>
              <a:t>The results Grade 11 and 12 sit on the higher end of the ranking system and is reflective of the model that has been produced. Investing in an excellent builder, high quality materials and luxurious options will yield a higher house price.</a:t>
            </a:r>
          </a:p>
          <a:p>
            <a:r>
              <a:rPr lang="en-US" sz="1100" b="0" i="0">
                <a:effectLst/>
                <a:latin typeface="Helvetica Neue"/>
              </a:rPr>
              <a:t>Based on the statistical significance of the number of bathrooms throughout the iterations, it was observed that the number of bathrooms only started having a strong relationship with price at 3. Again this is reflective in the results at 3.75. The results suggest that many of the higher priced homes have a minimum 3 bathrooms.</a:t>
            </a:r>
          </a:p>
          <a:p>
            <a:endParaRPr lang="en-AU" sz="1100"/>
          </a:p>
        </p:txBody>
      </p:sp>
      <p:pic>
        <p:nvPicPr>
          <p:cNvPr id="5" name="Picture 4" descr="Wooden floorboard">
            <a:extLst>
              <a:ext uri="{FF2B5EF4-FFF2-40B4-BE49-F238E27FC236}">
                <a16:creationId xmlns:a16="http://schemas.microsoft.com/office/drawing/2014/main" id="{56B15544-C9C5-8C85-FB78-31D87F914C99}"/>
              </a:ext>
            </a:extLst>
          </p:cNvPr>
          <p:cNvPicPr>
            <a:picLocks noChangeAspect="1"/>
          </p:cNvPicPr>
          <p:nvPr/>
        </p:nvPicPr>
        <p:blipFill rotWithShape="1">
          <a:blip r:embed="rId2"/>
          <a:srcRect l="19134" r="2902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7819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860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Meiryo</vt:lpstr>
      <vt:lpstr>Arial</vt:lpstr>
      <vt:lpstr>Calibri</vt:lpstr>
      <vt:lpstr>Calibri Light</vt:lpstr>
      <vt:lpstr>Helvetica Neue</vt:lpstr>
      <vt:lpstr>Office Theme</vt:lpstr>
      <vt:lpstr>PROJECT TWO</vt:lpstr>
      <vt:lpstr>Business Problem</vt:lpstr>
      <vt:lpstr>Results </vt:lpstr>
      <vt:lpstr>PowerPoint Presentation</vt:lpstr>
      <vt:lpstr>PowerPoint Presentation</vt:lpstr>
      <vt:lpstr>PowerPoint Presentation</vt:lpstr>
      <vt:lpstr>Conclusions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TWO</dc:title>
  <dc:creator>Waail Abdalla</dc:creator>
  <cp:lastModifiedBy>Waail Abdalla</cp:lastModifiedBy>
  <cp:revision>1</cp:revision>
  <dcterms:created xsi:type="dcterms:W3CDTF">2023-09-26T00:55:07Z</dcterms:created>
  <dcterms:modified xsi:type="dcterms:W3CDTF">2023-09-26T01:16:53Z</dcterms:modified>
</cp:coreProperties>
</file>