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71" r:id="rId2"/>
    <p:sldId id="257" r:id="rId3"/>
    <p:sldId id="268" r:id="rId4"/>
    <p:sldId id="259" r:id="rId5"/>
    <p:sldId id="269" r:id="rId6"/>
    <p:sldId id="260" r:id="rId7"/>
    <p:sldId id="261" r:id="rId8"/>
    <p:sldId id="262" r:id="rId9"/>
    <p:sldId id="263" r:id="rId10"/>
    <p:sldId id="264" r:id="rId11"/>
    <p:sldId id="265" r:id="rId12"/>
    <p:sldId id="266" r:id="rId13"/>
    <p:sldId id="267"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Helvetica Neue"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hvs9hYfasXMEpzDGKNga21xakp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22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23FE5D-AE00-4D8C-9EA1-24A27547DCC7}"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C5F0F04C-0C66-41C7-92DF-6A9974058A5A}">
      <dgm:prSet/>
      <dgm:spPr/>
      <dgm:t>
        <a:bodyPr/>
        <a:lstStyle/>
        <a:p>
          <a:r>
            <a:rPr lang="en-US"/>
            <a:t>Multicolinearity</a:t>
          </a:r>
        </a:p>
      </dgm:t>
    </dgm:pt>
    <dgm:pt modelId="{AC2653F1-B95F-4105-9F5F-854CE8152CE7}" type="parTrans" cxnId="{BFB85503-CC72-4CFB-9D2F-85C9AAE2EC2D}">
      <dgm:prSet/>
      <dgm:spPr/>
      <dgm:t>
        <a:bodyPr/>
        <a:lstStyle/>
        <a:p>
          <a:endParaRPr lang="en-US"/>
        </a:p>
      </dgm:t>
    </dgm:pt>
    <dgm:pt modelId="{357E20F5-5303-4430-80C9-653D94B1FDF0}" type="sibTrans" cxnId="{BFB85503-CC72-4CFB-9D2F-85C9AAE2EC2D}">
      <dgm:prSet/>
      <dgm:spPr/>
      <dgm:t>
        <a:bodyPr/>
        <a:lstStyle/>
        <a:p>
          <a:endParaRPr lang="en-US"/>
        </a:p>
      </dgm:t>
    </dgm:pt>
    <dgm:pt modelId="{2802E2E8-3D5D-4817-9849-4AE4D1107083}">
      <dgm:prSet/>
      <dgm:spPr/>
      <dgm:t>
        <a:bodyPr/>
        <a:lstStyle/>
        <a:p>
          <a:r>
            <a:rPr lang="en-US" b="0" i="0"/>
            <a:t>After </a:t>
          </a:r>
          <a:r>
            <a:rPr lang="en-US"/>
            <a:t>3 </a:t>
          </a:r>
          <a:r>
            <a:rPr lang="en-US" b="0" i="0"/>
            <a:t>iterations, a collection of the top independent variables were used to create the final model. Using sklearn's feature selector the top 5 variables that have a strong relationship with the target variable price are:</a:t>
          </a:r>
          <a:endParaRPr lang="en-US"/>
        </a:p>
      </dgm:t>
    </dgm:pt>
    <dgm:pt modelId="{D4010CBE-73DA-481A-9FFE-0A64932ED089}" type="parTrans" cxnId="{04A3A803-57B5-48FC-A2C3-BB117398ACDC}">
      <dgm:prSet/>
      <dgm:spPr/>
      <dgm:t>
        <a:bodyPr/>
        <a:lstStyle/>
        <a:p>
          <a:endParaRPr lang="en-US"/>
        </a:p>
      </dgm:t>
    </dgm:pt>
    <dgm:pt modelId="{C1A9817A-D623-449F-B1FF-4FF006D753B0}" type="sibTrans" cxnId="{04A3A803-57B5-48FC-A2C3-BB117398ACDC}">
      <dgm:prSet/>
      <dgm:spPr/>
      <dgm:t>
        <a:bodyPr/>
        <a:lstStyle/>
        <a:p>
          <a:endParaRPr lang="en-US"/>
        </a:p>
      </dgm:t>
    </dgm:pt>
    <dgm:pt modelId="{7CF8A768-009A-410D-8F93-CEAF2FE21389}" type="pres">
      <dgm:prSet presAssocID="{B023FE5D-AE00-4D8C-9EA1-24A27547DCC7}" presName="Name0" presStyleCnt="0">
        <dgm:presLayoutVars>
          <dgm:dir/>
          <dgm:resizeHandles val="exact"/>
        </dgm:presLayoutVars>
      </dgm:prSet>
      <dgm:spPr/>
    </dgm:pt>
    <dgm:pt modelId="{76F0ED42-2358-4B26-B972-8F9177FA1FE9}" type="pres">
      <dgm:prSet presAssocID="{C5F0F04C-0C66-41C7-92DF-6A9974058A5A}" presName="node" presStyleLbl="node1" presStyleIdx="0" presStyleCnt="2">
        <dgm:presLayoutVars>
          <dgm:bulletEnabled val="1"/>
        </dgm:presLayoutVars>
      </dgm:prSet>
      <dgm:spPr/>
    </dgm:pt>
    <dgm:pt modelId="{B26360B3-5F5B-4532-83FB-9FAAAD08D28D}" type="pres">
      <dgm:prSet presAssocID="{357E20F5-5303-4430-80C9-653D94B1FDF0}" presName="sibTrans" presStyleLbl="sibTrans2D1" presStyleIdx="0" presStyleCnt="1"/>
      <dgm:spPr/>
    </dgm:pt>
    <dgm:pt modelId="{B47E4DBF-071C-4E2E-A917-8A29139A479A}" type="pres">
      <dgm:prSet presAssocID="{357E20F5-5303-4430-80C9-653D94B1FDF0}" presName="connectorText" presStyleLbl="sibTrans2D1" presStyleIdx="0" presStyleCnt="1"/>
      <dgm:spPr/>
    </dgm:pt>
    <dgm:pt modelId="{54962062-D334-48A1-B86F-5C9AD9557D46}" type="pres">
      <dgm:prSet presAssocID="{2802E2E8-3D5D-4817-9849-4AE4D1107083}" presName="node" presStyleLbl="node1" presStyleIdx="1" presStyleCnt="2">
        <dgm:presLayoutVars>
          <dgm:bulletEnabled val="1"/>
        </dgm:presLayoutVars>
      </dgm:prSet>
      <dgm:spPr/>
    </dgm:pt>
  </dgm:ptLst>
  <dgm:cxnLst>
    <dgm:cxn modelId="{BFB85503-CC72-4CFB-9D2F-85C9AAE2EC2D}" srcId="{B023FE5D-AE00-4D8C-9EA1-24A27547DCC7}" destId="{C5F0F04C-0C66-41C7-92DF-6A9974058A5A}" srcOrd="0" destOrd="0" parTransId="{AC2653F1-B95F-4105-9F5F-854CE8152CE7}" sibTransId="{357E20F5-5303-4430-80C9-653D94B1FDF0}"/>
    <dgm:cxn modelId="{04A3A803-57B5-48FC-A2C3-BB117398ACDC}" srcId="{B023FE5D-AE00-4D8C-9EA1-24A27547DCC7}" destId="{2802E2E8-3D5D-4817-9849-4AE4D1107083}" srcOrd="1" destOrd="0" parTransId="{D4010CBE-73DA-481A-9FFE-0A64932ED089}" sibTransId="{C1A9817A-D623-449F-B1FF-4FF006D753B0}"/>
    <dgm:cxn modelId="{39260116-07D6-43CB-BF52-3F5BD30B27C9}" type="presOf" srcId="{B023FE5D-AE00-4D8C-9EA1-24A27547DCC7}" destId="{7CF8A768-009A-410D-8F93-CEAF2FE21389}" srcOrd="0" destOrd="0" presId="urn:microsoft.com/office/officeart/2005/8/layout/process1"/>
    <dgm:cxn modelId="{51C5385E-2141-4B55-98B0-24C2806DEA35}" type="presOf" srcId="{2802E2E8-3D5D-4817-9849-4AE4D1107083}" destId="{54962062-D334-48A1-B86F-5C9AD9557D46}" srcOrd="0" destOrd="0" presId="urn:microsoft.com/office/officeart/2005/8/layout/process1"/>
    <dgm:cxn modelId="{33F2A451-B5C3-402A-A4C0-FCA6582C14A6}" type="presOf" srcId="{357E20F5-5303-4430-80C9-653D94B1FDF0}" destId="{B26360B3-5F5B-4532-83FB-9FAAAD08D28D}" srcOrd="0" destOrd="0" presId="urn:microsoft.com/office/officeart/2005/8/layout/process1"/>
    <dgm:cxn modelId="{3778FBC5-7B5D-4387-A2CB-45C670760734}" type="presOf" srcId="{357E20F5-5303-4430-80C9-653D94B1FDF0}" destId="{B47E4DBF-071C-4E2E-A917-8A29139A479A}" srcOrd="1" destOrd="0" presId="urn:microsoft.com/office/officeart/2005/8/layout/process1"/>
    <dgm:cxn modelId="{376CF5C8-6613-4A1C-806A-158E62559C42}" type="presOf" srcId="{C5F0F04C-0C66-41C7-92DF-6A9974058A5A}" destId="{76F0ED42-2358-4B26-B972-8F9177FA1FE9}" srcOrd="0" destOrd="0" presId="urn:microsoft.com/office/officeart/2005/8/layout/process1"/>
    <dgm:cxn modelId="{32C7A249-B5B9-4C5E-AAE8-1D6408D98164}" type="presParOf" srcId="{7CF8A768-009A-410D-8F93-CEAF2FE21389}" destId="{76F0ED42-2358-4B26-B972-8F9177FA1FE9}" srcOrd="0" destOrd="0" presId="urn:microsoft.com/office/officeart/2005/8/layout/process1"/>
    <dgm:cxn modelId="{347669B7-9F58-408D-B069-2A7B0B07C5E8}" type="presParOf" srcId="{7CF8A768-009A-410D-8F93-CEAF2FE21389}" destId="{B26360B3-5F5B-4532-83FB-9FAAAD08D28D}" srcOrd="1" destOrd="0" presId="urn:microsoft.com/office/officeart/2005/8/layout/process1"/>
    <dgm:cxn modelId="{3D96D41C-FD3B-4AD1-8F71-F40742D12D87}" type="presParOf" srcId="{B26360B3-5F5B-4532-83FB-9FAAAD08D28D}" destId="{B47E4DBF-071C-4E2E-A917-8A29139A479A}" srcOrd="0" destOrd="0" presId="urn:microsoft.com/office/officeart/2005/8/layout/process1"/>
    <dgm:cxn modelId="{6B775E9B-7168-4B3C-979F-ACF0FCE6DFFF}" type="presParOf" srcId="{7CF8A768-009A-410D-8F93-CEAF2FE21389}" destId="{54962062-D334-48A1-B86F-5C9AD9557D46}" srcOrd="2"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0ED42-2358-4B26-B972-8F9177FA1FE9}">
      <dsp:nvSpPr>
        <dsp:cNvPr id="0" name=""/>
        <dsp:cNvSpPr/>
      </dsp:nvSpPr>
      <dsp:spPr>
        <a:xfrm>
          <a:off x="1126" y="605612"/>
          <a:ext cx="2402436" cy="31306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Multicolinearity</a:t>
          </a:r>
        </a:p>
      </dsp:txBody>
      <dsp:txXfrm>
        <a:off x="71491" y="675977"/>
        <a:ext cx="2261706" cy="2989944"/>
      </dsp:txXfrm>
    </dsp:sp>
    <dsp:sp modelId="{B26360B3-5F5B-4532-83FB-9FAAAD08D28D}">
      <dsp:nvSpPr>
        <dsp:cNvPr id="0" name=""/>
        <dsp:cNvSpPr/>
      </dsp:nvSpPr>
      <dsp:spPr>
        <a:xfrm>
          <a:off x="2643806" y="1873047"/>
          <a:ext cx="509316" cy="5958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643806" y="1992208"/>
        <a:ext cx="356521" cy="357482"/>
      </dsp:txXfrm>
    </dsp:sp>
    <dsp:sp modelId="{54962062-D334-48A1-B86F-5C9AD9557D46}">
      <dsp:nvSpPr>
        <dsp:cNvPr id="0" name=""/>
        <dsp:cNvSpPr/>
      </dsp:nvSpPr>
      <dsp:spPr>
        <a:xfrm>
          <a:off x="3364537" y="605612"/>
          <a:ext cx="2402436" cy="31306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After </a:t>
          </a:r>
          <a:r>
            <a:rPr lang="en-US" sz="1800" kern="1200"/>
            <a:t>3 </a:t>
          </a:r>
          <a:r>
            <a:rPr lang="en-US" sz="1800" b="0" i="0" kern="1200"/>
            <a:t>iterations, a collection of the top independent variables were used to create the final model. Using sklearn's feature selector the top 5 variables that have a strong relationship with the target variable price are:</a:t>
          </a:r>
          <a:endParaRPr lang="en-US" sz="1800" kern="1200"/>
        </a:p>
      </dsp:txBody>
      <dsp:txXfrm>
        <a:off x="3434902" y="675977"/>
        <a:ext cx="2261706" cy="29899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4c6a60d65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4c6a60d65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c6a60d65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4c6a60d65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4c6a60d65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4c6a60d65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4c6a60d65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4c6a60d65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4c6a60d65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4c6a60d65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4c6a60d65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4c6a60d65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4c6a60d655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4c6a60d655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4c6a60d655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4c6a60d655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1"/>
          <p:cNvSpPr>
            <a:spLocks noGrp="1"/>
          </p:cNvSpPr>
          <p:nvPr>
            <p:ph type="pic" idx="2"/>
          </p:nvPr>
        </p:nvSpPr>
        <p:spPr>
          <a:xfrm>
            <a:off x="5183188" y="987425"/>
            <a:ext cx="6172200" cy="4873625"/>
          </a:xfrm>
          <a:prstGeom prst="rect">
            <a:avLst/>
          </a:prstGeom>
          <a:noFill/>
          <a:ln>
            <a:noFill/>
          </a:ln>
        </p:spPr>
      </p:sp>
      <p:sp>
        <p:nvSpPr>
          <p:cNvPr id="64" name="Google Shape;64;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6.jp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png"/><Relationship Id="rId9" Type="http://schemas.microsoft.com/office/2007/relationships/diagramDrawing" Target="../diagrams/drawing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9" name="Rectangle 309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754A82-9150-0C36-0202-ADA49A3EB878}"/>
              </a:ext>
            </a:extLst>
          </p:cNvPr>
          <p:cNvSpPr>
            <a:spLocks noGrp="1"/>
          </p:cNvSpPr>
          <p:nvPr>
            <p:ph type="title"/>
          </p:nvPr>
        </p:nvSpPr>
        <p:spPr>
          <a:xfrm>
            <a:off x="1155557" y="4551036"/>
            <a:ext cx="4284420" cy="1687143"/>
          </a:xfrm>
        </p:spPr>
        <p:txBody>
          <a:bodyPr vert="horz" lIns="91440" tIns="45720" rIns="91440" bIns="45720" rtlCol="0" anchor="t">
            <a:normAutofit/>
          </a:bodyPr>
          <a:lstStyle/>
          <a:p>
            <a:pPr>
              <a:spcBef>
                <a:spcPct val="0"/>
              </a:spcBef>
            </a:pPr>
            <a:r>
              <a:rPr lang="en-US" sz="2800" b="0" i="0" u="none" strike="noStrike" kern="1200" cap="none">
                <a:solidFill>
                  <a:schemeClr val="bg1"/>
                </a:solidFill>
                <a:latin typeface="+mj-lt"/>
                <a:ea typeface="+mj-ea"/>
                <a:cs typeface="+mj-cs"/>
                <a:sym typeface="Calibri"/>
              </a:rPr>
              <a:t>WHO Life expectancy analysis on factors influencing life expectancy </a:t>
            </a:r>
            <a:endParaRPr lang="en-US" sz="2800" kern="1200">
              <a:solidFill>
                <a:schemeClr val="bg1"/>
              </a:solidFill>
              <a:latin typeface="+mj-lt"/>
              <a:ea typeface="+mj-ea"/>
              <a:cs typeface="+mj-cs"/>
            </a:endParaRPr>
          </a:p>
        </p:txBody>
      </p:sp>
      <p:sp>
        <p:nvSpPr>
          <p:cNvPr id="3101" name="Rectangle 310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Life Expectancy by Country | Infoplease">
            <a:extLst>
              <a:ext uri="{FF2B5EF4-FFF2-40B4-BE49-F238E27FC236}">
                <a16:creationId xmlns:a16="http://schemas.microsoft.com/office/drawing/2014/main" id="{4F6943F5-67DD-FF16-FCDA-F7CE319D58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3181" b="-1"/>
          <a:stretch/>
        </p:blipFill>
        <p:spPr bwMode="auto">
          <a:xfrm>
            <a:off x="1155556" y="637762"/>
            <a:ext cx="9889765" cy="3579308"/>
          </a:xfrm>
          <a:prstGeom prst="rect">
            <a:avLst/>
          </a:prstGeom>
          <a:noFill/>
          <a:extLst>
            <a:ext uri="{909E8E84-426E-40DD-AFC4-6F175D3DCCD1}">
              <a14:hiddenFill xmlns:a14="http://schemas.microsoft.com/office/drawing/2010/main">
                <a:solidFill>
                  <a:srgbClr val="FFFFFF"/>
                </a:solidFill>
              </a14:hiddenFill>
            </a:ext>
          </a:extLst>
        </p:spPr>
      </p:pic>
      <p:sp>
        <p:nvSpPr>
          <p:cNvPr id="3103" name="Rectangle 310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650" y="4544112"/>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EFC3200-0F31-E199-7CD8-7F764AE29986}"/>
              </a:ext>
            </a:extLst>
          </p:cNvPr>
          <p:cNvSpPr>
            <a:spLocks noGrp="1"/>
          </p:cNvSpPr>
          <p:nvPr>
            <p:ph type="body" idx="1"/>
          </p:nvPr>
        </p:nvSpPr>
        <p:spPr>
          <a:xfrm>
            <a:off x="6734649" y="4750698"/>
            <a:ext cx="4310672" cy="1463834"/>
          </a:xfrm>
        </p:spPr>
        <p:txBody>
          <a:bodyPr vert="horz" lIns="91440" tIns="45720" rIns="91440" bIns="45720" rtlCol="0">
            <a:normAutofit/>
          </a:bodyPr>
          <a:lstStyle/>
          <a:p>
            <a:pPr marL="0" indent="0">
              <a:buNone/>
            </a:pPr>
            <a:r>
              <a:rPr lang="en-US" sz="1600" kern="1200">
                <a:latin typeface="+mn-lt"/>
                <a:ea typeface="+mn-ea"/>
                <a:cs typeface="+mn-cs"/>
              </a:rPr>
              <a:t>Waail Abdalla</a:t>
            </a:r>
          </a:p>
        </p:txBody>
      </p:sp>
    </p:spTree>
    <p:extLst>
      <p:ext uri="{BB962C8B-B14F-4D97-AF65-F5344CB8AC3E}">
        <p14:creationId xmlns:p14="http://schemas.microsoft.com/office/powerpoint/2010/main" val="3864284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3"/>
        <p:cNvGrpSpPr/>
        <p:nvPr/>
      </p:nvGrpSpPr>
      <p:grpSpPr>
        <a:xfrm>
          <a:off x="0" y="0"/>
          <a:ext cx="0" cy="0"/>
          <a:chOff x="0" y="0"/>
          <a:chExt cx="0" cy="0"/>
        </a:xfrm>
      </p:grpSpPr>
      <p:sp useBgFill="1">
        <p:nvSpPr>
          <p:cNvPr id="152" name="Rectangle 15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Google Shape;144;g24c6a60d655_0_19"/>
          <p:cNvSpPr txBox="1">
            <a:spLocks noGrp="1"/>
          </p:cNvSpPr>
          <p:nvPr>
            <p:ph type="title"/>
          </p:nvPr>
        </p:nvSpPr>
        <p:spPr>
          <a:xfrm>
            <a:off x="630936" y="457200"/>
            <a:ext cx="4343400" cy="1929384"/>
          </a:xfrm>
          <a:prstGeom prst="rect">
            <a:avLst/>
          </a:prstGeom>
        </p:spPr>
        <p:txBody>
          <a:bodyPr spcFirstLastPara="1" lIns="91425" tIns="45700" rIns="91425" bIns="45700" anchor="ctr" anchorCtr="0">
            <a:normAutofit/>
          </a:bodyPr>
          <a:lstStyle/>
          <a:p>
            <a:pPr marL="0" lvl="0" indent="0" rtl="0">
              <a:spcBef>
                <a:spcPts val="0"/>
              </a:spcBef>
              <a:spcAft>
                <a:spcPts val="0"/>
              </a:spcAft>
              <a:buClr>
                <a:schemeClr val="dk1"/>
              </a:buClr>
              <a:buSzPts val="5400"/>
              <a:buFont typeface="Calibri"/>
              <a:buNone/>
            </a:pPr>
            <a:r>
              <a:rPr lang="en-US" sz="4800"/>
              <a:t>Regression analysis </a:t>
            </a:r>
          </a:p>
        </p:txBody>
      </p:sp>
      <p:sp>
        <p:nvSpPr>
          <p:cNvPr id="154"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Google Shape;145;g24c6a60d655_0_19"/>
          <p:cNvSpPr txBox="1">
            <a:spLocks noGrp="1"/>
          </p:cNvSpPr>
          <p:nvPr>
            <p:ph type="body" idx="1"/>
          </p:nvPr>
        </p:nvSpPr>
        <p:spPr>
          <a:xfrm>
            <a:off x="5541263" y="457200"/>
            <a:ext cx="6007608" cy="1929384"/>
          </a:xfrm>
          <a:prstGeom prst="rect">
            <a:avLst/>
          </a:prstGeom>
        </p:spPr>
        <p:txBody>
          <a:bodyPr spcFirstLastPara="1" lIns="91425" tIns="45700" rIns="91425" bIns="45700" anchor="ctr" anchorCtr="0">
            <a:normAutofit/>
          </a:bodyPr>
          <a:lstStyle/>
          <a:p>
            <a:pPr marL="0" lvl="0" indent="0" rtl="0">
              <a:spcBef>
                <a:spcPts val="1000"/>
              </a:spcBef>
              <a:spcAft>
                <a:spcPts val="0"/>
              </a:spcAft>
              <a:buNone/>
            </a:pPr>
            <a:endParaRPr lang="en-AU" sz="2200"/>
          </a:p>
        </p:txBody>
      </p:sp>
      <p:pic>
        <p:nvPicPr>
          <p:cNvPr id="147" name="Google Shape;147;g24c6a60d655_0_19"/>
          <p:cNvPicPr preferRelativeResize="0"/>
          <p:nvPr/>
        </p:nvPicPr>
        <p:blipFill>
          <a:blip r:embed="rId3"/>
          <a:stretch>
            <a:fillRect/>
          </a:stretch>
        </p:blipFill>
        <p:spPr>
          <a:xfrm>
            <a:off x="915346" y="2569464"/>
            <a:ext cx="4570107" cy="3678936"/>
          </a:xfrm>
          <a:prstGeom prst="rect">
            <a:avLst/>
          </a:prstGeom>
          <a:noFill/>
        </p:spPr>
      </p:pic>
      <p:pic>
        <p:nvPicPr>
          <p:cNvPr id="146" name="Google Shape;146;g24c6a60d655_0_19"/>
          <p:cNvPicPr preferRelativeResize="0"/>
          <p:nvPr/>
        </p:nvPicPr>
        <p:blipFill>
          <a:blip r:embed="rId4"/>
          <a:stretch>
            <a:fillRect/>
          </a:stretch>
        </p:blipFill>
        <p:spPr>
          <a:xfrm>
            <a:off x="6254496" y="2665971"/>
            <a:ext cx="5468112" cy="348592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1"/>
        <p:cNvGrpSpPr/>
        <p:nvPr/>
      </p:nvGrpSpPr>
      <p:grpSpPr>
        <a:xfrm>
          <a:off x="0" y="0"/>
          <a:ext cx="0" cy="0"/>
          <a:chOff x="0" y="0"/>
          <a:chExt cx="0" cy="0"/>
        </a:xfrm>
      </p:grpSpPr>
      <p:sp useBgFill="1">
        <p:nvSpPr>
          <p:cNvPr id="158" name="Rectangle 15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Google Shape;152;g24c6a60d655_0_37"/>
          <p:cNvSpPr txBox="1">
            <a:spLocks noGrp="1"/>
          </p:cNvSpPr>
          <p:nvPr>
            <p:ph type="title"/>
          </p:nvPr>
        </p:nvSpPr>
        <p:spPr>
          <a:xfrm>
            <a:off x="841248" y="548640"/>
            <a:ext cx="3600860" cy="5431536"/>
          </a:xfrm>
          <a:prstGeom prst="rect">
            <a:avLst/>
          </a:prstGeom>
        </p:spPr>
        <p:txBody>
          <a:bodyPr spcFirstLastPara="1" lIns="91425" tIns="45700" rIns="91425" bIns="45700" anchorCtr="0">
            <a:normAutofit/>
          </a:bodyPr>
          <a:lstStyle/>
          <a:p>
            <a:pPr marL="241300" marR="393700" lvl="0" indent="0" rtl="0">
              <a:spcBef>
                <a:spcPts val="1200"/>
              </a:spcBef>
              <a:spcAft>
                <a:spcPts val="600"/>
              </a:spcAft>
              <a:buClr>
                <a:schemeClr val="dk1"/>
              </a:buClr>
              <a:buSzPts val="1100"/>
              <a:buFont typeface="Arial"/>
              <a:buNone/>
            </a:pPr>
            <a:r>
              <a:rPr lang="en-US" sz="4200">
                <a:highlight>
                  <a:srgbClr val="FFFFFF"/>
                </a:highlight>
                <a:latin typeface="Arial"/>
                <a:ea typeface="Arial"/>
                <a:cs typeface="Arial"/>
                <a:sym typeface="Arial"/>
              </a:rPr>
              <a:t>Conclusion</a:t>
            </a:r>
            <a:endParaRPr lang="en-US" sz="4200"/>
          </a:p>
        </p:txBody>
      </p:sp>
      <p:sp>
        <p:nvSpPr>
          <p:cNvPr id="16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Google Shape;153;g24c6a60d655_0_37"/>
          <p:cNvSpPr txBox="1">
            <a:spLocks noGrp="1"/>
          </p:cNvSpPr>
          <p:nvPr>
            <p:ph type="body" idx="1"/>
          </p:nvPr>
        </p:nvSpPr>
        <p:spPr>
          <a:xfrm>
            <a:off x="5126418" y="552091"/>
            <a:ext cx="6224335" cy="5431536"/>
          </a:xfrm>
          <a:prstGeom prst="rect">
            <a:avLst/>
          </a:prstGeom>
        </p:spPr>
        <p:txBody>
          <a:bodyPr spcFirstLastPara="1" lIns="91425" tIns="45700" rIns="91425" bIns="45700" anchor="ctr" anchorCtr="0">
            <a:normAutofit/>
          </a:bodyPr>
          <a:lstStyle/>
          <a:p>
            <a:pPr marL="241300" marR="393700" lvl="0" indent="0" rtl="0">
              <a:spcBef>
                <a:spcPts val="1200"/>
              </a:spcBef>
              <a:spcAft>
                <a:spcPts val="0"/>
              </a:spcAft>
              <a:buClr>
                <a:schemeClr val="dk1"/>
              </a:buClr>
              <a:buSzPts val="1100"/>
              <a:buFont typeface="Arial"/>
              <a:buNone/>
            </a:pPr>
            <a:endParaRPr lang="en-US" sz="2200">
              <a:highlight>
                <a:srgbClr val="FFFFFF"/>
              </a:highlight>
              <a:latin typeface="Arial"/>
              <a:ea typeface="Arial"/>
              <a:cs typeface="Arial"/>
              <a:sym typeface="Arial"/>
            </a:endParaRPr>
          </a:p>
          <a:p>
            <a:pPr marL="50800" marR="50800" lvl="0" indent="0" rtl="0">
              <a:spcBef>
                <a:spcPts val="1200"/>
              </a:spcBef>
              <a:spcAft>
                <a:spcPts val="0"/>
              </a:spcAft>
              <a:buClr>
                <a:schemeClr val="dk1"/>
              </a:buClr>
              <a:buSzPts val="1100"/>
              <a:buFont typeface="Arial"/>
              <a:buNone/>
            </a:pPr>
            <a:endParaRPr lang="en-US" sz="2200">
              <a:highlight>
                <a:srgbClr val="FFFFFF"/>
              </a:highlight>
              <a:latin typeface="Arial"/>
              <a:ea typeface="Arial"/>
              <a:cs typeface="Arial"/>
              <a:sym typeface="Arial"/>
            </a:endParaRPr>
          </a:p>
          <a:p>
            <a:pPr marL="50800" marR="203200" lvl="0" indent="0" rtl="0">
              <a:spcBef>
                <a:spcPts val="1200"/>
              </a:spcBef>
              <a:spcAft>
                <a:spcPts val="0"/>
              </a:spcAft>
              <a:buClr>
                <a:schemeClr val="dk1"/>
              </a:buClr>
              <a:buSzPts val="1100"/>
              <a:buFont typeface="Arial"/>
              <a:buNone/>
            </a:pPr>
            <a:r>
              <a:rPr lang="en-US" sz="2200">
                <a:highlight>
                  <a:srgbClr val="FFFFFF"/>
                </a:highlight>
                <a:latin typeface="Arial"/>
                <a:ea typeface="Arial"/>
                <a:cs typeface="Arial"/>
                <a:sym typeface="Arial"/>
              </a:rPr>
              <a:t>The results of the model are promising.</a:t>
            </a:r>
          </a:p>
          <a:p>
            <a:pPr marL="508000" marR="203200" lvl="0" indent="-295275" rtl="0">
              <a:spcBef>
                <a:spcPts val="2400"/>
              </a:spcBef>
              <a:spcAft>
                <a:spcPts val="0"/>
              </a:spcAft>
              <a:buSzPts val="1050"/>
              <a:buChar char="●"/>
            </a:pPr>
            <a:r>
              <a:rPr lang="en-US" sz="2200">
                <a:highlight>
                  <a:srgbClr val="FFFFFF"/>
                </a:highlight>
                <a:latin typeface="Arial"/>
                <a:ea typeface="Arial"/>
                <a:cs typeface="Arial"/>
                <a:sym typeface="Arial"/>
              </a:rPr>
              <a:t>The graph between actual vs predicted values show strong linear relationship.</a:t>
            </a:r>
          </a:p>
          <a:p>
            <a:pPr marL="508000" marR="203200" lvl="0" indent="-295275" rtl="0">
              <a:spcBef>
                <a:spcPts val="0"/>
              </a:spcBef>
              <a:spcAft>
                <a:spcPts val="0"/>
              </a:spcAft>
              <a:buSzPts val="1050"/>
              <a:buChar char="●"/>
            </a:pPr>
            <a:r>
              <a:rPr lang="en-US" sz="2200">
                <a:highlight>
                  <a:srgbClr val="FFFFFF"/>
                </a:highlight>
                <a:latin typeface="Arial"/>
                <a:ea typeface="Arial"/>
                <a:cs typeface="Arial"/>
                <a:sym typeface="Arial"/>
              </a:rPr>
              <a:t>The residuals are normally distributed.</a:t>
            </a:r>
          </a:p>
          <a:p>
            <a:pPr marL="508000" marR="203200" lvl="0" indent="-295275" rtl="0">
              <a:spcBef>
                <a:spcPts val="0"/>
              </a:spcBef>
              <a:spcAft>
                <a:spcPts val="0"/>
              </a:spcAft>
              <a:buSzPts val="1050"/>
              <a:buChar char="●"/>
            </a:pPr>
            <a:r>
              <a:rPr lang="en-US" sz="2200">
                <a:highlight>
                  <a:srgbClr val="FFFFFF"/>
                </a:highlight>
                <a:latin typeface="Arial"/>
                <a:ea typeface="Arial"/>
                <a:cs typeface="Arial"/>
                <a:sym typeface="Arial"/>
              </a:rPr>
              <a:t>This model has good coefficient of determination (R^2: 0.960) on training data.</a:t>
            </a:r>
          </a:p>
          <a:p>
            <a:pPr marL="508000" marR="203200" lvl="0" indent="-295275" rtl="0">
              <a:spcBef>
                <a:spcPts val="0"/>
              </a:spcBef>
              <a:spcAft>
                <a:spcPts val="0"/>
              </a:spcAft>
              <a:buSzPts val="1050"/>
              <a:buChar char="●"/>
            </a:pPr>
            <a:r>
              <a:rPr lang="en-US" sz="2200">
                <a:highlight>
                  <a:srgbClr val="FFFFFF"/>
                </a:highlight>
                <a:latin typeface="Arial"/>
                <a:ea typeface="Arial"/>
                <a:cs typeface="Arial"/>
                <a:sym typeface="Arial"/>
              </a:rPr>
              <a:t>The model has performed well on testing data with coefficient of determination (R^2: 0.938</a:t>
            </a:r>
          </a:p>
          <a:p>
            <a:pPr marL="0" lvl="0" indent="0" rtl="0">
              <a:spcBef>
                <a:spcPts val="1500"/>
              </a:spcBef>
              <a:spcAft>
                <a:spcPts val="0"/>
              </a:spcAft>
              <a:buNone/>
            </a:pPr>
            <a:endParaRPr 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7"/>
        <p:cNvGrpSpPr/>
        <p:nvPr/>
      </p:nvGrpSpPr>
      <p:grpSpPr>
        <a:xfrm>
          <a:off x="0" y="0"/>
          <a:ext cx="0" cy="0"/>
          <a:chOff x="0" y="0"/>
          <a:chExt cx="0" cy="0"/>
        </a:xfrm>
      </p:grpSpPr>
      <p:sp useBgFill="1">
        <p:nvSpPr>
          <p:cNvPr id="228" name="Rectangle 22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Google Shape;158;g24c6a60d655_0_43"/>
          <p:cNvSpPr txBox="1">
            <a:spLocks noGrp="1"/>
          </p:cNvSpPr>
          <p:nvPr>
            <p:ph type="title"/>
          </p:nvPr>
        </p:nvSpPr>
        <p:spPr>
          <a:xfrm>
            <a:off x="4654296" y="329184"/>
            <a:ext cx="6894576" cy="1783080"/>
          </a:xfrm>
          <a:prstGeom prst="rect">
            <a:avLst/>
          </a:prstGeom>
        </p:spPr>
        <p:txBody>
          <a:bodyPr spcFirstLastPara="1" lIns="91425" tIns="45700" rIns="91425" bIns="45700" anchor="b" anchorCtr="0">
            <a:normAutofit/>
          </a:bodyPr>
          <a:lstStyle/>
          <a:p>
            <a:pPr marL="0" lvl="0" indent="0" rtl="0">
              <a:spcBef>
                <a:spcPts val="0"/>
              </a:spcBef>
              <a:spcAft>
                <a:spcPts val="0"/>
              </a:spcAft>
              <a:buNone/>
            </a:pPr>
            <a:r>
              <a:rPr lang="en-US" sz="5400"/>
              <a:t>LIMITATIONS</a:t>
            </a:r>
          </a:p>
        </p:txBody>
      </p:sp>
      <p:pic>
        <p:nvPicPr>
          <p:cNvPr id="209" name="Picture 208" descr="Magnifying glass showing decling performance">
            <a:extLst>
              <a:ext uri="{FF2B5EF4-FFF2-40B4-BE49-F238E27FC236}">
                <a16:creationId xmlns:a16="http://schemas.microsoft.com/office/drawing/2014/main" id="{72961164-23A0-5FA6-B3E1-6EF80254C01B}"/>
              </a:ext>
            </a:extLst>
          </p:cNvPr>
          <p:cNvPicPr>
            <a:picLocks noChangeAspect="1"/>
          </p:cNvPicPr>
          <p:nvPr/>
        </p:nvPicPr>
        <p:blipFill rotWithShape="1">
          <a:blip r:embed="rId3"/>
          <a:srcRect l="14996" r="45560"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229"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Google Shape;159;g24c6a60d655_0_43"/>
          <p:cNvSpPr txBox="1">
            <a:spLocks noGrp="1"/>
          </p:cNvSpPr>
          <p:nvPr>
            <p:ph type="body" idx="1"/>
          </p:nvPr>
        </p:nvSpPr>
        <p:spPr>
          <a:xfrm>
            <a:off x="4654296" y="2706624"/>
            <a:ext cx="6894576" cy="3483864"/>
          </a:xfrm>
          <a:prstGeom prst="rect">
            <a:avLst/>
          </a:prstGeom>
        </p:spPr>
        <p:txBody>
          <a:bodyPr spcFirstLastPara="1" lIns="91425" tIns="45700" rIns="91425" bIns="45700" anchorCtr="0">
            <a:normAutofit/>
          </a:bodyPr>
          <a:lstStyle/>
          <a:p>
            <a:r>
              <a:rPr lang="en-US" sz="1000"/>
              <a:t>The dataset contains data till 2015, since then there have been many changes particularly in the economic situation, which has had great impact on government spend in particular , health care </a:t>
            </a:r>
          </a:p>
          <a:p>
            <a:r>
              <a:rPr lang="en-US" sz="1000"/>
              <a:t>Changing in GDP.</a:t>
            </a:r>
          </a:p>
          <a:p>
            <a:r>
              <a:rPr lang="en-US" sz="1000"/>
              <a:t>Interest rates.</a:t>
            </a:r>
          </a:p>
          <a:p>
            <a:r>
              <a:rPr lang="en-US" sz="1000"/>
              <a:t>Government spending.</a:t>
            </a:r>
          </a:p>
          <a:p>
            <a:r>
              <a:rPr lang="en-US" sz="1000"/>
              <a:t>Inflation</a:t>
            </a:r>
          </a:p>
          <a:p>
            <a:r>
              <a:rPr lang="en-US" sz="1000"/>
              <a:t>Post covid-19 situation</a:t>
            </a:r>
          </a:p>
          <a:p>
            <a:r>
              <a:rPr lang="en-US" sz="1000"/>
              <a:t>Policy changes </a:t>
            </a:r>
          </a:p>
          <a:p>
            <a:pPr marL="0" indent="0">
              <a:buNone/>
            </a:pPr>
            <a:r>
              <a:rPr lang="en-US" sz="1000"/>
              <a:t>Information about employment rate and average salary of country for a particular year.</a:t>
            </a:r>
          </a:p>
          <a:p>
            <a:pPr marL="0" indent="0">
              <a:buNone/>
            </a:pPr>
            <a:endParaRPr lang="en-US" sz="1000"/>
          </a:p>
          <a:p>
            <a:pPr marL="0" indent="0">
              <a:buNone/>
            </a:pPr>
            <a:r>
              <a:rPr lang="en-US" sz="1000"/>
              <a:t>More analysis is required to determine the factors implicating life expectancy in developed countries and developing countries for example, on developing countries it may be lack of nutrition, education and healthcare.</a:t>
            </a:r>
          </a:p>
          <a:p>
            <a:pPr marL="0" indent="0">
              <a:buNone/>
            </a:pPr>
            <a:r>
              <a:rPr lang="en-US" sz="1000"/>
              <a:t>On developed countries it may be stress, alcohol consumption and heart problems.  </a:t>
            </a:r>
          </a:p>
          <a:p>
            <a:pPr marL="0" lvl="0" indent="0" rtl="0">
              <a:spcBef>
                <a:spcPts val="1000"/>
              </a:spcBef>
              <a:spcAft>
                <a:spcPts val="0"/>
              </a:spcAft>
              <a:buNone/>
            </a:pPr>
            <a:endParaRPr lang="en-US" sz="1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sp>
        <p:nvSpPr>
          <p:cNvPr id="164" name="Google Shape;164;p11"/>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5" name="Google Shape;165;p11"/>
          <p:cNvSpPr txBox="1">
            <a:spLocks noGrp="1"/>
          </p:cNvSpPr>
          <p:nvPr>
            <p:ph type="title"/>
          </p:nvPr>
        </p:nvSpPr>
        <p:spPr>
          <a:xfrm>
            <a:off x="838200" y="459863"/>
            <a:ext cx="10515600" cy="10045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endParaRPr>
              <a:solidFill>
                <a:srgbClr val="FFFFFF"/>
              </a:solidFill>
            </a:endParaRPr>
          </a:p>
        </p:txBody>
      </p:sp>
      <p:sp>
        <p:nvSpPr>
          <p:cNvPr id="166" name="Google Shape;166;p11"/>
          <p:cNvSpPr/>
          <p:nvPr/>
        </p:nvSpPr>
        <p:spPr>
          <a:xfrm>
            <a:off x="579496" y="1587970"/>
            <a:ext cx="11033008" cy="4768380"/>
          </a:xfrm>
          <a:prstGeom prst="roundRect">
            <a:avLst>
              <a:gd name="adj" fmla="val 3174"/>
            </a:avLst>
          </a:prstGeom>
          <a:solidFill>
            <a:schemeClr val="lt1">
              <a:alpha val="9490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67" name="Google Shape;167;p11"/>
          <p:cNvGrpSpPr/>
          <p:nvPr/>
        </p:nvGrpSpPr>
        <p:grpSpPr>
          <a:xfrm>
            <a:off x="913968" y="2379079"/>
            <a:ext cx="10364063" cy="3195001"/>
            <a:chOff x="75768" y="578168"/>
            <a:chExt cx="10364063" cy="3195001"/>
          </a:xfrm>
        </p:grpSpPr>
        <p:sp>
          <p:nvSpPr>
            <p:cNvPr id="168" name="Google Shape;168;p11"/>
            <p:cNvSpPr/>
            <p:nvPr/>
          </p:nvSpPr>
          <p:spPr>
            <a:xfrm>
              <a:off x="679050" y="578168"/>
              <a:ext cx="1887187" cy="1887187"/>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a:off x="1081237" y="980356"/>
              <a:ext cx="1082812" cy="1082812"/>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p:nvPr/>
          </p:nvSpPr>
          <p:spPr>
            <a:xfrm>
              <a:off x="75768" y="3053169"/>
              <a:ext cx="309375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txBox="1"/>
            <p:nvPr/>
          </p:nvSpPr>
          <p:spPr>
            <a:xfrm>
              <a:off x="75768" y="3053169"/>
              <a:ext cx="3093750"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2000"/>
                <a:buFont typeface="Calibri"/>
                <a:buNone/>
              </a:pPr>
              <a:r>
                <a:rPr lang="en-US" sz="2000" cap="none">
                  <a:solidFill>
                    <a:schemeClr val="dk1"/>
                  </a:solidFill>
                  <a:latin typeface="Calibri"/>
                  <a:ea typeface="Calibri"/>
                  <a:cs typeface="Calibri"/>
                  <a:sym typeface="Calibri"/>
                </a:rPr>
                <a:t>THANK YOU! </a:t>
              </a:r>
              <a:endParaRPr/>
            </a:p>
          </p:txBody>
        </p:sp>
        <p:sp>
          <p:nvSpPr>
            <p:cNvPr id="172" name="Google Shape;172;p11"/>
            <p:cNvSpPr/>
            <p:nvPr/>
          </p:nvSpPr>
          <p:spPr>
            <a:xfrm>
              <a:off x="4314206" y="578168"/>
              <a:ext cx="1887187" cy="1887187"/>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4716393" y="980356"/>
              <a:ext cx="1082812" cy="1082812"/>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3710925" y="3053169"/>
              <a:ext cx="309375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txBox="1"/>
            <p:nvPr/>
          </p:nvSpPr>
          <p:spPr>
            <a:xfrm>
              <a:off x="3710925" y="3053169"/>
              <a:ext cx="3093750"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2000"/>
                <a:buFont typeface="Calibri"/>
                <a:buNone/>
              </a:pPr>
              <a:r>
                <a:rPr lang="en-US" sz="2000" cap="none">
                  <a:solidFill>
                    <a:schemeClr val="dk1"/>
                  </a:solidFill>
                  <a:latin typeface="Calibri"/>
                  <a:ea typeface="Calibri"/>
                  <a:cs typeface="Calibri"/>
                  <a:sym typeface="Calibri"/>
                </a:rPr>
                <a:t>EMAIL: ALWALIWAAIL@GMAIL.COM</a:t>
              </a:r>
              <a:endParaRPr/>
            </a:p>
          </p:txBody>
        </p:sp>
        <p:sp>
          <p:nvSpPr>
            <p:cNvPr id="176" name="Google Shape;176;p11"/>
            <p:cNvSpPr/>
            <p:nvPr/>
          </p:nvSpPr>
          <p:spPr>
            <a:xfrm>
              <a:off x="7949362" y="578168"/>
              <a:ext cx="1887187" cy="1887187"/>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8351550" y="980356"/>
              <a:ext cx="1082812" cy="1082812"/>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7346081" y="3053169"/>
              <a:ext cx="309375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txBox="1"/>
            <p:nvPr/>
          </p:nvSpPr>
          <p:spPr>
            <a:xfrm>
              <a:off x="7346081" y="3053169"/>
              <a:ext cx="3093750"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2000"/>
                <a:buFont typeface="Calibri"/>
                <a:buNone/>
              </a:pPr>
              <a:r>
                <a:rPr lang="en-US" sz="2000" cap="none">
                  <a:solidFill>
                    <a:schemeClr val="dk1"/>
                  </a:solidFill>
                  <a:latin typeface="Calibri"/>
                  <a:ea typeface="Calibri"/>
                  <a:cs typeface="Calibri"/>
                  <a:sym typeface="Calibri"/>
                </a:rPr>
                <a:t>GITHUB: @WAAILABDALLA</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2"/>
        <p:cNvGrpSpPr/>
        <p:nvPr/>
      </p:nvGrpSpPr>
      <p:grpSpPr>
        <a:xfrm>
          <a:off x="0" y="0"/>
          <a:ext cx="0" cy="0"/>
          <a:chOff x="0" y="0"/>
          <a:chExt cx="0" cy="0"/>
        </a:xfrm>
      </p:grpSpPr>
      <p:sp>
        <p:nvSpPr>
          <p:cNvPr id="93" name="Google Shape;93;g24c6a60d655_0_1"/>
          <p:cNvSpPr txBox="1">
            <a:spLocks noGrp="1"/>
          </p:cNvSpPr>
          <p:nvPr>
            <p:ph type="title"/>
          </p:nvPr>
        </p:nvSpPr>
        <p:spPr>
          <a:xfrm>
            <a:off x="8079978" y="741391"/>
            <a:ext cx="3369234" cy="1616203"/>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3200"/>
              <a:buFont typeface="Calibri"/>
              <a:buNone/>
            </a:pPr>
            <a:r>
              <a:rPr lang="en-US" sz="3200" b="1"/>
              <a:t>TABLE OF CONTENT </a:t>
            </a:r>
            <a:endParaRPr lang="en-US" sz="3200"/>
          </a:p>
          <a:p>
            <a:pPr marL="0" lvl="0" indent="0" rtl="0">
              <a:spcBef>
                <a:spcPts val="0"/>
              </a:spcBef>
              <a:spcAft>
                <a:spcPts val="0"/>
              </a:spcAft>
              <a:buNone/>
            </a:pPr>
            <a:endParaRPr lang="en-US" sz="3200"/>
          </a:p>
        </p:txBody>
      </p:sp>
      <p:pic>
        <p:nvPicPr>
          <p:cNvPr id="128" name="Picture 127" descr="Navigational compass on a blue background">
            <a:extLst>
              <a:ext uri="{FF2B5EF4-FFF2-40B4-BE49-F238E27FC236}">
                <a16:creationId xmlns:a16="http://schemas.microsoft.com/office/drawing/2014/main" id="{9F7AB422-9A74-F674-E026-28BCF8E64C86}"/>
              </a:ext>
            </a:extLst>
          </p:cNvPr>
          <p:cNvPicPr>
            <a:picLocks noChangeAspect="1"/>
          </p:cNvPicPr>
          <p:nvPr/>
        </p:nvPicPr>
        <p:blipFill rotWithShape="1">
          <a:blip r:embed="rId3"/>
          <a:srcRect l="25914" r="-1" b="-1"/>
          <a:stretch/>
        </p:blipFill>
        <p:spPr>
          <a:xfrm>
            <a:off x="20" y="10"/>
            <a:ext cx="7390243" cy="6857990"/>
          </a:xfrm>
          <a:prstGeom prst="rect">
            <a:avLst/>
          </a:prstGeom>
        </p:spPr>
      </p:pic>
      <p:sp>
        <p:nvSpPr>
          <p:cNvPr id="113" name="Rectangle 112">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7" name="Rectangle 116">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9" name="Google Shape;94;g24c6a60d655_0_1"/>
          <p:cNvSpPr txBox="1">
            <a:spLocks noGrp="1"/>
          </p:cNvSpPr>
          <p:nvPr>
            <p:ph type="body" idx="1"/>
          </p:nvPr>
        </p:nvSpPr>
        <p:spPr>
          <a:xfrm>
            <a:off x="8079978" y="2533476"/>
            <a:ext cx="3369234" cy="3447832"/>
          </a:xfrm>
          <a:prstGeom prst="rect">
            <a:avLst/>
          </a:prstGeom>
        </p:spPr>
        <p:txBody>
          <a:bodyPr spcFirstLastPara="1" lIns="91425" tIns="45700" rIns="91425" bIns="45700" anchor="t" anchorCtr="0">
            <a:normAutofit/>
          </a:bodyPr>
          <a:lstStyle/>
          <a:p>
            <a:pPr marL="228600" lvl="0" indent="-228600" rtl="0">
              <a:spcBef>
                <a:spcPts val="0"/>
              </a:spcBef>
              <a:spcAft>
                <a:spcPts val="0"/>
              </a:spcAft>
              <a:buClr>
                <a:srgbClr val="000000"/>
              </a:buClr>
              <a:buSzPts val="2000"/>
              <a:buChar char="•"/>
            </a:pPr>
            <a:r>
              <a:rPr lang="en-US" sz="2000"/>
              <a:t>BUSINESS PROBLEM </a:t>
            </a:r>
            <a:endParaRPr sz="2000"/>
          </a:p>
          <a:p>
            <a:pPr marL="228600" lvl="0" indent="-228600" rtl="0">
              <a:spcBef>
                <a:spcPts val="1000"/>
              </a:spcBef>
              <a:spcAft>
                <a:spcPts val="0"/>
              </a:spcAft>
              <a:buClr>
                <a:srgbClr val="000000"/>
              </a:buClr>
              <a:buSzPts val="2000"/>
              <a:buChar char="•"/>
            </a:pPr>
            <a:r>
              <a:rPr lang="en-US" sz="2000"/>
              <a:t>KEY FINDINGS </a:t>
            </a:r>
            <a:endParaRPr sz="2000"/>
          </a:p>
          <a:p>
            <a:pPr marL="228600" lvl="0" indent="-228600" rtl="0">
              <a:spcBef>
                <a:spcPts val="1000"/>
              </a:spcBef>
              <a:spcAft>
                <a:spcPts val="0"/>
              </a:spcAft>
              <a:buClr>
                <a:srgbClr val="000000"/>
              </a:buClr>
              <a:buSzPts val="2000"/>
              <a:buChar char="•"/>
            </a:pPr>
            <a:r>
              <a:rPr lang="en-US" sz="2000"/>
              <a:t>RECOMMENDATION</a:t>
            </a:r>
          </a:p>
          <a:p>
            <a:pPr marL="228600" lvl="0" indent="-228600" rtl="0">
              <a:spcBef>
                <a:spcPts val="1000"/>
              </a:spcBef>
              <a:spcAft>
                <a:spcPts val="0"/>
              </a:spcAft>
              <a:buClr>
                <a:srgbClr val="000000"/>
              </a:buClr>
              <a:buSzPts val="2000"/>
              <a:buChar char="•"/>
            </a:pPr>
            <a:r>
              <a:rPr lang="en-US" sz="2000"/>
              <a:t>Data Limitations </a:t>
            </a:r>
            <a:endParaRPr sz="2000"/>
          </a:p>
          <a:p>
            <a:pPr marL="0" lvl="0" indent="0" rtl="0">
              <a:spcBef>
                <a:spcPts val="1000"/>
              </a:spcBef>
              <a:spcAft>
                <a:spcPts val="0"/>
              </a:spcAft>
              <a:buNone/>
            </a:pP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095D1C-2109-2358-1718-48802A0161F4}"/>
              </a:ext>
            </a:extLst>
          </p:cNvPr>
          <p:cNvSpPr>
            <a:spLocks noGrp="1"/>
          </p:cNvSpPr>
          <p:nvPr>
            <p:ph type="title"/>
          </p:nvPr>
        </p:nvSpPr>
        <p:spPr>
          <a:xfrm>
            <a:off x="761800" y="762001"/>
            <a:ext cx="5334197" cy="1708242"/>
          </a:xfrm>
        </p:spPr>
        <p:txBody>
          <a:bodyPr anchor="ctr">
            <a:normAutofit/>
          </a:bodyPr>
          <a:lstStyle/>
          <a:p>
            <a:r>
              <a:rPr lang="en-US" sz="4000" dirty="0"/>
              <a:t>Business Problem</a:t>
            </a:r>
            <a:endParaRPr lang="en-AU" sz="4000" dirty="0"/>
          </a:p>
        </p:txBody>
      </p:sp>
      <p:sp>
        <p:nvSpPr>
          <p:cNvPr id="3" name="Text Placeholder 2">
            <a:extLst>
              <a:ext uri="{FF2B5EF4-FFF2-40B4-BE49-F238E27FC236}">
                <a16:creationId xmlns:a16="http://schemas.microsoft.com/office/drawing/2014/main" id="{98895DC2-9EC8-593E-12A6-9CC7EF29137B}"/>
              </a:ext>
            </a:extLst>
          </p:cNvPr>
          <p:cNvSpPr>
            <a:spLocks noGrp="1"/>
          </p:cNvSpPr>
          <p:nvPr>
            <p:ph type="body" idx="1"/>
          </p:nvPr>
        </p:nvSpPr>
        <p:spPr>
          <a:xfrm>
            <a:off x="761800" y="2470244"/>
            <a:ext cx="5334197" cy="3769835"/>
          </a:xfrm>
        </p:spPr>
        <p:txBody>
          <a:bodyPr anchor="ctr">
            <a:normAutofit/>
          </a:bodyPr>
          <a:lstStyle/>
          <a:p>
            <a:pPr marL="228600" lvl="0" indent="-184150" rtl="0">
              <a:spcBef>
                <a:spcPts val="600"/>
              </a:spcBef>
              <a:spcAft>
                <a:spcPts val="0"/>
              </a:spcAft>
              <a:buSzPts val="1100"/>
              <a:buChar char="•"/>
            </a:pPr>
            <a:r>
              <a:rPr lang="en-US" sz="2000" b="0" i="0" dirty="0">
                <a:effectLst/>
                <a:latin typeface="Söhne"/>
              </a:rPr>
              <a:t>In this project, I have leveraged data from the World Health Organization available on Kaggle to construct a model with the aim of predicting various factors influencing life expectancy.</a:t>
            </a:r>
            <a:endParaRPr lang="en-US" sz="2000" dirty="0">
              <a:latin typeface="Arial"/>
              <a:ea typeface="Arial"/>
              <a:cs typeface="Arial"/>
              <a:sym typeface="Arial"/>
            </a:endParaRPr>
          </a:p>
          <a:p>
            <a:pPr marL="228600" lvl="0" indent="-228600" rtl="0">
              <a:spcBef>
                <a:spcPts val="1000"/>
              </a:spcBef>
              <a:spcAft>
                <a:spcPts val="0"/>
              </a:spcAft>
              <a:buSzPts val="1100"/>
              <a:buFont typeface="Helvetica Neue"/>
              <a:buChar char="•"/>
            </a:pPr>
            <a:r>
              <a:rPr lang="en-US" sz="2000" dirty="0">
                <a:latin typeface="Söhne"/>
              </a:rPr>
              <a:t>This dataset is comprised of data from all over the world from various countries aggregated by the World Health Organization (WHO for short). The data is an aggregate of many indicators for a particular country in a particular years. In essence, the data has multiple indicators in a time series separated by country</a:t>
            </a:r>
            <a:endParaRPr lang="en-US" sz="2000" dirty="0">
              <a:latin typeface="Söhne"/>
              <a:sym typeface="Helvetica Neue"/>
            </a:endParaRPr>
          </a:p>
          <a:p>
            <a:endParaRPr lang="en-AU" sz="2000" dirty="0"/>
          </a:p>
        </p:txBody>
      </p:sp>
      <p:pic>
        <p:nvPicPr>
          <p:cNvPr id="5" name="Picture 4" descr="Pins pinned on a white surface and connecting a black thread">
            <a:extLst>
              <a:ext uri="{FF2B5EF4-FFF2-40B4-BE49-F238E27FC236}">
                <a16:creationId xmlns:a16="http://schemas.microsoft.com/office/drawing/2014/main" id="{F07EFBEB-E861-6880-14DD-EF033DFFFAF3}"/>
              </a:ext>
            </a:extLst>
          </p:cNvPr>
          <p:cNvPicPr>
            <a:picLocks noChangeAspect="1"/>
          </p:cNvPicPr>
          <p:nvPr/>
        </p:nvPicPr>
        <p:blipFill rotWithShape="1">
          <a:blip r:embed="rId2"/>
          <a:srcRect l="9123" r="39040"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568838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sp>
        <p:nvSpPr>
          <p:cNvPr id="109" name="Google Shape;109;g24c6a60d655_0_7"/>
          <p:cNvSpPr txBox="1">
            <a:spLocks noGrp="1"/>
          </p:cNvSpPr>
          <p:nvPr>
            <p:ph type="title"/>
          </p:nvPr>
        </p:nvSpPr>
        <p:spPr>
          <a:xfrm>
            <a:off x="762000" y="1138036"/>
            <a:ext cx="4085665" cy="1402470"/>
          </a:xfrm>
          <a:prstGeom prst="rect">
            <a:avLst/>
          </a:prstGeom>
        </p:spPr>
        <p:txBody>
          <a:bodyPr spcFirstLastPara="1" lIns="91425" tIns="45700" rIns="91425" bIns="45700" anchor="t" anchorCtr="0">
            <a:normAutofit/>
          </a:bodyPr>
          <a:lstStyle/>
          <a:p>
            <a:pPr marL="0" lvl="0" indent="0" rtl="0">
              <a:spcBef>
                <a:spcPts val="0"/>
              </a:spcBef>
              <a:spcAft>
                <a:spcPts val="0"/>
              </a:spcAft>
              <a:buNone/>
            </a:pPr>
            <a:r>
              <a:rPr lang="en-US" sz="3200" dirty="0"/>
              <a:t>Methodology</a:t>
            </a:r>
          </a:p>
        </p:txBody>
      </p:sp>
      <p:cxnSp>
        <p:nvCxnSpPr>
          <p:cNvPr id="116" name="Straight Connector 115">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0" name="Google Shape;110;g24c6a60d655_0_7"/>
          <p:cNvSpPr txBox="1">
            <a:spLocks noGrp="1"/>
          </p:cNvSpPr>
          <p:nvPr>
            <p:ph type="body" idx="1"/>
          </p:nvPr>
        </p:nvSpPr>
        <p:spPr>
          <a:xfrm>
            <a:off x="762000" y="2551176"/>
            <a:ext cx="4085665" cy="3591207"/>
          </a:xfrm>
          <a:prstGeom prst="rect">
            <a:avLst/>
          </a:prstGeom>
        </p:spPr>
        <p:txBody>
          <a:bodyPr spcFirstLastPara="1" lIns="91425" tIns="45700" rIns="91425" bIns="45700" anchorCtr="0">
            <a:normAutofit/>
          </a:bodyPr>
          <a:lstStyle/>
          <a:p>
            <a:pPr marL="0" lvl="0" indent="0" rtl="0">
              <a:spcBef>
                <a:spcPts val="1200"/>
              </a:spcBef>
              <a:spcAft>
                <a:spcPts val="0"/>
              </a:spcAft>
              <a:buNone/>
            </a:pPr>
            <a:r>
              <a:rPr lang="en-US" sz="2000" dirty="0">
                <a:latin typeface="Arial"/>
                <a:ea typeface="Arial"/>
                <a:cs typeface="Arial"/>
                <a:sym typeface="Arial"/>
              </a:rPr>
              <a:t>Import the dataset.</a:t>
            </a:r>
          </a:p>
          <a:p>
            <a:pPr marL="0" lvl="0" indent="0" rtl="0">
              <a:spcBef>
                <a:spcPts val="1500"/>
              </a:spcBef>
              <a:spcAft>
                <a:spcPts val="0"/>
              </a:spcAft>
              <a:buNone/>
            </a:pPr>
            <a:r>
              <a:rPr lang="en-US" sz="2000" dirty="0">
                <a:latin typeface="Arial"/>
                <a:ea typeface="Arial"/>
                <a:cs typeface="Arial"/>
                <a:sym typeface="Arial"/>
              </a:rPr>
              <a:t>Clean the data:</a:t>
            </a:r>
          </a:p>
          <a:p>
            <a:pPr marL="914400" lvl="1" indent="-324009" rtl="0">
              <a:spcBef>
                <a:spcPts val="1500"/>
              </a:spcBef>
              <a:spcAft>
                <a:spcPts val="0"/>
              </a:spcAft>
              <a:buSzPct val="100000"/>
              <a:buChar char="●"/>
            </a:pPr>
            <a:r>
              <a:rPr lang="en-US" sz="2000" dirty="0">
                <a:latin typeface="Arial"/>
                <a:ea typeface="Arial"/>
                <a:cs typeface="Arial"/>
                <a:sym typeface="Arial"/>
              </a:rPr>
              <a:t>Set column names</a:t>
            </a:r>
          </a:p>
          <a:p>
            <a:pPr marL="914400" lvl="1" indent="-324009" rtl="0">
              <a:spcBef>
                <a:spcPts val="0"/>
              </a:spcBef>
              <a:spcAft>
                <a:spcPts val="0"/>
              </a:spcAft>
              <a:buSzPct val="100000"/>
              <a:buChar char="●"/>
            </a:pPr>
            <a:r>
              <a:rPr lang="en-US" sz="2000" dirty="0">
                <a:latin typeface="Arial"/>
                <a:ea typeface="Arial"/>
                <a:cs typeface="Arial"/>
                <a:sym typeface="Arial"/>
              </a:rPr>
              <a:t>Deal with missing values</a:t>
            </a:r>
          </a:p>
          <a:p>
            <a:pPr marL="0" lvl="0" indent="0" rtl="0">
              <a:spcBef>
                <a:spcPts val="1800"/>
              </a:spcBef>
              <a:spcAft>
                <a:spcPts val="0"/>
              </a:spcAft>
              <a:buNone/>
            </a:pPr>
            <a:r>
              <a:rPr lang="en-US" sz="2000" dirty="0">
                <a:latin typeface="Arial"/>
                <a:ea typeface="Arial"/>
                <a:cs typeface="Arial"/>
                <a:sym typeface="Arial"/>
              </a:rPr>
              <a:t>Contruct visualizations:</a:t>
            </a:r>
          </a:p>
          <a:p>
            <a:pPr marL="914400" lvl="1" indent="-324009" rtl="0">
              <a:spcBef>
                <a:spcPts val="1500"/>
              </a:spcBef>
              <a:spcAft>
                <a:spcPts val="0"/>
              </a:spcAft>
              <a:buSzPct val="100000"/>
              <a:buChar char="●"/>
            </a:pPr>
            <a:r>
              <a:rPr lang="en-US" sz="2000" dirty="0">
                <a:latin typeface="Arial"/>
                <a:ea typeface="Arial"/>
                <a:cs typeface="Arial"/>
                <a:sym typeface="Arial"/>
              </a:rPr>
              <a:t>Created boxplots to see the </a:t>
            </a:r>
            <a:r>
              <a:rPr lang="en-US" sz="2000" dirty="0" err="1">
                <a:latin typeface="Arial"/>
                <a:ea typeface="Arial"/>
                <a:cs typeface="Arial"/>
                <a:sym typeface="Arial"/>
              </a:rPr>
              <a:t>spreadness</a:t>
            </a:r>
            <a:r>
              <a:rPr lang="en-US" sz="2000" dirty="0">
                <a:latin typeface="Arial"/>
                <a:ea typeface="Arial"/>
                <a:cs typeface="Arial"/>
                <a:sym typeface="Arial"/>
              </a:rPr>
              <a:t> of data</a:t>
            </a:r>
          </a:p>
          <a:p>
            <a:pPr marL="914400" lvl="1" indent="-324009" rtl="0">
              <a:spcBef>
                <a:spcPts val="0"/>
              </a:spcBef>
              <a:spcAft>
                <a:spcPts val="0"/>
              </a:spcAft>
              <a:buSzPct val="100000"/>
              <a:buChar char="●"/>
            </a:pPr>
            <a:r>
              <a:rPr lang="en-US" sz="2000" dirty="0">
                <a:latin typeface="Arial"/>
                <a:ea typeface="Arial"/>
                <a:cs typeface="Arial"/>
                <a:sym typeface="Arial"/>
              </a:rPr>
              <a:t>Created histograms to see the distribution of data</a:t>
            </a:r>
          </a:p>
          <a:p>
            <a:pPr marL="0" lvl="0" indent="0" rtl="0">
              <a:spcBef>
                <a:spcPts val="1800"/>
              </a:spcBef>
              <a:spcAft>
                <a:spcPts val="0"/>
              </a:spcAft>
              <a:buNone/>
            </a:pPr>
            <a:endParaRPr lang="en-US" sz="2000" dirty="0"/>
          </a:p>
        </p:txBody>
      </p:sp>
      <p:pic>
        <p:nvPicPr>
          <p:cNvPr id="112" name="Picture 111" descr="Financial graphs on a dark display">
            <a:extLst>
              <a:ext uri="{FF2B5EF4-FFF2-40B4-BE49-F238E27FC236}">
                <a16:creationId xmlns:a16="http://schemas.microsoft.com/office/drawing/2014/main" id="{C252E6BD-A4C0-B3B8-6C53-43C6A7A10AA7}"/>
              </a:ext>
            </a:extLst>
          </p:cNvPr>
          <p:cNvPicPr>
            <a:picLocks noChangeAspect="1"/>
          </p:cNvPicPr>
          <p:nvPr/>
        </p:nvPicPr>
        <p:blipFill rotWithShape="1">
          <a:blip r:embed="rId3"/>
          <a:srcRect l="17290" r="23099"/>
          <a:stretch/>
        </p:blipFill>
        <p:spPr>
          <a:xfrm>
            <a:off x="5650992" y="10"/>
            <a:ext cx="6541008" cy="68579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99957BF5-26A8-0E2B-DB65-903A65CD7AB0}"/>
              </a:ext>
            </a:extLst>
          </p:cNvPr>
          <p:cNvPicPr>
            <a:picLocks noChangeAspect="1"/>
          </p:cNvPicPr>
          <p:nvPr/>
        </p:nvPicPr>
        <p:blipFill rotWithShape="1">
          <a:blip r:embed="rId2"/>
          <a:srcRect l="27228" r="13506" b="-1"/>
          <a:stretch/>
        </p:blipFill>
        <p:spPr>
          <a:xfrm>
            <a:off x="6103027" y="10"/>
            <a:ext cx="6088971" cy="6857990"/>
          </a:xfrm>
          <a:prstGeom prst="rect">
            <a:avLst/>
          </a:prstGeom>
        </p:spPr>
      </p:pic>
      <p:sp useBgFill="1">
        <p:nvSpPr>
          <p:cNvPr id="17" name="Rectangle 16">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A1122F-8533-4A8D-4558-0855398238BE}"/>
              </a:ext>
            </a:extLst>
          </p:cNvPr>
          <p:cNvSpPr>
            <a:spLocks noGrp="1"/>
          </p:cNvSpPr>
          <p:nvPr>
            <p:ph type="title"/>
          </p:nvPr>
        </p:nvSpPr>
        <p:spPr>
          <a:xfrm>
            <a:off x="761801" y="328512"/>
            <a:ext cx="4778387" cy="1628970"/>
          </a:xfrm>
        </p:spPr>
        <p:txBody>
          <a:bodyPr anchor="ctr">
            <a:normAutofit/>
          </a:bodyPr>
          <a:lstStyle/>
          <a:p>
            <a:r>
              <a:rPr lang="en-US" sz="4000" dirty="0"/>
              <a:t>Methodology</a:t>
            </a:r>
            <a:endParaRPr lang="en-AU" sz="4000" dirty="0"/>
          </a:p>
        </p:txBody>
      </p:sp>
      <p:sp>
        <p:nvSpPr>
          <p:cNvPr id="3" name="Text Placeholder 2">
            <a:extLst>
              <a:ext uri="{FF2B5EF4-FFF2-40B4-BE49-F238E27FC236}">
                <a16:creationId xmlns:a16="http://schemas.microsoft.com/office/drawing/2014/main" id="{53A850F5-93AA-3EE7-BA17-A993692F64CA}"/>
              </a:ext>
            </a:extLst>
          </p:cNvPr>
          <p:cNvSpPr>
            <a:spLocks noGrp="1"/>
          </p:cNvSpPr>
          <p:nvPr>
            <p:ph type="body" idx="1"/>
          </p:nvPr>
        </p:nvSpPr>
        <p:spPr>
          <a:xfrm>
            <a:off x="261256" y="2362200"/>
            <a:ext cx="5682343" cy="4167287"/>
          </a:xfrm>
        </p:spPr>
        <p:txBody>
          <a:bodyPr anchor="ctr">
            <a:normAutofit fontScale="77500" lnSpcReduction="20000"/>
          </a:bodyPr>
          <a:lstStyle/>
          <a:p>
            <a:pPr marL="0" lvl="0" indent="0" rtl="0">
              <a:spcBef>
                <a:spcPts val="1800"/>
              </a:spcBef>
              <a:spcAft>
                <a:spcPts val="0"/>
              </a:spcAft>
              <a:buNone/>
            </a:pPr>
            <a:r>
              <a:rPr lang="en-US" sz="2000" dirty="0">
                <a:latin typeface="Arial"/>
                <a:cs typeface="Arial"/>
                <a:sym typeface="Arial"/>
              </a:rPr>
              <a:t>Contruct the multiple linear regression model:</a:t>
            </a:r>
          </a:p>
          <a:p>
            <a:pPr marL="914400" lvl="1" indent="-324009" rtl="0">
              <a:spcBef>
                <a:spcPts val="1500"/>
              </a:spcBef>
              <a:spcAft>
                <a:spcPts val="0"/>
              </a:spcAft>
              <a:buSzPct val="100000"/>
              <a:buChar char="●"/>
            </a:pPr>
            <a:r>
              <a:rPr lang="en-US" sz="2000" dirty="0">
                <a:latin typeface="Arial"/>
                <a:cs typeface="Arial"/>
                <a:sym typeface="Arial"/>
              </a:rPr>
              <a:t>Isolate modeling variables</a:t>
            </a:r>
          </a:p>
          <a:p>
            <a:pPr marL="914400" lvl="1" indent="-324009" rtl="0">
              <a:spcBef>
                <a:spcPts val="0"/>
              </a:spcBef>
              <a:spcAft>
                <a:spcPts val="0"/>
              </a:spcAft>
              <a:buSzPct val="100000"/>
              <a:buChar char="●"/>
            </a:pPr>
            <a:r>
              <a:rPr lang="en-US" sz="2000" dirty="0" err="1">
                <a:latin typeface="Arial"/>
                <a:cs typeface="Arial"/>
                <a:sym typeface="Arial"/>
              </a:rPr>
              <a:t>Splitted</a:t>
            </a:r>
            <a:r>
              <a:rPr lang="en-US" sz="2000" dirty="0">
                <a:latin typeface="Arial"/>
                <a:cs typeface="Arial"/>
                <a:sym typeface="Arial"/>
              </a:rPr>
              <a:t> data into train and test sets</a:t>
            </a:r>
          </a:p>
          <a:p>
            <a:pPr marL="914400" lvl="1" indent="-324009" rtl="0">
              <a:spcBef>
                <a:spcPts val="0"/>
              </a:spcBef>
              <a:spcAft>
                <a:spcPts val="0"/>
              </a:spcAft>
              <a:buSzPct val="100000"/>
              <a:buChar char="●"/>
            </a:pPr>
            <a:r>
              <a:rPr lang="en-US" sz="2000" dirty="0">
                <a:latin typeface="Arial"/>
                <a:cs typeface="Arial"/>
                <a:sym typeface="Arial"/>
              </a:rPr>
              <a:t>Fit the model on training data</a:t>
            </a:r>
          </a:p>
          <a:p>
            <a:pPr marL="0" lvl="0" indent="0" rtl="0">
              <a:spcBef>
                <a:spcPts val="1800"/>
              </a:spcBef>
              <a:spcAft>
                <a:spcPts val="0"/>
              </a:spcAft>
              <a:buNone/>
            </a:pPr>
            <a:r>
              <a:rPr lang="en-US" sz="2000" dirty="0">
                <a:latin typeface="Arial"/>
                <a:cs typeface="Arial"/>
                <a:sym typeface="Arial"/>
              </a:rPr>
              <a:t>Evaluate the model:</a:t>
            </a:r>
          </a:p>
          <a:p>
            <a:pPr marL="914400" lvl="1" indent="-324009" rtl="0">
              <a:spcBef>
                <a:spcPts val="1500"/>
              </a:spcBef>
              <a:spcAft>
                <a:spcPts val="0"/>
              </a:spcAft>
              <a:buSzPct val="100000"/>
              <a:buChar char="●"/>
            </a:pPr>
            <a:r>
              <a:rPr lang="en-US" sz="2000" dirty="0">
                <a:latin typeface="Arial"/>
                <a:cs typeface="Arial"/>
                <a:sym typeface="Arial"/>
              </a:rPr>
              <a:t>Evaluated the trained model on training data</a:t>
            </a:r>
          </a:p>
          <a:p>
            <a:pPr marL="1371600" lvl="2" indent="-324009" rtl="0">
              <a:spcBef>
                <a:spcPts val="0"/>
              </a:spcBef>
              <a:spcAft>
                <a:spcPts val="0"/>
              </a:spcAft>
              <a:buSzPct val="100000"/>
              <a:buChar char="■"/>
            </a:pPr>
            <a:r>
              <a:rPr lang="en-US" dirty="0">
                <a:latin typeface="Arial"/>
                <a:cs typeface="Arial"/>
                <a:sym typeface="Arial"/>
              </a:rPr>
              <a:t>Coefficient of determination.</a:t>
            </a:r>
          </a:p>
          <a:p>
            <a:pPr marL="1371600" lvl="2" indent="-324009" rtl="0">
              <a:spcBef>
                <a:spcPts val="0"/>
              </a:spcBef>
              <a:spcAft>
                <a:spcPts val="0"/>
              </a:spcAft>
              <a:buSzPct val="100000"/>
              <a:buChar char="■"/>
            </a:pPr>
            <a:r>
              <a:rPr lang="en-US" dirty="0">
                <a:latin typeface="Arial"/>
                <a:cs typeface="Arial"/>
                <a:sym typeface="Arial"/>
              </a:rPr>
              <a:t>RMS</a:t>
            </a:r>
          </a:p>
          <a:p>
            <a:pPr marL="914400" lvl="1" indent="-324009" rtl="0">
              <a:spcBef>
                <a:spcPts val="0"/>
              </a:spcBef>
              <a:spcAft>
                <a:spcPts val="0"/>
              </a:spcAft>
              <a:buSzPct val="100000"/>
              <a:buChar char="●"/>
            </a:pPr>
            <a:r>
              <a:rPr lang="en-US" sz="2000" dirty="0">
                <a:latin typeface="Arial"/>
                <a:cs typeface="Arial"/>
                <a:sym typeface="Arial"/>
              </a:rPr>
              <a:t>Evaluated the trained model on test data</a:t>
            </a:r>
          </a:p>
          <a:p>
            <a:pPr marL="1371600" lvl="2" indent="-324009" rtl="0">
              <a:spcBef>
                <a:spcPts val="0"/>
              </a:spcBef>
              <a:spcAft>
                <a:spcPts val="0"/>
              </a:spcAft>
              <a:buSzPct val="100000"/>
              <a:buChar char="■"/>
            </a:pPr>
            <a:r>
              <a:rPr lang="en-US" dirty="0">
                <a:latin typeface="Arial"/>
                <a:cs typeface="Arial"/>
                <a:sym typeface="Arial"/>
              </a:rPr>
              <a:t>Coefficient of determination.</a:t>
            </a:r>
          </a:p>
          <a:p>
            <a:pPr marL="1371600" lvl="2" indent="-324009" rtl="0">
              <a:spcBef>
                <a:spcPts val="0"/>
              </a:spcBef>
              <a:spcAft>
                <a:spcPts val="0"/>
              </a:spcAft>
              <a:buSzPct val="100000"/>
              <a:buChar char="■"/>
            </a:pPr>
            <a:r>
              <a:rPr lang="en-US" dirty="0">
                <a:latin typeface="Arial"/>
                <a:cs typeface="Arial"/>
                <a:sym typeface="Arial"/>
              </a:rPr>
              <a:t>RMS</a:t>
            </a:r>
          </a:p>
          <a:p>
            <a:pPr marL="0" lvl="0" indent="0" rtl="0">
              <a:spcBef>
                <a:spcPts val="2100"/>
              </a:spcBef>
              <a:spcAft>
                <a:spcPts val="0"/>
              </a:spcAft>
              <a:buNone/>
            </a:pPr>
            <a:r>
              <a:rPr lang="en-US" sz="2000" dirty="0">
                <a:latin typeface="Arial"/>
                <a:cs typeface="Arial"/>
                <a:sym typeface="Arial"/>
              </a:rPr>
              <a:t>Executed model result:</a:t>
            </a:r>
          </a:p>
          <a:p>
            <a:pPr marL="914400" lvl="1" indent="-324009" rtl="0">
              <a:spcBef>
                <a:spcPts val="1500"/>
              </a:spcBef>
              <a:spcAft>
                <a:spcPts val="0"/>
              </a:spcAft>
              <a:buSzPct val="100000"/>
              <a:buChar char="●"/>
            </a:pPr>
            <a:r>
              <a:rPr lang="en-US" sz="2000" dirty="0">
                <a:latin typeface="Arial"/>
                <a:cs typeface="Arial"/>
                <a:sym typeface="Arial"/>
              </a:rPr>
              <a:t>Calculated residuals</a:t>
            </a:r>
          </a:p>
          <a:p>
            <a:pPr marL="914400" lvl="1" indent="-324009" rtl="0">
              <a:spcBef>
                <a:spcPts val="0"/>
              </a:spcBef>
              <a:spcAft>
                <a:spcPts val="0"/>
              </a:spcAft>
              <a:buSzPct val="100000"/>
              <a:buChar char="●"/>
            </a:pPr>
            <a:r>
              <a:rPr lang="en-US" sz="2000" dirty="0">
                <a:latin typeface="Arial"/>
                <a:cs typeface="Arial"/>
                <a:sym typeface="Arial"/>
              </a:rPr>
              <a:t>Created scatterplot between predicted and actual values</a:t>
            </a:r>
          </a:p>
          <a:p>
            <a:pPr marL="914400" lvl="1" indent="-324009" rtl="0">
              <a:spcBef>
                <a:spcPts val="0"/>
              </a:spcBef>
              <a:spcAft>
                <a:spcPts val="0"/>
              </a:spcAft>
              <a:buSzPct val="100000"/>
              <a:buChar char="●"/>
            </a:pPr>
            <a:r>
              <a:rPr lang="en-US" sz="2000" dirty="0">
                <a:latin typeface="Arial"/>
                <a:cs typeface="Arial"/>
                <a:sym typeface="Arial"/>
              </a:rPr>
              <a:t>Find Coefficients</a:t>
            </a:r>
          </a:p>
          <a:p>
            <a:endParaRPr lang="en-AU" sz="800" dirty="0"/>
          </a:p>
        </p:txBody>
      </p:sp>
    </p:spTree>
    <p:extLst>
      <p:ext uri="{BB962C8B-B14F-4D97-AF65-F5344CB8AC3E}">
        <p14:creationId xmlns:p14="http://schemas.microsoft.com/office/powerpoint/2010/main" val="2737476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6" name="Google Shape;116;p3" descr="White puzzle with one red piece"/>
          <p:cNvPicPr preferRelativeResize="0"/>
          <p:nvPr/>
        </p:nvPicPr>
        <p:blipFill rotWithShape="1">
          <a:blip r:embed="rId3">
            <a:alphaModFix/>
          </a:blip>
          <a:srcRect l="28614" r="27010"/>
          <a:stretch/>
        </p:blipFill>
        <p:spPr>
          <a:xfrm>
            <a:off x="-1" y="-2"/>
            <a:ext cx="5410198" cy="6858002"/>
          </a:xfrm>
          <a:prstGeom prst="rect">
            <a:avLst/>
          </a:prstGeom>
          <a:noFill/>
          <a:ln>
            <a:noFill/>
          </a:ln>
        </p:spPr>
      </p:pic>
      <p:sp>
        <p:nvSpPr>
          <p:cNvPr id="117" name="Google Shape;117;p3"/>
          <p:cNvSpPr/>
          <p:nvPr/>
        </p:nvSpPr>
        <p:spPr>
          <a:xfrm>
            <a:off x="5410197" y="-1"/>
            <a:ext cx="6781802" cy="2286000"/>
          </a:xfrm>
          <a:prstGeom prst="rect">
            <a:avLst/>
          </a:prstGeom>
          <a:solidFill>
            <a:schemeClr val="lt1"/>
          </a:solidFill>
          <a:ln>
            <a:noFill/>
          </a:ln>
          <a:effectLst>
            <a:outerShdw blurRad="355600" dist="152400" sx="95000" sy="95000" algn="t" rotWithShape="0">
              <a:srgbClr val="000000">
                <a:alpha val="2862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8" name="Google Shape;118;p3"/>
          <p:cNvSpPr txBox="1">
            <a:spLocks noGrp="1"/>
          </p:cNvSpPr>
          <p:nvPr>
            <p:ph type="title"/>
          </p:nvPr>
        </p:nvSpPr>
        <p:spPr>
          <a:xfrm>
            <a:off x="6115317" y="405685"/>
            <a:ext cx="5464968" cy="155930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b="1"/>
              <a:t>Findings</a:t>
            </a:r>
            <a:endParaRPr/>
          </a:p>
        </p:txBody>
      </p:sp>
      <p:pic>
        <p:nvPicPr>
          <p:cNvPr id="120" name="Google Shape;120;p3"/>
          <p:cNvPicPr preferRelativeResize="0"/>
          <p:nvPr/>
        </p:nvPicPr>
        <p:blipFill>
          <a:blip r:embed="rId4">
            <a:alphaModFix/>
          </a:blip>
          <a:stretch>
            <a:fillRect/>
          </a:stretch>
        </p:blipFill>
        <p:spPr>
          <a:xfrm>
            <a:off x="219785" y="1268184"/>
            <a:ext cx="4686825" cy="4321629"/>
          </a:xfrm>
          <a:prstGeom prst="rect">
            <a:avLst/>
          </a:prstGeom>
          <a:noFill/>
          <a:ln>
            <a:noFill/>
          </a:ln>
        </p:spPr>
      </p:pic>
      <p:graphicFrame>
        <p:nvGraphicFramePr>
          <p:cNvPr id="122" name="Google Shape;119;p3">
            <a:extLst>
              <a:ext uri="{FF2B5EF4-FFF2-40B4-BE49-F238E27FC236}">
                <a16:creationId xmlns:a16="http://schemas.microsoft.com/office/drawing/2014/main" id="{12F0AF2C-24E2-81E3-429E-CDFE08E258F1}"/>
              </a:ext>
            </a:extLst>
          </p:cNvPr>
          <p:cNvGraphicFramePr/>
          <p:nvPr/>
        </p:nvGraphicFramePr>
        <p:xfrm>
          <a:off x="5594524" y="1898049"/>
          <a:ext cx="5768100" cy="43419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pic>
        <p:nvPicPr>
          <p:cNvPr id="3" name="Picture 2">
            <a:extLst>
              <a:ext uri="{FF2B5EF4-FFF2-40B4-BE49-F238E27FC236}">
                <a16:creationId xmlns:a16="http://schemas.microsoft.com/office/drawing/2014/main" id="{C3FF38C4-DBB0-9509-703D-1FDF390F6CAF}"/>
              </a:ext>
            </a:extLst>
          </p:cNvPr>
          <p:cNvPicPr>
            <a:picLocks noChangeAspect="1"/>
          </p:cNvPicPr>
          <p:nvPr/>
        </p:nvPicPr>
        <p:blipFill>
          <a:blip r:embed="rId3"/>
          <a:stretch>
            <a:fillRect/>
          </a:stretch>
        </p:blipFill>
        <p:spPr>
          <a:xfrm>
            <a:off x="1760539" y="643466"/>
            <a:ext cx="8670922" cy="55710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0"/>
        <p:cNvGrpSpPr/>
        <p:nvPr/>
      </p:nvGrpSpPr>
      <p:grpSpPr>
        <a:xfrm>
          <a:off x="0" y="0"/>
          <a:ext cx="0" cy="0"/>
          <a:chOff x="0" y="0"/>
          <a:chExt cx="0" cy="0"/>
        </a:xfrm>
      </p:grpSpPr>
      <p:pic>
        <p:nvPicPr>
          <p:cNvPr id="3" name="Picture 2">
            <a:extLst>
              <a:ext uri="{FF2B5EF4-FFF2-40B4-BE49-F238E27FC236}">
                <a16:creationId xmlns:a16="http://schemas.microsoft.com/office/drawing/2014/main" id="{B13FAF50-5585-9AF8-8EF0-A392146ABB10}"/>
              </a:ext>
            </a:extLst>
          </p:cNvPr>
          <p:cNvPicPr>
            <a:picLocks noChangeAspect="1"/>
          </p:cNvPicPr>
          <p:nvPr/>
        </p:nvPicPr>
        <p:blipFill>
          <a:blip r:embed="rId3"/>
          <a:stretch>
            <a:fillRect/>
          </a:stretch>
        </p:blipFill>
        <p:spPr>
          <a:xfrm>
            <a:off x="1334402" y="643466"/>
            <a:ext cx="9523195" cy="55710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24c6a60d655_0_3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38" name="Google Shape;138;g24c6a60d655_0_3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39" name="Google Shape;139;g24c6a60d655_0_31"/>
          <p:cNvPicPr preferRelativeResize="0"/>
          <p:nvPr/>
        </p:nvPicPr>
        <p:blipFill>
          <a:blip r:embed="rId3">
            <a:alphaModFix/>
          </a:blip>
          <a:stretch>
            <a:fillRect/>
          </a:stretch>
        </p:blipFill>
        <p:spPr>
          <a:xfrm>
            <a:off x="1320346" y="2723121"/>
            <a:ext cx="4686825" cy="29234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445</Words>
  <Application>Microsoft Office PowerPoint</Application>
  <PresentationFormat>Widescreen</PresentationFormat>
  <Paragraphs>61</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Helvetica Neue</vt:lpstr>
      <vt:lpstr>Calibri</vt:lpstr>
      <vt:lpstr>Söhne</vt:lpstr>
      <vt:lpstr>Office Theme</vt:lpstr>
      <vt:lpstr>WHO Life expectancy analysis on factors influencing life expectancy </vt:lpstr>
      <vt:lpstr>TABLE OF CONTENT  </vt:lpstr>
      <vt:lpstr>Business Problem</vt:lpstr>
      <vt:lpstr>Methodology</vt:lpstr>
      <vt:lpstr>Methodology</vt:lpstr>
      <vt:lpstr>Findings</vt:lpstr>
      <vt:lpstr>PowerPoint Presentation</vt:lpstr>
      <vt:lpstr>PowerPoint Presentation</vt:lpstr>
      <vt:lpstr>PowerPoint Presentation</vt:lpstr>
      <vt:lpstr>Regression analysis </vt:lpstr>
      <vt:lpstr>Conclusion</vt:lpstr>
      <vt:lpstr>LIMITATIONS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 Life expectancy analysis on factors influencing life expectancy </dc:title>
  <dc:creator>Waail Abdalla</dc:creator>
  <cp:lastModifiedBy>Waail Abdalla</cp:lastModifiedBy>
  <cp:revision>2</cp:revision>
  <dcterms:created xsi:type="dcterms:W3CDTF">2023-09-26T00:55:07Z</dcterms:created>
  <dcterms:modified xsi:type="dcterms:W3CDTF">2023-10-10T02:26:23Z</dcterms:modified>
</cp:coreProperties>
</file>