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56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1" r:id="rId16"/>
    <p:sldId id="269" r:id="rId17"/>
    <p:sldId id="274" r:id="rId18"/>
    <p:sldId id="276" r:id="rId19"/>
    <p:sldId id="275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07" autoAdjust="0"/>
  </p:normalViewPr>
  <p:slideViewPr>
    <p:cSldViewPr snapToGrid="0">
      <p:cViewPr varScale="1">
        <p:scale>
          <a:sx n="145" d="100"/>
          <a:sy n="145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08A2F-6388-41E2-8C0E-E9B205E901C5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E1426-E5E2-4DB9-A5D7-1F3676ACB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37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E1426-E5E2-4DB9-A5D7-1F3676ACBFE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6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E1426-E5E2-4DB9-A5D7-1F3676ACBFE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85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4D013-8342-4EC1-06EC-19982B460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A96FCE-CF9D-0996-74AE-246152286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B8BD1-061D-820C-EFC0-153845C1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95D9-FA31-482F-B0BB-8F42E4D81C9C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FBA38-AA81-FEB6-C6FD-E91B34CC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4BA4D-9548-52E1-21DF-70383678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393F-A83F-4FD4-B49E-85952DA59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BA9FC-F500-F474-07AD-46DFC562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6D6E1D-9BDA-4A63-D286-3715F560B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1C4BD-70C4-2536-6E3A-565DEFFC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95D9-FA31-482F-B0BB-8F42E4D81C9C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C7C8E-7608-734D-0539-5997B867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3CF44-F662-FE4B-944D-F13DE5C3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393F-A83F-4FD4-B49E-85952DA59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80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8560DC-6FA0-E5CD-0959-5A095C9DB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C592D7-DB42-CC15-BDAA-0BB807DE9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F8DA6-60FB-9795-B695-C45B2273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95D9-FA31-482F-B0BB-8F42E4D81C9C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B0664-E934-FD10-EF0E-84CA0438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1B434-E9B8-0031-B122-AD7A96BD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393F-A83F-4FD4-B49E-85952DA59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85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0332D-1558-3CAA-EB3A-9388FABE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6713E-1027-4213-314D-B3AFA9357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FA99F-EF7A-BE8F-4295-D138F99D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95D9-FA31-482F-B0BB-8F42E4D81C9C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26AF7-1124-3B87-D50D-25886FFE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283AF-0D5E-D487-86A6-BC40D373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393F-A83F-4FD4-B49E-85952DA59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57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B8B12-5970-E9A9-F988-6E48BE47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A28A3-B322-1FDA-F70D-0B43D3935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17A20-3817-4411-C9A3-BF438C1A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95D9-FA31-482F-B0BB-8F42E4D81C9C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506F8-1B32-5952-6142-B5AB380B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0DF14-D0A3-285F-97AD-7832B504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393F-A83F-4FD4-B49E-85952DA59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1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A33B7-E1D5-00B9-48E6-F3A9C647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84C7E-7700-FCD9-6505-DF8F21CDB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1EB2D7-C8CF-87AA-A949-73DD6595F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170606-F86F-C7D0-B940-6E564A8A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95D9-FA31-482F-B0BB-8F42E4D81C9C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9E65A-35AF-B91E-7C10-4986C6C7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FD4E1-0A6D-7F7F-ABB8-7F951411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393F-A83F-4FD4-B49E-85952DA59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12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B4516-3333-29D9-37FF-FFB54FD3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473C8B-E259-DE35-189C-5CECF30C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8FAF5A-FB03-4BE4-664F-747FA1B63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3A5BE5-AA15-DEB0-60DC-DC990A04C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491636-41B5-0449-E305-7EF962443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62B2F9-8B6A-F322-C8A9-693296F4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95D9-FA31-482F-B0BB-8F42E4D81C9C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FF0F12-7568-4BB6-B0AE-9B79BCBD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561256-9E84-1928-F850-EA87AF68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393F-A83F-4FD4-B49E-85952DA59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87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E579D-1FD0-2FEB-5586-D5CDF32E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370C1E-4058-554C-9208-FD1E71D5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95D9-FA31-482F-B0BB-8F42E4D81C9C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E1F539-AFDD-902A-E253-2A89C755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1D4961-1F5C-D8A3-CE32-35961C73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393F-A83F-4FD4-B49E-85952DA59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39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FD4D1D-0B56-C88C-93FC-A1915A74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95D9-FA31-482F-B0BB-8F42E4D81C9C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34A89D-B3FB-877A-8AED-86F590BF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1DD4E9-B076-19EA-D2F8-F2AE8507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393F-A83F-4FD4-B49E-85952DA59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1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F6B87-6403-5DC4-6FDF-65108B2D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03F6-D05A-EA43-7AFE-A25968AC5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41DD2E-6399-BDD4-26AF-89AC99F7E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57EAA3-96BE-6F50-BD6D-439E5EA6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95D9-FA31-482F-B0BB-8F42E4D81C9C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253F07-1081-E147-7FB0-3A30C683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C820D4-3D2E-E1FB-B173-C456073E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393F-A83F-4FD4-B49E-85952DA59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4759D-1C2C-09A0-40DE-118563FA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846AB3-1077-9314-3F66-60D576ED3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F738D5-6128-634D-B076-DD3B45A40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AA632D-6510-8EFC-9454-526AB55F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95D9-FA31-482F-B0BB-8F42E4D81C9C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91EBE-5A23-48DC-D451-6E40F4C6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A06313-F39B-9A24-5ADB-7FB66D1F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393F-A83F-4FD4-B49E-85952DA59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15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86B6DB-5A82-5255-585B-F5C1654C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5E3C98-0B89-E55E-D2EB-7DB1DB66D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FCE13-382E-16C0-A99A-C2809AB67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295D9-FA31-482F-B0BB-8F42E4D81C9C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BFFD4-2E82-6043-D1F9-24CF7FB38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D40E8-C286-D405-2375-547E7AA47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7393F-A83F-4FD4-B49E-85952DA59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5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og.csdn.net/duozh/article/details/13223707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555910570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5D9EB-F020-8C41-C688-999986A1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同步方案白话文版本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9EC6AA-46E0-7DBB-B758-32DD4DE07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5987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、方案设计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、代码实现</a:t>
            </a:r>
          </a:p>
        </p:txBody>
      </p:sp>
    </p:spTree>
    <p:extLst>
      <p:ext uri="{BB962C8B-B14F-4D97-AF65-F5344CB8AC3E}">
        <p14:creationId xmlns:p14="http://schemas.microsoft.com/office/powerpoint/2010/main" val="382832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698D5-5FFF-E851-1437-6715DF080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5040B3AA-6A23-62FF-603C-73193CD232F5}"/>
              </a:ext>
            </a:extLst>
          </p:cNvPr>
          <p:cNvSpPr txBox="1"/>
          <p:nvPr/>
        </p:nvSpPr>
        <p:spPr>
          <a:xfrm>
            <a:off x="527050" y="323850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、代码实现</a:t>
            </a:r>
            <a:r>
              <a:rPr lang="en-US" altLang="zh-CN" dirty="0"/>
              <a:t>-</a:t>
            </a:r>
            <a:r>
              <a:rPr lang="en-US" altLang="zh-CN" dirty="0" err="1"/>
              <a:t>ntp</a:t>
            </a:r>
            <a:r>
              <a:rPr lang="zh-CN" altLang="en-US" dirty="0"/>
              <a:t>校时流程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6F9032-06E4-3A6D-75CE-29B055BEF7E6}"/>
              </a:ext>
            </a:extLst>
          </p:cNvPr>
          <p:cNvSpPr txBox="1"/>
          <p:nvPr/>
        </p:nvSpPr>
        <p:spPr>
          <a:xfrm>
            <a:off x="949395" y="3417407"/>
            <a:ext cx="102932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我们校时使用的是</a:t>
            </a:r>
            <a:r>
              <a:rPr lang="en-US" altLang="zh-CN" dirty="0" err="1"/>
              <a:t>busybox</a:t>
            </a:r>
            <a:r>
              <a:rPr lang="zh-CN" altLang="en-US" dirty="0"/>
              <a:t>自带的</a:t>
            </a:r>
            <a:r>
              <a:rPr lang="en-US" altLang="zh-CN" dirty="0" err="1"/>
              <a:t>ntpd</a:t>
            </a:r>
            <a:r>
              <a:rPr lang="zh-CN" altLang="en-US" dirty="0"/>
              <a:t>，在编译的时候会打包成</a:t>
            </a:r>
            <a:r>
              <a:rPr lang="en-US" altLang="zh-CN" dirty="0" err="1"/>
              <a:t>ntpd</a:t>
            </a:r>
            <a:r>
              <a:rPr lang="zh-CN" altLang="en-US" dirty="0"/>
              <a:t>可执行文件，这个是进程，使用时需要携带服务器地址。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现在的流程是这样的：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、设备连接到</a:t>
            </a:r>
            <a:r>
              <a:rPr lang="en-US" altLang="zh-CN" dirty="0"/>
              <a:t>NBS</a:t>
            </a:r>
            <a:r>
              <a:rPr lang="zh-CN" altLang="en-US" dirty="0"/>
              <a:t>并且已经设置</a:t>
            </a:r>
            <a:r>
              <a:rPr lang="en-US" altLang="zh-CN" dirty="0" err="1"/>
              <a:t>ntp</a:t>
            </a:r>
            <a:r>
              <a:rPr lang="zh-CN" altLang="en-US" dirty="0"/>
              <a:t>服务器地址，</a:t>
            </a:r>
            <a:r>
              <a:rPr lang="en-US" altLang="zh-CN" dirty="0" err="1"/>
              <a:t>network_speaker</a:t>
            </a:r>
            <a:r>
              <a:rPr lang="zh-CN" altLang="en-US" dirty="0"/>
              <a:t>就启动</a:t>
            </a:r>
            <a:r>
              <a:rPr lang="en-US" altLang="zh-CN" dirty="0" err="1"/>
              <a:t>ntpd</a:t>
            </a:r>
            <a:r>
              <a:rPr lang="zh-CN" altLang="en-US" dirty="0"/>
              <a:t>去校时，使用</a:t>
            </a:r>
            <a:r>
              <a:rPr lang="en-US" altLang="zh-CN" dirty="0"/>
              <a:t>system</a:t>
            </a:r>
            <a:r>
              <a:rPr lang="zh-CN" altLang="en-US" dirty="0"/>
              <a:t>指令调用，</a:t>
            </a:r>
            <a:r>
              <a:rPr lang="en-US" altLang="zh-CN" dirty="0"/>
              <a:t> system</a:t>
            </a:r>
            <a:r>
              <a:rPr lang="zh-CN" altLang="en-US" dirty="0"/>
              <a:t>指令相当于</a:t>
            </a:r>
            <a:r>
              <a:rPr lang="en-US" altLang="zh-CN" dirty="0"/>
              <a:t>fork</a:t>
            </a:r>
            <a:r>
              <a:rPr lang="zh-CN" altLang="en-US" dirty="0"/>
              <a:t>子进程，</a:t>
            </a:r>
            <a:r>
              <a:rPr lang="en-US" altLang="zh-CN" dirty="0" err="1"/>
              <a:t>linux</a:t>
            </a:r>
            <a:r>
              <a:rPr lang="zh-CN" altLang="en-US" dirty="0"/>
              <a:t>会复制一份</a:t>
            </a:r>
            <a:r>
              <a:rPr lang="en-US" altLang="zh-CN" dirty="0"/>
              <a:t>main</a:t>
            </a:r>
            <a:r>
              <a:rPr lang="zh-CN" altLang="en-US" dirty="0"/>
              <a:t>的堆栈，会造成资源浪费，现在都是用波哥写的</a:t>
            </a:r>
            <a:r>
              <a:rPr lang="en-US" altLang="zh-CN" dirty="0" err="1"/>
              <a:t>libsystemcall</a:t>
            </a:r>
            <a:r>
              <a:rPr lang="zh-CN" altLang="en-US" dirty="0"/>
              <a:t>，原理是把</a:t>
            </a:r>
            <a:r>
              <a:rPr lang="en-US" altLang="zh-CN" dirty="0"/>
              <a:t>system</a:t>
            </a:r>
            <a:r>
              <a:rPr lang="zh-CN" altLang="en-US" dirty="0"/>
              <a:t>指令给重写，新启一个常驻进程用于</a:t>
            </a:r>
            <a:r>
              <a:rPr lang="en-US" altLang="zh-CN" dirty="0"/>
              <a:t>fork</a:t>
            </a:r>
            <a:r>
              <a:rPr lang="zh-CN" altLang="en-US" dirty="0"/>
              <a:t>子进程，资源消耗就很小；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ntpd</a:t>
            </a:r>
            <a:r>
              <a:rPr lang="zh-CN" altLang="en-US" dirty="0"/>
              <a:t>完成校时后通过</a:t>
            </a:r>
            <a:r>
              <a:rPr lang="en-US" altLang="zh-CN" dirty="0" err="1"/>
              <a:t>ubus</a:t>
            </a:r>
            <a:r>
              <a:rPr lang="zh-CN" altLang="en-US" dirty="0"/>
              <a:t>指令通知</a:t>
            </a:r>
            <a:r>
              <a:rPr lang="en-US" altLang="zh-CN" dirty="0" err="1"/>
              <a:t>network_speaker</a:t>
            </a:r>
            <a:r>
              <a:rPr lang="zh-CN" altLang="en-US" dirty="0"/>
              <a:t>结果，需要在模块里面写一个</a:t>
            </a:r>
            <a:r>
              <a:rPr lang="en-US" altLang="zh-CN" dirty="0" err="1"/>
              <a:t>ubus</a:t>
            </a:r>
            <a:r>
              <a:rPr lang="zh-CN" altLang="en-US" dirty="0"/>
              <a:t>接口；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、多时间轴的设计方案：我在</a:t>
            </a:r>
            <a:r>
              <a:rPr lang="en-US" altLang="zh-CN" dirty="0" err="1"/>
              <a:t>ntpd</a:t>
            </a:r>
            <a:r>
              <a:rPr lang="zh-CN" altLang="en-US" dirty="0"/>
              <a:t>里面新增了</a:t>
            </a:r>
            <a:r>
              <a:rPr lang="en-US" altLang="zh-CN" dirty="0"/>
              <a:t>-t</a:t>
            </a:r>
            <a:r>
              <a:rPr lang="zh-CN" altLang="en-US" dirty="0"/>
              <a:t>的入参，用于</a:t>
            </a:r>
            <a:r>
              <a:rPr lang="en-US" altLang="zh-CN" dirty="0" err="1"/>
              <a:t>ubus</a:t>
            </a:r>
            <a:r>
              <a:rPr lang="zh-CN" altLang="en-US" dirty="0"/>
              <a:t>通知不同模块：</a:t>
            </a:r>
            <a:endParaRPr lang="en-US" altLang="zh-CN" dirty="0"/>
          </a:p>
          <a:p>
            <a:r>
              <a:rPr lang="en-US" altLang="zh-CN" dirty="0" err="1"/>
              <a:t>Ubus</a:t>
            </a:r>
            <a:r>
              <a:rPr lang="en-US" altLang="zh-CN" dirty="0"/>
              <a:t> call </a:t>
            </a:r>
            <a:r>
              <a:rPr lang="en-US" altLang="zh-CN" dirty="0" err="1"/>
              <a:t>nspk</a:t>
            </a:r>
            <a:r>
              <a:rPr lang="en-US" altLang="zh-CN" dirty="0"/>
              <a:t> </a:t>
            </a:r>
            <a:r>
              <a:rPr lang="en-US" altLang="zh-CN" dirty="0" err="1"/>
              <a:t>notify_sync_time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Ubus</a:t>
            </a:r>
            <a:r>
              <a:rPr lang="en-US" altLang="zh-CN" dirty="0"/>
              <a:t> call </a:t>
            </a:r>
            <a:r>
              <a:rPr lang="en-US" altLang="zh-CN" dirty="0" err="1"/>
              <a:t>cspk</a:t>
            </a:r>
            <a:r>
              <a:rPr lang="en-US" altLang="zh-CN" dirty="0"/>
              <a:t> </a:t>
            </a:r>
            <a:r>
              <a:rPr lang="en-US" altLang="zh-CN" dirty="0" err="1"/>
              <a:t>notify_sync_time</a:t>
            </a:r>
            <a:r>
              <a:rPr lang="en-US" altLang="zh-CN" dirty="0"/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1C2021-5E0B-699C-74B0-96F59C7B252E}"/>
              </a:ext>
            </a:extLst>
          </p:cNvPr>
          <p:cNvSpPr/>
          <p:nvPr/>
        </p:nvSpPr>
        <p:spPr>
          <a:xfrm>
            <a:off x="2035061" y="867392"/>
            <a:ext cx="1327150" cy="1200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NBS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6D2835-C1A3-AD40-B043-F0AF18F9A691}"/>
              </a:ext>
            </a:extLst>
          </p:cNvPr>
          <p:cNvSpPr/>
          <p:nvPr/>
        </p:nvSpPr>
        <p:spPr>
          <a:xfrm>
            <a:off x="7115061" y="867392"/>
            <a:ext cx="1327150" cy="1200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NTPD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6CF6865-9DBF-59F2-BC26-F3DD8F720188}"/>
              </a:ext>
            </a:extLst>
          </p:cNvPr>
          <p:cNvCxnSpPr/>
          <p:nvPr/>
        </p:nvCxnSpPr>
        <p:spPr>
          <a:xfrm>
            <a:off x="3544412" y="1498783"/>
            <a:ext cx="34163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490E9A4-F209-5D91-BC70-8FFC8EC6938A}"/>
              </a:ext>
            </a:extLst>
          </p:cNvPr>
          <p:cNvSpPr txBox="1"/>
          <p:nvPr/>
        </p:nvSpPr>
        <p:spPr>
          <a:xfrm>
            <a:off x="4727919" y="96190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Ntp</a:t>
            </a:r>
            <a:r>
              <a:rPr lang="zh-CN" altLang="en-US" dirty="0"/>
              <a:t>校时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ED5749-BBDF-8E56-3969-28543747720E}"/>
              </a:ext>
            </a:extLst>
          </p:cNvPr>
          <p:cNvSpPr/>
          <p:nvPr/>
        </p:nvSpPr>
        <p:spPr>
          <a:xfrm>
            <a:off x="4102011" y="2511425"/>
            <a:ext cx="2108612" cy="7663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Network_speaker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004B56C-132E-9717-8728-28F359EEE391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6210623" y="2067720"/>
            <a:ext cx="1568013" cy="82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868E755-4BF8-CF2C-D5A8-277B0D73E321}"/>
              </a:ext>
            </a:extLst>
          </p:cNvPr>
          <p:cNvCxnSpPr>
            <a:cxnSpLocks/>
          </p:cNvCxnSpPr>
          <p:nvPr/>
        </p:nvCxnSpPr>
        <p:spPr>
          <a:xfrm flipH="1">
            <a:off x="6282388" y="2124829"/>
            <a:ext cx="1776173" cy="89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38B724-D63D-30E8-8C19-5F11D3C8EDB8}"/>
              </a:ext>
            </a:extLst>
          </p:cNvPr>
          <p:cNvSpPr txBox="1"/>
          <p:nvPr/>
        </p:nvSpPr>
        <p:spPr>
          <a:xfrm>
            <a:off x="4410906" y="198233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System</a:t>
            </a:r>
            <a:r>
              <a:rPr lang="zh-CN" altLang="en-US" dirty="0"/>
              <a:t>执行</a:t>
            </a:r>
            <a:r>
              <a:rPr lang="en-US" altLang="zh-CN" dirty="0" err="1"/>
              <a:t>ntpd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FC6837-5AA7-C97D-FD7C-37A2BB751B4E}"/>
              </a:ext>
            </a:extLst>
          </p:cNvPr>
          <p:cNvSpPr txBox="1"/>
          <p:nvPr/>
        </p:nvSpPr>
        <p:spPr>
          <a:xfrm>
            <a:off x="6763546" y="2822880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Ubus</a:t>
            </a:r>
            <a:r>
              <a:rPr lang="en-US" altLang="zh-CN" dirty="0"/>
              <a:t> </a:t>
            </a:r>
            <a:r>
              <a:rPr lang="zh-CN" altLang="en-US" dirty="0"/>
              <a:t>通知结果</a:t>
            </a:r>
          </a:p>
        </p:txBody>
      </p:sp>
    </p:spTree>
    <p:extLst>
      <p:ext uri="{BB962C8B-B14F-4D97-AF65-F5344CB8AC3E}">
        <p14:creationId xmlns:p14="http://schemas.microsoft.com/office/powerpoint/2010/main" val="402146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A3C96-798D-93F0-693E-76505CB64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AEE9E58-5A86-7801-D014-30DBD44C6984}"/>
              </a:ext>
            </a:extLst>
          </p:cNvPr>
          <p:cNvSpPr txBox="1"/>
          <p:nvPr/>
        </p:nvSpPr>
        <p:spPr>
          <a:xfrm>
            <a:off x="527050" y="323850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、代码实现</a:t>
            </a:r>
            <a:r>
              <a:rPr lang="en-US" altLang="zh-CN" dirty="0"/>
              <a:t>-</a:t>
            </a:r>
            <a:r>
              <a:rPr lang="en-US" altLang="zh-CN" dirty="0" err="1"/>
              <a:t>ntp</a:t>
            </a:r>
            <a:r>
              <a:rPr lang="zh-CN" altLang="en-US" dirty="0"/>
              <a:t>校时流程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502C89-58C8-5861-6730-C9DD6CC1DDED}"/>
              </a:ext>
            </a:extLst>
          </p:cNvPr>
          <p:cNvSpPr txBox="1"/>
          <p:nvPr/>
        </p:nvSpPr>
        <p:spPr>
          <a:xfrm>
            <a:off x="949395" y="3417407"/>
            <a:ext cx="102932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上面讲述了流程，还有一个关键点是怎么保证不修改本地时间，设计方案如下：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、在</a:t>
            </a:r>
            <a:r>
              <a:rPr lang="en-US" altLang="zh-CN" dirty="0" err="1"/>
              <a:t>network_speaker</a:t>
            </a:r>
            <a:r>
              <a:rPr lang="zh-CN" altLang="en-US" dirty="0"/>
              <a:t>保存一个</a:t>
            </a:r>
            <a:r>
              <a:rPr lang="en-US" altLang="zh-CN" dirty="0"/>
              <a:t>offset</a:t>
            </a:r>
            <a:r>
              <a:rPr lang="zh-CN" altLang="en-US" dirty="0"/>
              <a:t>，校时时的本地时间是设备启动时间</a:t>
            </a:r>
            <a:r>
              <a:rPr lang="en-US" altLang="zh-CN" dirty="0"/>
              <a:t>+offset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 err="1"/>
              <a:t>ntpd</a:t>
            </a:r>
            <a:r>
              <a:rPr lang="zh-CN" altLang="en-US" dirty="0"/>
              <a:t>里面新增入参</a:t>
            </a:r>
            <a:r>
              <a:rPr lang="en-US" altLang="zh-CN" dirty="0"/>
              <a:t>-o</a:t>
            </a:r>
            <a:r>
              <a:rPr lang="zh-CN" altLang="en-US" dirty="0"/>
              <a:t>，</a:t>
            </a:r>
            <a:r>
              <a:rPr lang="en-US" altLang="zh-CN" dirty="0"/>
              <a:t>-o</a:t>
            </a:r>
            <a:r>
              <a:rPr lang="zh-CN" altLang="en-US" dirty="0"/>
              <a:t>是</a:t>
            </a:r>
            <a:r>
              <a:rPr lang="en-US" altLang="zh-CN" dirty="0"/>
              <a:t>offset</a:t>
            </a:r>
            <a:r>
              <a:rPr lang="zh-CN" altLang="en-US" dirty="0"/>
              <a:t>的意思，调用时传入</a:t>
            </a:r>
            <a:r>
              <a:rPr lang="en-US" altLang="zh-CN" dirty="0"/>
              <a:t>offset</a:t>
            </a:r>
            <a:r>
              <a:rPr lang="zh-CN" altLang="en-US" dirty="0"/>
              <a:t>，修改获取本地时间的地方为设备启动时间</a:t>
            </a:r>
            <a:r>
              <a:rPr lang="en-US" altLang="zh-CN" dirty="0"/>
              <a:t>+offset 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、修改</a:t>
            </a:r>
            <a:r>
              <a:rPr lang="en-US" altLang="zh-CN" dirty="0" err="1"/>
              <a:t>ntpd</a:t>
            </a:r>
            <a:r>
              <a:rPr lang="zh-CN" altLang="en-US" dirty="0"/>
              <a:t>里面的函数，去掉</a:t>
            </a:r>
            <a:r>
              <a:rPr lang="en-US" altLang="zh-CN" dirty="0" err="1"/>
              <a:t>settime</a:t>
            </a:r>
            <a:r>
              <a:rPr lang="zh-CN" altLang="en-US" dirty="0"/>
              <a:t>的地方，把校时结果传到在</a:t>
            </a:r>
            <a:r>
              <a:rPr lang="en-US" altLang="zh-CN" dirty="0" err="1"/>
              <a:t>network_speaker</a:t>
            </a:r>
            <a:r>
              <a:rPr lang="zh-CN" altLang="en-US" dirty="0"/>
              <a:t>中，校时结果为对旧的</a:t>
            </a:r>
            <a:r>
              <a:rPr lang="en-US" altLang="zh-CN" dirty="0"/>
              <a:t>offset</a:t>
            </a:r>
            <a:r>
              <a:rPr lang="zh-CN" altLang="en-US" dirty="0"/>
              <a:t>偏移；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由于设备启动时间是自增的，所以每次获取本地时间时，先获取一次设备启动时间，再加上</a:t>
            </a:r>
            <a:r>
              <a:rPr lang="en-US" altLang="zh-CN" dirty="0"/>
              <a:t>offset</a:t>
            </a:r>
            <a:r>
              <a:rPr lang="zh-CN" altLang="en-US" dirty="0"/>
              <a:t>就是本地时间。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 err="1"/>
              <a:t>ubus</a:t>
            </a:r>
            <a:r>
              <a:rPr lang="zh-CN" altLang="en-US" dirty="0"/>
              <a:t>会修改</a:t>
            </a:r>
            <a:r>
              <a:rPr lang="en-US" altLang="zh-CN" dirty="0"/>
              <a:t>offset</a:t>
            </a:r>
            <a:r>
              <a:rPr lang="zh-CN" altLang="en-US" dirty="0"/>
              <a:t>，</a:t>
            </a:r>
            <a:r>
              <a:rPr lang="en-US" altLang="zh-CN" dirty="0" err="1"/>
              <a:t>ubus</a:t>
            </a:r>
            <a:r>
              <a:rPr lang="zh-CN" altLang="en-US" dirty="0"/>
              <a:t>跑在主线程，而获取时间是业务线程，所以会有一把锁保护。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5EE5B7-6344-C22E-FA07-984696E9A32A}"/>
              </a:ext>
            </a:extLst>
          </p:cNvPr>
          <p:cNvSpPr/>
          <p:nvPr/>
        </p:nvSpPr>
        <p:spPr>
          <a:xfrm>
            <a:off x="2035061" y="867392"/>
            <a:ext cx="1327150" cy="1200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NBS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DEF90C-D19C-AF92-55B8-8D87F967F4F3}"/>
              </a:ext>
            </a:extLst>
          </p:cNvPr>
          <p:cNvSpPr/>
          <p:nvPr/>
        </p:nvSpPr>
        <p:spPr>
          <a:xfrm>
            <a:off x="7115061" y="867392"/>
            <a:ext cx="1327150" cy="1200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NTPD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2A8857B-9F7A-C70C-1721-6AF86A94BC70}"/>
              </a:ext>
            </a:extLst>
          </p:cNvPr>
          <p:cNvCxnSpPr/>
          <p:nvPr/>
        </p:nvCxnSpPr>
        <p:spPr>
          <a:xfrm>
            <a:off x="3544412" y="1498783"/>
            <a:ext cx="34163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0613150-BED5-8739-CBA6-69922C7EC6D7}"/>
              </a:ext>
            </a:extLst>
          </p:cNvPr>
          <p:cNvSpPr txBox="1"/>
          <p:nvPr/>
        </p:nvSpPr>
        <p:spPr>
          <a:xfrm>
            <a:off x="4727919" y="96190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Ntp</a:t>
            </a:r>
            <a:r>
              <a:rPr lang="zh-CN" altLang="en-US" dirty="0"/>
              <a:t>校时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EE6EAD-2400-B230-A2CA-555AAFA8D886}"/>
              </a:ext>
            </a:extLst>
          </p:cNvPr>
          <p:cNvSpPr/>
          <p:nvPr/>
        </p:nvSpPr>
        <p:spPr>
          <a:xfrm>
            <a:off x="4102011" y="2511425"/>
            <a:ext cx="2108612" cy="7663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Network_speaker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99ED610-BF99-EFC5-FD5D-D18BFD4CDB92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6210623" y="2067720"/>
            <a:ext cx="1568013" cy="82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4C16C9E-CAC4-1819-6890-45A1B9D0CAB9}"/>
              </a:ext>
            </a:extLst>
          </p:cNvPr>
          <p:cNvCxnSpPr>
            <a:cxnSpLocks/>
          </p:cNvCxnSpPr>
          <p:nvPr/>
        </p:nvCxnSpPr>
        <p:spPr>
          <a:xfrm flipH="1">
            <a:off x="6282388" y="2124829"/>
            <a:ext cx="1776173" cy="89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322BF0B-9A78-53CE-A4B3-ADF0184A4DF8}"/>
              </a:ext>
            </a:extLst>
          </p:cNvPr>
          <p:cNvSpPr txBox="1"/>
          <p:nvPr/>
        </p:nvSpPr>
        <p:spPr>
          <a:xfrm>
            <a:off x="6763546" y="282288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Ubus</a:t>
            </a:r>
            <a:r>
              <a:rPr lang="en-US" altLang="zh-CN" dirty="0"/>
              <a:t> </a:t>
            </a:r>
            <a:r>
              <a:rPr lang="zh-CN" altLang="en-US" dirty="0"/>
              <a:t>通知</a:t>
            </a:r>
            <a:r>
              <a:rPr lang="en-US" altLang="zh-CN" dirty="0"/>
              <a:t>offset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8E5EC9-D628-1B4C-B872-10341A81F344}"/>
              </a:ext>
            </a:extLst>
          </p:cNvPr>
          <p:cNvSpPr txBox="1"/>
          <p:nvPr/>
        </p:nvSpPr>
        <p:spPr>
          <a:xfrm>
            <a:off x="4072376" y="1911609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本地时间</a:t>
            </a:r>
            <a:r>
              <a:rPr lang="en-US" altLang="zh-CN" dirty="0"/>
              <a:t>=</a:t>
            </a:r>
            <a:r>
              <a:rPr lang="zh-CN" altLang="en-US" dirty="0"/>
              <a:t>启动时间</a:t>
            </a:r>
            <a:r>
              <a:rPr lang="en-US" altLang="zh-CN" dirty="0"/>
              <a:t>+offset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4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F707A-F109-CAAF-E3CE-43AF60B53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A049972A-F497-EED2-BEA1-296FAB4574B7}"/>
              </a:ext>
            </a:extLst>
          </p:cNvPr>
          <p:cNvSpPr txBox="1"/>
          <p:nvPr/>
        </p:nvSpPr>
        <p:spPr>
          <a:xfrm>
            <a:off x="527050" y="323850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、代码实现</a:t>
            </a:r>
            <a:r>
              <a:rPr lang="en-US" altLang="zh-CN" dirty="0"/>
              <a:t>-</a:t>
            </a:r>
            <a:r>
              <a:rPr lang="en-US" altLang="zh-CN" dirty="0" err="1"/>
              <a:t>ntp</a:t>
            </a:r>
            <a:r>
              <a:rPr lang="zh-CN" altLang="en-US" dirty="0"/>
              <a:t>校时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245AB2-1758-CFE9-B6C8-0E25DD87D5C6}"/>
              </a:ext>
            </a:extLst>
          </p:cNvPr>
          <p:cNvSpPr txBox="1"/>
          <p:nvPr/>
        </p:nvSpPr>
        <p:spPr>
          <a:xfrm>
            <a:off x="995444" y="4046193"/>
            <a:ext cx="102932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既然有结果，就有失败和成功，所以参考</a:t>
            </a:r>
            <a:r>
              <a:rPr lang="en-US" altLang="zh-CN" dirty="0" err="1"/>
              <a:t>sntpc</a:t>
            </a:r>
            <a:r>
              <a:rPr lang="zh-CN" altLang="en-US" dirty="0"/>
              <a:t>里面实现了一个状态机用于管理校时：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、状态转移如上面的图所示，有成功、失败、初始和正在校时状态；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、失败状态会每隔</a:t>
            </a:r>
            <a:r>
              <a:rPr lang="en-US" altLang="zh-CN" dirty="0"/>
              <a:t>1</a:t>
            </a:r>
            <a:r>
              <a:rPr lang="zh-CN" altLang="en-US" dirty="0"/>
              <a:t>分钟尝试一次，成功状态</a:t>
            </a:r>
            <a:r>
              <a:rPr lang="en-US" altLang="zh-CN" dirty="0"/>
              <a:t>10</a:t>
            </a:r>
            <a:r>
              <a:rPr lang="zh-CN" altLang="en-US" dirty="0"/>
              <a:t>分钟重新同步一次（校正频偏的误差）；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、当失败次数超过阈值时，会将时间</a:t>
            </a:r>
            <a:r>
              <a:rPr lang="en-US" altLang="zh-CN" dirty="0"/>
              <a:t>offset</a:t>
            </a:r>
            <a:r>
              <a:rPr lang="zh-CN" altLang="en-US" dirty="0"/>
              <a:t>置为不可信；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怎么维护每隔一段时间校时：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、使用</a:t>
            </a:r>
            <a:r>
              <a:rPr lang="en-US" altLang="zh-CN" dirty="0" err="1"/>
              <a:t>nvmp</a:t>
            </a:r>
            <a:r>
              <a:rPr lang="zh-CN" altLang="en-US" dirty="0"/>
              <a:t>的定时器，</a:t>
            </a:r>
            <a:r>
              <a:rPr lang="en-US" altLang="zh-CN" dirty="0"/>
              <a:t>1s</a:t>
            </a:r>
            <a:r>
              <a:rPr lang="zh-CN" altLang="en-US" dirty="0"/>
              <a:t>的间隔，设置一个全局变量叫做</a:t>
            </a:r>
            <a:r>
              <a:rPr lang="en-US" altLang="zh-CN" dirty="0" err="1"/>
              <a:t>g_ntp_tick</a:t>
            </a:r>
            <a:r>
              <a:rPr lang="zh-CN" altLang="en-US" dirty="0"/>
              <a:t>，每调用一次定时器会增加一，当</a:t>
            </a:r>
            <a:r>
              <a:rPr lang="en-US" altLang="zh-CN" dirty="0"/>
              <a:t>tick</a:t>
            </a:r>
            <a:r>
              <a:rPr lang="zh-CN" altLang="en-US" dirty="0"/>
              <a:t>大于等于设置的间隔时会校时，并进行状态转移。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9DD201-6989-D114-A665-D96957E30884}"/>
              </a:ext>
            </a:extLst>
          </p:cNvPr>
          <p:cNvSpPr/>
          <p:nvPr/>
        </p:nvSpPr>
        <p:spPr>
          <a:xfrm>
            <a:off x="2898212" y="854972"/>
            <a:ext cx="1327150" cy="1200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C0C6E2-8526-CBC1-9A2F-A14E9AA73E5D}"/>
              </a:ext>
            </a:extLst>
          </p:cNvPr>
          <p:cNvSpPr/>
          <p:nvPr/>
        </p:nvSpPr>
        <p:spPr>
          <a:xfrm>
            <a:off x="6188942" y="854966"/>
            <a:ext cx="1327150" cy="1200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PROCESS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6A3E3E-B723-65E0-193B-3E79F015DBA6}"/>
              </a:ext>
            </a:extLst>
          </p:cNvPr>
          <p:cNvSpPr/>
          <p:nvPr/>
        </p:nvSpPr>
        <p:spPr>
          <a:xfrm>
            <a:off x="6188942" y="2774681"/>
            <a:ext cx="1327150" cy="1200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SUCCESS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F1AB35-FD1C-8A61-E209-BC19517693C4}"/>
              </a:ext>
            </a:extLst>
          </p:cNvPr>
          <p:cNvSpPr/>
          <p:nvPr/>
        </p:nvSpPr>
        <p:spPr>
          <a:xfrm>
            <a:off x="2898212" y="2774681"/>
            <a:ext cx="1327150" cy="1200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FAILED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83CD3D-D714-F877-8082-7C015AA3E3F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225362" y="1455130"/>
            <a:ext cx="196358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DBDA154-97A3-5B37-AE75-B4FAC43373A4}"/>
              </a:ext>
            </a:extLst>
          </p:cNvPr>
          <p:cNvCxnSpPr>
            <a:cxnSpLocks/>
          </p:cNvCxnSpPr>
          <p:nvPr/>
        </p:nvCxnSpPr>
        <p:spPr>
          <a:xfrm>
            <a:off x="6582802" y="2055294"/>
            <a:ext cx="0" cy="71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E914C5C-6334-42BE-D59F-6B4B96D28124}"/>
              </a:ext>
            </a:extLst>
          </p:cNvPr>
          <p:cNvCxnSpPr/>
          <p:nvPr/>
        </p:nvCxnSpPr>
        <p:spPr>
          <a:xfrm flipV="1">
            <a:off x="7084955" y="2055294"/>
            <a:ext cx="0" cy="71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92E42FF-7409-47A5-4A3C-CC04AEE18846}"/>
              </a:ext>
            </a:extLst>
          </p:cNvPr>
          <p:cNvCxnSpPr/>
          <p:nvPr/>
        </p:nvCxnSpPr>
        <p:spPr>
          <a:xfrm flipH="1">
            <a:off x="3795747" y="1743281"/>
            <a:ext cx="2346302" cy="103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7C5845F-5CEB-26CC-CD0B-833255E99C09}"/>
              </a:ext>
            </a:extLst>
          </p:cNvPr>
          <p:cNvCxnSpPr/>
          <p:nvPr/>
        </p:nvCxnSpPr>
        <p:spPr>
          <a:xfrm flipV="1">
            <a:off x="4225362" y="2111672"/>
            <a:ext cx="2155703" cy="103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0F638FA-1A1C-ECC6-89D7-CCF498A1823F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3561787" y="2055294"/>
            <a:ext cx="0" cy="71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CF29502-F741-DA89-A2BD-C9A203700D65}"/>
              </a:ext>
            </a:extLst>
          </p:cNvPr>
          <p:cNvCxnSpPr/>
          <p:nvPr/>
        </p:nvCxnSpPr>
        <p:spPr>
          <a:xfrm flipH="1" flipV="1">
            <a:off x="4225362" y="2006417"/>
            <a:ext cx="1963580" cy="76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EE1D7D7-9C18-DDD5-0FE8-D6FB39956904}"/>
              </a:ext>
            </a:extLst>
          </p:cNvPr>
          <p:cNvSpPr txBox="1"/>
          <p:nvPr/>
        </p:nvSpPr>
        <p:spPr>
          <a:xfrm>
            <a:off x="4749215" y="9908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开始校时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1696C44-04EB-4166-F8C0-2C3596123324}"/>
              </a:ext>
            </a:extLst>
          </p:cNvPr>
          <p:cNvSpPr txBox="1"/>
          <p:nvPr/>
        </p:nvSpPr>
        <p:spPr>
          <a:xfrm>
            <a:off x="7123785" y="22585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重新校时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9C0A659-1D41-446B-0497-9A04272D7ED1}"/>
              </a:ext>
            </a:extLst>
          </p:cNvPr>
          <p:cNvSpPr txBox="1"/>
          <p:nvPr/>
        </p:nvSpPr>
        <p:spPr>
          <a:xfrm>
            <a:off x="6007499" y="22303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成功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49D23A8-1D3E-F716-5420-45EFA7D44585}"/>
              </a:ext>
            </a:extLst>
          </p:cNvPr>
          <p:cNvSpPr txBox="1"/>
          <p:nvPr/>
        </p:nvSpPr>
        <p:spPr>
          <a:xfrm>
            <a:off x="3872327" y="2168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失败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61DEFC8-9515-84B0-7BCC-53A80871C5E2}"/>
              </a:ext>
            </a:extLst>
          </p:cNvPr>
          <p:cNvSpPr txBox="1"/>
          <p:nvPr/>
        </p:nvSpPr>
        <p:spPr>
          <a:xfrm>
            <a:off x="5449669" y="19653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重试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38F5E3F-C8EF-AD6B-4740-49CBFB11A6B3}"/>
              </a:ext>
            </a:extLst>
          </p:cNvPr>
          <p:cNvSpPr txBox="1"/>
          <p:nvPr/>
        </p:nvSpPr>
        <p:spPr>
          <a:xfrm>
            <a:off x="4379304" y="17343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结束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6CFD494-4C25-79EC-1366-53E2D040F976}"/>
              </a:ext>
            </a:extLst>
          </p:cNvPr>
          <p:cNvSpPr txBox="1"/>
          <p:nvPr/>
        </p:nvSpPr>
        <p:spPr>
          <a:xfrm>
            <a:off x="2801962" y="22019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331614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50E81-7E5D-79DF-7D7C-5DC95A759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5B5FA2BF-B407-6955-3050-AC4936510C19}"/>
              </a:ext>
            </a:extLst>
          </p:cNvPr>
          <p:cNvSpPr txBox="1"/>
          <p:nvPr/>
        </p:nvSpPr>
        <p:spPr>
          <a:xfrm>
            <a:off x="527050" y="32385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、代码实现</a:t>
            </a:r>
            <a:r>
              <a:rPr lang="en-US" altLang="zh-CN" dirty="0"/>
              <a:t>-</a:t>
            </a:r>
            <a:r>
              <a:rPr lang="zh-CN" altLang="en-US" dirty="0"/>
              <a:t>播放控制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7ACF2B-1EC3-68C5-6BD0-7545EE1E4798}"/>
              </a:ext>
            </a:extLst>
          </p:cNvPr>
          <p:cNvSpPr txBox="1"/>
          <p:nvPr/>
        </p:nvSpPr>
        <p:spPr>
          <a:xfrm>
            <a:off x="949395" y="2136338"/>
            <a:ext cx="102932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前面讲了下校时的设计，下面为播放控制的设计，先理下需求有哪些：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、解析</a:t>
            </a:r>
            <a:r>
              <a:rPr lang="en-US" altLang="zh-CN" dirty="0"/>
              <a:t>RTP</a:t>
            </a:r>
            <a:r>
              <a:rPr lang="zh-CN" altLang="en-US" dirty="0"/>
              <a:t>头部获取时间戳（当前已实现）；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、根据当前时间播放对应内容（考虑资源消耗）；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、为了提升精度，底层水位的延迟由于不受控，所以要求</a:t>
            </a:r>
            <a:r>
              <a:rPr lang="en-US" altLang="zh-CN" dirty="0"/>
              <a:t>FIFO</a:t>
            </a:r>
            <a:r>
              <a:rPr lang="zh-CN" altLang="en-US" dirty="0"/>
              <a:t>和</a:t>
            </a:r>
            <a:r>
              <a:rPr lang="en-US" altLang="zh-CN" dirty="0" err="1"/>
              <a:t>dma</a:t>
            </a:r>
            <a:r>
              <a:rPr lang="zh-CN" altLang="en-US" dirty="0"/>
              <a:t>的水位很低，需要把缓存区放在</a:t>
            </a:r>
            <a:r>
              <a:rPr lang="en-US" altLang="zh-CN" dirty="0" err="1"/>
              <a:t>network_speaker</a:t>
            </a:r>
            <a:r>
              <a:rPr lang="zh-CN" altLang="en-US" dirty="0"/>
              <a:t>里面，此时需要</a:t>
            </a:r>
            <a:r>
              <a:rPr lang="en-US" altLang="zh-CN" dirty="0" err="1"/>
              <a:t>network_speaker</a:t>
            </a:r>
            <a:r>
              <a:rPr lang="zh-CN" altLang="en-US" dirty="0"/>
              <a:t>送帧稳定；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、如果时间不可用或者其他异常导致找不到当前时间对应的帧，使用流畅播放方式（不同步），并且当时间恢复后，及时同步回来；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5070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FAAB2-8FA4-F300-3454-2FB63DDFA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84AC668A-B2B2-EFF2-DB94-B5C8435E87A8}"/>
              </a:ext>
            </a:extLst>
          </p:cNvPr>
          <p:cNvSpPr txBox="1"/>
          <p:nvPr/>
        </p:nvSpPr>
        <p:spPr>
          <a:xfrm>
            <a:off x="527050" y="323850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、代码实现</a:t>
            </a:r>
            <a:r>
              <a:rPr lang="en-US" altLang="zh-CN" dirty="0"/>
              <a:t>-</a:t>
            </a:r>
            <a:r>
              <a:rPr lang="zh-CN" altLang="en-US" dirty="0"/>
              <a:t>播放控制</a:t>
            </a:r>
            <a:r>
              <a:rPr lang="en-US" altLang="zh-CN" dirty="0"/>
              <a:t>-</a:t>
            </a:r>
            <a:r>
              <a:rPr lang="zh-CN" altLang="en-US" dirty="0"/>
              <a:t>缓存设计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014B715-E935-DB9B-7FA6-E005670C35DD}"/>
              </a:ext>
            </a:extLst>
          </p:cNvPr>
          <p:cNvSpPr/>
          <p:nvPr/>
        </p:nvSpPr>
        <p:spPr>
          <a:xfrm>
            <a:off x="1842436" y="1089519"/>
            <a:ext cx="1552507" cy="7433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网络协议栈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DAE7AEF-BA2C-6E66-033B-652734FAB656}"/>
              </a:ext>
            </a:extLst>
          </p:cNvPr>
          <p:cNvSpPr/>
          <p:nvPr/>
        </p:nvSpPr>
        <p:spPr>
          <a:xfrm>
            <a:off x="1842434" y="2576241"/>
            <a:ext cx="1552507" cy="7433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缓存队列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FED9032-BA45-93CB-9DD3-361C0781D041}"/>
              </a:ext>
            </a:extLst>
          </p:cNvPr>
          <p:cNvSpPr/>
          <p:nvPr/>
        </p:nvSpPr>
        <p:spPr>
          <a:xfrm>
            <a:off x="1842433" y="4062963"/>
            <a:ext cx="1552507" cy="7433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FIFO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AC6253F-4AB2-1238-2151-4C6CB504B593}"/>
              </a:ext>
            </a:extLst>
          </p:cNvPr>
          <p:cNvCxnSpPr/>
          <p:nvPr/>
        </p:nvCxnSpPr>
        <p:spPr>
          <a:xfrm>
            <a:off x="4072520" y="1609214"/>
            <a:ext cx="0" cy="105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0B93A54-DBD2-F60B-2C9E-1D5FF673675D}"/>
              </a:ext>
            </a:extLst>
          </p:cNvPr>
          <p:cNvSpPr/>
          <p:nvPr/>
        </p:nvSpPr>
        <p:spPr>
          <a:xfrm>
            <a:off x="1842432" y="5549685"/>
            <a:ext cx="1552507" cy="7433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DMA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8E047FB-2E93-1357-AA6D-8674632B1E41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2618688" y="1832880"/>
            <a:ext cx="2" cy="74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DD0BA4E-C41A-5D70-C612-65F373BB1EF3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2618687" y="3319602"/>
            <a:ext cx="1" cy="74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0523728-D759-17A5-9C69-1148DEB17B76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flipH="1">
            <a:off x="2618686" y="4806324"/>
            <a:ext cx="1" cy="74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AB28C911-B96F-793B-C916-318EB4AFEBB8}"/>
              </a:ext>
            </a:extLst>
          </p:cNvPr>
          <p:cNvSpPr txBox="1"/>
          <p:nvPr/>
        </p:nvSpPr>
        <p:spPr>
          <a:xfrm>
            <a:off x="3355463" y="1954110"/>
            <a:ext cx="80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6723EC9-B912-3F0F-8B0A-40BC00B00862}"/>
              </a:ext>
            </a:extLst>
          </p:cNvPr>
          <p:cNvSpPr txBox="1"/>
          <p:nvPr/>
        </p:nvSpPr>
        <p:spPr>
          <a:xfrm>
            <a:off x="3355464" y="3462564"/>
            <a:ext cx="80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write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0087764-4D3D-8F80-7EFC-2768D333C859}"/>
              </a:ext>
            </a:extLst>
          </p:cNvPr>
          <p:cNvCxnSpPr/>
          <p:nvPr/>
        </p:nvCxnSpPr>
        <p:spPr>
          <a:xfrm>
            <a:off x="4072520" y="3130473"/>
            <a:ext cx="0" cy="105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66DE39B-B27F-CD51-3A9F-7B5B556BC17D}"/>
              </a:ext>
            </a:extLst>
          </p:cNvPr>
          <p:cNvCxnSpPr/>
          <p:nvPr/>
        </p:nvCxnSpPr>
        <p:spPr>
          <a:xfrm>
            <a:off x="4072520" y="4648441"/>
            <a:ext cx="0" cy="105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36488EC-A53C-9E9F-17FA-8D3CE14A3603}"/>
              </a:ext>
            </a:extLst>
          </p:cNvPr>
          <p:cNvSpPr txBox="1"/>
          <p:nvPr/>
        </p:nvSpPr>
        <p:spPr>
          <a:xfrm>
            <a:off x="3269953" y="4998674"/>
            <a:ext cx="80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66" name="右大括号 65">
            <a:extLst>
              <a:ext uri="{FF2B5EF4-FFF2-40B4-BE49-F238E27FC236}">
                <a16:creationId xmlns:a16="http://schemas.microsoft.com/office/drawing/2014/main" id="{9E0C1312-E915-0BC6-F1A2-BFEAC9C437D7}"/>
              </a:ext>
            </a:extLst>
          </p:cNvPr>
          <p:cNvSpPr/>
          <p:nvPr/>
        </p:nvSpPr>
        <p:spPr>
          <a:xfrm>
            <a:off x="4506695" y="3831896"/>
            <a:ext cx="243403" cy="24611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EEA75B9-8016-1DCC-4F82-A7163CDDB1CF}"/>
              </a:ext>
            </a:extLst>
          </p:cNvPr>
          <p:cNvSpPr txBox="1"/>
          <p:nvPr/>
        </p:nvSpPr>
        <p:spPr>
          <a:xfrm>
            <a:off x="4809490" y="487780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10ms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17AF1FF-7CD6-D1EE-8A8D-93E707258C53}"/>
              </a:ext>
            </a:extLst>
          </p:cNvPr>
          <p:cNvSpPr txBox="1"/>
          <p:nvPr/>
        </p:nvSpPr>
        <p:spPr>
          <a:xfrm>
            <a:off x="6015231" y="1832880"/>
            <a:ext cx="51549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讲下当前缓存设计：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总共有</a:t>
            </a:r>
            <a:r>
              <a:rPr lang="en-US" altLang="zh-CN" dirty="0"/>
              <a:t>4</a:t>
            </a:r>
            <a:r>
              <a:rPr lang="zh-CN" altLang="en-US" dirty="0"/>
              <a:t>个缓冲区：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、协议栈缓存；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、缓存队列（用于播放控制）；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FIFO</a:t>
            </a:r>
            <a:r>
              <a:rPr lang="zh-CN" altLang="en-US" dirty="0"/>
              <a:t>缓存（用于传输）；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DMA AO</a:t>
            </a:r>
            <a:r>
              <a:rPr lang="zh-CN" altLang="en-US" dirty="0"/>
              <a:t>的缓存；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正如前面所说，尽可能把底层不可控的水位降低，设置为</a:t>
            </a:r>
            <a:r>
              <a:rPr lang="en-US" altLang="zh-CN" dirty="0"/>
              <a:t>10ms</a:t>
            </a:r>
            <a:r>
              <a:rPr lang="zh-CN" altLang="en-US" dirty="0"/>
              <a:t>（</a:t>
            </a:r>
            <a:r>
              <a:rPr lang="en-US" altLang="zh-CN" dirty="0"/>
              <a:t>10ms</a:t>
            </a:r>
            <a:r>
              <a:rPr lang="zh-CN" altLang="en-US" dirty="0"/>
              <a:t>有播放问题。。。，</a:t>
            </a:r>
            <a:r>
              <a:rPr lang="en-US" altLang="zh-CN" dirty="0"/>
              <a:t>20ms</a:t>
            </a:r>
            <a:r>
              <a:rPr lang="zh-CN" altLang="en-US" dirty="0"/>
              <a:t>才行，问题还没看）。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90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9D92B8-D87D-E582-A0DD-BBD3E348F7FD}"/>
              </a:ext>
            </a:extLst>
          </p:cNvPr>
          <p:cNvSpPr/>
          <p:nvPr/>
        </p:nvSpPr>
        <p:spPr>
          <a:xfrm>
            <a:off x="3644440" y="614457"/>
            <a:ext cx="657842" cy="427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A7C021-FA2C-D9FC-B385-60D0837045A9}"/>
              </a:ext>
            </a:extLst>
          </p:cNvPr>
          <p:cNvSpPr/>
          <p:nvPr/>
        </p:nvSpPr>
        <p:spPr>
          <a:xfrm>
            <a:off x="4533623" y="614457"/>
            <a:ext cx="657842" cy="427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1FF0ED-AB31-1CF3-6A35-9B5CFEFDE989}"/>
              </a:ext>
            </a:extLst>
          </p:cNvPr>
          <p:cNvSpPr/>
          <p:nvPr/>
        </p:nvSpPr>
        <p:spPr>
          <a:xfrm>
            <a:off x="5422806" y="614457"/>
            <a:ext cx="657842" cy="427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CBFC18-9CB2-D6AE-CDC5-27B7F18DF910}"/>
              </a:ext>
            </a:extLst>
          </p:cNvPr>
          <p:cNvSpPr/>
          <p:nvPr/>
        </p:nvSpPr>
        <p:spPr>
          <a:xfrm>
            <a:off x="6311989" y="614457"/>
            <a:ext cx="657842" cy="427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65FE7E-19BB-29AE-9441-164D6D7E205E}"/>
              </a:ext>
            </a:extLst>
          </p:cNvPr>
          <p:cNvSpPr/>
          <p:nvPr/>
        </p:nvSpPr>
        <p:spPr>
          <a:xfrm>
            <a:off x="7201172" y="614457"/>
            <a:ext cx="657842" cy="4275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731C9BB-CD6B-7AF9-B302-9D08135CF768}"/>
              </a:ext>
            </a:extLst>
          </p:cNvPr>
          <p:cNvSpPr/>
          <p:nvPr/>
        </p:nvSpPr>
        <p:spPr>
          <a:xfrm>
            <a:off x="8036630" y="614457"/>
            <a:ext cx="657842" cy="4275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1BFDE1-3057-B811-68B2-27D0DAB1356A}"/>
              </a:ext>
            </a:extLst>
          </p:cNvPr>
          <p:cNvSpPr/>
          <p:nvPr/>
        </p:nvSpPr>
        <p:spPr>
          <a:xfrm>
            <a:off x="8872090" y="614457"/>
            <a:ext cx="657842" cy="4275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D11674-4BC9-0789-8456-43E3CE6EF8B0}"/>
              </a:ext>
            </a:extLst>
          </p:cNvPr>
          <p:cNvSpPr txBox="1"/>
          <p:nvPr/>
        </p:nvSpPr>
        <p:spPr>
          <a:xfrm>
            <a:off x="596968" y="4511052"/>
            <a:ext cx="109349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根据上面的分析，缓存队列设计方案如下：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、实现一个缓存队列，缓存队列保存音频帧，数据结构使用链表，因为音频帧有时间顺序，要按时间顺序插入，链表的插入较为方便；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缓存队列里面增加一个读指针，读指针的含义是读指针在链表的位置是当前时间应播放帧，送帧时每隔一帧的时间从此处取帧并向后移动一帧，并且每隔一段时间根据当前时间更新读指针位置，判断条件为帧的开始时间</a:t>
            </a:r>
            <a:r>
              <a:rPr lang="en-US" altLang="zh-CN" dirty="0"/>
              <a:t>T1 &lt;= </a:t>
            </a:r>
            <a:r>
              <a:rPr lang="zh-CN" altLang="en-US" dirty="0"/>
              <a:t>当前时间</a:t>
            </a:r>
            <a:r>
              <a:rPr lang="en-US" altLang="zh-CN" dirty="0"/>
              <a:t>T2 &lt;= </a:t>
            </a:r>
            <a:r>
              <a:rPr lang="zh-CN" altLang="en-US" dirty="0"/>
              <a:t>帧的结束时间</a:t>
            </a:r>
            <a:r>
              <a:rPr lang="en-US" altLang="zh-CN" dirty="0"/>
              <a:t>T3</a:t>
            </a:r>
            <a:r>
              <a:rPr lang="zh-CN" altLang="en-US" dirty="0"/>
              <a:t>（</a:t>
            </a:r>
            <a:r>
              <a:rPr lang="en-US" altLang="zh-CN" dirty="0"/>
              <a:t>T1+</a:t>
            </a:r>
            <a:r>
              <a:rPr lang="zh-CN" altLang="en-US" dirty="0"/>
              <a:t>一帧播放时间）；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141378-5ACD-B308-DF6D-EA6E78065C43}"/>
              </a:ext>
            </a:extLst>
          </p:cNvPr>
          <p:cNvSpPr/>
          <p:nvPr/>
        </p:nvSpPr>
        <p:spPr>
          <a:xfrm>
            <a:off x="3644440" y="1654943"/>
            <a:ext cx="657842" cy="427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4A7B5C-3427-D054-CAA6-C3F7DE6A8A4C}"/>
              </a:ext>
            </a:extLst>
          </p:cNvPr>
          <p:cNvSpPr/>
          <p:nvPr/>
        </p:nvSpPr>
        <p:spPr>
          <a:xfrm>
            <a:off x="4533623" y="1654943"/>
            <a:ext cx="657842" cy="427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D447A2-9AC2-574C-CB3E-50CC3E44E08D}"/>
              </a:ext>
            </a:extLst>
          </p:cNvPr>
          <p:cNvSpPr/>
          <p:nvPr/>
        </p:nvSpPr>
        <p:spPr>
          <a:xfrm>
            <a:off x="5422806" y="1654943"/>
            <a:ext cx="657842" cy="427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266BC3F-CEFF-DB74-EE24-3DCFEBE76252}"/>
              </a:ext>
            </a:extLst>
          </p:cNvPr>
          <p:cNvSpPr/>
          <p:nvPr/>
        </p:nvSpPr>
        <p:spPr>
          <a:xfrm>
            <a:off x="6311989" y="1654943"/>
            <a:ext cx="657842" cy="427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234CF3D-5EC5-178F-0619-C16E3597DA86}"/>
              </a:ext>
            </a:extLst>
          </p:cNvPr>
          <p:cNvSpPr/>
          <p:nvPr/>
        </p:nvSpPr>
        <p:spPr>
          <a:xfrm>
            <a:off x="7201172" y="1654943"/>
            <a:ext cx="657842" cy="4275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DF284D-B087-32F5-387F-5F949FAA7E35}"/>
              </a:ext>
            </a:extLst>
          </p:cNvPr>
          <p:cNvSpPr/>
          <p:nvPr/>
        </p:nvSpPr>
        <p:spPr>
          <a:xfrm>
            <a:off x="8036630" y="1654943"/>
            <a:ext cx="657842" cy="4275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C21436-9D60-DF0A-AD81-D12D77334332}"/>
              </a:ext>
            </a:extLst>
          </p:cNvPr>
          <p:cNvSpPr/>
          <p:nvPr/>
        </p:nvSpPr>
        <p:spPr>
          <a:xfrm>
            <a:off x="8872090" y="1654943"/>
            <a:ext cx="657842" cy="4275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39B93D6-B4AB-8BD7-6DB2-DE75B9A00823}"/>
              </a:ext>
            </a:extLst>
          </p:cNvPr>
          <p:cNvSpPr/>
          <p:nvPr/>
        </p:nvSpPr>
        <p:spPr>
          <a:xfrm>
            <a:off x="2755257" y="1654943"/>
            <a:ext cx="657842" cy="427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677B148-C249-6E25-3B3E-E1126AA40D8A}"/>
              </a:ext>
            </a:extLst>
          </p:cNvPr>
          <p:cNvSpPr/>
          <p:nvPr/>
        </p:nvSpPr>
        <p:spPr>
          <a:xfrm>
            <a:off x="3644440" y="2858479"/>
            <a:ext cx="657842" cy="427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EB32B7D-AB0D-D5C3-E357-B0C967FA81F2}"/>
              </a:ext>
            </a:extLst>
          </p:cNvPr>
          <p:cNvSpPr/>
          <p:nvPr/>
        </p:nvSpPr>
        <p:spPr>
          <a:xfrm>
            <a:off x="4533623" y="2858479"/>
            <a:ext cx="657842" cy="427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78E755-043D-7FA8-0453-34B31BECB256}"/>
              </a:ext>
            </a:extLst>
          </p:cNvPr>
          <p:cNvSpPr/>
          <p:nvPr/>
        </p:nvSpPr>
        <p:spPr>
          <a:xfrm>
            <a:off x="5422806" y="2858479"/>
            <a:ext cx="657842" cy="427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297DA8-6DAE-AD45-2EE4-0DC0B60EAF5F}"/>
              </a:ext>
            </a:extLst>
          </p:cNvPr>
          <p:cNvSpPr/>
          <p:nvPr/>
        </p:nvSpPr>
        <p:spPr>
          <a:xfrm>
            <a:off x="6311989" y="2858479"/>
            <a:ext cx="657842" cy="4275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0EBBF15-519B-ACF8-5839-69039D087DF0}"/>
              </a:ext>
            </a:extLst>
          </p:cNvPr>
          <p:cNvSpPr/>
          <p:nvPr/>
        </p:nvSpPr>
        <p:spPr>
          <a:xfrm>
            <a:off x="7201172" y="2858479"/>
            <a:ext cx="657842" cy="4275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F5868C4-38CF-2BF6-E6CE-3B926472C230}"/>
              </a:ext>
            </a:extLst>
          </p:cNvPr>
          <p:cNvSpPr/>
          <p:nvPr/>
        </p:nvSpPr>
        <p:spPr>
          <a:xfrm>
            <a:off x="8036630" y="2858479"/>
            <a:ext cx="657842" cy="4275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1F6A3D5-2D04-B20B-6823-306183531AED}"/>
              </a:ext>
            </a:extLst>
          </p:cNvPr>
          <p:cNvSpPr/>
          <p:nvPr/>
        </p:nvSpPr>
        <p:spPr>
          <a:xfrm>
            <a:off x="8872090" y="2858479"/>
            <a:ext cx="657842" cy="4275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FCB2B84-05CF-3DAA-7E4A-658AEA6348B3}"/>
              </a:ext>
            </a:extLst>
          </p:cNvPr>
          <p:cNvSpPr/>
          <p:nvPr/>
        </p:nvSpPr>
        <p:spPr>
          <a:xfrm>
            <a:off x="2755257" y="2858479"/>
            <a:ext cx="657842" cy="427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9957783-7C01-1742-6659-46BCBD35C627}"/>
              </a:ext>
            </a:extLst>
          </p:cNvPr>
          <p:cNvCxnSpPr>
            <a:cxnSpLocks/>
          </p:cNvCxnSpPr>
          <p:nvPr/>
        </p:nvCxnSpPr>
        <p:spPr>
          <a:xfrm>
            <a:off x="6969831" y="96643"/>
            <a:ext cx="0" cy="41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8804F44-72F9-7CC3-AE01-C2E495929C29}"/>
              </a:ext>
            </a:extLst>
          </p:cNvPr>
          <p:cNvCxnSpPr>
            <a:cxnSpLocks/>
          </p:cNvCxnSpPr>
          <p:nvPr/>
        </p:nvCxnSpPr>
        <p:spPr>
          <a:xfrm>
            <a:off x="6969831" y="1174718"/>
            <a:ext cx="0" cy="41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8E320AD-D89C-BBD3-45FA-1B6D2EA0E402}"/>
              </a:ext>
            </a:extLst>
          </p:cNvPr>
          <p:cNvCxnSpPr>
            <a:cxnSpLocks/>
          </p:cNvCxnSpPr>
          <p:nvPr/>
        </p:nvCxnSpPr>
        <p:spPr>
          <a:xfrm>
            <a:off x="6080648" y="2375357"/>
            <a:ext cx="0" cy="41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BEABDFB-1D3F-C65B-A081-18C25CB513A6}"/>
              </a:ext>
            </a:extLst>
          </p:cNvPr>
          <p:cNvSpPr txBox="1"/>
          <p:nvPr/>
        </p:nvSpPr>
        <p:spPr>
          <a:xfrm>
            <a:off x="7091511" y="966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读指针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CCDDBC3-D3EC-BDCC-12DC-F9CB0A5335F2}"/>
              </a:ext>
            </a:extLst>
          </p:cNvPr>
          <p:cNvSpPr txBox="1"/>
          <p:nvPr/>
        </p:nvSpPr>
        <p:spPr>
          <a:xfrm>
            <a:off x="7091511" y="12068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读指针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F5CC103-8C7C-D6A6-21E2-7908C8D6B30B}"/>
              </a:ext>
            </a:extLst>
          </p:cNvPr>
          <p:cNvSpPr txBox="1"/>
          <p:nvPr/>
        </p:nvSpPr>
        <p:spPr>
          <a:xfrm>
            <a:off x="6311989" y="23979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读指针移动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1D82A02-DC47-0F5D-7AFF-D25002C80B59}"/>
              </a:ext>
            </a:extLst>
          </p:cNvPr>
          <p:cNvCxnSpPr/>
          <p:nvPr/>
        </p:nvCxnSpPr>
        <p:spPr>
          <a:xfrm flipH="1">
            <a:off x="6101480" y="2267521"/>
            <a:ext cx="717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ECFFF1E-8D9F-D638-659E-CD0CF6D34B49}"/>
              </a:ext>
            </a:extLst>
          </p:cNvPr>
          <p:cNvCxnSpPr/>
          <p:nvPr/>
        </p:nvCxnSpPr>
        <p:spPr>
          <a:xfrm>
            <a:off x="10183386" y="465975"/>
            <a:ext cx="0" cy="140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CC30463-E97A-7B13-E6CE-C4E340A4B72A}"/>
              </a:ext>
            </a:extLst>
          </p:cNvPr>
          <p:cNvCxnSpPr/>
          <p:nvPr/>
        </p:nvCxnSpPr>
        <p:spPr>
          <a:xfrm>
            <a:off x="10183386" y="2157095"/>
            <a:ext cx="0" cy="140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BFC9259-91AC-1021-D49B-158F971B4FB1}"/>
              </a:ext>
            </a:extLst>
          </p:cNvPr>
          <p:cNvSpPr txBox="1"/>
          <p:nvPr/>
        </p:nvSpPr>
        <p:spPr>
          <a:xfrm>
            <a:off x="10305065" y="9826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插入帧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70E994F-B44A-1A11-0BFE-D03A84C6D726}"/>
              </a:ext>
            </a:extLst>
          </p:cNvPr>
          <p:cNvSpPr txBox="1"/>
          <p:nvPr/>
        </p:nvSpPr>
        <p:spPr>
          <a:xfrm>
            <a:off x="10444996" y="28584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取出帧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26B9244-A927-91F8-9EF5-A6F3F0F22915}"/>
              </a:ext>
            </a:extLst>
          </p:cNvPr>
          <p:cNvSpPr/>
          <p:nvPr/>
        </p:nvSpPr>
        <p:spPr>
          <a:xfrm>
            <a:off x="3644440" y="3812267"/>
            <a:ext cx="657842" cy="427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426B61D-FCBC-E1C0-582C-E083C1676B37}"/>
              </a:ext>
            </a:extLst>
          </p:cNvPr>
          <p:cNvSpPr/>
          <p:nvPr/>
        </p:nvSpPr>
        <p:spPr>
          <a:xfrm>
            <a:off x="4533623" y="3812267"/>
            <a:ext cx="657842" cy="427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4AA711E-EBC2-3D96-81DF-1E56285CBF90}"/>
              </a:ext>
            </a:extLst>
          </p:cNvPr>
          <p:cNvSpPr/>
          <p:nvPr/>
        </p:nvSpPr>
        <p:spPr>
          <a:xfrm>
            <a:off x="5422806" y="3812267"/>
            <a:ext cx="657842" cy="427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CD5C67B-B803-ECC5-9EE3-4F0EEA9204AB}"/>
              </a:ext>
            </a:extLst>
          </p:cNvPr>
          <p:cNvSpPr/>
          <p:nvPr/>
        </p:nvSpPr>
        <p:spPr>
          <a:xfrm>
            <a:off x="6311989" y="3812267"/>
            <a:ext cx="657842" cy="4275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7687276-F908-D0C4-7AF7-7B9C2D49650C}"/>
              </a:ext>
            </a:extLst>
          </p:cNvPr>
          <p:cNvSpPr/>
          <p:nvPr/>
        </p:nvSpPr>
        <p:spPr>
          <a:xfrm>
            <a:off x="7201172" y="3812267"/>
            <a:ext cx="657842" cy="4275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DA297EB-0598-5AE9-01DB-3BCA5AECEE78}"/>
              </a:ext>
            </a:extLst>
          </p:cNvPr>
          <p:cNvSpPr/>
          <p:nvPr/>
        </p:nvSpPr>
        <p:spPr>
          <a:xfrm>
            <a:off x="8036630" y="3812267"/>
            <a:ext cx="657842" cy="4275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1C56B49-EE6D-A4A5-14B0-EEE8EEAD598D}"/>
              </a:ext>
            </a:extLst>
          </p:cNvPr>
          <p:cNvSpPr/>
          <p:nvPr/>
        </p:nvSpPr>
        <p:spPr>
          <a:xfrm>
            <a:off x="8872090" y="3812267"/>
            <a:ext cx="657842" cy="4275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D1BBF4D-D979-EE1C-3356-0D835EBCF7B8}"/>
              </a:ext>
            </a:extLst>
          </p:cNvPr>
          <p:cNvSpPr/>
          <p:nvPr/>
        </p:nvSpPr>
        <p:spPr>
          <a:xfrm>
            <a:off x="2755257" y="3812267"/>
            <a:ext cx="657842" cy="427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5B1BF24-A113-0470-E65E-55685FE1C7C6}"/>
              </a:ext>
            </a:extLst>
          </p:cNvPr>
          <p:cNvCxnSpPr>
            <a:cxnSpLocks/>
          </p:cNvCxnSpPr>
          <p:nvPr/>
        </p:nvCxnSpPr>
        <p:spPr>
          <a:xfrm>
            <a:off x="4286934" y="3397826"/>
            <a:ext cx="0" cy="41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D43D560-8076-3D14-EA31-5194917834A3}"/>
              </a:ext>
            </a:extLst>
          </p:cNvPr>
          <p:cNvSpPr txBox="1"/>
          <p:nvPr/>
        </p:nvSpPr>
        <p:spPr>
          <a:xfrm>
            <a:off x="4368317" y="3375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读指针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4EC09E2-7DC4-5950-E8F5-D2C12B5277DF}"/>
              </a:ext>
            </a:extLst>
          </p:cNvPr>
          <p:cNvCxnSpPr>
            <a:cxnSpLocks/>
          </p:cNvCxnSpPr>
          <p:nvPr/>
        </p:nvCxnSpPr>
        <p:spPr>
          <a:xfrm>
            <a:off x="10183386" y="3733838"/>
            <a:ext cx="0" cy="77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92FBB40-68DA-04A5-089D-CD8A7D1C97D6}"/>
              </a:ext>
            </a:extLst>
          </p:cNvPr>
          <p:cNvSpPr txBox="1"/>
          <p:nvPr/>
        </p:nvSpPr>
        <p:spPr>
          <a:xfrm>
            <a:off x="191551" y="24350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开始时间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BE02626-EEF8-F53A-C863-C22DA3EA5F36}"/>
              </a:ext>
            </a:extLst>
          </p:cNvPr>
          <p:cNvSpPr/>
          <p:nvPr/>
        </p:nvSpPr>
        <p:spPr>
          <a:xfrm>
            <a:off x="1038233" y="3313539"/>
            <a:ext cx="657842" cy="427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1021E4D-157B-E65E-5A44-241DEA337182}"/>
              </a:ext>
            </a:extLst>
          </p:cNvPr>
          <p:cNvCxnSpPr/>
          <p:nvPr/>
        </p:nvCxnSpPr>
        <p:spPr>
          <a:xfrm>
            <a:off x="1038233" y="2858478"/>
            <a:ext cx="0" cy="28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4F58519-A76A-B329-18E9-D0168534FC4D}"/>
              </a:ext>
            </a:extLst>
          </p:cNvPr>
          <p:cNvCxnSpPr/>
          <p:nvPr/>
        </p:nvCxnSpPr>
        <p:spPr>
          <a:xfrm>
            <a:off x="1696075" y="2858478"/>
            <a:ext cx="0" cy="28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6A122A1-4371-DA52-DCED-D0872B0E0195}"/>
              </a:ext>
            </a:extLst>
          </p:cNvPr>
          <p:cNvSpPr txBox="1"/>
          <p:nvPr/>
        </p:nvSpPr>
        <p:spPr>
          <a:xfrm>
            <a:off x="1299547" y="2414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结束时间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3F95B58C-32F5-57F8-A5A7-BBC33312E15E}"/>
              </a:ext>
            </a:extLst>
          </p:cNvPr>
          <p:cNvCxnSpPr/>
          <p:nvPr/>
        </p:nvCxnSpPr>
        <p:spPr>
          <a:xfrm>
            <a:off x="1367154" y="2947131"/>
            <a:ext cx="0" cy="122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5DD0B36C-84C6-7FC9-F2C8-E44A74D97714}"/>
              </a:ext>
            </a:extLst>
          </p:cNvPr>
          <p:cNvSpPr txBox="1"/>
          <p:nvPr/>
        </p:nvSpPr>
        <p:spPr>
          <a:xfrm>
            <a:off x="1393911" y="38376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当前时间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0E2AF33-14E2-B0E7-7819-01DB53B1D405}"/>
              </a:ext>
            </a:extLst>
          </p:cNvPr>
          <p:cNvSpPr txBox="1"/>
          <p:nvPr/>
        </p:nvSpPr>
        <p:spPr>
          <a:xfrm>
            <a:off x="10228762" y="39913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更新读指针位置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104A91A-0868-7005-F8B3-675D3842FBDE}"/>
              </a:ext>
            </a:extLst>
          </p:cNvPr>
          <p:cNvSpPr txBox="1"/>
          <p:nvPr/>
        </p:nvSpPr>
        <p:spPr>
          <a:xfrm>
            <a:off x="421898" y="170415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、代码实现</a:t>
            </a:r>
            <a:r>
              <a:rPr lang="en-US" altLang="zh-CN" dirty="0"/>
              <a:t>-</a:t>
            </a:r>
            <a:r>
              <a:rPr lang="zh-CN" altLang="en-US" dirty="0"/>
              <a:t>播放控制</a:t>
            </a:r>
            <a:r>
              <a:rPr lang="en-US" altLang="zh-CN" dirty="0"/>
              <a:t>-</a:t>
            </a:r>
            <a:r>
              <a:rPr lang="zh-CN" altLang="en-US" dirty="0"/>
              <a:t>缓存队列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C9D190B-329E-506D-CE2B-BCCA27B6B604}"/>
              </a:ext>
            </a:extLst>
          </p:cNvPr>
          <p:cNvCxnSpPr/>
          <p:nvPr/>
        </p:nvCxnSpPr>
        <p:spPr>
          <a:xfrm>
            <a:off x="2026153" y="3429000"/>
            <a:ext cx="2085358" cy="23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2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B3E3BF9-9220-8BE7-C4A5-6DB5C6621709}"/>
              </a:ext>
            </a:extLst>
          </p:cNvPr>
          <p:cNvSpPr txBox="1"/>
          <p:nvPr/>
        </p:nvSpPr>
        <p:spPr>
          <a:xfrm>
            <a:off x="4701770" y="43708"/>
            <a:ext cx="73617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实现一个送帧调度器，用于送帧到</a:t>
            </a:r>
            <a:r>
              <a:rPr lang="en-US" altLang="zh-CN" dirty="0"/>
              <a:t>FIFO</a:t>
            </a:r>
            <a:r>
              <a:rPr lang="zh-CN" altLang="en-US" dirty="0"/>
              <a:t>中，保证送帧稳定。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、存在</a:t>
            </a:r>
            <a:r>
              <a:rPr lang="en-US" altLang="zh-CN" dirty="0"/>
              <a:t>4</a:t>
            </a:r>
            <a:r>
              <a:rPr lang="zh-CN" altLang="en-US" dirty="0"/>
              <a:t>个时间，分别为</a:t>
            </a:r>
            <a:r>
              <a:rPr lang="en-US" altLang="zh-CN" dirty="0"/>
              <a:t>Send interval</a:t>
            </a:r>
            <a:r>
              <a:rPr lang="zh-CN" altLang="en-US" dirty="0"/>
              <a:t>（理论间隔）、</a:t>
            </a:r>
            <a:r>
              <a:rPr lang="en-US" altLang="zh-CN" dirty="0"/>
              <a:t>Cur interval</a:t>
            </a:r>
            <a:r>
              <a:rPr lang="zh-CN" altLang="en-US" dirty="0"/>
              <a:t>（下一帧送帧间隔）、</a:t>
            </a:r>
            <a:r>
              <a:rPr lang="en-US" altLang="zh-CN" dirty="0"/>
              <a:t>Compensate time</a:t>
            </a:r>
            <a:r>
              <a:rPr lang="zh-CN" altLang="en-US" dirty="0"/>
              <a:t>（补偿时间）、</a:t>
            </a:r>
            <a:r>
              <a:rPr lang="en-US" altLang="zh-CN" dirty="0"/>
              <a:t>time-consuming</a:t>
            </a:r>
            <a:r>
              <a:rPr lang="zh-CN" altLang="en-US" dirty="0"/>
              <a:t>（耗时）；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、送帧管理设计为每隔</a:t>
            </a:r>
            <a:r>
              <a:rPr lang="en-US" altLang="zh-CN" dirty="0"/>
              <a:t>1ms</a:t>
            </a:r>
            <a:r>
              <a:rPr lang="zh-CN" altLang="en-US" dirty="0"/>
              <a:t>判断一次距离上次送帧是否到达间隔，首次送帧时的间隔为理论间隔，即一帧的播放时间；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、由于是否送帧的判断条件为大于等于，所以送帧会累积时间，此时需要补偿时间，即补偿时间</a:t>
            </a:r>
            <a:r>
              <a:rPr lang="en-US" altLang="zh-CN" dirty="0"/>
              <a:t>=</a:t>
            </a:r>
            <a:r>
              <a:rPr lang="zh-CN" altLang="en-US" dirty="0"/>
              <a:t>送帧时间</a:t>
            </a:r>
            <a:r>
              <a:rPr lang="en-US" altLang="zh-CN" dirty="0"/>
              <a:t>-</a:t>
            </a:r>
            <a:r>
              <a:rPr lang="zh-CN" altLang="en-US" dirty="0"/>
              <a:t>送帧间隔；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、送帧间隔由于补偿时间的存在需要进行更新，即下一次送帧间隔 </a:t>
            </a:r>
            <a:r>
              <a:rPr lang="en-US" altLang="zh-CN" dirty="0"/>
              <a:t>=</a:t>
            </a:r>
            <a:r>
              <a:rPr lang="zh-CN" altLang="en-US" dirty="0"/>
              <a:t>当前的下一帧送帧 </a:t>
            </a:r>
            <a:r>
              <a:rPr lang="en-US" altLang="zh-CN" dirty="0"/>
              <a:t>-</a:t>
            </a:r>
            <a:r>
              <a:rPr lang="zh-CN" altLang="en-US" dirty="0"/>
              <a:t>补偿时间；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所以送帧间隔表现围绕理论送帧间隔的上下波动：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043CAE-43DE-BB76-0FE3-13867D952BDA}"/>
              </a:ext>
            </a:extLst>
          </p:cNvPr>
          <p:cNvSpPr txBox="1"/>
          <p:nvPr/>
        </p:nvSpPr>
        <p:spPr>
          <a:xfrm>
            <a:off x="527050" y="323850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、代码实现</a:t>
            </a:r>
            <a:r>
              <a:rPr lang="en-US" altLang="zh-CN" dirty="0"/>
              <a:t>-</a:t>
            </a:r>
            <a:r>
              <a:rPr lang="zh-CN" altLang="en-US" dirty="0"/>
              <a:t>播放控制</a:t>
            </a:r>
            <a:r>
              <a:rPr lang="en-US" altLang="zh-CN" dirty="0"/>
              <a:t>-</a:t>
            </a:r>
            <a:r>
              <a:rPr lang="zh-CN" altLang="en-US" dirty="0"/>
              <a:t>调度管理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187CE10-0667-EA8A-5B6A-AC7CF3E47C1A}"/>
              </a:ext>
            </a:extLst>
          </p:cNvPr>
          <p:cNvCxnSpPr/>
          <p:nvPr/>
        </p:nvCxnSpPr>
        <p:spPr>
          <a:xfrm flipV="1">
            <a:off x="5001385" y="4402526"/>
            <a:ext cx="0" cy="233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D78A4C3-015A-8840-52DB-AE8A1ADF1AD5}"/>
              </a:ext>
            </a:extLst>
          </p:cNvPr>
          <p:cNvCxnSpPr>
            <a:cxnSpLocks/>
          </p:cNvCxnSpPr>
          <p:nvPr/>
        </p:nvCxnSpPr>
        <p:spPr>
          <a:xfrm>
            <a:off x="5001385" y="6732931"/>
            <a:ext cx="34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2A98A82-10A8-66A5-195D-AB79BF731B8E}"/>
              </a:ext>
            </a:extLst>
          </p:cNvPr>
          <p:cNvCxnSpPr/>
          <p:nvPr/>
        </p:nvCxnSpPr>
        <p:spPr>
          <a:xfrm>
            <a:off x="5001385" y="5620296"/>
            <a:ext cx="3477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3771EFF-15BA-8549-5A5A-770E7033C9D0}"/>
              </a:ext>
            </a:extLst>
          </p:cNvPr>
          <p:cNvCxnSpPr>
            <a:cxnSpLocks/>
          </p:cNvCxnSpPr>
          <p:nvPr/>
        </p:nvCxnSpPr>
        <p:spPr>
          <a:xfrm flipV="1">
            <a:off x="5001384" y="5177134"/>
            <a:ext cx="429791" cy="44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040DB19-88E3-5327-C802-61755BE8847C}"/>
              </a:ext>
            </a:extLst>
          </p:cNvPr>
          <p:cNvCxnSpPr/>
          <p:nvPr/>
        </p:nvCxnSpPr>
        <p:spPr>
          <a:xfrm>
            <a:off x="5431175" y="5177134"/>
            <a:ext cx="693420" cy="812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DA5FA26-6D63-18C7-0476-7DB70D5E386F}"/>
              </a:ext>
            </a:extLst>
          </p:cNvPr>
          <p:cNvCxnSpPr/>
          <p:nvPr/>
        </p:nvCxnSpPr>
        <p:spPr>
          <a:xfrm flipV="1">
            <a:off x="6124595" y="5177134"/>
            <a:ext cx="365760" cy="812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10D33D5-1E7E-FF4C-5238-4724ACCE2602}"/>
              </a:ext>
            </a:extLst>
          </p:cNvPr>
          <p:cNvCxnSpPr/>
          <p:nvPr/>
        </p:nvCxnSpPr>
        <p:spPr>
          <a:xfrm>
            <a:off x="6490355" y="5177134"/>
            <a:ext cx="533400" cy="812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F53CF99-B01B-2256-CB1F-A7D2A0D8D36F}"/>
              </a:ext>
            </a:extLst>
          </p:cNvPr>
          <p:cNvCxnSpPr>
            <a:cxnSpLocks/>
          </p:cNvCxnSpPr>
          <p:nvPr/>
        </p:nvCxnSpPr>
        <p:spPr>
          <a:xfrm flipV="1">
            <a:off x="7023755" y="4314201"/>
            <a:ext cx="381000" cy="165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7E06E51-3189-FFAA-2D63-FA6FD3883408}"/>
              </a:ext>
            </a:extLst>
          </p:cNvPr>
          <p:cNvCxnSpPr>
            <a:cxnSpLocks/>
          </p:cNvCxnSpPr>
          <p:nvPr/>
        </p:nvCxnSpPr>
        <p:spPr>
          <a:xfrm>
            <a:off x="7404755" y="4294206"/>
            <a:ext cx="312420" cy="144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9461BD4-A233-D3FC-4EF2-2C30B72CBBD8}"/>
              </a:ext>
            </a:extLst>
          </p:cNvPr>
          <p:cNvCxnSpPr>
            <a:cxnSpLocks/>
          </p:cNvCxnSpPr>
          <p:nvPr/>
        </p:nvCxnSpPr>
        <p:spPr>
          <a:xfrm flipV="1">
            <a:off x="7717175" y="5548815"/>
            <a:ext cx="365760" cy="192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5F3B514-3CB7-193B-CBBB-C671C1F75CC1}"/>
              </a:ext>
            </a:extLst>
          </p:cNvPr>
          <p:cNvSpPr txBox="1"/>
          <p:nvPr/>
        </p:nvSpPr>
        <p:spPr>
          <a:xfrm>
            <a:off x="6869156" y="5989628"/>
            <a:ext cx="26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B9AAB92-2F78-3C24-7232-2CAD5455016C}"/>
              </a:ext>
            </a:extLst>
          </p:cNvPr>
          <p:cNvSpPr txBox="1"/>
          <p:nvPr/>
        </p:nvSpPr>
        <p:spPr>
          <a:xfrm>
            <a:off x="5293600" y="4794075"/>
            <a:ext cx="26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085E309-E0C6-A974-6BA9-7E85A7259F0F}"/>
              </a:ext>
            </a:extLst>
          </p:cNvPr>
          <p:cNvSpPr txBox="1"/>
          <p:nvPr/>
        </p:nvSpPr>
        <p:spPr>
          <a:xfrm>
            <a:off x="5988353" y="5950591"/>
            <a:ext cx="26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4447D63-4847-4100-4EE2-3DE00A62663B}"/>
              </a:ext>
            </a:extLst>
          </p:cNvPr>
          <p:cNvSpPr txBox="1"/>
          <p:nvPr/>
        </p:nvSpPr>
        <p:spPr>
          <a:xfrm>
            <a:off x="6360107" y="4770887"/>
            <a:ext cx="26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8F5B250-6378-F29E-E28A-DA95CD735D26}"/>
              </a:ext>
            </a:extLst>
          </p:cNvPr>
          <p:cNvSpPr txBox="1"/>
          <p:nvPr/>
        </p:nvSpPr>
        <p:spPr>
          <a:xfrm>
            <a:off x="4724970" y="5428903"/>
            <a:ext cx="2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D15969B-6F30-D9DB-6296-B6F5AF00233F}"/>
              </a:ext>
            </a:extLst>
          </p:cNvPr>
          <p:cNvSpPr txBox="1"/>
          <p:nvPr/>
        </p:nvSpPr>
        <p:spPr>
          <a:xfrm>
            <a:off x="7275215" y="3964865"/>
            <a:ext cx="3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0E6670D-38A4-27D9-0077-7FBBE887CCB9}"/>
              </a:ext>
            </a:extLst>
          </p:cNvPr>
          <p:cNvSpPr txBox="1"/>
          <p:nvPr/>
        </p:nvSpPr>
        <p:spPr>
          <a:xfrm>
            <a:off x="7571668" y="5813232"/>
            <a:ext cx="25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A61EFCE-129C-F8BB-FF50-85D8F8A57EDD}"/>
              </a:ext>
            </a:extLst>
          </p:cNvPr>
          <p:cNvSpPr txBox="1"/>
          <p:nvPr/>
        </p:nvSpPr>
        <p:spPr>
          <a:xfrm>
            <a:off x="8615417" y="542890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Send interval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B413F00-B10E-B99F-2020-E79285C429F4}"/>
              </a:ext>
            </a:extLst>
          </p:cNvPr>
          <p:cNvSpPr/>
          <p:nvPr/>
        </p:nvSpPr>
        <p:spPr>
          <a:xfrm>
            <a:off x="773452" y="2198873"/>
            <a:ext cx="1091343" cy="617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距离上次送帧是否大于等于实际间隔（</a:t>
            </a:r>
            <a:r>
              <a:rPr lang="en-US" altLang="zh-CN" sz="1100" dirty="0"/>
              <a:t>1ms</a:t>
            </a:r>
            <a:r>
              <a:rPr lang="zh-CN" altLang="en-US" sz="1100" dirty="0"/>
              <a:t>轮询）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66944AC-7D28-6B26-3C87-4C5C479F3826}"/>
              </a:ext>
            </a:extLst>
          </p:cNvPr>
          <p:cNvSpPr/>
          <p:nvPr/>
        </p:nvSpPr>
        <p:spPr>
          <a:xfrm>
            <a:off x="773452" y="3347301"/>
            <a:ext cx="1091343" cy="617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送帧数目</a:t>
            </a:r>
            <a:r>
              <a:rPr lang="en-US" altLang="zh-CN" sz="1100" dirty="0"/>
              <a:t>+1</a:t>
            </a:r>
            <a:endParaRPr lang="zh-CN" altLang="en-US" sz="11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189DD3B-B90F-4B4D-D3A6-37E9B4990D82}"/>
              </a:ext>
            </a:extLst>
          </p:cNvPr>
          <p:cNvSpPr/>
          <p:nvPr/>
        </p:nvSpPr>
        <p:spPr>
          <a:xfrm>
            <a:off x="773452" y="4495729"/>
            <a:ext cx="1091343" cy="617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计算补偿时间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D89712F-0965-0DD7-F344-BF7AB4AF1E39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1319124" y="2816437"/>
            <a:ext cx="0" cy="53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1569D87-2E28-0778-FE88-40D152654BDC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>
            <a:off x="1319124" y="3964865"/>
            <a:ext cx="0" cy="53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F1A29284-341E-E0B8-462E-62DC871334DF}"/>
              </a:ext>
            </a:extLst>
          </p:cNvPr>
          <p:cNvSpPr/>
          <p:nvPr/>
        </p:nvSpPr>
        <p:spPr>
          <a:xfrm>
            <a:off x="774125" y="5611294"/>
            <a:ext cx="1091343" cy="617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更新实际间隔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734DF90-DAD2-59FE-5560-C9702E788E7C}"/>
              </a:ext>
            </a:extLst>
          </p:cNvPr>
          <p:cNvCxnSpPr>
            <a:stCxn id="66" idx="2"/>
            <a:endCxn id="71" idx="0"/>
          </p:cNvCxnSpPr>
          <p:nvPr/>
        </p:nvCxnSpPr>
        <p:spPr>
          <a:xfrm>
            <a:off x="1319124" y="5113293"/>
            <a:ext cx="673" cy="49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5B3DDFB9-8983-DEEC-5197-FD2737697B45}"/>
              </a:ext>
            </a:extLst>
          </p:cNvPr>
          <p:cNvCxnSpPr>
            <a:stCxn id="71" idx="3"/>
            <a:endCxn id="64" idx="3"/>
          </p:cNvCxnSpPr>
          <p:nvPr/>
        </p:nvCxnSpPr>
        <p:spPr>
          <a:xfrm flipH="1" flipV="1">
            <a:off x="1864795" y="2507655"/>
            <a:ext cx="673" cy="3412421"/>
          </a:xfrm>
          <a:prstGeom prst="bentConnector3">
            <a:avLst>
              <a:gd name="adj1" fmla="val -867509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89ECD2FE-D4A7-DBDA-EFD5-3B90C110426D}"/>
              </a:ext>
            </a:extLst>
          </p:cNvPr>
          <p:cNvSpPr txBox="1"/>
          <p:nvPr/>
        </p:nvSpPr>
        <p:spPr>
          <a:xfrm>
            <a:off x="2688466" y="1738796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Send interval</a:t>
            </a:r>
          </a:p>
          <a:p>
            <a:r>
              <a:rPr lang="zh-CN" altLang="en-US" dirty="0"/>
              <a:t>理论间隔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AF947CC-1A34-115D-0087-C9065A9BE09D}"/>
              </a:ext>
            </a:extLst>
          </p:cNvPr>
          <p:cNvSpPr txBox="1"/>
          <p:nvPr/>
        </p:nvSpPr>
        <p:spPr>
          <a:xfrm>
            <a:off x="2688466" y="239976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 interval</a:t>
            </a:r>
          </a:p>
          <a:p>
            <a:r>
              <a:rPr lang="zh-CN" altLang="en-US" dirty="0"/>
              <a:t>下一帧送帧间隔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F808CD9-28DD-5CF6-6E2A-7BCF7C2B04E6}"/>
              </a:ext>
            </a:extLst>
          </p:cNvPr>
          <p:cNvSpPr txBox="1"/>
          <p:nvPr/>
        </p:nvSpPr>
        <p:spPr>
          <a:xfrm>
            <a:off x="2688466" y="3075873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Compensate time</a:t>
            </a:r>
          </a:p>
          <a:p>
            <a:r>
              <a:rPr lang="zh-CN" altLang="en-US" dirty="0"/>
              <a:t>补偿时间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5EE6DB3-F1B3-38FE-11ED-631F163BE810}"/>
              </a:ext>
            </a:extLst>
          </p:cNvPr>
          <p:cNvSpPr txBox="1"/>
          <p:nvPr/>
        </p:nvSpPr>
        <p:spPr>
          <a:xfrm>
            <a:off x="2688466" y="3777283"/>
            <a:ext cx="2036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time-consuming</a:t>
            </a:r>
          </a:p>
          <a:p>
            <a:r>
              <a:rPr lang="zh-CN" altLang="en-US" dirty="0"/>
              <a:t>耗时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120A2EA-5508-0CB4-C124-24B6B042D3AF}"/>
              </a:ext>
            </a:extLst>
          </p:cNvPr>
          <p:cNvSpPr txBox="1"/>
          <p:nvPr/>
        </p:nvSpPr>
        <p:spPr>
          <a:xfrm>
            <a:off x="1413196" y="28912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是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C479FC2-D17B-03FB-B018-3046F98D0FD1}"/>
              </a:ext>
            </a:extLst>
          </p:cNvPr>
          <p:cNvSpPr txBox="1"/>
          <p:nvPr/>
        </p:nvSpPr>
        <p:spPr>
          <a:xfrm>
            <a:off x="115228" y="237930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否</a:t>
            </a:r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632D2935-C419-7294-2794-059232D950B7}"/>
              </a:ext>
            </a:extLst>
          </p:cNvPr>
          <p:cNvCxnSpPr>
            <a:stCxn id="64" idx="2"/>
            <a:endCxn id="64" idx="0"/>
          </p:cNvCxnSpPr>
          <p:nvPr/>
        </p:nvCxnSpPr>
        <p:spPr>
          <a:xfrm rot="5400000" flipH="1">
            <a:off x="1010342" y="2507655"/>
            <a:ext cx="617564" cy="12700"/>
          </a:xfrm>
          <a:prstGeom prst="bentConnector5">
            <a:avLst>
              <a:gd name="adj1" fmla="val -37016"/>
              <a:gd name="adj2" fmla="val 6096622"/>
              <a:gd name="adj3" fmla="val 1370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ECC333DC-720B-2070-B91C-04F6D2230CF4}"/>
              </a:ext>
            </a:extLst>
          </p:cNvPr>
          <p:cNvSpPr txBox="1"/>
          <p:nvPr/>
        </p:nvSpPr>
        <p:spPr>
          <a:xfrm>
            <a:off x="5216279" y="4160375"/>
            <a:ext cx="1495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Cur interval</a:t>
            </a:r>
          </a:p>
        </p:txBody>
      </p:sp>
    </p:spTree>
    <p:extLst>
      <p:ext uri="{BB962C8B-B14F-4D97-AF65-F5344CB8AC3E}">
        <p14:creationId xmlns:p14="http://schemas.microsoft.com/office/powerpoint/2010/main" val="389669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12CFC-F27D-64DE-B250-6ABF46EEA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522283AC-E9B7-8F76-2B40-E61C361CC9B1}"/>
              </a:ext>
            </a:extLst>
          </p:cNvPr>
          <p:cNvSpPr txBox="1"/>
          <p:nvPr/>
        </p:nvSpPr>
        <p:spPr>
          <a:xfrm>
            <a:off x="527050" y="323850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、代码实现</a:t>
            </a:r>
            <a:r>
              <a:rPr lang="en-US" altLang="zh-CN" dirty="0"/>
              <a:t>-</a:t>
            </a:r>
            <a:r>
              <a:rPr lang="zh-CN" altLang="en-US" dirty="0"/>
              <a:t>播放控制</a:t>
            </a:r>
            <a:r>
              <a:rPr lang="en-US" altLang="zh-CN" dirty="0"/>
              <a:t>-</a:t>
            </a:r>
            <a:r>
              <a:rPr lang="zh-CN" altLang="en-US" dirty="0"/>
              <a:t>状态机设计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6B46D0-A124-7EC7-A438-19FEF1565248}"/>
              </a:ext>
            </a:extLst>
          </p:cNvPr>
          <p:cNvSpPr/>
          <p:nvPr/>
        </p:nvSpPr>
        <p:spPr>
          <a:xfrm>
            <a:off x="4525280" y="751138"/>
            <a:ext cx="1659526" cy="710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8CA326-B78C-DD2E-27DC-489EDB145AB2}"/>
              </a:ext>
            </a:extLst>
          </p:cNvPr>
          <p:cNvSpPr/>
          <p:nvPr/>
        </p:nvSpPr>
        <p:spPr>
          <a:xfrm>
            <a:off x="8758183" y="751139"/>
            <a:ext cx="1659526" cy="710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BUFFERING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024C45-13BF-428A-3078-14C11B1EBC04}"/>
              </a:ext>
            </a:extLst>
          </p:cNvPr>
          <p:cNvSpPr/>
          <p:nvPr/>
        </p:nvSpPr>
        <p:spPr>
          <a:xfrm>
            <a:off x="4525280" y="3429000"/>
            <a:ext cx="1659526" cy="710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PLAY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648B8B-AFDA-8050-9662-34E3DEA33850}"/>
              </a:ext>
            </a:extLst>
          </p:cNvPr>
          <p:cNvSpPr/>
          <p:nvPr/>
        </p:nvSpPr>
        <p:spPr>
          <a:xfrm>
            <a:off x="8758182" y="3429000"/>
            <a:ext cx="1659526" cy="710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SYNC PLAY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E49CCFF-3278-08C7-E174-F653CD5EBC2D}"/>
              </a:ext>
            </a:extLst>
          </p:cNvPr>
          <p:cNvCxnSpPr>
            <a:cxnSpLocks/>
          </p:cNvCxnSpPr>
          <p:nvPr/>
        </p:nvCxnSpPr>
        <p:spPr>
          <a:xfrm>
            <a:off x="6184806" y="1192408"/>
            <a:ext cx="2573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CD6B5E7-B6CF-84B5-5F0B-5D23C528F02B}"/>
              </a:ext>
            </a:extLst>
          </p:cNvPr>
          <p:cNvCxnSpPr>
            <a:cxnSpLocks/>
          </p:cNvCxnSpPr>
          <p:nvPr/>
        </p:nvCxnSpPr>
        <p:spPr>
          <a:xfrm flipH="1">
            <a:off x="9114059" y="1461607"/>
            <a:ext cx="1" cy="196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C5EF144-C515-8E99-6062-0B906680960C}"/>
              </a:ext>
            </a:extLst>
          </p:cNvPr>
          <p:cNvCxnSpPr>
            <a:cxnSpLocks/>
          </p:cNvCxnSpPr>
          <p:nvPr/>
        </p:nvCxnSpPr>
        <p:spPr>
          <a:xfrm flipH="1">
            <a:off x="6184806" y="3624049"/>
            <a:ext cx="2573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85D89E-D8D6-EC11-42FF-716DAFE7960D}"/>
              </a:ext>
            </a:extLst>
          </p:cNvPr>
          <p:cNvCxnSpPr/>
          <p:nvPr/>
        </p:nvCxnSpPr>
        <p:spPr>
          <a:xfrm flipV="1">
            <a:off x="10045051" y="1461607"/>
            <a:ext cx="0" cy="196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E5DCAD4-7A35-ABBF-8D00-57B9B468E3D1}"/>
              </a:ext>
            </a:extLst>
          </p:cNvPr>
          <p:cNvCxnSpPr/>
          <p:nvPr/>
        </p:nvCxnSpPr>
        <p:spPr>
          <a:xfrm>
            <a:off x="6184806" y="3997997"/>
            <a:ext cx="2573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F7DBC12-3E18-F4F6-6960-FFD93721C479}"/>
              </a:ext>
            </a:extLst>
          </p:cNvPr>
          <p:cNvCxnSpPr>
            <a:cxnSpLocks/>
          </p:cNvCxnSpPr>
          <p:nvPr/>
        </p:nvCxnSpPr>
        <p:spPr>
          <a:xfrm flipH="1">
            <a:off x="5773401" y="1313239"/>
            <a:ext cx="2856666" cy="203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09CB855-416B-AABB-B4A6-0214A45ED755}"/>
              </a:ext>
            </a:extLst>
          </p:cNvPr>
          <p:cNvCxnSpPr>
            <a:cxnSpLocks/>
          </p:cNvCxnSpPr>
          <p:nvPr/>
        </p:nvCxnSpPr>
        <p:spPr>
          <a:xfrm flipV="1">
            <a:off x="6290212" y="1541275"/>
            <a:ext cx="2573376" cy="187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E39A0BF-F058-F046-D7AD-3A376C29F2EA}"/>
              </a:ext>
            </a:extLst>
          </p:cNvPr>
          <p:cNvCxnSpPr>
            <a:stCxn id="10" idx="0"/>
            <a:endCxn id="2" idx="2"/>
          </p:cNvCxnSpPr>
          <p:nvPr/>
        </p:nvCxnSpPr>
        <p:spPr>
          <a:xfrm flipV="1">
            <a:off x="5355043" y="1461607"/>
            <a:ext cx="0" cy="196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0167803-289D-33C0-43F1-1B44DCE1D889}"/>
              </a:ext>
            </a:extLst>
          </p:cNvPr>
          <p:cNvCxnSpPr/>
          <p:nvPr/>
        </p:nvCxnSpPr>
        <p:spPr>
          <a:xfrm flipH="1">
            <a:off x="6184806" y="907726"/>
            <a:ext cx="2573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F2ECD0A-2E29-9610-D1A4-DBB4E5311E2C}"/>
              </a:ext>
            </a:extLst>
          </p:cNvPr>
          <p:cNvSpPr txBox="1"/>
          <p:nvPr/>
        </p:nvSpPr>
        <p:spPr>
          <a:xfrm>
            <a:off x="386011" y="4314689"/>
            <a:ext cx="114199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为了解决时间异常时的播放，增加状态机用于播放管理，总共有</a:t>
            </a:r>
            <a:r>
              <a:rPr lang="en-US" altLang="zh-CN" dirty="0"/>
              <a:t>4</a:t>
            </a:r>
            <a:r>
              <a:rPr lang="zh-CN" altLang="en-US" dirty="0"/>
              <a:t>个状态和</a:t>
            </a:r>
            <a:r>
              <a:rPr lang="en-US" altLang="zh-CN" dirty="0"/>
              <a:t>5</a:t>
            </a:r>
            <a:r>
              <a:rPr lang="zh-CN" altLang="en-US" dirty="0"/>
              <a:t>个事件：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个状态：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、初始状态（空闲状态）；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、缓存状态（当缓存队列中没有帧时，需要缓存一段时间的数据用于播放控制）；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、异步播放（流畅播放，不同步播放）；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、同步播放（同步播放）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个事件：</a:t>
            </a:r>
            <a:endParaRPr lang="en-US" altLang="zh-CN" dirty="0"/>
          </a:p>
          <a:p>
            <a:r>
              <a:rPr lang="zh-CN" altLang="en-US" dirty="0"/>
              <a:t>开始播放（</a:t>
            </a:r>
            <a:r>
              <a:rPr lang="en-US" altLang="zh-CN" dirty="0"/>
              <a:t>start</a:t>
            </a:r>
            <a:r>
              <a:rPr lang="zh-CN" altLang="en-US" dirty="0"/>
              <a:t>）、结束播放（</a:t>
            </a:r>
            <a:r>
              <a:rPr lang="en-US" altLang="zh-CN" dirty="0"/>
              <a:t>stop</a:t>
            </a:r>
            <a:r>
              <a:rPr lang="zh-CN" altLang="en-US" dirty="0"/>
              <a:t>）、成功定位帧（</a:t>
            </a:r>
            <a:r>
              <a:rPr lang="en-US" altLang="zh-CN" dirty="0"/>
              <a:t>Locate</a:t>
            </a:r>
            <a:r>
              <a:rPr lang="zh-CN" altLang="en-US" dirty="0"/>
              <a:t>）、失败定位帧（</a:t>
            </a:r>
            <a:r>
              <a:rPr lang="en-US" altLang="zh-CN" dirty="0"/>
              <a:t>Locate failed</a:t>
            </a:r>
            <a:r>
              <a:rPr lang="zh-CN" altLang="en-US" dirty="0"/>
              <a:t>）、</a:t>
            </a:r>
            <a:r>
              <a:rPr lang="en-US" altLang="zh-CN" dirty="0"/>
              <a:t>No frame</a:t>
            </a:r>
            <a:r>
              <a:rPr lang="zh-CN" altLang="en-US" dirty="0"/>
              <a:t>（缓存区无数据）</a:t>
            </a:r>
            <a:endParaRPr lang="en-US" altLang="zh-CN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1C9708C-DEC2-394A-A685-BCAAFD625D46}"/>
              </a:ext>
            </a:extLst>
          </p:cNvPr>
          <p:cNvSpPr txBox="1"/>
          <p:nvPr/>
        </p:nvSpPr>
        <p:spPr>
          <a:xfrm>
            <a:off x="7218147" y="865482"/>
            <a:ext cx="81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start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1E265FB-6164-6380-DB21-A6251A05A921}"/>
              </a:ext>
            </a:extLst>
          </p:cNvPr>
          <p:cNvSpPr txBox="1"/>
          <p:nvPr/>
        </p:nvSpPr>
        <p:spPr>
          <a:xfrm>
            <a:off x="7218147" y="522172"/>
            <a:ext cx="81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stop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368776E-0976-4BBD-C008-CB4610F614D6}"/>
              </a:ext>
            </a:extLst>
          </p:cNvPr>
          <p:cNvSpPr txBox="1"/>
          <p:nvPr/>
        </p:nvSpPr>
        <p:spPr>
          <a:xfrm>
            <a:off x="10028271" y="2339539"/>
            <a:ext cx="1221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No frame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87C88D0-DFCA-3FA6-51BE-396295FE588B}"/>
              </a:ext>
            </a:extLst>
          </p:cNvPr>
          <p:cNvSpPr txBox="1"/>
          <p:nvPr/>
        </p:nvSpPr>
        <p:spPr>
          <a:xfrm>
            <a:off x="8273503" y="2329200"/>
            <a:ext cx="946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Locate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965FE20-4980-A8EE-2983-929B3FA5F997}"/>
              </a:ext>
            </a:extLst>
          </p:cNvPr>
          <p:cNvSpPr txBox="1"/>
          <p:nvPr/>
        </p:nvSpPr>
        <p:spPr>
          <a:xfrm>
            <a:off x="6881680" y="3244264"/>
            <a:ext cx="1475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Locate failed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8B596C1-515A-57D1-AF6E-C8DAFF523D40}"/>
              </a:ext>
            </a:extLst>
          </p:cNvPr>
          <p:cNvSpPr txBox="1"/>
          <p:nvPr/>
        </p:nvSpPr>
        <p:spPr>
          <a:xfrm>
            <a:off x="7190458" y="3661406"/>
            <a:ext cx="944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Locate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625C659-4ED2-CC80-D728-9950C9D0D4D7}"/>
              </a:ext>
            </a:extLst>
          </p:cNvPr>
          <p:cNvSpPr txBox="1"/>
          <p:nvPr/>
        </p:nvSpPr>
        <p:spPr>
          <a:xfrm>
            <a:off x="5345983" y="2133953"/>
            <a:ext cx="944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stop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2B1FD98-96E5-FBB0-2845-C12D66E2F813}"/>
              </a:ext>
            </a:extLst>
          </p:cNvPr>
          <p:cNvCxnSpPr>
            <a:cxnSpLocks/>
          </p:cNvCxnSpPr>
          <p:nvPr/>
        </p:nvCxnSpPr>
        <p:spPr>
          <a:xfrm flipH="1" flipV="1">
            <a:off x="6224767" y="1477090"/>
            <a:ext cx="2638821" cy="194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4E43D430-FF20-1FE2-CA9A-EA9D54C2A89D}"/>
              </a:ext>
            </a:extLst>
          </p:cNvPr>
          <p:cNvSpPr txBox="1"/>
          <p:nvPr/>
        </p:nvSpPr>
        <p:spPr>
          <a:xfrm>
            <a:off x="6527265" y="1385178"/>
            <a:ext cx="663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stop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FE6B875-B485-F5E8-6D6A-C6393A396E36}"/>
              </a:ext>
            </a:extLst>
          </p:cNvPr>
          <p:cNvSpPr txBox="1"/>
          <p:nvPr/>
        </p:nvSpPr>
        <p:spPr>
          <a:xfrm rot="19611669">
            <a:off x="5745037" y="2475711"/>
            <a:ext cx="1450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Locate failed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FD1EEC5-0D09-BC0D-995E-68DB62D77961}"/>
              </a:ext>
            </a:extLst>
          </p:cNvPr>
          <p:cNvSpPr txBox="1"/>
          <p:nvPr/>
        </p:nvSpPr>
        <p:spPr>
          <a:xfrm rot="19436345">
            <a:off x="7624761" y="1653855"/>
            <a:ext cx="1221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No frame</a:t>
            </a:r>
          </a:p>
        </p:txBody>
      </p:sp>
    </p:spTree>
    <p:extLst>
      <p:ext uri="{BB962C8B-B14F-4D97-AF65-F5344CB8AC3E}">
        <p14:creationId xmlns:p14="http://schemas.microsoft.com/office/powerpoint/2010/main" val="224465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8AFC8-3CCD-B2ED-A40C-D1D569373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75A28DEB-E053-AC4E-7EBE-A64DD1198059}"/>
              </a:ext>
            </a:extLst>
          </p:cNvPr>
          <p:cNvSpPr txBox="1"/>
          <p:nvPr/>
        </p:nvSpPr>
        <p:spPr>
          <a:xfrm>
            <a:off x="527050" y="323850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、代码实现</a:t>
            </a:r>
            <a:r>
              <a:rPr lang="en-US" altLang="zh-CN" dirty="0"/>
              <a:t>-</a:t>
            </a:r>
            <a:r>
              <a:rPr lang="zh-CN" altLang="en-US" dirty="0"/>
              <a:t>播放控制</a:t>
            </a:r>
            <a:r>
              <a:rPr lang="en-US" altLang="zh-CN" dirty="0"/>
              <a:t>-</a:t>
            </a:r>
            <a:r>
              <a:rPr lang="zh-CN" altLang="en-US" dirty="0"/>
              <a:t>状态机设计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4CAFA7-678B-7868-6550-D18456376BE1}"/>
              </a:ext>
            </a:extLst>
          </p:cNvPr>
          <p:cNvSpPr/>
          <p:nvPr/>
        </p:nvSpPr>
        <p:spPr>
          <a:xfrm>
            <a:off x="4525280" y="297276"/>
            <a:ext cx="1659526" cy="710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A79571-949D-7220-60BE-B4F8AB74E117}"/>
              </a:ext>
            </a:extLst>
          </p:cNvPr>
          <p:cNvSpPr/>
          <p:nvPr/>
        </p:nvSpPr>
        <p:spPr>
          <a:xfrm>
            <a:off x="8758183" y="297277"/>
            <a:ext cx="1659526" cy="710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BUFFERING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7E48AD-F995-4AD2-0CD4-31FD3DE1CED1}"/>
              </a:ext>
            </a:extLst>
          </p:cNvPr>
          <p:cNvSpPr/>
          <p:nvPr/>
        </p:nvSpPr>
        <p:spPr>
          <a:xfrm>
            <a:off x="4525280" y="2975138"/>
            <a:ext cx="1659526" cy="710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PLAY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0CD5A4-9DE4-75D4-83A8-007601CD07EB}"/>
              </a:ext>
            </a:extLst>
          </p:cNvPr>
          <p:cNvSpPr/>
          <p:nvPr/>
        </p:nvSpPr>
        <p:spPr>
          <a:xfrm>
            <a:off x="8758182" y="2975138"/>
            <a:ext cx="1659526" cy="710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SYNC PLAY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4F03587-8ACE-7170-C178-B417A4556753}"/>
              </a:ext>
            </a:extLst>
          </p:cNvPr>
          <p:cNvCxnSpPr>
            <a:cxnSpLocks/>
          </p:cNvCxnSpPr>
          <p:nvPr/>
        </p:nvCxnSpPr>
        <p:spPr>
          <a:xfrm>
            <a:off x="6184806" y="738546"/>
            <a:ext cx="2573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97CB53-2F5E-9E09-89C9-F34C0FEADEDA}"/>
              </a:ext>
            </a:extLst>
          </p:cNvPr>
          <p:cNvCxnSpPr>
            <a:cxnSpLocks/>
          </p:cNvCxnSpPr>
          <p:nvPr/>
        </p:nvCxnSpPr>
        <p:spPr>
          <a:xfrm flipH="1">
            <a:off x="9114059" y="1007745"/>
            <a:ext cx="1" cy="196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D885C54-342F-B2CD-1C3F-67EE4444BAFB}"/>
              </a:ext>
            </a:extLst>
          </p:cNvPr>
          <p:cNvCxnSpPr>
            <a:cxnSpLocks/>
          </p:cNvCxnSpPr>
          <p:nvPr/>
        </p:nvCxnSpPr>
        <p:spPr>
          <a:xfrm flipH="1">
            <a:off x="6184806" y="3170187"/>
            <a:ext cx="2573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9291B27-F543-9049-B85B-CC8587268EA6}"/>
              </a:ext>
            </a:extLst>
          </p:cNvPr>
          <p:cNvCxnSpPr/>
          <p:nvPr/>
        </p:nvCxnSpPr>
        <p:spPr>
          <a:xfrm flipV="1">
            <a:off x="10045051" y="1007745"/>
            <a:ext cx="0" cy="196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A2C52FE-6602-977C-2E79-9D0B4DD0466E}"/>
              </a:ext>
            </a:extLst>
          </p:cNvPr>
          <p:cNvCxnSpPr/>
          <p:nvPr/>
        </p:nvCxnSpPr>
        <p:spPr>
          <a:xfrm>
            <a:off x="6184806" y="3544135"/>
            <a:ext cx="2573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129EE0-E86F-A9D2-56A6-6B629269FFF3}"/>
              </a:ext>
            </a:extLst>
          </p:cNvPr>
          <p:cNvCxnSpPr>
            <a:cxnSpLocks/>
          </p:cNvCxnSpPr>
          <p:nvPr/>
        </p:nvCxnSpPr>
        <p:spPr>
          <a:xfrm flipH="1">
            <a:off x="5773401" y="859377"/>
            <a:ext cx="2856666" cy="203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8836671-98A6-BE14-1000-0B86D5F95922}"/>
              </a:ext>
            </a:extLst>
          </p:cNvPr>
          <p:cNvCxnSpPr>
            <a:cxnSpLocks/>
          </p:cNvCxnSpPr>
          <p:nvPr/>
        </p:nvCxnSpPr>
        <p:spPr>
          <a:xfrm flipV="1">
            <a:off x="6290212" y="1087413"/>
            <a:ext cx="2573376" cy="187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9769ACD-C481-B7A8-F1B2-C21EC40951A1}"/>
              </a:ext>
            </a:extLst>
          </p:cNvPr>
          <p:cNvCxnSpPr>
            <a:stCxn id="10" idx="0"/>
            <a:endCxn id="2" idx="2"/>
          </p:cNvCxnSpPr>
          <p:nvPr/>
        </p:nvCxnSpPr>
        <p:spPr>
          <a:xfrm flipV="1">
            <a:off x="5355043" y="1007745"/>
            <a:ext cx="0" cy="196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091AFDF-AFF2-EB32-1078-08B3A716FB10}"/>
              </a:ext>
            </a:extLst>
          </p:cNvPr>
          <p:cNvCxnSpPr/>
          <p:nvPr/>
        </p:nvCxnSpPr>
        <p:spPr>
          <a:xfrm flipH="1">
            <a:off x="6184806" y="453864"/>
            <a:ext cx="2573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F92A8AE-24F8-2F62-9D67-8CA0EB906B6E}"/>
              </a:ext>
            </a:extLst>
          </p:cNvPr>
          <p:cNvSpPr txBox="1"/>
          <p:nvPr/>
        </p:nvSpPr>
        <p:spPr>
          <a:xfrm>
            <a:off x="386011" y="3793680"/>
            <a:ext cx="11419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个状态负责的内容：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、初始状态（空闲状态）；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、缓存状态（用于缓存音频帧，当缓存一定数量帧后，尝试定位读指针，失败时进入不同步播放，成功进入同步播放）；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、异步播放（不同步播放，每隔一段时间尝试定位，成功则进入同步播放）；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、同步播放（同步播放，每隔一段时间定位，失败则进入不同步播放）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定位失败有两种原因：</a:t>
            </a:r>
            <a:r>
              <a:rPr lang="en-US" altLang="zh-CN" dirty="0"/>
              <a:t>1</a:t>
            </a:r>
            <a:r>
              <a:rPr lang="zh-CN" altLang="en-US" dirty="0"/>
              <a:t>、时间不可用；</a:t>
            </a:r>
            <a:r>
              <a:rPr lang="en-US" altLang="zh-CN" dirty="0"/>
              <a:t>2</a:t>
            </a:r>
            <a:r>
              <a:rPr lang="zh-CN" altLang="en-US" dirty="0"/>
              <a:t>、没找到帧；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在异步播放和同步播放时，每隔一段时间清理一次缓存区，限制缓存区大小。</a:t>
            </a:r>
            <a:endParaRPr lang="en-US" altLang="zh-CN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A3BDA76-E4B9-FA94-6393-EA7FF5895ACB}"/>
              </a:ext>
            </a:extLst>
          </p:cNvPr>
          <p:cNvSpPr txBox="1"/>
          <p:nvPr/>
        </p:nvSpPr>
        <p:spPr>
          <a:xfrm>
            <a:off x="7218147" y="411620"/>
            <a:ext cx="81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start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3E1E66D-AFBC-9E01-7914-E23DEA3AEF02}"/>
              </a:ext>
            </a:extLst>
          </p:cNvPr>
          <p:cNvSpPr txBox="1"/>
          <p:nvPr/>
        </p:nvSpPr>
        <p:spPr>
          <a:xfrm>
            <a:off x="7218147" y="68310"/>
            <a:ext cx="81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stop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80AB7AD-DD34-6772-872E-FC0229EE33AB}"/>
              </a:ext>
            </a:extLst>
          </p:cNvPr>
          <p:cNvSpPr txBox="1"/>
          <p:nvPr/>
        </p:nvSpPr>
        <p:spPr>
          <a:xfrm>
            <a:off x="10028271" y="1885677"/>
            <a:ext cx="1221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No frame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A4E09AD-46FC-FF64-507F-3048CB8FF0A0}"/>
              </a:ext>
            </a:extLst>
          </p:cNvPr>
          <p:cNvSpPr txBox="1"/>
          <p:nvPr/>
        </p:nvSpPr>
        <p:spPr>
          <a:xfrm>
            <a:off x="8273503" y="1875338"/>
            <a:ext cx="946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Locate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61624B8-29A6-FE65-2D5A-F973E2E875EC}"/>
              </a:ext>
            </a:extLst>
          </p:cNvPr>
          <p:cNvSpPr txBox="1"/>
          <p:nvPr/>
        </p:nvSpPr>
        <p:spPr>
          <a:xfrm>
            <a:off x="6881680" y="2790402"/>
            <a:ext cx="1475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Locate failed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6D8B438-48AF-E284-187F-D67581BFEF09}"/>
              </a:ext>
            </a:extLst>
          </p:cNvPr>
          <p:cNvSpPr txBox="1"/>
          <p:nvPr/>
        </p:nvSpPr>
        <p:spPr>
          <a:xfrm>
            <a:off x="7190458" y="3207544"/>
            <a:ext cx="944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Locate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94EACF0-FCB8-6B3C-DC68-A52B47369937}"/>
              </a:ext>
            </a:extLst>
          </p:cNvPr>
          <p:cNvSpPr txBox="1"/>
          <p:nvPr/>
        </p:nvSpPr>
        <p:spPr>
          <a:xfrm>
            <a:off x="5345983" y="1680091"/>
            <a:ext cx="944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stop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935AF67-F355-3DF5-81D2-C96A3C976337}"/>
              </a:ext>
            </a:extLst>
          </p:cNvPr>
          <p:cNvCxnSpPr>
            <a:cxnSpLocks/>
          </p:cNvCxnSpPr>
          <p:nvPr/>
        </p:nvCxnSpPr>
        <p:spPr>
          <a:xfrm flipH="1" flipV="1">
            <a:off x="6224767" y="1023228"/>
            <a:ext cx="2638821" cy="194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0D14CC9B-A79E-9949-CAB7-1513581C9932}"/>
              </a:ext>
            </a:extLst>
          </p:cNvPr>
          <p:cNvSpPr txBox="1"/>
          <p:nvPr/>
        </p:nvSpPr>
        <p:spPr>
          <a:xfrm>
            <a:off x="6527265" y="931316"/>
            <a:ext cx="663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stop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7636A32-66B4-E3EE-849F-683636935175}"/>
              </a:ext>
            </a:extLst>
          </p:cNvPr>
          <p:cNvSpPr txBox="1"/>
          <p:nvPr/>
        </p:nvSpPr>
        <p:spPr>
          <a:xfrm rot="19611669">
            <a:off x="5745037" y="2021849"/>
            <a:ext cx="1450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Locate failed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527DB9F-8CE6-EBF6-AA88-96FA437E5BBD}"/>
              </a:ext>
            </a:extLst>
          </p:cNvPr>
          <p:cNvSpPr txBox="1"/>
          <p:nvPr/>
        </p:nvSpPr>
        <p:spPr>
          <a:xfrm rot="19436345">
            <a:off x="7624761" y="1199993"/>
            <a:ext cx="1221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No frame</a:t>
            </a:r>
          </a:p>
        </p:txBody>
      </p:sp>
    </p:spTree>
    <p:extLst>
      <p:ext uri="{BB962C8B-B14F-4D97-AF65-F5344CB8AC3E}">
        <p14:creationId xmlns:p14="http://schemas.microsoft.com/office/powerpoint/2010/main" val="992874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14477-56FE-0B44-C3EE-9C13A8C5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030C679B-9DC1-1045-7B1B-72F43EBED85A}"/>
              </a:ext>
            </a:extLst>
          </p:cNvPr>
          <p:cNvSpPr txBox="1"/>
          <p:nvPr/>
        </p:nvSpPr>
        <p:spPr>
          <a:xfrm>
            <a:off x="527050" y="323850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、代码实现</a:t>
            </a:r>
            <a:r>
              <a:rPr lang="en-US" altLang="zh-CN" dirty="0"/>
              <a:t>-</a:t>
            </a:r>
            <a:r>
              <a:rPr lang="zh-CN" altLang="en-US" dirty="0"/>
              <a:t>播放控制</a:t>
            </a:r>
            <a:r>
              <a:rPr lang="en-US" altLang="zh-CN" dirty="0"/>
              <a:t>-</a:t>
            </a:r>
            <a:r>
              <a:rPr lang="zh-CN" altLang="en-US" dirty="0"/>
              <a:t>状态机实现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5F711C-6190-1600-7D7D-ABDDE0944DFF}"/>
              </a:ext>
            </a:extLst>
          </p:cNvPr>
          <p:cNvSpPr txBox="1"/>
          <p:nvPr/>
        </p:nvSpPr>
        <p:spPr>
          <a:xfrm>
            <a:off x="240798" y="4913868"/>
            <a:ext cx="118880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https://blog.csdn.net/duozh/article/details/132237076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写下现在用的状态机实现，有个很有意思的地方：</a:t>
            </a:r>
            <a:endParaRPr lang="en-US" altLang="zh-CN" dirty="0"/>
          </a:p>
          <a:p>
            <a:r>
              <a:rPr lang="zh-CN" altLang="en-US" dirty="0"/>
              <a:t>状态机则在状态切换时执行当前动作的退出函数（一次），即</a:t>
            </a:r>
            <a:r>
              <a:rPr lang="en-US" altLang="zh-CN" dirty="0" err="1"/>
              <a:t>ExitAct</a:t>
            </a:r>
            <a:r>
              <a:rPr lang="zh-CN" altLang="en-US" dirty="0"/>
              <a:t>函数，实际应用当中可对该状态的一些变量进行清</a:t>
            </a:r>
            <a:r>
              <a:rPr lang="en-US" altLang="zh-CN" dirty="0"/>
              <a:t>0</a:t>
            </a:r>
            <a:r>
              <a:rPr lang="zh-CN" altLang="en-US" dirty="0"/>
              <a:t>，或者打印相关调试信息等；同时还会执行下一个状态的进入函数（一次），即</a:t>
            </a:r>
            <a:r>
              <a:rPr lang="en-US" altLang="zh-CN" dirty="0" err="1"/>
              <a:t>EnterAct</a:t>
            </a:r>
            <a:r>
              <a:rPr lang="zh-CN" altLang="en-US" dirty="0"/>
              <a:t>函数，实际应用当中可以对该状态的变量进行初始化等操作。在状态切换完成后，还会周期执行</a:t>
            </a:r>
            <a:r>
              <a:rPr lang="en-US" altLang="zh-CN" dirty="0" err="1"/>
              <a:t>RunningAct</a:t>
            </a:r>
            <a:r>
              <a:rPr lang="zh-CN" altLang="en-US" dirty="0"/>
              <a:t>函数。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EC86A4-2C73-DD10-D63A-9FAC0F7F7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10" y="1091754"/>
            <a:ext cx="4923522" cy="356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7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216B874-BB3B-7B19-BA64-4174C963739E}"/>
              </a:ext>
            </a:extLst>
          </p:cNvPr>
          <p:cNvSpPr/>
          <p:nvPr/>
        </p:nvSpPr>
        <p:spPr>
          <a:xfrm>
            <a:off x="1250950" y="857250"/>
            <a:ext cx="12827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B7A8C9-D162-18F4-A075-37D93FE94B20}"/>
              </a:ext>
            </a:extLst>
          </p:cNvPr>
          <p:cNvSpPr/>
          <p:nvPr/>
        </p:nvSpPr>
        <p:spPr>
          <a:xfrm>
            <a:off x="2927350" y="857250"/>
            <a:ext cx="12827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A0FF6C-7F26-80FD-F74C-299EC8F2BD56}"/>
              </a:ext>
            </a:extLst>
          </p:cNvPr>
          <p:cNvSpPr/>
          <p:nvPr/>
        </p:nvSpPr>
        <p:spPr>
          <a:xfrm>
            <a:off x="4603750" y="857250"/>
            <a:ext cx="12827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248535-F3D6-89A2-FAB9-7D058F313003}"/>
              </a:ext>
            </a:extLst>
          </p:cNvPr>
          <p:cNvSpPr/>
          <p:nvPr/>
        </p:nvSpPr>
        <p:spPr>
          <a:xfrm>
            <a:off x="6305552" y="857250"/>
            <a:ext cx="12827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678633-7E7E-C264-9949-3B6D7074A695}"/>
              </a:ext>
            </a:extLst>
          </p:cNvPr>
          <p:cNvSpPr/>
          <p:nvPr/>
        </p:nvSpPr>
        <p:spPr>
          <a:xfrm>
            <a:off x="7981950" y="857250"/>
            <a:ext cx="12827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F8AF2C-3F75-0CF3-BA84-ECA85BE9A0DC}"/>
              </a:ext>
            </a:extLst>
          </p:cNvPr>
          <p:cNvSpPr/>
          <p:nvPr/>
        </p:nvSpPr>
        <p:spPr>
          <a:xfrm>
            <a:off x="4603750" y="2984500"/>
            <a:ext cx="12827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D6473B6-3964-B26A-EB25-EAE981E6CA5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1892300" y="1568450"/>
            <a:ext cx="3352800" cy="141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9C5F174-70E4-3F3F-67FB-F4558F70BE18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3568700" y="1568450"/>
            <a:ext cx="1676400" cy="141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98400A4-37D5-A5BA-14C7-5B7809D2E2AE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245100" y="1568450"/>
            <a:ext cx="0" cy="141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0E05CB9-AB60-EC3F-E612-EBF62EED807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5245100" y="1568450"/>
            <a:ext cx="1701802" cy="141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222F283-63C4-FC2D-3CBF-773A0BA95A37}"/>
              </a:ext>
            </a:extLst>
          </p:cNvPr>
          <p:cNvCxnSpPr>
            <a:endCxn id="10" idx="0"/>
          </p:cNvCxnSpPr>
          <p:nvPr/>
        </p:nvCxnSpPr>
        <p:spPr>
          <a:xfrm flipH="1">
            <a:off x="5245100" y="1619250"/>
            <a:ext cx="3378200" cy="136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9EB6699-083E-09A7-AE77-728ACAF1479A}"/>
              </a:ext>
            </a:extLst>
          </p:cNvPr>
          <p:cNvSpPr txBox="1"/>
          <p:nvPr/>
        </p:nvSpPr>
        <p:spPr>
          <a:xfrm>
            <a:off x="793749" y="3669089"/>
            <a:ext cx="99821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God</a:t>
            </a:r>
            <a:r>
              <a:rPr lang="zh-CN" altLang="en-US" dirty="0"/>
              <a:t>问：如何实现同步播放，英豪</a:t>
            </a:r>
            <a:r>
              <a:rPr lang="en-US" altLang="zh-CN" dirty="0"/>
              <a:t>say</a:t>
            </a:r>
            <a:r>
              <a:rPr lang="zh-CN" altLang="en-US" dirty="0"/>
              <a:t>：有几种成熟的方案：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、蓝牙耳机方案：设备发送数据到左耳或者右耳中的一只从设备，然后从设备再发送数据到另一只；（</a:t>
            </a:r>
            <a:r>
              <a:rPr lang="en-US" altLang="zh-CN" dirty="0" err="1"/>
              <a:t>ps</a:t>
            </a:r>
            <a:r>
              <a:rPr lang="zh-CN" altLang="en-US" dirty="0"/>
              <a:t>：新版蓝牙协议貌似变了，</a:t>
            </a:r>
            <a:r>
              <a:rPr lang="en-US" altLang="zh-CN" dirty="0">
                <a:hlinkClick r:id="rId2"/>
              </a:rPr>
              <a:t>https://zhuanlan.zhihu.com/p/555910570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、主从播放：和蓝牙类似，数据先发送到根据一定规则选举得到的主设备音响，主设备再发送数据到其他设备；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、时间同步播放：媒体流中携带时间戳（</a:t>
            </a:r>
            <a:r>
              <a:rPr lang="en-US" altLang="zh-CN" dirty="0" err="1"/>
              <a:t>nbs</a:t>
            </a:r>
            <a:r>
              <a:rPr lang="zh-CN" altLang="en-US" dirty="0"/>
              <a:t>是</a:t>
            </a:r>
            <a:r>
              <a:rPr lang="en-US" altLang="zh-CN" dirty="0"/>
              <a:t>RTP</a:t>
            </a:r>
            <a:r>
              <a:rPr lang="zh-CN" altLang="en-US" dirty="0"/>
              <a:t>头部，商云是</a:t>
            </a:r>
            <a:r>
              <a:rPr lang="en-US" altLang="zh-CN" dirty="0" err="1"/>
              <a:t>flv</a:t>
            </a:r>
            <a:r>
              <a:rPr lang="en-US" altLang="zh-CN" dirty="0"/>
              <a:t> offset</a:t>
            </a:r>
            <a:r>
              <a:rPr lang="zh-CN" altLang="en-US" dirty="0"/>
              <a:t>），设备根据时间进行播放控制，此方案需要设备与后端，以及设备与设备之间时间保持同步。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我们选择的是第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/>
              <a:t>个方案，理由我忘了。。反正就是让设备、后端处于同一个时间轴上，根据</a:t>
            </a:r>
            <a:r>
              <a:rPr lang="en-US" altLang="zh-CN" dirty="0" err="1"/>
              <a:t>rtp</a:t>
            </a:r>
            <a:r>
              <a:rPr lang="zh-CN" altLang="en-US" dirty="0"/>
              <a:t>时间戳进行播放控制。</a:t>
            </a:r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Ps</a:t>
            </a:r>
            <a:r>
              <a:rPr lang="zh-CN" altLang="en-US" dirty="0">
                <a:highlight>
                  <a:srgbClr val="FFFF00"/>
                </a:highlight>
              </a:rPr>
              <a:t>：此部分调研在英豪的方案设计文档中有详细记载，俺只是个吏啊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0CB9719-02D2-003A-47D8-D27DD46BD490}"/>
              </a:ext>
            </a:extLst>
          </p:cNvPr>
          <p:cNvSpPr txBox="1"/>
          <p:nvPr/>
        </p:nvSpPr>
        <p:spPr>
          <a:xfrm>
            <a:off x="527050" y="323850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、方案设计</a:t>
            </a:r>
            <a:r>
              <a:rPr lang="en-US" altLang="zh-CN" dirty="0"/>
              <a:t>-</a:t>
            </a:r>
            <a:r>
              <a:rPr lang="zh-CN" altLang="en-US" dirty="0"/>
              <a:t>调研与抉择</a:t>
            </a:r>
          </a:p>
        </p:txBody>
      </p:sp>
    </p:spTree>
    <p:extLst>
      <p:ext uri="{BB962C8B-B14F-4D97-AF65-F5344CB8AC3E}">
        <p14:creationId xmlns:p14="http://schemas.microsoft.com/office/powerpoint/2010/main" val="2501202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B1141-3299-0EC2-B159-29D67B3F1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5C9758AA-3AB5-FD03-18DE-BE8371E86F9B}"/>
              </a:ext>
            </a:extLst>
          </p:cNvPr>
          <p:cNvSpPr txBox="1"/>
          <p:nvPr/>
        </p:nvSpPr>
        <p:spPr>
          <a:xfrm>
            <a:off x="527050" y="323850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、代码实现</a:t>
            </a:r>
            <a:r>
              <a:rPr lang="en-US" altLang="zh-CN" dirty="0"/>
              <a:t>-</a:t>
            </a:r>
            <a:r>
              <a:rPr lang="zh-CN" altLang="en-US" dirty="0"/>
              <a:t>播放控制</a:t>
            </a:r>
            <a:r>
              <a:rPr lang="en-US" altLang="zh-CN" dirty="0"/>
              <a:t>-</a:t>
            </a:r>
            <a:r>
              <a:rPr lang="zh-CN" altLang="en-US" dirty="0"/>
              <a:t>线程设计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664315-3045-C199-B661-3F30D725B2C0}"/>
              </a:ext>
            </a:extLst>
          </p:cNvPr>
          <p:cNvSpPr/>
          <p:nvPr/>
        </p:nvSpPr>
        <p:spPr>
          <a:xfrm>
            <a:off x="4610343" y="3683950"/>
            <a:ext cx="1505681" cy="710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</a:t>
            </a:r>
            <a:r>
              <a:rPr lang="zh-CN" altLang="en-US" dirty="0"/>
              <a:t>（</a:t>
            </a:r>
            <a:r>
              <a:rPr lang="en-US" altLang="zh-CN" dirty="0"/>
              <a:t>1ms</a:t>
            </a:r>
            <a:r>
              <a:rPr lang="zh-CN" altLang="en-US" dirty="0"/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8BC1AA-F238-3182-0A98-6CCB8DA5AF4D}"/>
              </a:ext>
            </a:extLst>
          </p:cNvPr>
          <p:cNvSpPr/>
          <p:nvPr/>
        </p:nvSpPr>
        <p:spPr>
          <a:xfrm>
            <a:off x="6969265" y="3922009"/>
            <a:ext cx="598636" cy="401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8551AC-83C0-8F3C-623E-41E3CE3F4406}"/>
              </a:ext>
            </a:extLst>
          </p:cNvPr>
          <p:cNvSpPr/>
          <p:nvPr/>
        </p:nvSpPr>
        <p:spPr>
          <a:xfrm>
            <a:off x="7822543" y="3922009"/>
            <a:ext cx="598636" cy="401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EF4B78-CE08-F7C3-DF54-0D46E8AC75E3}"/>
              </a:ext>
            </a:extLst>
          </p:cNvPr>
          <p:cNvSpPr/>
          <p:nvPr/>
        </p:nvSpPr>
        <p:spPr>
          <a:xfrm>
            <a:off x="11235655" y="3922009"/>
            <a:ext cx="598636" cy="401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152970-7244-CCE0-CF9A-26A47BC86018}"/>
              </a:ext>
            </a:extLst>
          </p:cNvPr>
          <p:cNvSpPr/>
          <p:nvPr/>
        </p:nvSpPr>
        <p:spPr>
          <a:xfrm>
            <a:off x="10382377" y="3922009"/>
            <a:ext cx="598636" cy="401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218FDB-427A-349F-7962-2EA7A483FDB0}"/>
              </a:ext>
            </a:extLst>
          </p:cNvPr>
          <p:cNvSpPr/>
          <p:nvPr/>
        </p:nvSpPr>
        <p:spPr>
          <a:xfrm>
            <a:off x="9529099" y="3922009"/>
            <a:ext cx="598636" cy="401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DE05D9-CDD9-7AA1-78DB-8EB242A5CF45}"/>
              </a:ext>
            </a:extLst>
          </p:cNvPr>
          <p:cNvSpPr/>
          <p:nvPr/>
        </p:nvSpPr>
        <p:spPr>
          <a:xfrm>
            <a:off x="8675821" y="3922009"/>
            <a:ext cx="598636" cy="401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33E2CD7-453C-85C3-6ACB-F6A467C214D1}"/>
              </a:ext>
            </a:extLst>
          </p:cNvPr>
          <p:cNvCxnSpPr>
            <a:endCxn id="5" idx="1"/>
          </p:cNvCxnSpPr>
          <p:nvPr/>
        </p:nvCxnSpPr>
        <p:spPr>
          <a:xfrm>
            <a:off x="7344234" y="4122651"/>
            <a:ext cx="478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2436174-2235-7BC3-387C-D22F1BB604C4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8421179" y="4122651"/>
            <a:ext cx="254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38A19B7-CC51-5331-CDDB-E1638A727CC6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9274457" y="4122651"/>
            <a:ext cx="254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1B22D2-DAAC-5077-10E8-703BEE603FC7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0127735" y="4122651"/>
            <a:ext cx="254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D01534-4BD4-AC06-3B2F-16D4D8EDEC70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0981013" y="4122651"/>
            <a:ext cx="254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1D18AC8-1989-192B-C0CF-1E3F52FA0CAC}"/>
              </a:ext>
            </a:extLst>
          </p:cNvPr>
          <p:cNvSpPr/>
          <p:nvPr/>
        </p:nvSpPr>
        <p:spPr>
          <a:xfrm>
            <a:off x="4610342" y="5218618"/>
            <a:ext cx="1505681" cy="710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Recv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7A034F-5DEB-F630-B8DD-FFC7068F20F6}"/>
              </a:ext>
            </a:extLst>
          </p:cNvPr>
          <p:cNvSpPr/>
          <p:nvPr/>
        </p:nvSpPr>
        <p:spPr>
          <a:xfrm>
            <a:off x="6692971" y="3787152"/>
            <a:ext cx="5440351" cy="6940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ED7C1B4A-309A-2ED2-D804-91672F3EF7BE}"/>
              </a:ext>
            </a:extLst>
          </p:cNvPr>
          <p:cNvCxnSpPr>
            <a:cxnSpLocks/>
            <a:stCxn id="12" idx="3"/>
            <a:endCxn id="23" idx="2"/>
          </p:cNvCxnSpPr>
          <p:nvPr/>
        </p:nvCxnSpPr>
        <p:spPr>
          <a:xfrm flipV="1">
            <a:off x="6116023" y="4481174"/>
            <a:ext cx="3297124" cy="1092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9EA08FB-3F5A-733D-1946-0BD27B1094BD}"/>
              </a:ext>
            </a:extLst>
          </p:cNvPr>
          <p:cNvSpPr/>
          <p:nvPr/>
        </p:nvSpPr>
        <p:spPr>
          <a:xfrm>
            <a:off x="4610345" y="2139102"/>
            <a:ext cx="1505681" cy="710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调度到达取帧时间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4FA4936-EB09-73C5-7AD1-52F49116C558}"/>
              </a:ext>
            </a:extLst>
          </p:cNvPr>
          <p:cNvCxnSpPr>
            <a:cxnSpLocks/>
            <a:stCxn id="27" idx="2"/>
            <a:endCxn id="2" idx="0"/>
          </p:cNvCxnSpPr>
          <p:nvPr/>
        </p:nvCxnSpPr>
        <p:spPr>
          <a:xfrm flipH="1">
            <a:off x="5363184" y="2849571"/>
            <a:ext cx="2" cy="83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E0B17F7-8F2D-9DF4-86FB-7957C1F451E6}"/>
              </a:ext>
            </a:extLst>
          </p:cNvPr>
          <p:cNvSpPr txBox="1"/>
          <p:nvPr/>
        </p:nvSpPr>
        <p:spPr>
          <a:xfrm>
            <a:off x="7746905" y="5679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送帧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E7833A5-2899-5E67-7C2B-F9B1B3C9E682}"/>
              </a:ext>
            </a:extLst>
          </p:cNvPr>
          <p:cNvSpPr txBox="1"/>
          <p:nvPr/>
        </p:nvSpPr>
        <p:spPr>
          <a:xfrm>
            <a:off x="7192907" y="20719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是，取一帧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51D19259-7A98-6BD7-1A2E-2AA3C2BE7A3A}"/>
              </a:ext>
            </a:extLst>
          </p:cNvPr>
          <p:cNvCxnSpPr>
            <a:cxnSpLocks/>
            <a:stCxn id="2" idx="3"/>
            <a:endCxn id="27" idx="0"/>
          </p:cNvCxnSpPr>
          <p:nvPr/>
        </p:nvCxnSpPr>
        <p:spPr>
          <a:xfrm flipH="1" flipV="1">
            <a:off x="5363186" y="2139102"/>
            <a:ext cx="752838" cy="1900083"/>
          </a:xfrm>
          <a:prstGeom prst="bentConnector4">
            <a:avLst>
              <a:gd name="adj1" fmla="val -30365"/>
              <a:gd name="adj2" fmla="val 112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0E210E38-A847-4F45-537B-0D0993317626}"/>
              </a:ext>
            </a:extLst>
          </p:cNvPr>
          <p:cNvSpPr txBox="1"/>
          <p:nvPr/>
        </p:nvSpPr>
        <p:spPr>
          <a:xfrm>
            <a:off x="10127735" y="33287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缓存队列</a:t>
            </a: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CF305F28-B4B2-2E2B-EDC0-F5747D512046}"/>
              </a:ext>
            </a:extLst>
          </p:cNvPr>
          <p:cNvCxnSpPr>
            <a:cxnSpLocks/>
            <a:stCxn id="27" idx="3"/>
            <a:endCxn id="23" idx="0"/>
          </p:cNvCxnSpPr>
          <p:nvPr/>
        </p:nvCxnSpPr>
        <p:spPr>
          <a:xfrm>
            <a:off x="6116026" y="2494337"/>
            <a:ext cx="3297121" cy="1292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FAD8BDC3-9DFD-8A68-3D3E-3C0CFE8BDA9B}"/>
              </a:ext>
            </a:extLst>
          </p:cNvPr>
          <p:cNvSpPr txBox="1"/>
          <p:nvPr/>
        </p:nvSpPr>
        <p:spPr>
          <a:xfrm>
            <a:off x="5988999" y="30331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C4C8A06-3E3D-2D5E-7A90-4B4C94678A8B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5363183" y="4394419"/>
            <a:ext cx="1" cy="82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A082FA83-3C13-FC90-28BA-293A6A8C558A}"/>
              </a:ext>
            </a:extLst>
          </p:cNvPr>
          <p:cNvSpPr txBox="1"/>
          <p:nvPr/>
        </p:nvSpPr>
        <p:spPr>
          <a:xfrm>
            <a:off x="5427910" y="46218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71E1702E-600E-F252-C5E2-37E9A5E6E86E}"/>
              </a:ext>
            </a:extLst>
          </p:cNvPr>
          <p:cNvCxnSpPr/>
          <p:nvPr/>
        </p:nvCxnSpPr>
        <p:spPr>
          <a:xfrm>
            <a:off x="4347188" y="1731300"/>
            <a:ext cx="0" cy="473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F5250D07-57EA-A2F7-2AF9-6FFB698DD7AD}"/>
              </a:ext>
            </a:extLst>
          </p:cNvPr>
          <p:cNvSpPr txBox="1"/>
          <p:nvPr/>
        </p:nvSpPr>
        <p:spPr>
          <a:xfrm>
            <a:off x="3833397" y="113023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Network speaker </a:t>
            </a:r>
            <a:r>
              <a:rPr lang="zh-CN" altLang="en-US" dirty="0"/>
              <a:t>线程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36E9251-F2ED-F567-A58A-C4721AD6D020}"/>
              </a:ext>
            </a:extLst>
          </p:cNvPr>
          <p:cNvSpPr txBox="1"/>
          <p:nvPr/>
        </p:nvSpPr>
        <p:spPr>
          <a:xfrm>
            <a:off x="8374210" y="56799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调用插入帧函数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15B50E3-40D7-FF4F-2285-D274ADE080CE}"/>
              </a:ext>
            </a:extLst>
          </p:cNvPr>
          <p:cNvSpPr txBox="1"/>
          <p:nvPr/>
        </p:nvSpPr>
        <p:spPr>
          <a:xfrm>
            <a:off x="8452544" y="2071952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调用取帧函数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6394DBE-B968-A8FD-E018-CEFE90A4B98E}"/>
              </a:ext>
            </a:extLst>
          </p:cNvPr>
          <p:cNvSpPr/>
          <p:nvPr/>
        </p:nvSpPr>
        <p:spPr>
          <a:xfrm>
            <a:off x="8255898" y="474295"/>
            <a:ext cx="1483279" cy="856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状态机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29CB5CC5-8F8C-7B7B-61B8-701D69FAE568}"/>
              </a:ext>
            </a:extLst>
          </p:cNvPr>
          <p:cNvCxnSpPr>
            <a:cxnSpLocks/>
            <a:endCxn id="111" idx="1"/>
          </p:cNvCxnSpPr>
          <p:nvPr/>
        </p:nvCxnSpPr>
        <p:spPr>
          <a:xfrm flipV="1">
            <a:off x="6116023" y="902587"/>
            <a:ext cx="2139875" cy="129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46A37FB-43EC-47EC-BE24-72E817199F35}"/>
              </a:ext>
            </a:extLst>
          </p:cNvPr>
          <p:cNvSpPr txBox="1"/>
          <p:nvPr/>
        </p:nvSpPr>
        <p:spPr>
          <a:xfrm>
            <a:off x="6319541" y="142162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在此处，调度和状态机函数均会被调用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47CC5D3F-C5CD-DE79-21E9-5245F1A8DAEC}"/>
              </a:ext>
            </a:extLst>
          </p:cNvPr>
          <p:cNvSpPr txBox="1"/>
          <p:nvPr/>
        </p:nvSpPr>
        <p:spPr>
          <a:xfrm>
            <a:off x="309276" y="1248300"/>
            <a:ext cx="32225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上面描述了播放控制的子模块，该怎么串联起来：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、修改</a:t>
            </a:r>
            <a:r>
              <a:rPr lang="en-US" altLang="zh-CN" dirty="0" err="1"/>
              <a:t>network_speaker</a:t>
            </a:r>
            <a:r>
              <a:rPr lang="zh-CN" altLang="en-US" dirty="0"/>
              <a:t>线程，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select</a:t>
            </a:r>
            <a:r>
              <a:rPr lang="zh-CN" altLang="en-US" dirty="0"/>
              <a:t>之前判断是否需要送帧吗，并在此处调用一次状态机函数；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selec</a:t>
            </a:r>
            <a:r>
              <a:rPr lang="zh-CN" altLang="en-US" dirty="0"/>
              <a:t>设置超时函数为</a:t>
            </a:r>
            <a:r>
              <a:rPr lang="en-US" altLang="zh-CN" dirty="0"/>
              <a:t>1ms</a:t>
            </a:r>
            <a:r>
              <a:rPr lang="zh-CN" altLang="en-US" dirty="0"/>
              <a:t>，这样就形成了</a:t>
            </a:r>
            <a:r>
              <a:rPr lang="en-US" altLang="zh-CN" dirty="0"/>
              <a:t>1ms</a:t>
            </a:r>
            <a:r>
              <a:rPr lang="zh-CN" altLang="en-US" dirty="0"/>
              <a:t>轮询一次的循环；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、当有帧到协议栈后，将帧插入到缓存队列中；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051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5B61E-9D23-BF43-4649-5934F3A81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81B3F53-D643-A135-3DB6-DEC5C9350640}"/>
              </a:ext>
            </a:extLst>
          </p:cNvPr>
          <p:cNvSpPr/>
          <p:nvPr/>
        </p:nvSpPr>
        <p:spPr>
          <a:xfrm>
            <a:off x="1250950" y="857250"/>
            <a:ext cx="12827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E96C24-E964-D242-2C92-7A8C5642C8B9}"/>
              </a:ext>
            </a:extLst>
          </p:cNvPr>
          <p:cNvSpPr/>
          <p:nvPr/>
        </p:nvSpPr>
        <p:spPr>
          <a:xfrm>
            <a:off x="2927350" y="857250"/>
            <a:ext cx="12827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C6D0F9-7A93-D687-2016-DA3116BDA328}"/>
              </a:ext>
            </a:extLst>
          </p:cNvPr>
          <p:cNvSpPr/>
          <p:nvPr/>
        </p:nvSpPr>
        <p:spPr>
          <a:xfrm>
            <a:off x="4603750" y="857250"/>
            <a:ext cx="12827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1934C-680F-4263-AE95-CBD6D2ADC900}"/>
              </a:ext>
            </a:extLst>
          </p:cNvPr>
          <p:cNvSpPr/>
          <p:nvPr/>
        </p:nvSpPr>
        <p:spPr>
          <a:xfrm>
            <a:off x="6305552" y="857250"/>
            <a:ext cx="12827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7B4F47-B431-20C0-6C43-C0A7352C5600}"/>
              </a:ext>
            </a:extLst>
          </p:cNvPr>
          <p:cNvSpPr/>
          <p:nvPr/>
        </p:nvSpPr>
        <p:spPr>
          <a:xfrm>
            <a:off x="7981950" y="857250"/>
            <a:ext cx="12827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F28178-6731-D065-BEE2-0B9C71E250A7}"/>
              </a:ext>
            </a:extLst>
          </p:cNvPr>
          <p:cNvSpPr/>
          <p:nvPr/>
        </p:nvSpPr>
        <p:spPr>
          <a:xfrm>
            <a:off x="4603750" y="2984500"/>
            <a:ext cx="12827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225D68F-72C1-BF16-8B17-EB763B0C5257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1892300" y="1568450"/>
            <a:ext cx="3352800" cy="141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47B73E2-24FE-20AB-46D0-BC9865BCECF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3568700" y="1568450"/>
            <a:ext cx="1676400" cy="141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E55470F-DFD3-A24D-4DAF-42138F24BA3B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245100" y="1568450"/>
            <a:ext cx="0" cy="141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D7C75BA-0F60-24D3-0537-D6FFF8EA625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5245100" y="1568450"/>
            <a:ext cx="1701802" cy="141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29D295D-5DC2-F917-18CC-152E7196F422}"/>
              </a:ext>
            </a:extLst>
          </p:cNvPr>
          <p:cNvCxnSpPr>
            <a:endCxn id="10" idx="0"/>
          </p:cNvCxnSpPr>
          <p:nvPr/>
        </p:nvCxnSpPr>
        <p:spPr>
          <a:xfrm flipH="1">
            <a:off x="5245100" y="1619250"/>
            <a:ext cx="3378200" cy="136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B676DCC-B00D-15A9-B0B3-A94236BAC285}"/>
              </a:ext>
            </a:extLst>
          </p:cNvPr>
          <p:cNvSpPr txBox="1"/>
          <p:nvPr/>
        </p:nvSpPr>
        <p:spPr>
          <a:xfrm>
            <a:off x="1104900" y="4044951"/>
            <a:ext cx="9982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根据前面的方案设计，可以把工作拆分成三部分，在设计文档中也有体现：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、协议交互，我们需要搭配后端使用，所以需要设计协议；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、时间同步，设备与后端之间的时间要保持一致，且每隔一段时间校正一次，消除频偏带来的影响；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、播放控制，设备需要根据当前时间以及时间戳控制播放进度；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40E802-F3F6-C8C8-A914-AE7F23A5C277}"/>
              </a:ext>
            </a:extLst>
          </p:cNvPr>
          <p:cNvSpPr txBox="1"/>
          <p:nvPr/>
        </p:nvSpPr>
        <p:spPr>
          <a:xfrm>
            <a:off x="527050" y="32385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、方案设计</a:t>
            </a:r>
            <a:r>
              <a:rPr lang="en-US" altLang="zh-CN" dirty="0"/>
              <a:t>-</a:t>
            </a:r>
            <a:r>
              <a:rPr lang="zh-CN" altLang="en-US" dirty="0"/>
              <a:t>细分内容</a:t>
            </a:r>
          </a:p>
        </p:txBody>
      </p:sp>
    </p:spTree>
    <p:extLst>
      <p:ext uri="{BB962C8B-B14F-4D97-AF65-F5344CB8AC3E}">
        <p14:creationId xmlns:p14="http://schemas.microsoft.com/office/powerpoint/2010/main" val="368513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E6F8FE5-55B2-0CDD-6D94-40F618AD6478}"/>
              </a:ext>
            </a:extLst>
          </p:cNvPr>
          <p:cNvSpPr/>
          <p:nvPr/>
        </p:nvSpPr>
        <p:spPr>
          <a:xfrm>
            <a:off x="1250950" y="857250"/>
            <a:ext cx="12827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C59BDB-922A-45F1-51D3-EEE05DDED116}"/>
              </a:ext>
            </a:extLst>
          </p:cNvPr>
          <p:cNvSpPr/>
          <p:nvPr/>
        </p:nvSpPr>
        <p:spPr>
          <a:xfrm>
            <a:off x="2927350" y="857250"/>
            <a:ext cx="12827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29F1D7-256A-547D-8F8B-51C97FEE56DD}"/>
              </a:ext>
            </a:extLst>
          </p:cNvPr>
          <p:cNvSpPr/>
          <p:nvPr/>
        </p:nvSpPr>
        <p:spPr>
          <a:xfrm>
            <a:off x="4603750" y="857250"/>
            <a:ext cx="12827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6E75DF-1568-7F56-129C-EBA7564116F3}"/>
              </a:ext>
            </a:extLst>
          </p:cNvPr>
          <p:cNvSpPr/>
          <p:nvPr/>
        </p:nvSpPr>
        <p:spPr>
          <a:xfrm>
            <a:off x="6305552" y="857250"/>
            <a:ext cx="12827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D774EC-2C04-EBA3-6F1F-BEB2115238EF}"/>
              </a:ext>
            </a:extLst>
          </p:cNvPr>
          <p:cNvSpPr/>
          <p:nvPr/>
        </p:nvSpPr>
        <p:spPr>
          <a:xfrm>
            <a:off x="7981950" y="857250"/>
            <a:ext cx="12827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A4F76B-D86D-8A45-953A-BD7B25033775}"/>
              </a:ext>
            </a:extLst>
          </p:cNvPr>
          <p:cNvSpPr/>
          <p:nvPr/>
        </p:nvSpPr>
        <p:spPr>
          <a:xfrm>
            <a:off x="4603750" y="2984500"/>
            <a:ext cx="12827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9D837D7-9A17-60B7-FA55-F288E53E86AE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1892300" y="1568450"/>
            <a:ext cx="3352800" cy="141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11839F4-6897-A21E-6D5E-ECA4A4B80962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3568700" y="1568450"/>
            <a:ext cx="1676400" cy="141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820811F-6C78-19AD-59CF-86B1A50BE8B6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245100" y="1568450"/>
            <a:ext cx="0" cy="141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49FBC4-6BEB-465E-E5D8-CD939A1A5E7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245100" y="1568450"/>
            <a:ext cx="1701802" cy="141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E1045F3-11EE-FDC4-4435-47A0DEC12BD4}"/>
              </a:ext>
            </a:extLst>
          </p:cNvPr>
          <p:cNvCxnSpPr>
            <a:endCxn id="7" idx="0"/>
          </p:cNvCxnSpPr>
          <p:nvPr/>
        </p:nvCxnSpPr>
        <p:spPr>
          <a:xfrm flipH="1">
            <a:off x="5245100" y="1619250"/>
            <a:ext cx="3378200" cy="136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B431FBA-C3CD-3532-1097-244D7BDD8FEF}"/>
              </a:ext>
            </a:extLst>
          </p:cNvPr>
          <p:cNvSpPr txBox="1"/>
          <p:nvPr/>
        </p:nvSpPr>
        <p:spPr>
          <a:xfrm>
            <a:off x="1104900" y="4044951"/>
            <a:ext cx="9982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协议其实和校时以及播放控制有关，我放在</a:t>
            </a:r>
            <a:r>
              <a:rPr lang="en-US" altLang="zh-CN" dirty="0"/>
              <a:t>1</a:t>
            </a:r>
            <a:r>
              <a:rPr lang="zh-CN" altLang="en-US" dirty="0"/>
              <a:t>的最后再写，先讲下校时，当前主流校时方案有几种：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NTP</a:t>
            </a:r>
            <a:r>
              <a:rPr lang="zh-CN" altLang="en-US" dirty="0"/>
              <a:t>：支持公网和局域网，误差：局域网内有线在</a:t>
            </a:r>
            <a:r>
              <a:rPr lang="en-US" altLang="zh-CN" dirty="0"/>
              <a:t>1ms</a:t>
            </a:r>
            <a:r>
              <a:rPr lang="zh-CN" altLang="en-US" dirty="0"/>
              <a:t>左右（测试方案是两台设备和后端校一次，两台设备再直连网线，再两台设备之间校一次，看下校时的</a:t>
            </a:r>
            <a:r>
              <a:rPr lang="en-US" altLang="zh-CN" dirty="0"/>
              <a:t>offset</a:t>
            </a:r>
            <a:r>
              <a:rPr lang="zh-CN" altLang="en-US" dirty="0"/>
              <a:t>大小），</a:t>
            </a:r>
            <a:r>
              <a:rPr lang="en-US" altLang="zh-CN" dirty="0"/>
              <a:t>yes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PTP</a:t>
            </a:r>
            <a:r>
              <a:rPr lang="zh-CN" altLang="en-US" dirty="0"/>
              <a:t>：局域网使用较多，没见到公网的，东哥说</a:t>
            </a:r>
            <a:r>
              <a:rPr lang="en-US" altLang="zh-CN" dirty="0"/>
              <a:t>NBS</a:t>
            </a:r>
            <a:r>
              <a:rPr lang="zh-CN" altLang="en-US" dirty="0"/>
              <a:t>也有远程的所以</a:t>
            </a:r>
            <a:r>
              <a:rPr lang="en-US" altLang="zh-CN" dirty="0"/>
              <a:t>PTP pass</a:t>
            </a:r>
            <a:r>
              <a:rPr lang="zh-CN" altLang="en-US" dirty="0"/>
              <a:t>，下周我把我</a:t>
            </a:r>
            <a:r>
              <a:rPr lang="en-US" altLang="zh-CN" dirty="0"/>
              <a:t>PTP</a:t>
            </a:r>
            <a:r>
              <a:rPr lang="zh-CN" altLang="en-US" dirty="0"/>
              <a:t>的学习心得整理下（其实啥都没有。）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GPS</a:t>
            </a:r>
            <a:r>
              <a:rPr lang="zh-CN" altLang="en-US" dirty="0"/>
              <a:t>：一个外置模块和卫星校时，不符合</a:t>
            </a:r>
            <a:r>
              <a:rPr lang="en-US" altLang="zh-CN" dirty="0" err="1"/>
              <a:t>costdown</a:t>
            </a:r>
            <a:r>
              <a:rPr lang="zh-CN" altLang="en-US" dirty="0"/>
              <a:t>精神，</a:t>
            </a:r>
            <a:r>
              <a:rPr lang="en-US" altLang="zh-CN" dirty="0"/>
              <a:t>pass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、原子钟：外置装置，出厂校时一次，误差百万年级，不符合</a:t>
            </a:r>
            <a:r>
              <a:rPr lang="en-US" altLang="zh-CN" dirty="0" err="1"/>
              <a:t>costdown</a:t>
            </a:r>
            <a:r>
              <a:rPr lang="zh-CN" altLang="en-US" dirty="0"/>
              <a:t>精神，</a:t>
            </a:r>
            <a:r>
              <a:rPr lang="en-US" altLang="zh-CN" dirty="0"/>
              <a:t>pass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tdcp</a:t>
            </a:r>
            <a:r>
              <a:rPr lang="zh-CN" altLang="en-US" dirty="0"/>
              <a:t>协议中的</a:t>
            </a:r>
            <a:r>
              <a:rPr lang="en-US" altLang="zh-CN" dirty="0"/>
              <a:t>set time</a:t>
            </a:r>
            <a:r>
              <a:rPr lang="zh-CN" altLang="en-US" dirty="0"/>
              <a:t>：延迟太高，</a:t>
            </a:r>
            <a:r>
              <a:rPr lang="en-US" altLang="zh-CN" dirty="0"/>
              <a:t>s</a:t>
            </a:r>
            <a:r>
              <a:rPr lang="zh-CN" altLang="en-US" dirty="0"/>
              <a:t>级别，</a:t>
            </a:r>
            <a:r>
              <a:rPr lang="en-US" altLang="zh-CN" dirty="0"/>
              <a:t>pass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2FD588-5A75-B452-13C5-89956DC36DBB}"/>
              </a:ext>
            </a:extLst>
          </p:cNvPr>
          <p:cNvSpPr txBox="1"/>
          <p:nvPr/>
        </p:nvSpPr>
        <p:spPr>
          <a:xfrm>
            <a:off x="527050" y="32385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、方案设计</a:t>
            </a:r>
            <a:r>
              <a:rPr lang="en-US" altLang="zh-CN" dirty="0"/>
              <a:t>-</a:t>
            </a:r>
            <a:r>
              <a:rPr lang="zh-CN" altLang="en-US" dirty="0"/>
              <a:t>校时方案</a:t>
            </a:r>
          </a:p>
        </p:txBody>
      </p:sp>
    </p:spTree>
    <p:extLst>
      <p:ext uri="{BB962C8B-B14F-4D97-AF65-F5344CB8AC3E}">
        <p14:creationId xmlns:p14="http://schemas.microsoft.com/office/powerpoint/2010/main" val="156670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78460-D809-27F7-ACF5-9C68F7E8F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D6108736-A96E-5AB4-0C8D-4328F43CB6F3}"/>
              </a:ext>
            </a:extLst>
          </p:cNvPr>
          <p:cNvSpPr txBox="1"/>
          <p:nvPr/>
        </p:nvSpPr>
        <p:spPr>
          <a:xfrm>
            <a:off x="527050" y="323850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、方案设计</a:t>
            </a:r>
            <a:r>
              <a:rPr lang="en-US" altLang="zh-CN" dirty="0"/>
              <a:t>-</a:t>
            </a:r>
            <a:r>
              <a:rPr lang="en-US" altLang="zh-CN" dirty="0" err="1"/>
              <a:t>ntp</a:t>
            </a:r>
            <a:r>
              <a:rPr lang="zh-CN" altLang="en-US" dirty="0"/>
              <a:t>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04FD37-E63B-70EE-2C75-0D032DA3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88" y="835905"/>
            <a:ext cx="4270175" cy="20401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53B838F-364C-B9D3-A73A-7A6125621FEC}"/>
              </a:ext>
            </a:extLst>
          </p:cNvPr>
          <p:cNvSpPr txBox="1"/>
          <p:nvPr/>
        </p:nvSpPr>
        <p:spPr>
          <a:xfrm>
            <a:off x="781050" y="3018821"/>
            <a:ext cx="104711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NTP</a:t>
            </a:r>
            <a:r>
              <a:rPr lang="zh-CN" altLang="en-US" dirty="0"/>
              <a:t>的流程，</a:t>
            </a:r>
            <a:r>
              <a:rPr lang="en-US" altLang="zh-CN" dirty="0"/>
              <a:t>copy</a:t>
            </a:r>
            <a:r>
              <a:rPr lang="zh-CN" altLang="en-US" dirty="0"/>
              <a:t>自（</a:t>
            </a:r>
            <a:r>
              <a:rPr lang="en-US" altLang="zh-CN" dirty="0"/>
              <a:t> https://zhuanlan.zhihu.com/p/684317599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、客户端首先向服务端发送一个</a:t>
            </a:r>
            <a:r>
              <a:rPr lang="en-US" altLang="zh-CN" dirty="0"/>
              <a:t>NTP</a:t>
            </a:r>
            <a:r>
              <a:rPr lang="zh-CN" altLang="en-US" dirty="0"/>
              <a:t>请求报文，其中包含了该报文离开客户端的时间戳</a:t>
            </a:r>
            <a:r>
              <a:rPr lang="en-US" altLang="zh-CN" dirty="0"/>
              <a:t>t1;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NTP</a:t>
            </a:r>
            <a:r>
              <a:rPr lang="zh-CN" altLang="en-US" dirty="0"/>
              <a:t>请求报文到达</a:t>
            </a:r>
            <a:r>
              <a:rPr lang="en-US" altLang="zh-CN" dirty="0"/>
              <a:t>NTP</a:t>
            </a:r>
            <a:r>
              <a:rPr lang="zh-CN" altLang="en-US" dirty="0"/>
              <a:t>服务器，此时</a:t>
            </a:r>
            <a:r>
              <a:rPr lang="en-US" altLang="zh-CN" dirty="0"/>
              <a:t>NTP</a:t>
            </a:r>
            <a:r>
              <a:rPr lang="zh-CN" altLang="en-US" dirty="0"/>
              <a:t>服务器的时刻为</a:t>
            </a:r>
            <a:r>
              <a:rPr lang="en-US" altLang="zh-CN" dirty="0"/>
              <a:t>t2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、当服务端接收到该报文时，</a:t>
            </a:r>
            <a:r>
              <a:rPr lang="en-US" altLang="zh-CN" dirty="0"/>
              <a:t>NTP</a:t>
            </a:r>
            <a:r>
              <a:rPr lang="zh-CN" altLang="en-US" dirty="0"/>
              <a:t>服务器处理之后，于</a:t>
            </a:r>
            <a:r>
              <a:rPr lang="en-US" altLang="zh-CN" dirty="0"/>
              <a:t>t3</a:t>
            </a:r>
            <a:r>
              <a:rPr lang="zh-CN" altLang="en-US" dirty="0"/>
              <a:t>时刻发出</a:t>
            </a:r>
            <a:r>
              <a:rPr lang="en-US" altLang="zh-CN" dirty="0"/>
              <a:t>NTP</a:t>
            </a:r>
            <a:r>
              <a:rPr lang="zh-CN" altLang="en-US" dirty="0"/>
              <a:t>应答报文；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、该应答报文中携带报文离开</a:t>
            </a:r>
            <a:r>
              <a:rPr lang="en-US" altLang="zh-CN" dirty="0"/>
              <a:t>NTP</a:t>
            </a:r>
            <a:r>
              <a:rPr lang="zh-CN" altLang="en-US" dirty="0"/>
              <a:t>客户端时的时间戳</a:t>
            </a:r>
            <a:r>
              <a:rPr lang="en-US" altLang="zh-CN" dirty="0"/>
              <a:t>t1</a:t>
            </a:r>
            <a:r>
              <a:rPr lang="zh-CN" altLang="en-US" dirty="0"/>
              <a:t>、到达</a:t>
            </a:r>
            <a:r>
              <a:rPr lang="en-US" altLang="zh-CN" dirty="0"/>
              <a:t>NTP</a:t>
            </a:r>
            <a:r>
              <a:rPr lang="zh-CN" altLang="en-US" dirty="0"/>
              <a:t>服务器时的时间戳</a:t>
            </a:r>
            <a:r>
              <a:rPr lang="en-US" altLang="zh-CN" dirty="0"/>
              <a:t>t2</a:t>
            </a:r>
            <a:r>
              <a:rPr lang="zh-CN" altLang="en-US" dirty="0"/>
              <a:t>、离开</a:t>
            </a:r>
            <a:r>
              <a:rPr lang="en-US" altLang="zh-CN" dirty="0"/>
              <a:t>NTP</a:t>
            </a:r>
            <a:r>
              <a:rPr lang="zh-CN" altLang="en-US" dirty="0"/>
              <a:t>服务器时的时间戳</a:t>
            </a:r>
            <a:r>
              <a:rPr lang="en-US" altLang="zh-CN" dirty="0"/>
              <a:t>t3</a:t>
            </a:r>
            <a:r>
              <a:rPr lang="zh-CN" altLang="en-US" dirty="0"/>
              <a:t>，客户端在接收到响应报文时，记录报文返回的时间戳</a:t>
            </a:r>
            <a:r>
              <a:rPr lang="en-US" altLang="zh-CN" dirty="0"/>
              <a:t>t4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algn="l"/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客户端用上述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个时间戳参数就能够计算出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个关键参数：</a:t>
            </a:r>
          </a:p>
          <a:p>
            <a:pPr algn="l"/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NTP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报文从客户端到服务器的往返延迟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delay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和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客户端与服务端之间的时间差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offset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。</a:t>
            </a:r>
          </a:p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340CEC6-7E6C-E5D3-FEBD-87439792F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075" y="5814638"/>
            <a:ext cx="2959099" cy="93652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CC5F2BF-B948-F6F1-E62B-9D538637C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38" y="6140556"/>
            <a:ext cx="3714750" cy="44767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7DA1B42-4A0C-A07A-829A-1D9AB809A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4613" y="6005682"/>
            <a:ext cx="3225800" cy="5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4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6B39C-ECA2-9DCB-A115-16DDDC2FF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95FDCB25-8A9E-53FD-1D42-33FD89B4022E}"/>
              </a:ext>
            </a:extLst>
          </p:cNvPr>
          <p:cNvSpPr txBox="1"/>
          <p:nvPr/>
        </p:nvSpPr>
        <p:spPr>
          <a:xfrm>
            <a:off x="527050" y="323850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、方案设计</a:t>
            </a:r>
            <a:r>
              <a:rPr lang="en-US" altLang="zh-CN" dirty="0"/>
              <a:t>-</a:t>
            </a:r>
            <a:r>
              <a:rPr lang="en-US" altLang="zh-CN" dirty="0" err="1"/>
              <a:t>ntp</a:t>
            </a:r>
            <a:r>
              <a:rPr lang="zh-CN" altLang="en-US" dirty="0"/>
              <a:t>精度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E8BF34-E21A-40BE-43CB-BE9BF2F45258}"/>
              </a:ext>
            </a:extLst>
          </p:cNvPr>
          <p:cNvSpPr txBox="1"/>
          <p:nvPr/>
        </p:nvSpPr>
        <p:spPr>
          <a:xfrm>
            <a:off x="742950" y="3850671"/>
            <a:ext cx="104711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PTP</a:t>
            </a:r>
            <a:r>
              <a:rPr lang="zh-CN" altLang="en-US" dirty="0"/>
              <a:t>和</a:t>
            </a:r>
            <a:r>
              <a:rPr lang="en-US" altLang="zh-CN" dirty="0"/>
              <a:t>NTP</a:t>
            </a:r>
            <a:r>
              <a:rPr lang="zh-CN" altLang="en-US" dirty="0"/>
              <a:t>的校时原理是一致的，计算公式一摸一样，但是</a:t>
            </a:r>
            <a:r>
              <a:rPr lang="en-US" altLang="zh-CN" dirty="0"/>
              <a:t>PTP</a:t>
            </a:r>
            <a:r>
              <a:rPr lang="zh-CN" altLang="en-US" dirty="0"/>
              <a:t>的时间戳是在内核底层打上的，</a:t>
            </a:r>
            <a:r>
              <a:rPr lang="en-US" altLang="zh-CN" dirty="0"/>
              <a:t>NTP</a:t>
            </a:r>
            <a:r>
              <a:rPr lang="zh-CN" altLang="en-US" dirty="0"/>
              <a:t>是在应用层打的。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有线情况下，交换机转发延迟的波动很小，我们根据公式可以知道</a:t>
            </a:r>
            <a:r>
              <a:rPr lang="en-US" altLang="zh-CN" dirty="0" err="1"/>
              <a:t>path_delay</a:t>
            </a:r>
            <a:r>
              <a:rPr lang="zh-CN" altLang="en-US" dirty="0"/>
              <a:t>会影响</a:t>
            </a:r>
            <a:r>
              <a:rPr lang="en-US" altLang="zh-CN" dirty="0"/>
              <a:t>offset </a:t>
            </a:r>
            <a:r>
              <a:rPr lang="zh-CN" altLang="en-US" dirty="0"/>
              <a:t>的精度，</a:t>
            </a:r>
            <a:r>
              <a:rPr lang="en-US" altLang="zh-CN" dirty="0"/>
              <a:t> offset</a:t>
            </a:r>
            <a:r>
              <a:rPr lang="zh-CN" altLang="en-US" dirty="0"/>
              <a:t>的计算建立在路径延迟对等的基础上的，由于报文从应用层到网卡驱动受到调度的影响，所以</a:t>
            </a:r>
            <a:r>
              <a:rPr lang="en-US" altLang="zh-CN" dirty="0" err="1"/>
              <a:t>path_delay</a:t>
            </a:r>
            <a:r>
              <a:rPr lang="zh-CN" altLang="en-US" dirty="0"/>
              <a:t>会波动，导致</a:t>
            </a:r>
            <a:r>
              <a:rPr lang="en-US" altLang="zh-CN" dirty="0"/>
              <a:t>offset</a:t>
            </a:r>
            <a:r>
              <a:rPr lang="zh-CN" altLang="en-US" dirty="0"/>
              <a:t>计算的误差比</a:t>
            </a:r>
            <a:r>
              <a:rPr lang="en-US" altLang="zh-CN" dirty="0"/>
              <a:t>PTP</a:t>
            </a:r>
            <a:r>
              <a:rPr lang="zh-CN" altLang="en-US" dirty="0"/>
              <a:t>大。</a:t>
            </a:r>
            <a:r>
              <a:rPr lang="en-US" altLang="zh-CN" dirty="0"/>
              <a:t>PTP</a:t>
            </a:r>
            <a:r>
              <a:rPr lang="zh-CN" altLang="en-US" dirty="0"/>
              <a:t>后续我会在另一个</a:t>
            </a:r>
            <a:r>
              <a:rPr lang="en-US" altLang="zh-CN" dirty="0"/>
              <a:t>ppt</a:t>
            </a:r>
            <a:r>
              <a:rPr lang="zh-CN" altLang="en-US" dirty="0"/>
              <a:t>讲下，</a:t>
            </a:r>
            <a:r>
              <a:rPr lang="en-US" altLang="zh-CN" dirty="0"/>
              <a:t>NTP</a:t>
            </a:r>
            <a:r>
              <a:rPr lang="zh-CN" altLang="en-US" dirty="0"/>
              <a:t>有一些提升精度的算法，我准备也在那个</a:t>
            </a:r>
            <a:r>
              <a:rPr lang="en-US" altLang="zh-CN" dirty="0"/>
              <a:t>PPT</a:t>
            </a:r>
            <a:r>
              <a:rPr lang="zh-CN" altLang="en-US" dirty="0"/>
              <a:t>记录下。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8D5272-0FF9-52AA-026E-3FEDC2A9EA52}"/>
              </a:ext>
            </a:extLst>
          </p:cNvPr>
          <p:cNvSpPr/>
          <p:nvPr/>
        </p:nvSpPr>
        <p:spPr>
          <a:xfrm>
            <a:off x="3479123" y="939800"/>
            <a:ext cx="1264327" cy="603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C676D8-5D05-1225-5F0A-D2EB213324DA}"/>
              </a:ext>
            </a:extLst>
          </p:cNvPr>
          <p:cNvSpPr/>
          <p:nvPr/>
        </p:nvSpPr>
        <p:spPr>
          <a:xfrm>
            <a:off x="3479122" y="1970302"/>
            <a:ext cx="1264327" cy="603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网络协议栈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1A675C-5297-76B5-9972-EAE38AEB94D4}"/>
              </a:ext>
            </a:extLst>
          </p:cNvPr>
          <p:cNvSpPr/>
          <p:nvPr/>
        </p:nvSpPr>
        <p:spPr>
          <a:xfrm>
            <a:off x="3479121" y="2910486"/>
            <a:ext cx="1264327" cy="603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网卡驱动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7BD687-E803-F537-81AA-725F947F57DE}"/>
              </a:ext>
            </a:extLst>
          </p:cNvPr>
          <p:cNvSpPr/>
          <p:nvPr/>
        </p:nvSpPr>
        <p:spPr>
          <a:xfrm>
            <a:off x="6736671" y="2910486"/>
            <a:ext cx="1264327" cy="603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网卡驱动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5BDFEB-883F-A33C-E044-1CE349B956AF}"/>
              </a:ext>
            </a:extLst>
          </p:cNvPr>
          <p:cNvSpPr/>
          <p:nvPr/>
        </p:nvSpPr>
        <p:spPr>
          <a:xfrm>
            <a:off x="6736670" y="1970302"/>
            <a:ext cx="1264327" cy="603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网络协议栈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CC518C-2504-079E-6051-2FE0BCF1E9C0}"/>
              </a:ext>
            </a:extLst>
          </p:cNvPr>
          <p:cNvSpPr/>
          <p:nvPr/>
        </p:nvSpPr>
        <p:spPr>
          <a:xfrm>
            <a:off x="6736669" y="939800"/>
            <a:ext cx="1264327" cy="603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9E87217-B694-8C41-C445-73203001DC5C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4111286" y="1543050"/>
            <a:ext cx="1" cy="42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D5BD259-A932-20BD-B575-EA36471B273F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4111285" y="2573552"/>
            <a:ext cx="1" cy="33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ACB2B83-A9FB-57CC-6B8E-125F2FF201AD}"/>
              </a:ext>
            </a:extLst>
          </p:cNvPr>
          <p:cNvCxnSpPr>
            <a:endCxn id="6" idx="1"/>
          </p:cNvCxnSpPr>
          <p:nvPr/>
        </p:nvCxnSpPr>
        <p:spPr>
          <a:xfrm>
            <a:off x="4603750" y="3212111"/>
            <a:ext cx="2132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E2D8243-C677-665C-1B3F-3F333313F56A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H="1" flipV="1">
            <a:off x="7368834" y="2573552"/>
            <a:ext cx="1" cy="33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162A25D-EEF5-DCAC-7691-0BB3DF164C1E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H="1" flipV="1">
            <a:off x="7368833" y="1543050"/>
            <a:ext cx="1" cy="42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A050A74-8F46-4598-68A8-00CA2A298515}"/>
              </a:ext>
            </a:extLst>
          </p:cNvPr>
          <p:cNvSpPr/>
          <p:nvPr/>
        </p:nvSpPr>
        <p:spPr>
          <a:xfrm>
            <a:off x="4461213" y="1633367"/>
            <a:ext cx="914400" cy="284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时间戳</a:t>
            </a:r>
          </a:p>
        </p:txBody>
      </p:sp>
    </p:spTree>
    <p:extLst>
      <p:ext uri="{BB962C8B-B14F-4D97-AF65-F5344CB8AC3E}">
        <p14:creationId xmlns:p14="http://schemas.microsoft.com/office/powerpoint/2010/main" val="47080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2A052-8C22-137F-A306-E44FF17C7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37B146AE-6C75-5AA6-D5DD-F0F162F36835}"/>
              </a:ext>
            </a:extLst>
          </p:cNvPr>
          <p:cNvSpPr txBox="1"/>
          <p:nvPr/>
        </p:nvSpPr>
        <p:spPr>
          <a:xfrm>
            <a:off x="527050" y="32385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、方案设计</a:t>
            </a:r>
            <a:r>
              <a:rPr lang="en-US" altLang="zh-CN" dirty="0"/>
              <a:t>-</a:t>
            </a:r>
            <a:r>
              <a:rPr lang="zh-CN" altLang="en-US" dirty="0"/>
              <a:t>多时间轴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B1A012-2066-B2FC-3442-6620169F9FBF}"/>
              </a:ext>
            </a:extLst>
          </p:cNvPr>
          <p:cNvSpPr txBox="1"/>
          <p:nvPr/>
        </p:nvSpPr>
        <p:spPr>
          <a:xfrm>
            <a:off x="927100" y="3371850"/>
            <a:ext cx="88136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为什么要引入多时间轴的概念呐，</a:t>
            </a:r>
            <a:r>
              <a:rPr lang="en-US" altLang="zh-CN" dirty="0" err="1"/>
              <a:t>ntp</a:t>
            </a:r>
            <a:r>
              <a:rPr lang="zh-CN" altLang="en-US" dirty="0"/>
              <a:t>直接修改本地时间不就行了？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、考虑到商云使用设备本地时间，胡乱修改会导致本地时间错误，设备播放异常；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、后续商云也使用</a:t>
            </a:r>
            <a:r>
              <a:rPr lang="en-US" altLang="zh-CN" dirty="0" err="1"/>
              <a:t>ntp</a:t>
            </a:r>
            <a:r>
              <a:rPr lang="zh-CN" altLang="en-US" dirty="0"/>
              <a:t>的话，那就存在一个现象，有两个校时一直在修改本地时间；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、并且商云不能使用</a:t>
            </a:r>
            <a:r>
              <a:rPr lang="en-US" altLang="zh-CN" dirty="0"/>
              <a:t>NBS</a:t>
            </a:r>
            <a:r>
              <a:rPr lang="zh-CN" altLang="en-US" dirty="0"/>
              <a:t>的时间，</a:t>
            </a:r>
            <a:r>
              <a:rPr lang="en-US" altLang="zh-CN" dirty="0"/>
              <a:t>NBS</a:t>
            </a:r>
            <a:r>
              <a:rPr lang="zh-CN" altLang="en-US" dirty="0"/>
              <a:t>不能使用商云的时间，否则播放都乱了；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因为上面几个原因，所以需要多个时间轴，并且校时不能修改本地时间。</a:t>
            </a:r>
            <a:endParaRPr lang="en-US" altLang="zh-CN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3ED0114-AADE-3B16-3231-DD6119246CC2}"/>
              </a:ext>
            </a:extLst>
          </p:cNvPr>
          <p:cNvCxnSpPr/>
          <p:nvPr/>
        </p:nvCxnSpPr>
        <p:spPr>
          <a:xfrm>
            <a:off x="1689100" y="1162050"/>
            <a:ext cx="64389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45BA81A-C5A8-514D-7F51-C578D4FF4EBB}"/>
              </a:ext>
            </a:extLst>
          </p:cNvPr>
          <p:cNvCxnSpPr/>
          <p:nvPr/>
        </p:nvCxnSpPr>
        <p:spPr>
          <a:xfrm>
            <a:off x="1689100" y="1854200"/>
            <a:ext cx="64389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E7B57C-89A1-9EAA-8CF4-029F74A5AB2A}"/>
              </a:ext>
            </a:extLst>
          </p:cNvPr>
          <p:cNvCxnSpPr/>
          <p:nvPr/>
        </p:nvCxnSpPr>
        <p:spPr>
          <a:xfrm>
            <a:off x="1689100" y="2603500"/>
            <a:ext cx="64389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5FB4CB3-5430-3533-D2BD-A7AB770ED776}"/>
              </a:ext>
            </a:extLst>
          </p:cNvPr>
          <p:cNvSpPr txBox="1"/>
          <p:nvPr/>
        </p:nvSpPr>
        <p:spPr>
          <a:xfrm>
            <a:off x="8343900" y="10287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商云 </a:t>
            </a:r>
            <a:r>
              <a:rPr lang="en-US" altLang="zh-CN" dirty="0"/>
              <a:t>time1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50250B-9282-C3F9-0C26-0AA68213923E}"/>
              </a:ext>
            </a:extLst>
          </p:cNvPr>
          <p:cNvSpPr txBox="1"/>
          <p:nvPr/>
        </p:nvSpPr>
        <p:spPr>
          <a:xfrm>
            <a:off x="8390387" y="1669534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NBS time2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626319-E242-D465-9764-52637A411CBA}"/>
              </a:ext>
            </a:extLst>
          </p:cNvPr>
          <p:cNvSpPr txBox="1"/>
          <p:nvPr/>
        </p:nvSpPr>
        <p:spPr>
          <a:xfrm>
            <a:off x="8390387" y="236168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设备 </a:t>
            </a:r>
            <a:r>
              <a:rPr lang="en-US" altLang="zh-CN" dirty="0"/>
              <a:t>time3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87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8242E-E9F1-75A1-E169-2B1C93967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57BBEC21-9790-7B29-03E9-0164D2BBD5CA}"/>
              </a:ext>
            </a:extLst>
          </p:cNvPr>
          <p:cNvSpPr txBox="1"/>
          <p:nvPr/>
        </p:nvSpPr>
        <p:spPr>
          <a:xfrm>
            <a:off x="527050" y="32385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、方案设计</a:t>
            </a:r>
            <a:r>
              <a:rPr lang="en-US" altLang="zh-CN" dirty="0"/>
              <a:t>-</a:t>
            </a:r>
            <a:r>
              <a:rPr lang="zh-CN" altLang="en-US" dirty="0"/>
              <a:t>播放控制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CA1A30-60B4-25F3-B0C0-B6E6BDCF7DF5}"/>
              </a:ext>
            </a:extLst>
          </p:cNvPr>
          <p:cNvSpPr txBox="1"/>
          <p:nvPr/>
        </p:nvSpPr>
        <p:spPr>
          <a:xfrm>
            <a:off x="920750" y="2838450"/>
            <a:ext cx="10350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我们现在时间已经同步了，怎么控制播放呐，此时需要引入延迟控制的概念：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NBS</a:t>
            </a:r>
            <a:r>
              <a:rPr lang="zh-CN" altLang="en-US" dirty="0"/>
              <a:t>给设备发包携带的时间是</a:t>
            </a:r>
            <a:r>
              <a:rPr lang="en-US" altLang="zh-CN" dirty="0"/>
              <a:t>T1</a:t>
            </a:r>
            <a:r>
              <a:rPr lang="zh-CN" altLang="en-US" dirty="0"/>
              <a:t>，我们收到这个包的时间是</a:t>
            </a:r>
            <a:r>
              <a:rPr lang="en-US" altLang="zh-CN" dirty="0"/>
              <a:t>T2=T1+path_delay</a:t>
            </a:r>
            <a:r>
              <a:rPr lang="zh-CN" altLang="en-US" dirty="0"/>
              <a:t>，如果简单的判断</a:t>
            </a:r>
            <a:r>
              <a:rPr lang="en-US" altLang="zh-CN" dirty="0"/>
              <a:t>T1</a:t>
            </a:r>
            <a:r>
              <a:rPr lang="zh-CN" altLang="en-US" dirty="0"/>
              <a:t>和本地时间</a:t>
            </a:r>
            <a:r>
              <a:rPr lang="en-US" altLang="zh-CN" dirty="0"/>
              <a:t>T3</a:t>
            </a:r>
            <a:r>
              <a:rPr lang="zh-CN" altLang="en-US" dirty="0"/>
              <a:t>，那么音频帧永远超时没法播放，所以引入了一个延迟播放的概念，就是增加一个</a:t>
            </a:r>
            <a:r>
              <a:rPr lang="en-US" altLang="zh-CN" dirty="0" err="1"/>
              <a:t>delay_offset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delay_offset</a:t>
            </a:r>
            <a:r>
              <a:rPr lang="zh-CN" altLang="en-US" dirty="0"/>
              <a:t>大于</a:t>
            </a:r>
            <a:r>
              <a:rPr lang="en-US" altLang="zh-CN" dirty="0" err="1"/>
              <a:t>path_delay</a:t>
            </a:r>
            <a:r>
              <a:rPr lang="zh-CN" altLang="en-US" dirty="0"/>
              <a:t>，这样的话可以补偿路径延迟引入的问题，此时判断条件为：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T3 &gt; T1 +</a:t>
            </a:r>
            <a:r>
              <a:rPr lang="en-US" altLang="zh-CN" dirty="0" err="1"/>
              <a:t>delay_offset</a:t>
            </a:r>
            <a:r>
              <a:rPr lang="zh-CN" altLang="en-US" dirty="0"/>
              <a:t>：帧超时了，丢了；</a:t>
            </a:r>
            <a:endParaRPr lang="en-US" altLang="zh-CN" dirty="0"/>
          </a:p>
          <a:p>
            <a:r>
              <a:rPr lang="en-US" altLang="zh-CN" dirty="0"/>
              <a:t>T3 = T1 +</a:t>
            </a:r>
            <a:r>
              <a:rPr lang="en-US" altLang="zh-CN" dirty="0" err="1"/>
              <a:t>delay_offset</a:t>
            </a:r>
            <a:r>
              <a:rPr lang="zh-CN" altLang="en-US" dirty="0"/>
              <a:t>：播放此帧；</a:t>
            </a:r>
            <a:endParaRPr lang="en-US" altLang="zh-CN" dirty="0"/>
          </a:p>
          <a:p>
            <a:r>
              <a:rPr lang="en-US" altLang="zh-CN" dirty="0"/>
              <a:t>T3 &lt; T1 +</a:t>
            </a:r>
            <a:r>
              <a:rPr lang="en-US" altLang="zh-CN" dirty="0" err="1"/>
              <a:t>delay_offset</a:t>
            </a:r>
            <a:r>
              <a:rPr lang="zh-CN" altLang="en-US" dirty="0"/>
              <a:t>：等一会在播；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当然实际写代码的时候不能一直去判断，资源消耗太大了，后面会讲下现在的方案。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1B6854-2191-9CB0-FE4D-94CE93BEAF00}"/>
              </a:ext>
            </a:extLst>
          </p:cNvPr>
          <p:cNvSpPr/>
          <p:nvPr/>
        </p:nvSpPr>
        <p:spPr>
          <a:xfrm>
            <a:off x="2089150" y="1644650"/>
            <a:ext cx="1502452" cy="458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B379C7-98BF-3B11-13C0-7A381831B160}"/>
              </a:ext>
            </a:extLst>
          </p:cNvPr>
          <p:cNvSpPr/>
          <p:nvPr/>
        </p:nvSpPr>
        <p:spPr>
          <a:xfrm>
            <a:off x="6686550" y="1644650"/>
            <a:ext cx="1502452" cy="458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T2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9BAF381-2E60-A2CB-D09C-CB1D0888FE27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591602" y="1873766"/>
            <a:ext cx="309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BBCDEE9-7CEE-7999-534B-AB59D361DDD6}"/>
              </a:ext>
            </a:extLst>
          </p:cNvPr>
          <p:cNvSpPr txBox="1"/>
          <p:nvPr/>
        </p:nvSpPr>
        <p:spPr>
          <a:xfrm>
            <a:off x="4438650" y="1434327"/>
            <a:ext cx="1657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path_delay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3D5F9E7-BAD0-6CFE-4BD2-9937124B32E8}"/>
              </a:ext>
            </a:extLst>
          </p:cNvPr>
          <p:cNvSpPr txBox="1"/>
          <p:nvPr/>
        </p:nvSpPr>
        <p:spPr>
          <a:xfrm>
            <a:off x="2599076" y="1084045"/>
            <a:ext cx="620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NBS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8586C38-3BBC-6640-FFB5-FB36B50194E8}"/>
              </a:ext>
            </a:extLst>
          </p:cNvPr>
          <p:cNvSpPr txBox="1"/>
          <p:nvPr/>
        </p:nvSpPr>
        <p:spPr>
          <a:xfrm>
            <a:off x="7127589" y="1153895"/>
            <a:ext cx="620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SPK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19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026D0-90FF-E178-E6AF-E2550800D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A1957155-8369-E943-9716-85D345DC0FEC}"/>
              </a:ext>
            </a:extLst>
          </p:cNvPr>
          <p:cNvSpPr txBox="1"/>
          <p:nvPr/>
        </p:nvSpPr>
        <p:spPr>
          <a:xfrm>
            <a:off x="527050" y="32385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、方案设计</a:t>
            </a:r>
            <a:r>
              <a:rPr lang="en-US" altLang="zh-CN" dirty="0"/>
              <a:t>-</a:t>
            </a:r>
            <a:r>
              <a:rPr lang="zh-CN" altLang="en-US" dirty="0"/>
              <a:t>协议设计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9D7C95-C964-4044-E86F-B12396F41167}"/>
              </a:ext>
            </a:extLst>
          </p:cNvPr>
          <p:cNvSpPr txBox="1"/>
          <p:nvPr/>
        </p:nvSpPr>
        <p:spPr>
          <a:xfrm>
            <a:off x="1434531" y="3837960"/>
            <a:ext cx="8256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根据上面的内容，我们需要协议进行配合，需求如下：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、需要声明设备支持同步，也可以称作延迟控制；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delay_offset</a:t>
            </a:r>
            <a:r>
              <a:rPr lang="zh-CN" altLang="en-US" dirty="0"/>
              <a:t>需要有个范围，太大了会导致设备需要缓存很多数据，内存堪忧；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、既然要校时，则需要告诉设备</a:t>
            </a:r>
            <a:r>
              <a:rPr lang="en-US" altLang="zh-CN" dirty="0"/>
              <a:t>NTP</a:t>
            </a:r>
            <a:r>
              <a:rPr lang="zh-CN" altLang="en-US" dirty="0"/>
              <a:t>服务器地址；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、播放时，需要</a:t>
            </a:r>
            <a:r>
              <a:rPr lang="en-US" altLang="zh-CN" dirty="0"/>
              <a:t>NBS</a:t>
            </a:r>
            <a:r>
              <a:rPr lang="zh-CN" altLang="en-US" dirty="0"/>
              <a:t>告诉我</a:t>
            </a:r>
            <a:r>
              <a:rPr lang="en-US" altLang="zh-CN" dirty="0" err="1"/>
              <a:t>delay_offset</a:t>
            </a:r>
            <a:r>
              <a:rPr lang="zh-CN" altLang="en-US" dirty="0"/>
              <a:t>是多少；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交互流程如图所示：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EC623F-BE4E-3F40-288B-E5BD9AE6D53A}"/>
              </a:ext>
            </a:extLst>
          </p:cNvPr>
          <p:cNvSpPr/>
          <p:nvPr/>
        </p:nvSpPr>
        <p:spPr>
          <a:xfrm>
            <a:off x="1581150" y="1123950"/>
            <a:ext cx="1327150" cy="210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NBS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7B4778-8005-ABEF-9242-8E4E1107C977}"/>
              </a:ext>
            </a:extLst>
          </p:cNvPr>
          <p:cNvSpPr/>
          <p:nvPr/>
        </p:nvSpPr>
        <p:spPr>
          <a:xfrm>
            <a:off x="6661150" y="1123950"/>
            <a:ext cx="1327150" cy="210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SPK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E211C0C-54E2-1A56-6A2B-5683D2B15EF8}"/>
              </a:ext>
            </a:extLst>
          </p:cNvPr>
          <p:cNvCxnSpPr>
            <a:cxnSpLocks/>
          </p:cNvCxnSpPr>
          <p:nvPr/>
        </p:nvCxnSpPr>
        <p:spPr>
          <a:xfrm flipH="1">
            <a:off x="3058512" y="1365250"/>
            <a:ext cx="34883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BC9C056-C54F-572C-7ABA-315CD50C9FFE}"/>
              </a:ext>
            </a:extLst>
          </p:cNvPr>
          <p:cNvCxnSpPr/>
          <p:nvPr/>
        </p:nvCxnSpPr>
        <p:spPr>
          <a:xfrm>
            <a:off x="3130550" y="1971061"/>
            <a:ext cx="3416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7C38B9B-59CA-0F7E-0D1B-649D37E4FEAC}"/>
              </a:ext>
            </a:extLst>
          </p:cNvPr>
          <p:cNvCxnSpPr/>
          <p:nvPr/>
        </p:nvCxnSpPr>
        <p:spPr>
          <a:xfrm>
            <a:off x="3130550" y="3105150"/>
            <a:ext cx="3416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CC7D937-EDA0-55A8-8F9F-3169CF6B86B1}"/>
              </a:ext>
            </a:extLst>
          </p:cNvPr>
          <p:cNvSpPr txBox="1"/>
          <p:nvPr/>
        </p:nvSpPr>
        <p:spPr>
          <a:xfrm>
            <a:off x="3670737" y="929760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Tdcp</a:t>
            </a:r>
            <a:r>
              <a:rPr lang="en-US" altLang="zh-CN" dirty="0"/>
              <a:t> </a:t>
            </a:r>
            <a:r>
              <a:rPr lang="zh-CN" altLang="en-US" dirty="0"/>
              <a:t>获取能力集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419069F-3A3A-22F0-6647-4F3D7A4BF178}"/>
              </a:ext>
            </a:extLst>
          </p:cNvPr>
          <p:cNvSpPr txBox="1"/>
          <p:nvPr/>
        </p:nvSpPr>
        <p:spPr>
          <a:xfrm>
            <a:off x="3466369" y="1592498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Tdcp</a:t>
            </a:r>
            <a:r>
              <a:rPr lang="en-US" altLang="zh-CN" dirty="0"/>
              <a:t> </a:t>
            </a:r>
            <a:r>
              <a:rPr lang="zh-CN" altLang="en-US" dirty="0"/>
              <a:t>设置</a:t>
            </a:r>
            <a:r>
              <a:rPr lang="en-US" altLang="zh-CN" dirty="0" err="1"/>
              <a:t>ntp</a:t>
            </a:r>
            <a:r>
              <a:rPr lang="zh-CN" altLang="en-US" dirty="0"/>
              <a:t>服务器地址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C8CEEF9-C122-3E02-07B0-7EE4EABC6848}"/>
              </a:ext>
            </a:extLst>
          </p:cNvPr>
          <p:cNvCxnSpPr/>
          <p:nvPr/>
        </p:nvCxnSpPr>
        <p:spPr>
          <a:xfrm>
            <a:off x="3130550" y="2590800"/>
            <a:ext cx="34163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1221DE4-332A-4014-9EA0-5CE82FCEF83F}"/>
              </a:ext>
            </a:extLst>
          </p:cNvPr>
          <p:cNvSpPr txBox="1"/>
          <p:nvPr/>
        </p:nvSpPr>
        <p:spPr>
          <a:xfrm>
            <a:off x="4158634" y="220754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Ntp</a:t>
            </a:r>
            <a:r>
              <a:rPr lang="zh-CN" altLang="en-US" dirty="0"/>
              <a:t>校时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6C61EB0-2B64-6C59-6986-D34116E59ACD}"/>
              </a:ext>
            </a:extLst>
          </p:cNvPr>
          <p:cNvSpPr txBox="1"/>
          <p:nvPr/>
        </p:nvSpPr>
        <p:spPr>
          <a:xfrm>
            <a:off x="4007382" y="2742847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任务告知</a:t>
            </a:r>
            <a:r>
              <a:rPr lang="en-US" altLang="zh-CN" dirty="0"/>
              <a:t>offset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55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3116</Words>
  <Application>Microsoft Office PowerPoint</Application>
  <PresentationFormat>宽屏</PresentationFormat>
  <Paragraphs>302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-apple-system</vt:lpstr>
      <vt:lpstr>HuaweiSans</vt:lpstr>
      <vt:lpstr>等线</vt:lpstr>
      <vt:lpstr>等线 Light</vt:lpstr>
      <vt:lpstr>Arial</vt:lpstr>
      <vt:lpstr>Office 主题​​</vt:lpstr>
      <vt:lpstr>同步方案白话文版本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vice liu</dc:creator>
  <cp:lastModifiedBy>vice liu</cp:lastModifiedBy>
  <cp:revision>56</cp:revision>
  <dcterms:created xsi:type="dcterms:W3CDTF">2025-01-04T10:44:00Z</dcterms:created>
  <dcterms:modified xsi:type="dcterms:W3CDTF">2025-01-04T15:48:12Z</dcterms:modified>
</cp:coreProperties>
</file>