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2639" autoAdjust="0"/>
  </p:normalViewPr>
  <p:slideViewPr>
    <p:cSldViewPr snapToGrid="0">
      <p:cViewPr varScale="1">
        <p:scale>
          <a:sx n="90" d="100"/>
          <a:sy n="90" d="100"/>
        </p:scale>
        <p:origin x="10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58DA8-5AF2-4D46-A448-54B1A0515C4B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2C5D7-6EAF-4D97-B60B-26E7DE28F8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771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Note: </a:t>
            </a:r>
            <a:r>
              <a:rPr lang="fr-FR" dirty="0" err="1"/>
              <a:t>When</a:t>
            </a:r>
            <a:r>
              <a:rPr lang="fr-FR" dirty="0"/>
              <a:t> one </a:t>
            </a:r>
            <a:r>
              <a:rPr lang="fr-FR" dirty="0" err="1"/>
              <a:t>accesses</a:t>
            </a:r>
            <a:r>
              <a:rPr lang="fr-FR" dirty="0"/>
              <a:t> </a:t>
            </a:r>
            <a:r>
              <a:rPr lang="fr-FR" dirty="0" err="1"/>
              <a:t>Statista</a:t>
            </a:r>
            <a:r>
              <a:rPr lang="fr-FR" dirty="0"/>
              <a:t>, the General Revenue data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. </a:t>
            </a:r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longer </a:t>
            </a:r>
            <a:r>
              <a:rPr lang="fr-FR" dirty="0" err="1"/>
              <a:t>available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2C5D7-6EAF-4D97-B60B-26E7DE28F85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63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Consecutive</a:t>
            </a:r>
            <a:r>
              <a:rPr lang="fr-FR" dirty="0"/>
              <a:t> ride </a:t>
            </a:r>
            <a:r>
              <a:rPr lang="fr-FR" dirty="0" err="1"/>
              <a:t>retention</a:t>
            </a:r>
            <a:r>
              <a:rPr lang="fr-FR" dirty="0"/>
              <a:t>: how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considered</a:t>
            </a:r>
            <a:r>
              <a:rPr lang="fr-FR" dirty="0"/>
              <a:t>? </a:t>
            </a:r>
            <a:r>
              <a:rPr lang="fr-FR" dirty="0" err="1"/>
              <a:t>Requires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2C5D7-6EAF-4D97-B60B-26E7DE28F85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26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234A5-83D1-4798-8924-395766751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235FDA-3703-4813-9AF0-4541F2DDD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737F99-DAB6-4859-8C60-9FA1D046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8535EA-AAAC-4AA4-8B10-9041BA8D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58A8CE-CEC6-44DE-8451-D9FF65E1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117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C82FB-1C4C-4E85-875D-FDE5F0FA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602644-DE0D-461C-A2E5-576814E8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E0925-ECB7-4E8C-9D38-9DAC4B9C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A14D80-DF61-4602-872F-25EB150F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BF4D61-248C-4DCB-9E00-25C770CC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26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6C56EC-E035-4C1E-8524-AF648828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F27C75-9507-4303-9AA0-82F6CE39C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8115CB-833F-4154-9405-190BF58B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64834B-0B44-4EB9-A19C-C24F998E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F8F941-5CCC-4247-9551-4DB3886B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25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F73EC-DD68-49B0-9B9D-4A75EDF8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522A44-7C35-43B1-8F2A-652DAFE39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4FFB6-1D13-48EA-AD76-E5308499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AEF54C-7D05-43D8-987F-C96619B5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3B946B-2BDD-4E07-A8EA-352CFB82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89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FE828-B060-4250-80DE-2CBB3D03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BC9E34-9DAF-4AC9-ABF5-F4A6F178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DF425-63B0-42C9-960D-2E55CE20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E99F53-DEBD-4B58-BF59-3E320634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5C541-F8A3-40C3-A54E-342BCF9A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30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E188D-9A87-4FED-94EC-75FEC281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8B12F-3155-47F7-BD70-5FC402C9D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AE7D7A-3A1F-4C76-972D-CA12DA6C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2CF6B4-C936-4E66-A70D-D9CCA1E7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BE2BE2-4C8D-446E-9305-21D5568C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02D525-C7C0-4900-B265-E96AB444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72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C519B-94F2-485A-ADE4-02F00FB7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993A1C-470C-4C7C-BFD8-1B0064882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0FC0C0-04F3-4B60-B028-3721E3F22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F2A80B-59AA-4297-B5E5-B6F9CA889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EDB43F-9420-492C-8C0E-BF39B90C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30B881-3BF3-4DCE-BE2C-81EE9DA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4F241C-96C1-4F9C-B121-73FE2088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E41F3E-C2EB-448D-9F67-14390E90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43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D4BB6-C2FB-4A2E-ACDD-9BEF269F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C9F516-69C5-4BCB-81FF-8672C093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7FD1C4-5B0A-458D-A275-386F41E3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8258B5-335E-4E83-A59F-6E4B6009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13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956717-E929-402D-8D5F-7E3D68B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3B8F32-ABF1-46B1-A373-A83F9B05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564178-2C23-4836-9CA6-E8205FB0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15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8CF47B-0710-479C-9791-7F5E1405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27843-7957-42A2-8AB3-13093B4B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003DE0-2D0C-467F-8853-F4CD3526B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FDE934-2281-44B5-BADD-5C684FAA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995580-5E52-4323-8B78-8001AA04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3F9CFE-157C-4088-B4BC-2D027EF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94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D09301-FD6D-4690-8C43-6D905503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A0414E-1DB3-4B9D-8D00-FD82E2A9D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9F1738-E59F-4F4A-8BC8-C44C305FE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ADF8F-88EF-44A5-A444-63AF4586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EF61CA-3A58-4658-BE63-9106AEDA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4D59BE-6D0B-4A57-A7DD-BFA2E29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8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EF3E99-8243-49D3-AD9D-008DE59C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104D2-BE60-4DD9-87AA-FD78F7C18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07438A-E208-40CE-A113-BE3232C06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BAD9B-8049-48B0-85CB-98E3C038C2DC}" type="datetimeFigureOut">
              <a:rPr lang="fr-FR" smtClean="0"/>
              <a:t>29/10/2021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0E9B58-6D10-448D-97B7-35597DACC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606B3-CBD1-4093-BF5E-E699B008B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DF206-596E-4432-9288-38ABED0F43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4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forecasts/409678/taxi-service-revenue-in-the-us" TargetMode="External"/><Relationship Id="rId2" Type="http://schemas.openxmlformats.org/officeDocument/2006/relationships/hyperlink" Target="https://www.statista.com/outlook/mmo/mobility-services/ride-hailing-taxi/united-st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iedmarketresearch.com/taxi-market-A1056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03D5C-5383-45DD-8E77-75C089414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G2M Investment Case </a:t>
            </a:r>
            <a:r>
              <a:rPr lang="fr-FR" dirty="0" err="1"/>
              <a:t>Study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C54639-BACD-4CE5-AE12-A5974DBD2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Virtual </a:t>
            </a:r>
            <a:r>
              <a:rPr lang="fr-FR" dirty="0" err="1"/>
              <a:t>Internship</a:t>
            </a:r>
            <a:endParaRPr lang="fr-FR" dirty="0"/>
          </a:p>
          <a:p>
            <a:r>
              <a:rPr lang="fr-FR" dirty="0"/>
              <a:t>Chow Jun Wei</a:t>
            </a:r>
          </a:p>
          <a:p>
            <a:endParaRPr lang="fr-FR" dirty="0"/>
          </a:p>
          <a:p>
            <a:r>
              <a:rPr lang="fr-FR" dirty="0"/>
              <a:t>26 </a:t>
            </a:r>
            <a:r>
              <a:rPr lang="fr-FR" dirty="0" err="1"/>
              <a:t>Oct</a:t>
            </a:r>
            <a:r>
              <a:rPr lang="fr-FR" dirty="0"/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20018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A7DE02-16DC-42B4-A3F0-492171262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902" y="1105786"/>
            <a:ext cx="9037841" cy="548953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D173527-DCDD-4B0A-8F66-14806E5C26AF}"/>
              </a:ext>
            </a:extLst>
          </p:cNvPr>
          <p:cNvSpPr txBox="1"/>
          <p:nvPr/>
        </p:nvSpPr>
        <p:spPr>
          <a:xfrm>
            <a:off x="973252" y="274789"/>
            <a:ext cx="10245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Consecutive</a:t>
            </a:r>
            <a:r>
              <a:rPr lang="fr-FR" sz="2400" b="1" dirty="0"/>
              <a:t> ride </a:t>
            </a:r>
            <a:r>
              <a:rPr lang="fr-FR" sz="2400" b="1" dirty="0" err="1"/>
              <a:t>retention</a:t>
            </a:r>
            <a:r>
              <a:rPr lang="fr-FR" sz="2400" b="1" dirty="0"/>
              <a:t> </a:t>
            </a:r>
            <a:r>
              <a:rPr lang="fr-FR" sz="2400" b="1" dirty="0" err="1"/>
              <a:t>means</a:t>
            </a:r>
            <a:r>
              <a:rPr lang="fr-FR" sz="2400" b="1" dirty="0"/>
              <a:t> how </a:t>
            </a:r>
            <a:r>
              <a:rPr lang="fr-FR" sz="2400" b="1" dirty="0" err="1"/>
              <a:t>many</a:t>
            </a:r>
            <a:r>
              <a:rPr lang="fr-FR" sz="2400" b="1" dirty="0"/>
              <a:t> </a:t>
            </a:r>
            <a:r>
              <a:rPr lang="fr-FR" sz="2400" b="1" dirty="0" err="1"/>
              <a:t>consecutive</a:t>
            </a:r>
            <a:r>
              <a:rPr lang="fr-FR" sz="2400" b="1" dirty="0"/>
              <a:t> rides the </a:t>
            </a:r>
            <a:r>
              <a:rPr lang="fr-FR" sz="2400" b="1" dirty="0" err="1"/>
              <a:t>customer</a:t>
            </a:r>
            <a:r>
              <a:rPr lang="fr-FR" sz="2400" b="1" dirty="0"/>
              <a:t> </a:t>
            </a:r>
            <a:r>
              <a:rPr lang="fr-FR" sz="2400" b="1" dirty="0" err="1"/>
              <a:t>stays</a:t>
            </a:r>
            <a:r>
              <a:rPr lang="fr-FR" sz="2400" b="1" dirty="0"/>
              <a:t> </a:t>
            </a:r>
            <a:r>
              <a:rPr lang="fr-FR" sz="2400" b="1" dirty="0" err="1"/>
              <a:t>using</a:t>
            </a:r>
            <a:r>
              <a:rPr lang="fr-FR" sz="2400" b="1" dirty="0"/>
              <a:t> a cab, not the total count per cab per </a:t>
            </a:r>
            <a:r>
              <a:rPr lang="fr-FR" sz="2400" b="1" dirty="0" err="1"/>
              <a:t>customer</a:t>
            </a:r>
            <a:r>
              <a:rPr lang="fr-F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71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13DD61-3CAB-429D-B86A-64661E22A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90847"/>
            <a:ext cx="4783269" cy="50086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3CC445-6288-4E37-B9F0-FD272C1C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90846"/>
            <a:ext cx="4805651" cy="49799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79215E5-F0D8-4E3F-8190-20D429AABBF3}"/>
              </a:ext>
            </a:extLst>
          </p:cNvPr>
          <p:cNvSpPr txBox="1"/>
          <p:nvPr/>
        </p:nvSpPr>
        <p:spPr>
          <a:xfrm>
            <a:off x="974872" y="271706"/>
            <a:ext cx="10563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The </a:t>
            </a:r>
            <a:r>
              <a:rPr lang="fr-FR" sz="2400" b="1" dirty="0" err="1"/>
              <a:t>result</a:t>
            </a:r>
            <a:r>
              <a:rPr lang="fr-FR" sz="2400" b="1" dirty="0"/>
              <a:t> </a:t>
            </a:r>
            <a:r>
              <a:rPr lang="fr-FR" sz="2400" b="1" dirty="0" err="1"/>
              <a:t>is</a:t>
            </a:r>
            <a:r>
              <a:rPr lang="fr-FR" sz="2400" b="1" dirty="0"/>
              <a:t> Yellow Cab </a:t>
            </a:r>
            <a:r>
              <a:rPr lang="fr-FR" sz="2400" b="1" dirty="0" err="1"/>
              <a:t>gets</a:t>
            </a:r>
            <a:r>
              <a:rPr lang="fr-FR" sz="2400" b="1" dirty="0"/>
              <a:t> </a:t>
            </a:r>
            <a:r>
              <a:rPr lang="fr-FR" sz="2400" b="1" dirty="0" err="1"/>
              <a:t>higher</a:t>
            </a:r>
            <a:r>
              <a:rPr lang="fr-FR" sz="2400" b="1" dirty="0"/>
              <a:t> </a:t>
            </a:r>
            <a:r>
              <a:rPr lang="fr-FR" sz="2400" b="1" dirty="0" err="1"/>
              <a:t>retention</a:t>
            </a:r>
            <a:r>
              <a:rPr lang="fr-FR" sz="2400" b="1" dirty="0"/>
              <a:t> rate </a:t>
            </a:r>
            <a:r>
              <a:rPr lang="fr-FR" sz="2400" b="1" dirty="0" err="1"/>
              <a:t>than</a:t>
            </a:r>
            <a:r>
              <a:rPr lang="fr-FR" sz="2400" b="1" dirty="0"/>
              <a:t> Pink Cab, </a:t>
            </a:r>
            <a:r>
              <a:rPr lang="fr-FR" sz="2400" b="1" dirty="0" err="1"/>
              <a:t>hence</a:t>
            </a:r>
            <a:r>
              <a:rPr lang="fr-FR" sz="2400" b="1" dirty="0"/>
              <a:t> </a:t>
            </a:r>
            <a:r>
              <a:rPr lang="fr-FR" sz="2400" b="1" dirty="0" err="1"/>
              <a:t>better</a:t>
            </a:r>
            <a:r>
              <a:rPr lang="fr-FR" sz="2400" b="1" dirty="0"/>
              <a:t> for </a:t>
            </a:r>
            <a:r>
              <a:rPr lang="fr-FR" sz="2400" b="1" dirty="0" err="1"/>
              <a:t>investment</a:t>
            </a:r>
            <a:r>
              <a:rPr lang="fr-FR" sz="2400" b="1" dirty="0"/>
              <a:t> </a:t>
            </a:r>
            <a:r>
              <a:rPr lang="fr-FR" sz="2400" b="1" dirty="0" err="1"/>
              <a:t>between</a:t>
            </a:r>
            <a:r>
              <a:rPr lang="fr-FR" sz="2400" b="1" dirty="0"/>
              <a:t> the </a:t>
            </a:r>
            <a:r>
              <a:rPr lang="fr-FR" sz="2400" b="1" dirty="0" err="1"/>
              <a:t>two</a:t>
            </a:r>
            <a:r>
              <a:rPr lang="fr-F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61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2FD919-084D-4E77-96D7-ED5DC0E5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137683"/>
            <a:ext cx="4838694" cy="50559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551C498-EE08-484F-B15D-6D6C10B27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132053"/>
            <a:ext cx="4848570" cy="50559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32B949-262C-4C1A-8574-BC0F9B378DD1}"/>
              </a:ext>
            </a:extLst>
          </p:cNvPr>
          <p:cNvSpPr txBox="1"/>
          <p:nvPr/>
        </p:nvSpPr>
        <p:spPr>
          <a:xfrm>
            <a:off x="1332614" y="301056"/>
            <a:ext cx="9526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Cost</a:t>
            </a:r>
            <a:r>
              <a:rPr lang="fr-FR" sz="2400" b="1" dirty="0"/>
              <a:t> per km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lower</a:t>
            </a:r>
            <a:r>
              <a:rPr lang="fr-FR" sz="2400" b="1" dirty="0"/>
              <a:t> for Pink Cab </a:t>
            </a:r>
            <a:r>
              <a:rPr lang="fr-FR" sz="2400" b="1" dirty="0" err="1"/>
              <a:t>than</a:t>
            </a:r>
            <a:r>
              <a:rPr lang="fr-FR" sz="2400" b="1" dirty="0"/>
              <a:t> Yellow Cab. </a:t>
            </a:r>
            <a:r>
              <a:rPr lang="fr-FR" sz="2400" b="1" dirty="0" err="1"/>
              <a:t>Perhaps</a:t>
            </a:r>
            <a:r>
              <a:rPr lang="fr-FR" sz="2400" b="1" dirty="0"/>
              <a:t> Yellow Cab has </a:t>
            </a:r>
            <a:r>
              <a:rPr lang="fr-FR" sz="2400" b="1" dirty="0" err="1"/>
              <a:t>larger</a:t>
            </a:r>
            <a:r>
              <a:rPr lang="fr-FR" sz="2400" b="1" dirty="0"/>
              <a:t> and more </a:t>
            </a:r>
            <a:r>
              <a:rPr lang="fr-FR" sz="2400" b="1" dirty="0" err="1"/>
              <a:t>luxury</a:t>
            </a:r>
            <a:r>
              <a:rPr lang="fr-FR" sz="2400" b="1" dirty="0"/>
              <a:t> </a:t>
            </a:r>
            <a:r>
              <a:rPr lang="fr-FR" sz="2400" b="1" dirty="0" err="1"/>
              <a:t>vehicles</a:t>
            </a:r>
            <a:r>
              <a:rPr lang="fr-F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82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C04C00-5CB1-4820-88F9-E726E4B8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C04993-1470-4B5B-B241-D7A1E8D5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>
                <a:hlinkClick r:id="rId2"/>
              </a:rPr>
              <a:t>https://www.statista.com/outlook/mmo/mobility-services/ride-hailing-taxi/united-states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>
                <a:hlinkClick r:id="rId3"/>
              </a:rPr>
              <a:t>https://www.statista.com/forecasts/409678/taxi-service-revenue-in-the-us</a:t>
            </a:r>
            <a:r>
              <a:rPr lang="fr-FR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>
                <a:hlinkClick r:id="rId4"/>
              </a:rPr>
              <a:t>https://www.alliedmarketresearch.com/taxi-market-A10565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974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5AA5D1-6A74-4144-9687-AA169034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E01147-6909-4FE7-82DB-E2D4E2C64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To </a:t>
            </a:r>
            <a:r>
              <a:rPr lang="fr-FR" dirty="0" err="1"/>
              <a:t>understand</a:t>
            </a:r>
            <a:r>
              <a:rPr lang="fr-FR" dirty="0"/>
              <a:t> the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deciding</a:t>
            </a:r>
            <a:r>
              <a:rPr lang="fr-FR" dirty="0"/>
              <a:t> on </a:t>
            </a:r>
            <a:r>
              <a:rPr lang="fr-FR" dirty="0" err="1"/>
              <a:t>investing</a:t>
            </a:r>
            <a:r>
              <a:rPr lang="fr-FR" dirty="0"/>
              <a:t> in Cab </a:t>
            </a:r>
            <a:r>
              <a:rPr lang="fr-FR" dirty="0" err="1"/>
              <a:t>industry</a:t>
            </a:r>
            <a:r>
              <a:rPr lang="fr-FR" dirty="0"/>
              <a:t>, and </a:t>
            </a:r>
            <a:r>
              <a:rPr lang="fr-FR" dirty="0" err="1"/>
              <a:t>which</a:t>
            </a:r>
            <a:r>
              <a:rPr lang="fr-FR" dirty="0"/>
              <a:t> to </a:t>
            </a:r>
            <a:r>
              <a:rPr lang="fr-FR" dirty="0" err="1"/>
              <a:t>invest</a:t>
            </a:r>
            <a:r>
              <a:rPr lang="fr-FR" dirty="0"/>
              <a:t> on. </a:t>
            </a:r>
          </a:p>
        </p:txBody>
      </p:sp>
    </p:spTree>
    <p:extLst>
      <p:ext uri="{BB962C8B-B14F-4D97-AF65-F5344CB8AC3E}">
        <p14:creationId xmlns:p14="http://schemas.microsoft.com/office/powerpoint/2010/main" val="2372753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92ACD-2119-46FF-9252-D97FA29F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to note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BC377D-5919-47AD-914D-CE61255E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isn’t</a:t>
            </a:r>
            <a:r>
              <a:rPr lang="fr-FR" dirty="0"/>
              <a:t> as </a:t>
            </a:r>
            <a:r>
              <a:rPr lang="fr-FR" dirty="0" err="1"/>
              <a:t>mentioned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31st </a:t>
            </a:r>
            <a:r>
              <a:rPr lang="fr-FR" dirty="0" err="1"/>
              <a:t>January</a:t>
            </a:r>
            <a:r>
              <a:rPr lang="fr-FR" dirty="0"/>
              <a:t> 2016, </a:t>
            </a:r>
            <a:r>
              <a:rPr lang="fr-FR" b="1" dirty="0"/>
              <a:t>but 1st </a:t>
            </a:r>
            <a:r>
              <a:rPr lang="fr-FR" b="1" dirty="0" err="1"/>
              <a:t>January</a:t>
            </a:r>
            <a:r>
              <a:rPr lang="fr-FR" b="1" dirty="0"/>
              <a:t> 2016</a:t>
            </a:r>
            <a:r>
              <a:rPr lang="fr-FR" dirty="0"/>
              <a:t>. (</a:t>
            </a:r>
            <a:r>
              <a:rPr lang="fr-FR" dirty="0" err="1"/>
              <a:t>found</a:t>
            </a:r>
            <a:r>
              <a:rPr lang="fr-FR" dirty="0"/>
              <a:t> </a:t>
            </a:r>
            <a:r>
              <a:rPr lang="fr-FR" dirty="0" err="1"/>
              <a:t>mismatch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days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and </a:t>
            </a:r>
            <a:r>
              <a:rPr lang="fr-FR" dirty="0" err="1"/>
              <a:t>actual</a:t>
            </a:r>
            <a:r>
              <a:rPr lang="fr-FR" dirty="0"/>
              <a:t>). </a:t>
            </a:r>
          </a:p>
          <a:p>
            <a:r>
              <a:rPr lang="fr-FR" dirty="0"/>
              <a:t>One city (San Francisco)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/>
              <a:t>missing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Cab_Data.csv, </a:t>
            </a:r>
            <a:r>
              <a:rPr lang="fr-FR" dirty="0" err="1"/>
              <a:t>resulting</a:t>
            </a:r>
            <a:r>
              <a:rPr lang="fr-FR" dirty="0"/>
              <a:t> in </a:t>
            </a:r>
            <a:r>
              <a:rPr lang="fr-FR" dirty="0" err="1"/>
              <a:t>inconsistencies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csv files. </a:t>
            </a:r>
          </a:p>
          <a:p>
            <a:r>
              <a:rPr lang="fr-FR" dirty="0"/>
              <a:t>Profit per km </a:t>
            </a:r>
            <a:r>
              <a:rPr lang="fr-FR" dirty="0" err="1"/>
              <a:t>is</a:t>
            </a:r>
            <a:r>
              <a:rPr lang="fr-FR" dirty="0"/>
              <a:t> not fix, </a:t>
            </a:r>
            <a:r>
              <a:rPr lang="fr-FR" dirty="0" err="1"/>
              <a:t>perhaps</a:t>
            </a:r>
            <a:r>
              <a:rPr lang="fr-FR" dirty="0"/>
              <a:t> due to </a:t>
            </a:r>
            <a:r>
              <a:rPr lang="fr-FR" dirty="0" err="1"/>
              <a:t>waiting</a:t>
            </a:r>
            <a:r>
              <a:rPr lang="fr-FR" dirty="0"/>
              <a:t> times. There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negative</a:t>
            </a:r>
            <a:r>
              <a:rPr lang="fr-FR" dirty="0"/>
              <a:t> profit per km,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charged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of </a:t>
            </a:r>
            <a:r>
              <a:rPr lang="fr-FR" dirty="0" err="1"/>
              <a:t>travel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investigate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important </a:t>
            </a:r>
            <a:r>
              <a:rPr lang="fr-FR" dirty="0" err="1"/>
              <a:t>towards</a:t>
            </a:r>
            <a:r>
              <a:rPr lang="fr-FR" dirty="0"/>
              <a:t> the goal.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0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4594-5EEA-40DD-8539-0FDCC390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Is the Cab </a:t>
            </a:r>
            <a:r>
              <a:rPr lang="fr-FR" dirty="0" err="1"/>
              <a:t>Industry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worth</a:t>
            </a:r>
            <a:r>
              <a:rPr lang="fr-FR" dirty="0"/>
              <a:t> </a:t>
            </a:r>
            <a:r>
              <a:rPr lang="fr-FR" dirty="0" err="1"/>
              <a:t>investing</a:t>
            </a:r>
            <a:r>
              <a:rPr lang="fr-FR" dirty="0"/>
              <a:t> 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3D428-26E3-48CD-B771-9DB1180A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, </a:t>
            </a:r>
            <a:r>
              <a:rPr lang="fr-FR" b="1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 Uber, Lyft, </a:t>
            </a:r>
            <a:r>
              <a:rPr lang="fr-FR" dirty="0" err="1"/>
              <a:t>also</a:t>
            </a:r>
            <a:r>
              <a:rPr lang="fr-FR" dirty="0"/>
              <a:t> as Cab </a:t>
            </a:r>
            <a:r>
              <a:rPr lang="fr-FR" dirty="0" err="1"/>
              <a:t>Industry</a:t>
            </a:r>
            <a:r>
              <a:rPr lang="fr-FR" dirty="0"/>
              <a:t>. </a:t>
            </a:r>
            <a:r>
              <a:rPr lang="fr-FR" dirty="0" err="1"/>
              <a:t>Generally</a:t>
            </a:r>
            <a:r>
              <a:rPr lang="fr-FR" dirty="0"/>
              <a:t> </a:t>
            </a:r>
            <a:r>
              <a:rPr lang="fr-FR" dirty="0" err="1"/>
              <a:t>nowadays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</a:t>
            </a:r>
            <a:r>
              <a:rPr lang="fr-FR" dirty="0" err="1"/>
              <a:t>companies</a:t>
            </a:r>
            <a:r>
              <a:rPr lang="fr-FR" dirty="0"/>
              <a:t> are </a:t>
            </a:r>
            <a:r>
              <a:rPr lang="fr-FR" dirty="0" err="1"/>
              <a:t>replacing</a:t>
            </a:r>
            <a:r>
              <a:rPr lang="fr-FR" dirty="0"/>
              <a:t> </a:t>
            </a:r>
            <a:r>
              <a:rPr lang="fr-FR" dirty="0" err="1"/>
              <a:t>general</a:t>
            </a:r>
            <a:r>
              <a:rPr lang="fr-FR" dirty="0"/>
              <a:t> Taxi and Limousine. </a:t>
            </a:r>
          </a:p>
          <a:p>
            <a:r>
              <a:rPr lang="fr-FR" dirty="0" err="1"/>
              <a:t>According</a:t>
            </a:r>
            <a:r>
              <a:rPr lang="fr-FR" dirty="0"/>
              <a:t> to </a:t>
            </a:r>
            <a:r>
              <a:rPr lang="fr-FR" dirty="0" err="1"/>
              <a:t>Statista</a:t>
            </a:r>
            <a:r>
              <a:rPr lang="fr-FR" dirty="0"/>
              <a:t> [1], Revenue </a:t>
            </a:r>
            <a:r>
              <a:rPr lang="fr-FR" dirty="0" err="1"/>
              <a:t>growth</a:t>
            </a:r>
            <a:r>
              <a:rPr lang="fr-FR" dirty="0"/>
              <a:t> continues </a:t>
            </a:r>
            <a:r>
              <a:rPr lang="fr-FR" dirty="0" err="1"/>
              <a:t>rising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Covid </a:t>
            </a:r>
            <a:r>
              <a:rPr lang="fr-FR" dirty="0" err="1"/>
              <a:t>Outbreak</a:t>
            </a:r>
            <a:r>
              <a:rPr lang="fr-FR" dirty="0"/>
              <a:t>. </a:t>
            </a:r>
            <a:r>
              <a:rPr lang="fr-FR" dirty="0" err="1"/>
              <a:t>Afterwards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to </a:t>
            </a:r>
            <a:r>
              <a:rPr lang="fr-FR" dirty="0" err="1"/>
              <a:t>grow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economy</a:t>
            </a:r>
            <a:r>
              <a:rPr lang="fr-FR" dirty="0"/>
              <a:t> </a:t>
            </a:r>
            <a:r>
              <a:rPr lang="fr-FR" dirty="0" err="1"/>
              <a:t>heals</a:t>
            </a:r>
            <a:r>
              <a:rPr lang="fr-FR" dirty="0"/>
              <a:t>. </a:t>
            </a:r>
          </a:p>
          <a:p>
            <a:r>
              <a:rPr lang="fr-FR" dirty="0" err="1"/>
              <a:t>Allied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[2]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expects</a:t>
            </a:r>
            <a:r>
              <a:rPr lang="fr-FR" dirty="0"/>
              <a:t> revenue </a:t>
            </a:r>
            <a:r>
              <a:rPr lang="fr-FR" dirty="0" err="1"/>
              <a:t>growth</a:t>
            </a:r>
            <a:r>
              <a:rPr lang="fr-FR" dirty="0"/>
              <a:t> and </a:t>
            </a:r>
            <a:r>
              <a:rPr lang="fr-FR" dirty="0" err="1"/>
              <a:t>mentioned</a:t>
            </a:r>
            <a:r>
              <a:rPr lang="fr-FR" dirty="0"/>
              <a:t> ride-</a:t>
            </a:r>
            <a:r>
              <a:rPr lang="fr-FR" dirty="0" err="1"/>
              <a:t>hailing</a:t>
            </a:r>
            <a:r>
              <a:rPr lang="fr-FR" dirty="0"/>
              <a:t> and ride-sharing services (Uber, Lyft, </a:t>
            </a:r>
            <a:r>
              <a:rPr lang="fr-FR" dirty="0" err="1"/>
              <a:t>etc</a:t>
            </a:r>
            <a:r>
              <a:rPr lang="fr-FR" dirty="0"/>
              <a:t>) </a:t>
            </a:r>
            <a:r>
              <a:rPr lang="fr-FR" dirty="0" err="1"/>
              <a:t>increase</a:t>
            </a:r>
            <a:r>
              <a:rPr lang="fr-FR" dirty="0"/>
              <a:t> in </a:t>
            </a:r>
            <a:r>
              <a:rPr lang="fr-FR" dirty="0" err="1"/>
              <a:t>demands</a:t>
            </a:r>
            <a:r>
              <a:rPr lang="fr-FR" dirty="0"/>
              <a:t>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49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B33A07ED-C8B9-4DB0-B550-8912A21BF6AA}"/>
              </a:ext>
            </a:extLst>
          </p:cNvPr>
          <p:cNvSpPr txBox="1"/>
          <p:nvPr/>
        </p:nvSpPr>
        <p:spPr>
          <a:xfrm>
            <a:off x="2303904" y="602118"/>
            <a:ext cx="7584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Mean</a:t>
            </a:r>
            <a:r>
              <a:rPr lang="fr-FR" sz="2400" b="1" dirty="0"/>
              <a:t> </a:t>
            </a:r>
            <a:r>
              <a:rPr lang="fr-FR" sz="2400" b="1" dirty="0" err="1"/>
              <a:t>price</a:t>
            </a:r>
            <a:r>
              <a:rPr lang="fr-FR" sz="2400" b="1" dirty="0"/>
              <a:t> </a:t>
            </a:r>
            <a:r>
              <a:rPr lang="fr-FR" sz="2400" b="1" dirty="0" err="1"/>
              <a:t>charged</a:t>
            </a:r>
            <a:r>
              <a:rPr lang="fr-FR" sz="2400" b="1" dirty="0"/>
              <a:t> for Yellow Cab </a:t>
            </a:r>
            <a:r>
              <a:rPr lang="fr-FR" sz="2400" b="1" dirty="0" err="1"/>
              <a:t>is</a:t>
            </a:r>
            <a:r>
              <a:rPr lang="fr-FR" sz="2400" b="1" dirty="0"/>
              <a:t> </a:t>
            </a:r>
            <a:r>
              <a:rPr lang="fr-FR" sz="2400" b="1" dirty="0" err="1"/>
              <a:t>higher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Pink Cab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88504197-3603-468A-8525-3025BA25A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53" y="1063783"/>
            <a:ext cx="8880294" cy="5365363"/>
          </a:xfrm>
        </p:spPr>
      </p:pic>
    </p:spTree>
    <p:extLst>
      <p:ext uri="{BB962C8B-B14F-4D97-AF65-F5344CB8AC3E}">
        <p14:creationId xmlns:p14="http://schemas.microsoft.com/office/powerpoint/2010/main" val="35284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CC2A5B-1692-4C34-A731-921E1759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374" y="414558"/>
            <a:ext cx="5775251" cy="553005"/>
          </a:xfrm>
        </p:spPr>
        <p:txBody>
          <a:bodyPr>
            <a:normAutofit/>
          </a:bodyPr>
          <a:lstStyle/>
          <a:p>
            <a:r>
              <a:rPr lang="fr-FR" sz="2400" b="1" dirty="0" err="1">
                <a:latin typeface="Calibri (Corps)"/>
              </a:rPr>
              <a:t>Mean</a:t>
            </a:r>
            <a:r>
              <a:rPr lang="fr-FR" sz="2400" b="1" dirty="0">
                <a:latin typeface="Calibri (Corps)"/>
              </a:rPr>
              <a:t> </a:t>
            </a:r>
            <a:r>
              <a:rPr lang="fr-FR" sz="2400" b="1" dirty="0" err="1">
                <a:latin typeface="Calibri (Corps)"/>
              </a:rPr>
              <a:t>Income</a:t>
            </a:r>
            <a:r>
              <a:rPr lang="fr-FR" sz="2400" b="1" dirty="0">
                <a:latin typeface="Calibri (Corps)"/>
              </a:rPr>
              <a:t> </a:t>
            </a:r>
            <a:r>
              <a:rPr lang="fr-FR" sz="2400" b="1" dirty="0" err="1">
                <a:latin typeface="Calibri (Corps)"/>
              </a:rPr>
              <a:t>is</a:t>
            </a:r>
            <a:r>
              <a:rPr lang="fr-FR" sz="2400" b="1" dirty="0">
                <a:latin typeface="Calibri (Corps)"/>
              </a:rPr>
              <a:t> </a:t>
            </a:r>
            <a:r>
              <a:rPr lang="fr-FR" sz="2400" b="1" dirty="0" err="1">
                <a:latin typeface="Calibri (Corps)"/>
              </a:rPr>
              <a:t>hence</a:t>
            </a:r>
            <a:r>
              <a:rPr lang="fr-FR" sz="2400" b="1" dirty="0">
                <a:latin typeface="Calibri (Corps)"/>
              </a:rPr>
              <a:t> </a:t>
            </a:r>
            <a:r>
              <a:rPr lang="fr-FR" sz="2400" b="1" dirty="0" err="1">
                <a:latin typeface="Calibri (Corps)"/>
              </a:rPr>
              <a:t>higher</a:t>
            </a:r>
            <a:r>
              <a:rPr lang="fr-FR" sz="2400" b="1" dirty="0">
                <a:latin typeface="Calibri (Corps)"/>
              </a:rPr>
              <a:t> for Yellow Cab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3BB47B6E-023B-4722-B9C9-D3D94DBBC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07" y="967563"/>
            <a:ext cx="8136186" cy="5592725"/>
          </a:xfrm>
        </p:spPr>
      </p:pic>
    </p:spTree>
    <p:extLst>
      <p:ext uri="{BB962C8B-B14F-4D97-AF65-F5344CB8AC3E}">
        <p14:creationId xmlns:p14="http://schemas.microsoft.com/office/powerpoint/2010/main" val="38348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D470619-B0C3-4180-A247-576762EA1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09" y="776178"/>
            <a:ext cx="6254182" cy="600684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69E83F-9508-4728-9C2A-6FEC482CD958}"/>
              </a:ext>
            </a:extLst>
          </p:cNvPr>
          <p:cNvSpPr txBox="1"/>
          <p:nvPr/>
        </p:nvSpPr>
        <p:spPr>
          <a:xfrm>
            <a:off x="2154422" y="314513"/>
            <a:ext cx="788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Some</a:t>
            </a:r>
            <a:r>
              <a:rPr lang="fr-FR" sz="2400" b="1" dirty="0"/>
              <a:t> </a:t>
            </a:r>
            <a:r>
              <a:rPr lang="fr-FR" sz="2400" b="1" dirty="0" err="1"/>
              <a:t>cities</a:t>
            </a:r>
            <a:r>
              <a:rPr lang="fr-FR" sz="2400" b="1" dirty="0"/>
              <a:t> have more percentage of </a:t>
            </a:r>
            <a:r>
              <a:rPr lang="fr-FR" sz="2400" b="1" dirty="0" err="1"/>
              <a:t>users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</a:t>
            </a:r>
            <a:r>
              <a:rPr lang="fr-FR" sz="2400" b="1" dirty="0" err="1"/>
              <a:t>others</a:t>
            </a:r>
            <a:r>
              <a:rPr lang="fr-F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506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2F28E19-5AF7-45F1-91CD-F2A2F8281C47}"/>
              </a:ext>
            </a:extLst>
          </p:cNvPr>
          <p:cNvSpPr txBox="1"/>
          <p:nvPr/>
        </p:nvSpPr>
        <p:spPr>
          <a:xfrm>
            <a:off x="998033" y="241791"/>
            <a:ext cx="10195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Most city have </a:t>
            </a:r>
            <a:r>
              <a:rPr lang="fr-FR" sz="2400" b="1" dirty="0" err="1"/>
              <a:t>approximately</a:t>
            </a:r>
            <a:r>
              <a:rPr lang="fr-FR" sz="2400" b="1" dirty="0"/>
              <a:t> </a:t>
            </a:r>
            <a:r>
              <a:rPr lang="fr-FR" sz="2400" b="1" dirty="0" err="1"/>
              <a:t>equal</a:t>
            </a:r>
            <a:r>
              <a:rPr lang="fr-FR" sz="2400" b="1" dirty="0"/>
              <a:t> </a:t>
            </a:r>
            <a:r>
              <a:rPr lang="fr-FR" sz="2400" b="1" dirty="0" err="1"/>
              <a:t>price</a:t>
            </a:r>
            <a:r>
              <a:rPr lang="fr-FR" sz="2400" b="1" dirty="0"/>
              <a:t> </a:t>
            </a:r>
            <a:r>
              <a:rPr lang="fr-FR" sz="2400" b="1" dirty="0" err="1"/>
              <a:t>charged</a:t>
            </a:r>
            <a:r>
              <a:rPr lang="fr-FR" sz="2400" b="1" dirty="0"/>
              <a:t>, </a:t>
            </a:r>
            <a:r>
              <a:rPr lang="fr-FR" sz="2400" b="1" dirty="0" err="1"/>
              <a:t>though</a:t>
            </a:r>
            <a:r>
              <a:rPr lang="fr-FR" sz="2400" b="1" dirty="0"/>
              <a:t> </a:t>
            </a:r>
            <a:r>
              <a:rPr lang="fr-FR" sz="2400" b="1" dirty="0" err="1"/>
              <a:t>higher</a:t>
            </a:r>
            <a:r>
              <a:rPr lang="fr-FR" sz="2400" b="1" dirty="0"/>
              <a:t> for New York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E96F73F9-90D7-483D-AE2A-AEDD3C781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21" y="703456"/>
            <a:ext cx="6517757" cy="6075876"/>
          </a:xfrm>
        </p:spPr>
      </p:pic>
    </p:spTree>
    <p:extLst>
      <p:ext uri="{BB962C8B-B14F-4D97-AF65-F5344CB8AC3E}">
        <p14:creationId xmlns:p14="http://schemas.microsoft.com/office/powerpoint/2010/main" val="389000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CE140A6-BA3F-4971-AFED-5418F9F22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62346"/>
            <a:ext cx="4619649" cy="4836932"/>
          </a:xfrm>
          <a:prstGeom prst="rect">
            <a:avLst/>
          </a:prstGeom>
        </p:spPr>
      </p:pic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8FC9A06-C0CF-46D9-B16A-AE8146A2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362345"/>
            <a:ext cx="4619650" cy="483693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32D297C-7524-4346-9790-D1D3612FB3B4}"/>
              </a:ext>
            </a:extLst>
          </p:cNvPr>
          <p:cNvSpPr txBox="1"/>
          <p:nvPr/>
        </p:nvSpPr>
        <p:spPr>
          <a:xfrm>
            <a:off x="2218496" y="658722"/>
            <a:ext cx="775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Customers</a:t>
            </a:r>
            <a:r>
              <a:rPr lang="fr-FR" sz="2400" b="1" dirty="0"/>
              <a:t> for the </a:t>
            </a:r>
            <a:r>
              <a:rPr lang="fr-FR" sz="2400" b="1" dirty="0" err="1"/>
              <a:t>survey</a:t>
            </a:r>
            <a:r>
              <a:rPr lang="fr-FR" sz="2400" b="1" dirty="0"/>
              <a:t> are </a:t>
            </a:r>
            <a:r>
              <a:rPr lang="fr-FR" sz="2400" b="1" dirty="0" err="1"/>
              <a:t>taken</a:t>
            </a:r>
            <a:r>
              <a:rPr lang="fr-FR" sz="2400" b="1" dirty="0"/>
              <a:t> </a:t>
            </a:r>
            <a:r>
              <a:rPr lang="fr-FR" sz="2400" b="1" dirty="0" err="1"/>
              <a:t>from</a:t>
            </a:r>
            <a:r>
              <a:rPr lang="fr-FR" sz="2400" b="1" dirty="0"/>
              <a:t> </a:t>
            </a:r>
            <a:r>
              <a:rPr lang="fr-FR" sz="2400" b="1" dirty="0" err="1"/>
              <a:t>younger</a:t>
            </a:r>
            <a:r>
              <a:rPr lang="fr-FR" sz="2400" b="1" dirty="0"/>
              <a:t> </a:t>
            </a:r>
            <a:r>
              <a:rPr lang="fr-FR" sz="2400" b="1" dirty="0" err="1"/>
              <a:t>age</a:t>
            </a:r>
            <a:r>
              <a:rPr lang="fr-FR" sz="2400" b="1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41697001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409</Words>
  <Application>Microsoft Office PowerPoint</Application>
  <PresentationFormat>Grand écran</PresentationFormat>
  <Paragraphs>34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Calibri (Corps)</vt:lpstr>
      <vt:lpstr>Arial</vt:lpstr>
      <vt:lpstr>Calibri</vt:lpstr>
      <vt:lpstr>Calibri Light</vt:lpstr>
      <vt:lpstr>Thème Office</vt:lpstr>
      <vt:lpstr>G2M Investment Case Study</vt:lpstr>
      <vt:lpstr>Goal</vt:lpstr>
      <vt:lpstr>Some things to note</vt:lpstr>
      <vt:lpstr>Is the Cab Industry even worth investing on?</vt:lpstr>
      <vt:lpstr>Présentation PowerPoint</vt:lpstr>
      <vt:lpstr>Mean Income is hence higher for Yellow Cab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G2M Investment Case Study</dc:title>
  <dc:creator>Chow, Jun Wei</dc:creator>
  <cp:lastModifiedBy>Chow, Jun Wei</cp:lastModifiedBy>
  <cp:revision>8</cp:revision>
  <dcterms:created xsi:type="dcterms:W3CDTF">2021-10-26T06:15:54Z</dcterms:created>
  <dcterms:modified xsi:type="dcterms:W3CDTF">2021-10-29T01:51:53Z</dcterms:modified>
</cp:coreProperties>
</file>