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1" autoAdjust="0"/>
    <p:restoredTop sz="96301" autoAdjust="0"/>
  </p:normalViewPr>
  <p:slideViewPr>
    <p:cSldViewPr snapToGrid="0">
      <p:cViewPr varScale="1">
        <p:scale>
          <a:sx n="90" d="100"/>
          <a:sy n="90" d="100"/>
        </p:scale>
        <p:origin x="66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shuseth.blog/2018/09/12/awd-lstm-explanation-understanding-language-mode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perswithcode.com/sota/text-classification-on-20ne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6957674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Final Project Report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Chow Jun Wei and </a:t>
            </a:r>
            <a:r>
              <a:rPr lang="en-US" sz="4000" dirty="0" err="1">
                <a:solidFill>
                  <a:schemeClr val="bg1"/>
                </a:solidFill>
              </a:rPr>
              <a:t>Esraa</a:t>
            </a:r>
            <a:r>
              <a:rPr lang="en-US" sz="4000" dirty="0">
                <a:solidFill>
                  <a:schemeClr val="bg1"/>
                </a:solidFill>
              </a:rPr>
              <a:t> Sultan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24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fr-FR" sz="3200" dirty="0"/>
              <a:t>No </a:t>
            </a:r>
            <a:r>
              <a:rPr lang="fr-FR" sz="3200" dirty="0" err="1"/>
              <a:t>requirements</a:t>
            </a:r>
            <a:r>
              <a:rPr lang="fr-FR" sz="3200" dirty="0"/>
              <a:t> on black-box or non-black-box model </a:t>
            </a:r>
            <a:r>
              <a:rPr lang="fr-FR" sz="3200" dirty="0" err="1"/>
              <a:t>based</a:t>
            </a:r>
            <a:r>
              <a:rPr lang="fr-FR" sz="3200" dirty="0"/>
              <a:t> on business </a:t>
            </a:r>
            <a:r>
              <a:rPr lang="fr-FR" sz="3200" dirty="0" err="1"/>
              <a:t>requirements</a:t>
            </a:r>
            <a:r>
              <a:rPr lang="fr-FR" sz="3200" dirty="0"/>
              <a:t>, as long as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gives</a:t>
            </a:r>
            <a:r>
              <a:rPr lang="fr-FR" sz="3200" dirty="0"/>
              <a:t> good </a:t>
            </a:r>
            <a:r>
              <a:rPr lang="fr-FR" sz="3200" dirty="0" err="1"/>
              <a:t>results</a:t>
            </a:r>
            <a:r>
              <a:rPr lang="fr-FR" sz="3200" dirty="0"/>
              <a:t>.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Cleaning Data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 err="1"/>
              <a:t>Thresholding</a:t>
            </a:r>
            <a:r>
              <a:rPr lang="fr-FR" sz="7200" dirty="0"/>
              <a:t> line </a:t>
            </a:r>
            <a:r>
              <a:rPr lang="fr-FR" sz="7200" dirty="0" err="1"/>
              <a:t>number</a:t>
            </a:r>
            <a:r>
              <a:rPr lang="fr-FR" sz="7200" dirty="0"/>
              <a:t>: picking </a:t>
            </a:r>
            <a:r>
              <a:rPr lang="fr-FR" sz="7200" dirty="0" err="1"/>
              <a:t>only</a:t>
            </a:r>
            <a:r>
              <a:rPr lang="fr-FR" sz="7200" dirty="0"/>
              <a:t> </a:t>
            </a:r>
            <a:r>
              <a:rPr lang="fr-FR" sz="7200" dirty="0" err="1"/>
              <a:t>those</a:t>
            </a:r>
            <a:r>
              <a:rPr lang="fr-FR" sz="7200" dirty="0"/>
              <a:t> data </a:t>
            </a:r>
            <a:r>
              <a:rPr lang="fr-FR" sz="7200" dirty="0" err="1"/>
              <a:t>that</a:t>
            </a:r>
            <a:r>
              <a:rPr lang="fr-FR" sz="7200" dirty="0"/>
              <a:t> are </a:t>
            </a:r>
            <a:r>
              <a:rPr lang="fr-FR" sz="7200" dirty="0" err="1"/>
              <a:t>larger</a:t>
            </a:r>
            <a:r>
              <a:rPr lang="fr-FR" sz="7200" dirty="0"/>
              <a:t> </a:t>
            </a:r>
            <a:r>
              <a:rPr lang="fr-FR" sz="7200" dirty="0" err="1"/>
              <a:t>than</a:t>
            </a:r>
            <a:r>
              <a:rPr lang="fr-FR" sz="7200" dirty="0"/>
              <a:t> a certain line </a:t>
            </a:r>
            <a:r>
              <a:rPr lang="fr-FR" sz="7200" dirty="0" err="1"/>
              <a:t>number</a:t>
            </a:r>
            <a:r>
              <a:rPr lang="fr-FR" sz="7200" dirty="0"/>
              <a:t>. </a:t>
            </a:r>
            <a:r>
              <a:rPr lang="fr-FR" sz="7200" dirty="0" err="1"/>
              <a:t>We</a:t>
            </a:r>
            <a:r>
              <a:rPr lang="fr-FR" sz="7200" dirty="0"/>
              <a:t> use 7 </a:t>
            </a:r>
            <a:r>
              <a:rPr lang="fr-FR" sz="7200" dirty="0" err="1"/>
              <a:t>lines</a:t>
            </a:r>
            <a:r>
              <a:rPr lang="fr-FR" sz="7200" dirty="0"/>
              <a:t> as </a:t>
            </a:r>
            <a:r>
              <a:rPr lang="fr-FR" sz="7200" dirty="0" err="1"/>
              <a:t>threshold</a:t>
            </a:r>
            <a:r>
              <a:rPr lang="fr-FR" sz="7200" dirty="0"/>
              <a:t> (</a:t>
            </a:r>
            <a:r>
              <a:rPr lang="fr-FR" sz="7200" dirty="0" err="1"/>
              <a:t>excluding</a:t>
            </a:r>
            <a:r>
              <a:rPr lang="fr-FR" sz="7200" dirty="0"/>
              <a:t> extra </a:t>
            </a:r>
            <a:r>
              <a:rPr lang="fr-FR" sz="7200" dirty="0" err="1"/>
              <a:t>newlines</a:t>
            </a:r>
            <a:r>
              <a:rPr lang="fr-FR" sz="7200" dirty="0"/>
              <a:t>).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OOV article </a:t>
            </a:r>
            <a:r>
              <a:rPr lang="fr-FR" sz="7200" dirty="0" err="1"/>
              <a:t>removal</a:t>
            </a:r>
            <a:r>
              <a:rPr lang="fr-FR" sz="7200" dirty="0"/>
              <a:t>: </a:t>
            </a:r>
            <a:r>
              <a:rPr lang="fr-FR" sz="7200" dirty="0" err="1"/>
              <a:t>remove</a:t>
            </a:r>
            <a:r>
              <a:rPr lang="fr-FR" sz="7200" dirty="0"/>
              <a:t> all articles </a:t>
            </a:r>
            <a:r>
              <a:rPr lang="fr-FR" sz="7200" dirty="0" err="1"/>
              <a:t>with</a:t>
            </a:r>
            <a:r>
              <a:rPr lang="fr-FR" sz="7200" dirty="0"/>
              <a:t> OOV </a:t>
            </a:r>
            <a:r>
              <a:rPr lang="fr-FR" sz="7200" dirty="0" err="1"/>
              <a:t>occupying</a:t>
            </a:r>
            <a:r>
              <a:rPr lang="fr-FR" sz="7200" dirty="0"/>
              <a:t> more </a:t>
            </a:r>
            <a:r>
              <a:rPr lang="fr-FR" sz="7200" dirty="0" err="1"/>
              <a:t>than</a:t>
            </a:r>
            <a:r>
              <a:rPr lang="fr-FR" sz="7200" dirty="0"/>
              <a:t> </a:t>
            </a:r>
            <a:r>
              <a:rPr lang="fr-FR" sz="7200" dirty="0" err="1"/>
              <a:t>threshold</a:t>
            </a:r>
            <a:r>
              <a:rPr lang="fr-FR" sz="7200" dirty="0"/>
              <a:t> percentage of data. </a:t>
            </a:r>
            <a:r>
              <a:rPr lang="fr-FR" sz="7200" dirty="0" err="1"/>
              <a:t>We</a:t>
            </a:r>
            <a:r>
              <a:rPr lang="fr-FR" sz="7200" dirty="0"/>
              <a:t> use 10%.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Regex </a:t>
            </a:r>
            <a:r>
              <a:rPr lang="fr-FR" sz="7200" dirty="0" err="1"/>
              <a:t>cleaning</a:t>
            </a:r>
            <a:r>
              <a:rPr lang="fr-FR" sz="7200" dirty="0"/>
              <a:t> of data.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 err="1"/>
              <a:t>Spelling</a:t>
            </a:r>
            <a:r>
              <a:rPr lang="fr-FR" sz="7200" dirty="0"/>
              <a:t> </a:t>
            </a:r>
            <a:r>
              <a:rPr lang="fr-FR" sz="7200" dirty="0" err="1"/>
              <a:t>mistakes</a:t>
            </a:r>
            <a:r>
              <a:rPr lang="fr-FR" sz="7200" dirty="0"/>
              <a:t> </a:t>
            </a:r>
            <a:r>
              <a:rPr lang="fr-FR" sz="7200" dirty="0" err="1"/>
              <a:t>cleaning</a:t>
            </a:r>
            <a:r>
              <a:rPr lang="fr-FR" sz="7200" dirty="0"/>
              <a:t>: clean </a:t>
            </a:r>
            <a:r>
              <a:rPr lang="fr-FR" sz="7200" dirty="0" err="1"/>
              <a:t>those</a:t>
            </a:r>
            <a:r>
              <a:rPr lang="fr-FR" sz="7200" dirty="0"/>
              <a:t> </a:t>
            </a:r>
            <a:r>
              <a:rPr lang="fr-FR" sz="7200" dirty="0" err="1"/>
              <a:t>we</a:t>
            </a:r>
            <a:r>
              <a:rPr lang="fr-FR" sz="7200" dirty="0"/>
              <a:t> </a:t>
            </a:r>
            <a:r>
              <a:rPr lang="fr-FR" sz="7200" dirty="0" err="1"/>
              <a:t>saw</a:t>
            </a:r>
            <a:r>
              <a:rPr lang="fr-FR" sz="7200" dirty="0"/>
              <a:t> </a:t>
            </a:r>
            <a:r>
              <a:rPr lang="fr-FR" sz="7200" dirty="0" err="1"/>
              <a:t>mistakes</a:t>
            </a:r>
            <a:r>
              <a:rPr lang="fr-FR" sz="7200" dirty="0"/>
              <a:t> in. </a:t>
            </a:r>
            <a:r>
              <a:rPr lang="fr-FR" sz="7200" dirty="0" err="1"/>
              <a:t>Unfortunately</a:t>
            </a:r>
            <a:r>
              <a:rPr lang="fr-FR" sz="7200" dirty="0"/>
              <a:t> </a:t>
            </a:r>
            <a:r>
              <a:rPr lang="fr-FR" sz="7200" dirty="0" err="1"/>
              <a:t>they’re</a:t>
            </a:r>
            <a:r>
              <a:rPr lang="fr-FR" sz="7200" dirty="0"/>
              <a:t> not </a:t>
            </a:r>
            <a:r>
              <a:rPr lang="fr-FR" sz="7200" dirty="0" err="1"/>
              <a:t>necessarily</a:t>
            </a:r>
            <a:r>
              <a:rPr lang="fr-FR" sz="7200" dirty="0"/>
              <a:t> all the </a:t>
            </a:r>
            <a:r>
              <a:rPr lang="fr-FR" sz="7200" dirty="0" err="1"/>
              <a:t>mistakes</a:t>
            </a:r>
            <a:r>
              <a:rPr lang="fr-FR" sz="7200" dirty="0"/>
              <a:t> made in the files.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7200" dirty="0"/>
              <a:t>British to American </a:t>
            </a:r>
            <a:r>
              <a:rPr lang="fr-FR" sz="7200" dirty="0" err="1"/>
              <a:t>english</a:t>
            </a:r>
            <a:r>
              <a:rPr lang="fr-FR" sz="7200" dirty="0"/>
              <a:t>: « </a:t>
            </a:r>
            <a:r>
              <a:rPr lang="fr-FR" sz="7200" dirty="0" err="1"/>
              <a:t>color</a:t>
            </a:r>
            <a:r>
              <a:rPr lang="fr-FR" sz="7200" dirty="0"/>
              <a:t> » and « </a:t>
            </a:r>
            <a:r>
              <a:rPr lang="fr-FR" sz="7200" dirty="0" err="1"/>
              <a:t>colour</a:t>
            </a:r>
            <a:r>
              <a:rPr lang="fr-FR" sz="7200" dirty="0"/>
              <a:t> » </a:t>
            </a:r>
            <a:r>
              <a:rPr lang="fr-FR" sz="7200" dirty="0" err="1"/>
              <a:t>should</a:t>
            </a:r>
            <a:r>
              <a:rPr lang="fr-FR" sz="7200" dirty="0"/>
              <a:t> have the </a:t>
            </a:r>
            <a:r>
              <a:rPr lang="fr-FR" sz="7200" dirty="0" err="1"/>
              <a:t>same</a:t>
            </a:r>
            <a:r>
              <a:rPr lang="fr-FR" sz="7200" dirty="0"/>
              <a:t> </a:t>
            </a:r>
            <a:r>
              <a:rPr lang="fr-FR" sz="7200" dirty="0" err="1"/>
              <a:t>meaning</a:t>
            </a:r>
            <a:r>
              <a:rPr lang="fr-FR" sz="7200" dirty="0"/>
              <a:t> </a:t>
            </a:r>
            <a:r>
              <a:rPr lang="fr-FR" sz="7200" dirty="0" err="1"/>
              <a:t>with</a:t>
            </a:r>
            <a:r>
              <a:rPr lang="fr-FR" sz="7200" dirty="0"/>
              <a:t> </a:t>
            </a:r>
            <a:r>
              <a:rPr lang="fr-FR" sz="7200" dirty="0" err="1"/>
              <a:t>same</a:t>
            </a:r>
            <a:r>
              <a:rPr lang="fr-FR" sz="7200" dirty="0"/>
              <a:t> </a:t>
            </a:r>
            <a:r>
              <a:rPr lang="fr-FR" sz="7200" dirty="0" err="1"/>
              <a:t>embeddings</a:t>
            </a:r>
            <a:r>
              <a:rPr lang="fr-FR" sz="7200" dirty="0"/>
              <a:t>, </a:t>
            </a:r>
            <a:r>
              <a:rPr lang="fr-FR" sz="7200" dirty="0" err="1"/>
              <a:t>so</a:t>
            </a:r>
            <a:r>
              <a:rPr lang="fr-FR" sz="7200" dirty="0"/>
              <a:t> </a:t>
            </a:r>
            <a:r>
              <a:rPr lang="fr-FR" sz="7200" dirty="0" err="1"/>
              <a:t>convert</a:t>
            </a:r>
            <a:r>
              <a:rPr lang="fr-FR" sz="7200" dirty="0"/>
              <a:t> </a:t>
            </a:r>
            <a:r>
              <a:rPr lang="fr-FR" sz="7200" dirty="0" err="1"/>
              <a:t>everything</a:t>
            </a:r>
            <a:r>
              <a:rPr lang="fr-FR" sz="7200" dirty="0"/>
              <a:t> </a:t>
            </a:r>
            <a:r>
              <a:rPr lang="fr-FR" sz="7200" dirty="0" err="1"/>
              <a:t>that</a:t>
            </a:r>
            <a:r>
              <a:rPr lang="fr-FR" sz="7200" dirty="0"/>
              <a:t> </a:t>
            </a:r>
            <a:r>
              <a:rPr lang="fr-FR" sz="7200" dirty="0" err="1"/>
              <a:t>conflicts</a:t>
            </a:r>
            <a:r>
              <a:rPr lang="fr-FR" sz="7200" dirty="0"/>
              <a:t> to one of </a:t>
            </a:r>
            <a:r>
              <a:rPr lang="fr-FR" sz="7200" dirty="0" err="1"/>
              <a:t>it</a:t>
            </a:r>
            <a:r>
              <a:rPr lang="fr-FR" sz="7200" dirty="0"/>
              <a:t>. 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Model: AWD-LSTM[1]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/>
              <a:t>Uses </a:t>
            </a:r>
            <a:r>
              <a:rPr lang="fr-FR" sz="2900" dirty="0" err="1"/>
              <a:t>DropConnect</a:t>
            </a:r>
            <a:r>
              <a:rPr lang="fr-FR" sz="2900" dirty="0"/>
              <a:t> and a variant of </a:t>
            </a:r>
            <a:r>
              <a:rPr lang="fr-FR" sz="2900" dirty="0" err="1"/>
              <a:t>Average</a:t>
            </a:r>
            <a:r>
              <a:rPr lang="fr-FR" sz="2900" dirty="0"/>
              <a:t>-SGD (NT-ASGD) </a:t>
            </a:r>
            <a:r>
              <a:rPr lang="fr-FR" sz="2900" dirty="0" err="1"/>
              <a:t>along</a:t>
            </a:r>
            <a:r>
              <a:rPr lang="fr-FR" sz="2900" dirty="0"/>
              <a:t> </a:t>
            </a:r>
            <a:r>
              <a:rPr lang="fr-FR" sz="2900" dirty="0" err="1"/>
              <a:t>with</a:t>
            </a:r>
            <a:r>
              <a:rPr lang="fr-FR" sz="2900" dirty="0"/>
              <a:t> </a:t>
            </a:r>
            <a:r>
              <a:rPr lang="fr-FR" sz="2900" dirty="0" err="1"/>
              <a:t>several</a:t>
            </a:r>
            <a:r>
              <a:rPr lang="fr-FR" sz="2900" dirty="0"/>
              <a:t> </a:t>
            </a:r>
            <a:r>
              <a:rPr lang="fr-FR" sz="2900" dirty="0" err="1"/>
              <a:t>other</a:t>
            </a:r>
            <a:r>
              <a:rPr lang="fr-FR" sz="2900" dirty="0"/>
              <a:t> </a:t>
            </a:r>
            <a:r>
              <a:rPr lang="fr-FR" sz="2900" dirty="0" err="1"/>
              <a:t>regularization</a:t>
            </a:r>
            <a:r>
              <a:rPr lang="fr-FR" sz="2900" dirty="0"/>
              <a:t> techniques.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/>
              <a:t>Default of </a:t>
            </a:r>
            <a:r>
              <a:rPr lang="fr-FR" sz="2900" dirty="0" err="1"/>
              <a:t>fastai’s</a:t>
            </a:r>
            <a:r>
              <a:rPr lang="fr-FR" sz="2900" dirty="0"/>
              <a:t> NLP model and </a:t>
            </a:r>
            <a:r>
              <a:rPr lang="fr-FR" sz="2900" dirty="0" err="1"/>
              <a:t>was</a:t>
            </a:r>
            <a:r>
              <a:rPr lang="fr-FR" sz="2900" dirty="0"/>
              <a:t> state of the art </a:t>
            </a:r>
            <a:r>
              <a:rPr lang="fr-FR" sz="2900" dirty="0" err="1"/>
              <a:t>three</a:t>
            </a:r>
            <a:r>
              <a:rPr lang="fr-FR" sz="2900" dirty="0"/>
              <a:t> </a:t>
            </a:r>
            <a:r>
              <a:rPr lang="fr-FR" sz="2900" dirty="0" err="1"/>
              <a:t>years</a:t>
            </a:r>
            <a:r>
              <a:rPr lang="fr-FR" sz="2900" dirty="0"/>
              <a:t> </a:t>
            </a:r>
            <a:r>
              <a:rPr lang="fr-FR" sz="2900" dirty="0" err="1"/>
              <a:t>ago</a:t>
            </a:r>
            <a:r>
              <a:rPr lang="fr-FR" sz="2900" dirty="0"/>
              <a:t>, </a:t>
            </a:r>
            <a:r>
              <a:rPr lang="fr-FR" sz="2900" dirty="0" err="1"/>
              <a:t>giving</a:t>
            </a:r>
            <a:r>
              <a:rPr lang="fr-FR" sz="2900" dirty="0"/>
              <a:t> acceptable </a:t>
            </a:r>
            <a:r>
              <a:rPr lang="fr-FR" sz="2900" dirty="0" err="1"/>
              <a:t>results</a:t>
            </a:r>
            <a:r>
              <a:rPr lang="fr-FR" sz="2900" dirty="0"/>
              <a:t>. 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0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Training Method: </a:t>
            </a:r>
            <a:r>
              <a:rPr lang="en-US" b="1" dirty="0" err="1">
                <a:solidFill>
                  <a:srgbClr val="FF6600"/>
                </a:solidFill>
              </a:rPr>
              <a:t>ULMFiT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 err="1"/>
              <a:t>Three</a:t>
            </a:r>
            <a:r>
              <a:rPr lang="fr-FR" sz="2900" dirty="0"/>
              <a:t> </a:t>
            </a:r>
            <a:r>
              <a:rPr lang="fr-FR" sz="2900" dirty="0" err="1"/>
              <a:t>steps</a:t>
            </a:r>
            <a:r>
              <a:rPr lang="fr-FR" sz="2900" dirty="0"/>
              <a:t> for </a:t>
            </a:r>
            <a:r>
              <a:rPr lang="fr-FR" sz="2900" dirty="0" err="1"/>
              <a:t>ULMFiT</a:t>
            </a:r>
            <a:r>
              <a:rPr lang="fr-FR" sz="2900" dirty="0"/>
              <a:t> 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/>
              <a:t>AWD-LSTM </a:t>
            </a:r>
            <a:r>
              <a:rPr lang="fr-FR" sz="2900" dirty="0" err="1"/>
              <a:t>pretrained</a:t>
            </a:r>
            <a:r>
              <a:rPr lang="fr-FR" sz="2900" dirty="0"/>
              <a:t> on WikiText-103 corpus (made </a:t>
            </a:r>
            <a:r>
              <a:rPr lang="fr-FR" sz="2900" dirty="0" err="1"/>
              <a:t>available</a:t>
            </a:r>
            <a:r>
              <a:rPr lang="fr-FR" sz="2900" dirty="0"/>
              <a:t> </a:t>
            </a:r>
            <a:r>
              <a:rPr lang="fr-FR" sz="2900" dirty="0" err="1"/>
              <a:t>already</a:t>
            </a:r>
            <a:r>
              <a:rPr lang="fr-FR" sz="2900" dirty="0"/>
              <a:t>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/>
              <a:t>(</a:t>
            </a:r>
            <a:r>
              <a:rPr lang="fr-FR" sz="2900" b="1" dirty="0" err="1"/>
              <a:t>Pretraining</a:t>
            </a:r>
            <a:r>
              <a:rPr lang="fr-FR" sz="2900" b="1" dirty="0"/>
              <a:t> stage</a:t>
            </a:r>
            <a:r>
              <a:rPr lang="fr-FR" sz="2900" dirty="0"/>
              <a:t>) Transfer </a:t>
            </a:r>
            <a:r>
              <a:rPr lang="fr-FR" sz="2900" dirty="0" err="1"/>
              <a:t>learning</a:t>
            </a:r>
            <a:r>
              <a:rPr lang="fr-FR" sz="2900" dirty="0"/>
              <a:t> to </a:t>
            </a:r>
            <a:r>
              <a:rPr lang="fr-FR" sz="2900" dirty="0" err="1"/>
              <a:t>your</a:t>
            </a:r>
            <a:r>
              <a:rPr lang="fr-FR" sz="2900" dirty="0"/>
              <a:t> corpus of </a:t>
            </a:r>
            <a:r>
              <a:rPr lang="fr-FR" sz="2900" dirty="0" err="1"/>
              <a:t>words</a:t>
            </a:r>
            <a:r>
              <a:rPr lang="fr-FR" sz="2900" dirty="0"/>
              <a:t> (corpus </a:t>
            </a:r>
            <a:r>
              <a:rPr lang="fr-FR" sz="2900" dirty="0" err="1"/>
              <a:t>predict</a:t>
            </a:r>
            <a:r>
              <a:rPr lang="fr-FR" sz="2900" dirty="0"/>
              <a:t> </a:t>
            </a:r>
            <a:r>
              <a:rPr lang="fr-FR" sz="2900" dirty="0" err="1"/>
              <a:t>what</a:t>
            </a:r>
            <a:r>
              <a:rPr lang="fr-FR" sz="2900" dirty="0"/>
              <a:t> the </a:t>
            </a:r>
            <a:r>
              <a:rPr lang="fr-FR" sz="2900" dirty="0" err="1"/>
              <a:t>next</a:t>
            </a:r>
            <a:r>
              <a:rPr lang="fr-FR" sz="2900" dirty="0"/>
              <a:t> </a:t>
            </a:r>
            <a:r>
              <a:rPr lang="fr-FR" sz="2900" dirty="0" err="1"/>
              <a:t>word</a:t>
            </a:r>
            <a:r>
              <a:rPr lang="fr-FR" sz="2900" dirty="0"/>
              <a:t> </a:t>
            </a:r>
            <a:r>
              <a:rPr lang="fr-FR" sz="2900" dirty="0" err="1"/>
              <a:t>is</a:t>
            </a:r>
            <a:r>
              <a:rPr lang="fr-FR" sz="2900" dirty="0"/>
              <a:t>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900" dirty="0" err="1"/>
              <a:t>Remove</a:t>
            </a:r>
            <a:r>
              <a:rPr lang="fr-FR" sz="2900" dirty="0"/>
              <a:t> the </a:t>
            </a:r>
            <a:r>
              <a:rPr lang="fr-FR" sz="2900" dirty="0" err="1"/>
              <a:t>head</a:t>
            </a:r>
            <a:r>
              <a:rPr lang="fr-FR" sz="2900" dirty="0"/>
              <a:t> and replace </a:t>
            </a:r>
            <a:r>
              <a:rPr lang="fr-FR" sz="2900" dirty="0" err="1"/>
              <a:t>it</a:t>
            </a:r>
            <a:r>
              <a:rPr lang="fr-FR" sz="2900" dirty="0"/>
              <a:t> </a:t>
            </a:r>
            <a:r>
              <a:rPr lang="fr-FR" sz="2900" dirty="0" err="1"/>
              <a:t>with</a:t>
            </a:r>
            <a:r>
              <a:rPr lang="fr-FR" sz="2900" dirty="0"/>
              <a:t> classification </a:t>
            </a:r>
            <a:r>
              <a:rPr lang="fr-FR" sz="2900" dirty="0" err="1"/>
              <a:t>head</a:t>
            </a:r>
            <a:r>
              <a:rPr lang="fr-FR" sz="2900" dirty="0"/>
              <a:t>, and train for classification </a:t>
            </a:r>
            <a:r>
              <a:rPr lang="fr-FR" sz="2900" dirty="0" err="1"/>
              <a:t>task</a:t>
            </a:r>
            <a:r>
              <a:rPr lang="fr-FR" sz="2900" dirty="0"/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Pretraining Stage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7274" y="0"/>
            <a:ext cx="6354726" cy="6858000"/>
          </a:xfrm>
        </p:spPr>
        <p:txBody>
          <a:bodyPr>
            <a:no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/>
              <a:t>Train a few </a:t>
            </a:r>
            <a:r>
              <a:rPr lang="fr-FR" dirty="0" err="1"/>
              <a:t>epoch</a:t>
            </a:r>
            <a:r>
              <a:rPr lang="fr-FR" dirty="0"/>
              <a:t>. </a:t>
            </a:r>
            <a:r>
              <a:rPr lang="fr-FR" b="1" dirty="0"/>
              <a:t>Not </a:t>
            </a:r>
            <a:r>
              <a:rPr lang="fr-FR" b="1" dirty="0" err="1"/>
              <a:t>required</a:t>
            </a:r>
            <a:r>
              <a:rPr lang="fr-FR" b="1" dirty="0"/>
              <a:t> for best </a:t>
            </a:r>
            <a:r>
              <a:rPr lang="fr-FR" b="1" dirty="0" err="1"/>
              <a:t>accuracy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the body of the model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corpus of </a:t>
            </a:r>
            <a:r>
              <a:rPr lang="fr-FR" dirty="0" err="1"/>
              <a:t>words</a:t>
            </a:r>
            <a:r>
              <a:rPr lang="fr-FR" dirty="0"/>
              <a:t>, not </a:t>
            </a:r>
            <a:r>
              <a:rPr lang="fr-FR" dirty="0" err="1"/>
              <a:t>necessarily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overfitting</a:t>
            </a:r>
            <a:r>
              <a:rPr lang="fr-FR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necessarily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in classification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downstream</a:t>
            </a:r>
            <a:r>
              <a:rPr lang="fr-FR" dirty="0"/>
              <a:t>.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-training at </a:t>
            </a:r>
            <a:r>
              <a:rPr lang="fr-FR" dirty="0" err="1"/>
              <a:t>this</a:t>
            </a:r>
            <a:r>
              <a:rPr lang="fr-FR" dirty="0"/>
              <a:t> phase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not </a:t>
            </a:r>
            <a:r>
              <a:rPr lang="fr-FR" dirty="0" err="1"/>
              <a:t>yet</a:t>
            </a:r>
            <a:r>
              <a:rPr lang="fr-FR" dirty="0"/>
              <a:t> warm up for classification </a:t>
            </a:r>
            <a:r>
              <a:rPr lang="fr-FR" dirty="0" err="1"/>
              <a:t>task</a:t>
            </a:r>
            <a:r>
              <a:rPr lang="fr-FR" dirty="0"/>
              <a:t>, </a:t>
            </a:r>
            <a:r>
              <a:rPr lang="fr-FR" dirty="0" err="1"/>
              <a:t>hence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classification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downstream</a:t>
            </a:r>
            <a:r>
              <a:rPr lang="fr-FR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 err="1"/>
              <a:t>Depending</a:t>
            </a:r>
            <a:r>
              <a:rPr lang="fr-FR" dirty="0"/>
              <a:t> on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epochs</a:t>
            </a:r>
            <a:r>
              <a:rPr lang="fr-FR" dirty="0"/>
              <a:t> train, one manages to </a:t>
            </a:r>
            <a:r>
              <a:rPr lang="fr-FR" dirty="0" err="1"/>
              <a:t>get</a:t>
            </a:r>
            <a:r>
              <a:rPr lang="fr-FR" dirty="0"/>
              <a:t> about 0.33 for 3+1 </a:t>
            </a:r>
            <a:r>
              <a:rPr lang="fr-FR" dirty="0" err="1"/>
              <a:t>epochs</a:t>
            </a:r>
            <a:r>
              <a:rPr lang="fr-FR" dirty="0"/>
              <a:t> and about 0.34 for 10+1 </a:t>
            </a:r>
            <a:r>
              <a:rPr lang="fr-FR" dirty="0" err="1"/>
              <a:t>epochs</a:t>
            </a:r>
            <a:r>
              <a:rPr lang="fr-FR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dirty="0"/>
              <a:t>+1 </a:t>
            </a:r>
            <a:r>
              <a:rPr lang="fr-FR" dirty="0" err="1"/>
              <a:t>because</a:t>
            </a:r>
            <a:r>
              <a:rPr lang="fr-FR" dirty="0"/>
              <a:t> 1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epoch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model </a:t>
            </a:r>
            <a:r>
              <a:rPr lang="fr-FR" dirty="0" err="1"/>
              <a:t>frozen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the </a:t>
            </a:r>
            <a:r>
              <a:rPr lang="fr-FR" dirty="0" err="1"/>
              <a:t>head</a:t>
            </a:r>
            <a:r>
              <a:rPr lang="fr-FR" dirty="0"/>
              <a:t>, and the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fine-tuning the </a:t>
            </a:r>
            <a:r>
              <a:rPr lang="fr-FR" dirty="0" err="1"/>
              <a:t>whole</a:t>
            </a:r>
            <a:r>
              <a:rPr lang="fr-FR" dirty="0"/>
              <a:t> model. </a:t>
            </a:r>
          </a:p>
          <a:p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Classification Training Stage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 err="1"/>
              <a:t>Gradual</a:t>
            </a:r>
            <a:r>
              <a:rPr lang="fr-FR" sz="2900" dirty="0"/>
              <a:t> </a:t>
            </a:r>
            <a:r>
              <a:rPr lang="fr-FR" sz="2900" dirty="0" err="1"/>
              <a:t>Unfreezing</a:t>
            </a:r>
            <a:r>
              <a:rPr lang="fr-FR" sz="2900" dirty="0"/>
              <a:t> technique: </a:t>
            </a:r>
            <a:r>
              <a:rPr lang="fr-FR" sz="2900" dirty="0" err="1"/>
              <a:t>slowly</a:t>
            </a:r>
            <a:r>
              <a:rPr lang="fr-FR" sz="2900" dirty="0"/>
              <a:t> </a:t>
            </a:r>
            <a:r>
              <a:rPr lang="fr-FR" sz="2900" dirty="0" err="1"/>
              <a:t>unfreeze</a:t>
            </a:r>
            <a:r>
              <a:rPr lang="fr-FR" sz="2900" dirty="0"/>
              <a:t> </a:t>
            </a:r>
            <a:r>
              <a:rPr lang="fr-FR" sz="2900" dirty="0" err="1"/>
              <a:t>from</a:t>
            </a:r>
            <a:r>
              <a:rPr lang="fr-FR" sz="2900" dirty="0"/>
              <a:t> the </a:t>
            </a:r>
            <a:r>
              <a:rPr lang="fr-FR" sz="2900" dirty="0" err="1"/>
              <a:t>head</a:t>
            </a:r>
            <a:r>
              <a:rPr lang="fr-FR" sz="2900" dirty="0"/>
              <a:t> </a:t>
            </a:r>
            <a:r>
              <a:rPr lang="fr-FR" sz="2900" dirty="0" err="1"/>
              <a:t>towards</a:t>
            </a:r>
            <a:r>
              <a:rPr lang="fr-FR" sz="2900" dirty="0"/>
              <a:t> the body, one layer by one layer, </a:t>
            </a:r>
            <a:r>
              <a:rPr lang="fr-FR" sz="2900" dirty="0" err="1"/>
              <a:t>each</a:t>
            </a:r>
            <a:r>
              <a:rPr lang="fr-FR" sz="2900" dirty="0"/>
              <a:t> training for </a:t>
            </a:r>
            <a:r>
              <a:rPr lang="fr-FR" sz="2900" dirty="0" err="1"/>
              <a:t>some</a:t>
            </a:r>
            <a:r>
              <a:rPr lang="fr-FR" sz="2900" dirty="0"/>
              <a:t> </a:t>
            </a:r>
            <a:r>
              <a:rPr lang="fr-FR" sz="2900" dirty="0" err="1"/>
              <a:t>epochs</a:t>
            </a:r>
            <a:r>
              <a:rPr lang="fr-FR" sz="2900" dirty="0"/>
              <a:t>. This </a:t>
            </a:r>
            <a:r>
              <a:rPr lang="fr-FR" sz="2900" dirty="0" err="1"/>
              <a:t>gives</a:t>
            </a:r>
            <a:r>
              <a:rPr lang="fr-FR" sz="2900" dirty="0"/>
              <a:t> </a:t>
            </a:r>
            <a:r>
              <a:rPr lang="fr-FR" sz="2900" dirty="0" err="1"/>
              <a:t>better</a:t>
            </a:r>
            <a:r>
              <a:rPr lang="fr-FR" sz="2900" dirty="0"/>
              <a:t> </a:t>
            </a:r>
            <a:r>
              <a:rPr lang="fr-FR" sz="2900" dirty="0" err="1"/>
              <a:t>result</a:t>
            </a:r>
            <a:r>
              <a:rPr lang="fr-FR" sz="2900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 err="1"/>
              <a:t>Gradual</a:t>
            </a:r>
            <a:r>
              <a:rPr lang="fr-FR" sz="2900" dirty="0"/>
              <a:t> </a:t>
            </a:r>
            <a:r>
              <a:rPr lang="fr-FR" sz="2900" dirty="0" err="1"/>
              <a:t>decrement</a:t>
            </a:r>
            <a:r>
              <a:rPr lang="fr-FR" sz="2900" dirty="0"/>
              <a:t> of </a:t>
            </a:r>
            <a:r>
              <a:rPr lang="fr-FR" sz="2900" dirty="0" err="1"/>
              <a:t>learning</a:t>
            </a:r>
            <a:r>
              <a:rPr lang="fr-FR" sz="2900" dirty="0"/>
              <a:t> rate: as </a:t>
            </a:r>
            <a:r>
              <a:rPr lang="fr-FR" sz="2900" dirty="0" err="1"/>
              <a:t>unfreezing</a:t>
            </a:r>
            <a:r>
              <a:rPr lang="fr-FR" sz="2900" dirty="0"/>
              <a:t> </a:t>
            </a:r>
            <a:r>
              <a:rPr lang="fr-FR" sz="2900" dirty="0" err="1"/>
              <a:t>goes</a:t>
            </a:r>
            <a:r>
              <a:rPr lang="fr-FR" sz="2900" dirty="0"/>
              <a:t>, </a:t>
            </a:r>
            <a:r>
              <a:rPr lang="fr-FR" sz="2900" dirty="0" err="1"/>
              <a:t>learning</a:t>
            </a:r>
            <a:r>
              <a:rPr lang="fr-FR" sz="2900" dirty="0"/>
              <a:t> rate </a:t>
            </a:r>
            <a:r>
              <a:rPr lang="fr-FR" sz="2900" dirty="0" err="1"/>
              <a:t>decrease</a:t>
            </a:r>
            <a:r>
              <a:rPr lang="fr-FR" sz="2900" dirty="0"/>
              <a:t> to not </a:t>
            </a:r>
            <a:r>
              <a:rPr lang="fr-FR" sz="2900" dirty="0" err="1"/>
              <a:t>perturb</a:t>
            </a:r>
            <a:r>
              <a:rPr lang="fr-FR" sz="2900" dirty="0"/>
              <a:t> the </a:t>
            </a:r>
            <a:r>
              <a:rPr lang="fr-FR" sz="2900" dirty="0" err="1"/>
              <a:t>pretrained</a:t>
            </a:r>
            <a:r>
              <a:rPr lang="fr-FR" sz="2900" dirty="0"/>
              <a:t> model </a:t>
            </a:r>
            <a:r>
              <a:rPr lang="fr-FR" sz="2900" dirty="0" err="1"/>
              <a:t>weights</a:t>
            </a:r>
            <a:r>
              <a:rPr lang="fr-FR" sz="2900" dirty="0"/>
              <a:t> by </a:t>
            </a:r>
            <a:r>
              <a:rPr lang="fr-FR" sz="2900" dirty="0" err="1"/>
              <a:t>too</a:t>
            </a:r>
            <a:r>
              <a:rPr lang="fr-FR" sz="2900" dirty="0"/>
              <a:t> </a:t>
            </a:r>
            <a:r>
              <a:rPr lang="fr-FR" sz="2900" dirty="0" err="1"/>
              <a:t>much</a:t>
            </a:r>
            <a:r>
              <a:rPr lang="fr-FR" sz="2900" dirty="0"/>
              <a:t>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 err="1"/>
              <a:t>Results</a:t>
            </a:r>
            <a:r>
              <a:rPr lang="fr-FR" sz="2900" dirty="0"/>
              <a:t> </a:t>
            </a:r>
            <a:r>
              <a:rPr lang="fr-FR" sz="2900" dirty="0" err="1"/>
              <a:t>around</a:t>
            </a:r>
            <a:r>
              <a:rPr lang="fr-FR" sz="2900" dirty="0"/>
              <a:t> 0.82-0.83 for </a:t>
            </a:r>
            <a:r>
              <a:rPr lang="fr-FR" sz="2900" dirty="0" err="1"/>
              <a:t>several</a:t>
            </a:r>
            <a:r>
              <a:rPr lang="fr-FR" sz="2900" dirty="0"/>
              <a:t> </a:t>
            </a:r>
            <a:r>
              <a:rPr lang="fr-FR" sz="2900" dirty="0" err="1"/>
              <a:t>epochs</a:t>
            </a:r>
            <a:r>
              <a:rPr lang="fr-FR" sz="2900" dirty="0"/>
              <a:t> of training.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fr-FR" sz="2900" dirty="0"/>
              <a:t>Best benchmarking </a:t>
            </a:r>
            <a:r>
              <a:rPr lang="fr-FR" sz="2900" dirty="0" err="1"/>
              <a:t>result</a:t>
            </a:r>
            <a:r>
              <a:rPr lang="fr-FR" sz="2900" dirty="0"/>
              <a:t> are at 0.886. [2] Our </a:t>
            </a:r>
            <a:r>
              <a:rPr lang="fr-FR" sz="2900" dirty="0" err="1"/>
              <a:t>result</a:t>
            </a:r>
            <a:r>
              <a:rPr lang="fr-FR" sz="2900" dirty="0"/>
              <a:t> </a:t>
            </a:r>
            <a:r>
              <a:rPr lang="fr-FR" sz="2900" dirty="0" err="1"/>
              <a:t>would</a:t>
            </a:r>
            <a:r>
              <a:rPr lang="fr-FR" sz="2900" dirty="0"/>
              <a:t> let us </a:t>
            </a:r>
            <a:r>
              <a:rPr lang="fr-FR" sz="2900" dirty="0" err="1"/>
              <a:t>be</a:t>
            </a:r>
            <a:r>
              <a:rPr lang="fr-FR" sz="2900" dirty="0"/>
              <a:t> in the top 11.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900" dirty="0"/>
              <a:t>[1] </a:t>
            </a:r>
            <a:r>
              <a:rPr lang="fr-FR" sz="2900" dirty="0">
                <a:hlinkClick r:id="rId3"/>
              </a:rPr>
              <a:t>https://yashuseth.blog/2018/09/12/awd-lstm-explanation-understanding-language-model/</a:t>
            </a:r>
            <a:endParaRPr lang="fr-FR" sz="2900" dirty="0"/>
          </a:p>
          <a:p>
            <a:pPr marL="0" indent="0" algn="l">
              <a:buNone/>
            </a:pPr>
            <a:r>
              <a:rPr lang="fr-FR" sz="2900" dirty="0"/>
              <a:t>[2] </a:t>
            </a:r>
            <a:r>
              <a:rPr lang="fr-FR" sz="2900" dirty="0">
                <a:hlinkClick r:id="rId4"/>
              </a:rPr>
              <a:t>https://paperswithcode.com/sota/text-classification-on-20news</a:t>
            </a:r>
            <a:endParaRPr lang="fr-FR" sz="2900" dirty="0"/>
          </a:p>
          <a:p>
            <a:pPr algn="l"/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72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8</TotalTime>
  <Words>484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   Requirements</vt:lpstr>
      <vt:lpstr>Cleaning Data</vt:lpstr>
      <vt:lpstr>Model: AWD-LSTM[1]</vt:lpstr>
      <vt:lpstr>Training Method: ULMFiT</vt:lpstr>
      <vt:lpstr>Pretraining Stage</vt:lpstr>
      <vt:lpstr>Classification Training Stage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Chow, Jun Wei</dc:creator>
  <cp:lastModifiedBy>Chow, Jun Wei</cp:lastModifiedBy>
  <cp:revision>5</cp:revision>
  <dcterms:created xsi:type="dcterms:W3CDTF">2021-11-24T03:20:31Z</dcterms:created>
  <dcterms:modified xsi:type="dcterms:W3CDTF">2021-11-24T03:28:49Z</dcterms:modified>
</cp:coreProperties>
</file>