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63"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7800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37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157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931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374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032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044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259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43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3/26/2020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6833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914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3/26/2020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64389400"/>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48" r:id="rId5"/>
    <p:sldLayoutId id="2147483843" r:id="rId6"/>
    <p:sldLayoutId id="2147483844" r:id="rId7"/>
    <p:sldLayoutId id="2147483845" r:id="rId8"/>
    <p:sldLayoutId id="2147483846" r:id="rId9"/>
    <p:sldLayoutId id="2147483847" r:id="rId10"/>
    <p:sldLayoutId id="2147483849" r:id="rId11"/>
  </p:sldLayoutIdLst>
  <p:hf sldNum="0" hdr="0" ftr="0" dt="0"/>
  <p:txStyles>
    <p:titleStyle>
      <a:lvl1pPr algn="l" defTabSz="914400" rtl="0" eaLnBrk="1" latinLnBrk="0" hangingPunct="1">
        <a:lnSpc>
          <a:spcPct val="90000"/>
        </a:lnSpc>
        <a:spcBef>
          <a:spcPct val="0"/>
        </a:spcBef>
        <a:buNone/>
        <a:defRPr lang="en-US" sz="40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4" name="Rectangle 2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6" name="Rectangle 25">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03F97409-425B-4F13-A57B-272FE9CC3F23}"/>
              </a:ext>
            </a:extLst>
          </p:cNvPr>
          <p:cNvPicPr>
            <a:picLocks noChangeAspect="1"/>
          </p:cNvPicPr>
          <p:nvPr/>
        </p:nvPicPr>
        <p:blipFill rotWithShape="1">
          <a:blip r:embed="rId2">
            <a:alphaModFix amt="35000"/>
          </a:blip>
          <a:srcRect l="4874" r="6237"/>
          <a:stretch/>
        </p:blipFill>
        <p:spPr>
          <a:xfrm>
            <a:off x="20" y="10"/>
            <a:ext cx="12191980" cy="6857990"/>
          </a:xfrm>
          <a:prstGeom prst="rect">
            <a:avLst/>
          </a:prstGeom>
        </p:spPr>
      </p:pic>
      <p:sp>
        <p:nvSpPr>
          <p:cNvPr id="2" name="Title 1">
            <a:extLst>
              <a:ext uri="{FF2B5EF4-FFF2-40B4-BE49-F238E27FC236}">
                <a16:creationId xmlns:a16="http://schemas.microsoft.com/office/drawing/2014/main" id="{ECF580FE-D56C-4584-B590-0A22E0F5AFD2}"/>
              </a:ext>
            </a:extLst>
          </p:cNvPr>
          <p:cNvSpPr>
            <a:spLocks noGrp="1"/>
          </p:cNvSpPr>
          <p:nvPr>
            <p:ph type="ctrTitle"/>
          </p:nvPr>
        </p:nvSpPr>
        <p:spPr>
          <a:xfrm>
            <a:off x="1066800" y="642594"/>
            <a:ext cx="10058400" cy="1371600"/>
          </a:xfrm>
        </p:spPr>
        <p:txBody>
          <a:bodyPr vert="horz" lIns="91440" tIns="45720" rIns="91440" bIns="45720" rtlCol="0" anchor="ctr">
            <a:normAutofit/>
          </a:bodyPr>
          <a:lstStyle/>
          <a:p>
            <a:pPr algn="l">
              <a:lnSpc>
                <a:spcPct val="90000"/>
              </a:lnSpc>
            </a:pPr>
            <a:r>
              <a:rPr lang="en-US" sz="4800" spc="0" dirty="0"/>
              <a:t> </a:t>
            </a:r>
            <a:r>
              <a:rPr lang="en-US" sz="4000" spc="0" dirty="0"/>
              <a:t>Data Analytics Boot Camp - Final Project </a:t>
            </a:r>
          </a:p>
        </p:txBody>
      </p:sp>
      <p:sp>
        <p:nvSpPr>
          <p:cNvPr id="3" name="Subtitle 2">
            <a:extLst>
              <a:ext uri="{FF2B5EF4-FFF2-40B4-BE49-F238E27FC236}">
                <a16:creationId xmlns:a16="http://schemas.microsoft.com/office/drawing/2014/main" id="{A47A1B86-B00F-45EB-8740-D6F1C328E224}"/>
              </a:ext>
            </a:extLst>
          </p:cNvPr>
          <p:cNvSpPr>
            <a:spLocks noGrp="1"/>
          </p:cNvSpPr>
          <p:nvPr>
            <p:ph type="subTitle" idx="1"/>
          </p:nvPr>
        </p:nvSpPr>
        <p:spPr>
          <a:xfrm>
            <a:off x="1066800" y="2103120"/>
            <a:ext cx="10058400" cy="3849624"/>
          </a:xfrm>
        </p:spPr>
        <p:txBody>
          <a:bodyPr vert="horz" lIns="91440" tIns="45720" rIns="91440" bIns="45720" rtlCol="0">
            <a:normAutofit fontScale="92500" lnSpcReduction="20000"/>
          </a:bodyPr>
          <a:lstStyle/>
          <a:p>
            <a:pPr algn="l"/>
            <a:r>
              <a:rPr lang="en-US" b="1" u="sng" dirty="0"/>
              <a:t>1. </a:t>
            </a:r>
            <a:r>
              <a:rPr lang="en-US" sz="1900" b="1" u="sng" dirty="0"/>
              <a:t>Introduction</a:t>
            </a:r>
          </a:p>
          <a:p>
            <a:pPr algn="l"/>
            <a:endParaRPr lang="en-US" sz="1900" dirty="0"/>
          </a:p>
          <a:p>
            <a:pPr algn="l"/>
            <a:r>
              <a:rPr lang="en-US" dirty="0"/>
              <a:t>Airbnb is an online-based marketing company that connects people looking for accommodation (Airbnb guests) to people looking to rent their properties (Airbnb hosts) on a short-term or long-term basis. It includes all sort of properties, from apartments (dominant), homes, boats, and whole lot more. Founded 2008, Airbnb has steadily risen in terms of revenue growth and its range of service provisions. 150 million users as of 2019 in over 190 countries, making it a unique disruptor of the traditional hospitality industry. Airbnb revenue comes from a service charges to the hosts and the guests, a percentage of the total bookings. Hence Airbnb generates a lots data such as density of rentals across regionals; cities and neighborhoods, price variations across rentals, reviews of guest-host interaction, and more.</a:t>
            </a:r>
          </a:p>
          <a:p>
            <a:pPr algn="l"/>
            <a:r>
              <a:rPr lang="en-US" dirty="0"/>
              <a:t>New York city (NYC) is one of the very active Airbnb market with more than 45,000 listings as of last quarter of 2019 calendar year. This project focuses on just a small amount of patterns and other relevant information about Airbnb listings in NYC. </a:t>
            </a:r>
          </a:p>
          <a:p>
            <a:pPr algn="l">
              <a:lnSpc>
                <a:spcPct val="90000"/>
              </a:lnSpc>
              <a:spcAft>
                <a:spcPts val="600"/>
              </a:spcAft>
            </a:pPr>
            <a:endParaRPr lang="en-US" sz="1100" dirty="0">
              <a:solidFill>
                <a:schemeClr val="tx1"/>
              </a:solidFill>
            </a:endParaRPr>
          </a:p>
        </p:txBody>
      </p:sp>
      <p:sp>
        <p:nvSpPr>
          <p:cNvPr id="28" name="Rectangle 27">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40966582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CAE95B-93CC-4CBA-8FA4-5C8F59A949BC}"/>
              </a:ext>
            </a:extLst>
          </p:cNvPr>
          <p:cNvSpPr/>
          <p:nvPr/>
        </p:nvSpPr>
        <p:spPr>
          <a:xfrm>
            <a:off x="1249680" y="1354746"/>
            <a:ext cx="9692640" cy="4148508"/>
          </a:xfrm>
          <a:prstGeom prst="rect">
            <a:avLst/>
          </a:prstGeom>
        </p:spPr>
        <p:txBody>
          <a:bodyPr wrap="square">
            <a:spAutoFit/>
          </a:bodyPr>
          <a:lstStyle/>
          <a:p>
            <a:pPr>
              <a:lnSpc>
                <a:spcPct val="107000"/>
              </a:lnSpc>
              <a:spcAft>
                <a:spcPts val="800"/>
              </a:spcAft>
            </a:pPr>
            <a:r>
              <a:rPr lang="en-US" b="1"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u="sng" spc="30" dirty="0">
                <a:solidFill>
                  <a:srgbClr val="2D3B55"/>
                </a:solidFill>
                <a:latin typeface="Calibri" panose="020F0502020204030204" pitchFamily="34" charset="0"/>
                <a:ea typeface="Times New Roman" panose="02020603050405020304" pitchFamily="18" charset="0"/>
                <a:cs typeface="Times New Roman" panose="02020603050405020304" pitchFamily="18" charset="0"/>
              </a:rPr>
              <a:t> Data Set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pc="30" dirty="0">
                <a:solidFill>
                  <a:srgbClr val="2D3B55"/>
                </a:solidFill>
                <a:latin typeface="Calibri" panose="020F0502020204030204" pitchFamily="34" charset="0"/>
                <a:ea typeface="Times New Roman" panose="02020603050405020304" pitchFamily="18" charset="0"/>
                <a:cs typeface="Calibri" panose="020F0502020204030204" pitchFamily="34" charset="0"/>
              </a:rPr>
              <a:t>The data was downloaded from Inside Airbnb: </a:t>
            </a:r>
            <a:r>
              <a:rPr lang="en-US" u="sng" spc="30" dirty="0">
                <a:solidFill>
                  <a:srgbClr val="2D3B55"/>
                </a:solidFill>
                <a:latin typeface="Calibri" panose="020F0502020204030204" pitchFamily="34" charset="0"/>
                <a:ea typeface="Times New Roman" panose="02020603050405020304" pitchFamily="18" charset="0"/>
                <a:cs typeface="Calibri" panose="020F0502020204030204" pitchFamily="34" charset="0"/>
                <a:hlinkClick r:id="rId2"/>
              </a:rPr>
              <a:t>http://insideairbnb.com</a:t>
            </a:r>
            <a:r>
              <a:rPr lang="en-US" spc="30" dirty="0">
                <a:solidFill>
                  <a:srgbClr val="2D3B55"/>
                </a:solidFill>
                <a:latin typeface="Calibri" panose="020F0502020204030204" pitchFamily="34" charset="0"/>
                <a:ea typeface="Times New Roman" panose="02020603050405020304" pitchFamily="18" charset="0"/>
                <a:cs typeface="Calibri" panose="020F0502020204030204" pitchFamily="34" charset="0"/>
              </a:rPr>
              <a:t> The data set that was employed was named ab_nyc_2019, it is a detailed data set with 16 attributes, a few of the attributes being:</a:t>
            </a:r>
            <a:r>
              <a:rPr lang="en-US"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prices, neighborhoods </a:t>
            </a:r>
            <a:r>
              <a:rPr lang="en-US"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number of bedrooms</a:t>
            </a:r>
            <a:r>
              <a:rPr lang="en-US"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property type</a:t>
            </a:r>
            <a:r>
              <a:rPr lang="en-US"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spc="30" dirty="0">
                <a:solidFill>
                  <a:srgbClr val="2D3B55"/>
                </a:solidFill>
                <a:latin typeface="Times New Roman" panose="02020603050405020304" pitchFamily="18" charset="0"/>
                <a:ea typeface="Times New Roman" panose="02020603050405020304" pitchFamily="18" charset="0"/>
                <a:cs typeface="Times New Roman" panose="02020603050405020304" pitchFamily="18" charset="0"/>
              </a:rPr>
              <a:t>neighborhood group, number of reviews, host's name (not used), </a:t>
            </a:r>
            <a:r>
              <a:rPr lang="en-US" i="1" spc="30" dirty="0">
                <a:solidFill>
                  <a:srgbClr val="2D3B55"/>
                </a:solidFill>
                <a:latin typeface="Calibri" panose="020F0502020204030204" pitchFamily="34" charset="0"/>
                <a:ea typeface="Times New Roman" panose="02020603050405020304" pitchFamily="18" charset="0"/>
                <a:cs typeface="Calibri" panose="020F0502020204030204" pitchFamily="34" charset="0"/>
              </a:rPr>
              <a:t>etc. The data contains a total of 48000+ I dropped few columns that were not needed for this project. This reduced the number of data to 38,837. </a:t>
            </a:r>
          </a:p>
          <a:p>
            <a:pPr>
              <a:lnSpc>
                <a:spcPct val="107000"/>
              </a:lnSpc>
              <a:spcAft>
                <a:spcPts val="800"/>
              </a:spcAft>
            </a:pPr>
            <a:endParaRPr lang="en-US" i="1" spc="30" dirty="0">
              <a:solidFill>
                <a:srgbClr val="2D3B55"/>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3. </a:t>
            </a:r>
            <a:r>
              <a:rPr lang="en-US" b="1" u="sng" dirty="0">
                <a:latin typeface="Calibri" panose="020F0502020204030204" pitchFamily="34" charset="0"/>
                <a:ea typeface="Calibri" panose="020F0502020204030204" pitchFamily="34" charset="0"/>
                <a:cs typeface="Times New Roman" panose="02020603050405020304" pitchFamily="18" charset="0"/>
              </a:rPr>
              <a:t>Exploratory Data 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Initially explored the data and cleaned to the desired columns to gain good understanding of the data distribution, and here are few of the visual representations;</a:t>
            </a:r>
          </a:p>
        </p:txBody>
      </p:sp>
    </p:spTree>
    <p:extLst>
      <p:ext uri="{BB962C8B-B14F-4D97-AF65-F5344CB8AC3E}">
        <p14:creationId xmlns:p14="http://schemas.microsoft.com/office/powerpoint/2010/main" val="15105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96FA0E3D-F2A3-4A17-94E8-981FD00FE2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0436" y="1734748"/>
            <a:ext cx="8131127" cy="44677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EC61388-A37A-4BC3-88B4-382E6A142FE6}"/>
              </a:ext>
            </a:extLst>
          </p:cNvPr>
          <p:cNvSpPr/>
          <p:nvPr/>
        </p:nvSpPr>
        <p:spPr>
          <a:xfrm>
            <a:off x="2030436" y="931522"/>
            <a:ext cx="9276522" cy="646331"/>
          </a:xfrm>
          <a:prstGeom prst="rect">
            <a:avLst/>
          </a:prstGeom>
        </p:spPr>
        <p:txBody>
          <a:bodyPr wrap="square">
            <a:spAutoFit/>
          </a:bodyPr>
          <a:lstStyle/>
          <a:p>
            <a:r>
              <a:rPr lang="en-US" b="1" i="0" dirty="0">
                <a:solidFill>
                  <a:srgbClr val="020202"/>
                </a:solidFill>
                <a:effectLst/>
                <a:latin typeface="Open Sans"/>
              </a:rPr>
              <a:t>Figure 1:</a:t>
            </a:r>
            <a:r>
              <a:rPr lang="en-US" b="0" i="0" dirty="0">
                <a:solidFill>
                  <a:srgbClr val="020202"/>
                </a:solidFill>
                <a:effectLst/>
                <a:latin typeface="Open Sans"/>
              </a:rPr>
              <a:t> Depiction of the prices of the rental property related to the neighborhood.</a:t>
            </a:r>
          </a:p>
          <a:p>
            <a:r>
              <a:rPr lang="en-US" dirty="0">
                <a:solidFill>
                  <a:srgbClr val="020202"/>
                </a:solidFill>
                <a:latin typeface="Open Sans"/>
              </a:rPr>
              <a:t>            </a:t>
            </a:r>
            <a:r>
              <a:rPr lang="en-US" b="0" i="0" dirty="0">
                <a:solidFill>
                  <a:srgbClr val="020202"/>
                </a:solidFill>
                <a:effectLst/>
                <a:latin typeface="Open Sans"/>
              </a:rPr>
              <a:t>Clearly </a:t>
            </a:r>
            <a:r>
              <a:rPr lang="en-US" dirty="0">
                <a:solidFill>
                  <a:srgbClr val="020202"/>
                </a:solidFill>
                <a:latin typeface="Open Sans"/>
              </a:rPr>
              <a:t>the neighborhood dictates the rental prices in NYC</a:t>
            </a:r>
            <a:r>
              <a:rPr lang="en-US" b="0" i="0" dirty="0">
                <a:solidFill>
                  <a:srgbClr val="020202"/>
                </a:solidFill>
                <a:effectLst/>
                <a:latin typeface="Open Sans"/>
              </a:rPr>
              <a:t>.</a:t>
            </a:r>
          </a:p>
        </p:txBody>
      </p:sp>
    </p:spTree>
    <p:extLst>
      <p:ext uri="{BB962C8B-B14F-4D97-AF65-F5344CB8AC3E}">
        <p14:creationId xmlns:p14="http://schemas.microsoft.com/office/powerpoint/2010/main" val="27438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13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13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7C23073-DBF3-4DC8-A5B4-92989AFBAE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3725" y="2180492"/>
            <a:ext cx="9931790" cy="41974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82D475C-F86C-45D1-96EF-4281E81C7809}"/>
              </a:ext>
            </a:extLst>
          </p:cNvPr>
          <p:cNvSpPr/>
          <p:nvPr/>
        </p:nvSpPr>
        <p:spPr>
          <a:xfrm>
            <a:off x="1683026" y="703164"/>
            <a:ext cx="9157252" cy="646331"/>
          </a:xfrm>
          <a:prstGeom prst="rect">
            <a:avLst/>
          </a:prstGeom>
        </p:spPr>
        <p:txBody>
          <a:bodyPr wrap="square">
            <a:spAutoFit/>
          </a:bodyPr>
          <a:lstStyle/>
          <a:p>
            <a:r>
              <a:rPr lang="en-US" b="1" i="0" dirty="0">
                <a:solidFill>
                  <a:srgbClr val="020202"/>
                </a:solidFill>
                <a:effectLst/>
                <a:latin typeface="Open Sans"/>
              </a:rPr>
              <a:t>Figure 2:</a:t>
            </a:r>
            <a:r>
              <a:rPr lang="en-US" b="0" i="0" dirty="0">
                <a:solidFill>
                  <a:srgbClr val="020202"/>
                </a:solidFill>
                <a:effectLst/>
                <a:latin typeface="Open Sans"/>
              </a:rPr>
              <a:t> Depiction of the neighborhood, the number of reviews </a:t>
            </a:r>
            <a:r>
              <a:rPr lang="en-US" dirty="0">
                <a:solidFill>
                  <a:srgbClr val="020202"/>
                </a:solidFill>
                <a:latin typeface="Open Sans"/>
              </a:rPr>
              <a:t>in relations to the prices</a:t>
            </a:r>
            <a:endParaRPr lang="en-US" b="0" i="0" dirty="0">
              <a:solidFill>
                <a:srgbClr val="020202"/>
              </a:solidFill>
              <a:effectLst/>
              <a:latin typeface="Open Sans"/>
            </a:endParaRPr>
          </a:p>
          <a:p>
            <a:r>
              <a:rPr lang="en-US" dirty="0">
                <a:solidFill>
                  <a:srgbClr val="020202"/>
                </a:solidFill>
                <a:latin typeface="Open Sans"/>
              </a:rPr>
              <a:t>              This depicts the impact of the # of reviews have on the rental prices.</a:t>
            </a:r>
            <a:endParaRPr lang="en-US" b="0" i="0" dirty="0">
              <a:solidFill>
                <a:srgbClr val="020202"/>
              </a:solidFill>
              <a:effectLst/>
              <a:latin typeface="Open Sans"/>
            </a:endParaRPr>
          </a:p>
        </p:txBody>
      </p:sp>
    </p:spTree>
    <p:extLst>
      <p:ext uri="{BB962C8B-B14F-4D97-AF65-F5344CB8AC3E}">
        <p14:creationId xmlns:p14="http://schemas.microsoft.com/office/powerpoint/2010/main" val="269918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776B1CC-64CC-4775-8551-FEF35C3879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9588" y="2841674"/>
            <a:ext cx="7575543" cy="3536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6A201CE-E79C-4F01-88A0-E0748C995A13}"/>
              </a:ext>
            </a:extLst>
          </p:cNvPr>
          <p:cNvSpPr/>
          <p:nvPr/>
        </p:nvSpPr>
        <p:spPr>
          <a:xfrm>
            <a:off x="1759588" y="884286"/>
            <a:ext cx="8484342" cy="646331"/>
          </a:xfrm>
          <a:prstGeom prst="rect">
            <a:avLst/>
          </a:prstGeom>
        </p:spPr>
        <p:txBody>
          <a:bodyPr wrap="square">
            <a:spAutoFit/>
          </a:bodyPr>
          <a:lstStyle/>
          <a:p>
            <a:r>
              <a:rPr lang="en-US" b="1" i="0" dirty="0">
                <a:solidFill>
                  <a:srgbClr val="020202"/>
                </a:solidFill>
                <a:effectLst/>
                <a:latin typeface="Open Sans"/>
              </a:rPr>
              <a:t>Figure 3: </a:t>
            </a:r>
            <a:r>
              <a:rPr lang="en-US" b="0" i="0" dirty="0">
                <a:solidFill>
                  <a:srgbClr val="020202"/>
                </a:solidFill>
                <a:effectLst/>
                <a:latin typeface="Open Sans"/>
              </a:rPr>
              <a:t>Depiction of the prices of the rental property </a:t>
            </a:r>
            <a:r>
              <a:rPr lang="en-US" dirty="0">
                <a:solidFill>
                  <a:srgbClr val="020202"/>
                </a:solidFill>
                <a:latin typeface="Open Sans"/>
              </a:rPr>
              <a:t>over number of reviews</a:t>
            </a:r>
            <a:r>
              <a:rPr lang="en-US" b="0" i="0" dirty="0">
                <a:solidFill>
                  <a:srgbClr val="020202"/>
                </a:solidFill>
                <a:effectLst/>
                <a:latin typeface="Open Sans"/>
              </a:rPr>
              <a:t>.</a:t>
            </a:r>
          </a:p>
          <a:p>
            <a:r>
              <a:rPr lang="en-US" dirty="0">
                <a:solidFill>
                  <a:srgbClr val="020202"/>
                </a:solidFill>
                <a:latin typeface="Open Sans"/>
              </a:rPr>
              <a:t>            </a:t>
            </a:r>
            <a:r>
              <a:rPr lang="en-US" b="0" i="0" dirty="0">
                <a:solidFill>
                  <a:srgbClr val="020202"/>
                </a:solidFill>
                <a:effectLst/>
                <a:latin typeface="Open Sans"/>
              </a:rPr>
              <a:t>Clearly </a:t>
            </a:r>
            <a:r>
              <a:rPr lang="en-US" dirty="0">
                <a:solidFill>
                  <a:srgbClr val="020202"/>
                </a:solidFill>
                <a:latin typeface="Open Sans"/>
              </a:rPr>
              <a:t>the # 0f reviews dictates the rental prices in NYC</a:t>
            </a:r>
            <a:r>
              <a:rPr lang="en-US" b="0" i="0" dirty="0">
                <a:solidFill>
                  <a:srgbClr val="020202"/>
                </a:solidFill>
                <a:effectLst/>
                <a:latin typeface="Open Sans"/>
              </a:rPr>
              <a:t>.</a:t>
            </a:r>
          </a:p>
        </p:txBody>
      </p:sp>
    </p:spTree>
    <p:extLst>
      <p:ext uri="{BB962C8B-B14F-4D97-AF65-F5344CB8AC3E}">
        <p14:creationId xmlns:p14="http://schemas.microsoft.com/office/powerpoint/2010/main" val="201500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6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3AED63B-1922-4B89-AB18-F0FC18EA1E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0635" y="2880392"/>
            <a:ext cx="6288260" cy="32836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E0F1A70-6454-448B-BDA5-D438D65ABBB5}"/>
              </a:ext>
            </a:extLst>
          </p:cNvPr>
          <p:cNvSpPr/>
          <p:nvPr/>
        </p:nvSpPr>
        <p:spPr>
          <a:xfrm>
            <a:off x="1830635" y="669457"/>
            <a:ext cx="7909713" cy="2031325"/>
          </a:xfrm>
          <a:prstGeom prst="rect">
            <a:avLst/>
          </a:prstGeom>
        </p:spPr>
        <p:txBody>
          <a:bodyPr wrap="square">
            <a:spAutoFit/>
          </a:bodyPr>
          <a:lstStyle/>
          <a:p>
            <a:r>
              <a:rPr lang="en-US" u="sng" dirty="0"/>
              <a:t>Machine Learning</a:t>
            </a:r>
          </a:p>
          <a:p>
            <a:endParaRPr lang="en-US" u="sng" dirty="0"/>
          </a:p>
          <a:p>
            <a:r>
              <a:rPr lang="en-US" dirty="0" err="1"/>
              <a:t>plt.scatter</a:t>
            </a:r>
            <a:r>
              <a:rPr lang="en-US" dirty="0"/>
              <a:t>(</a:t>
            </a:r>
            <a:r>
              <a:rPr lang="en-US" dirty="0" err="1"/>
              <a:t>predict_train</a:t>
            </a:r>
            <a:r>
              <a:rPr lang="en-US" dirty="0"/>
              <a:t>, </a:t>
            </a:r>
            <a:r>
              <a:rPr lang="en-US" dirty="0" err="1"/>
              <a:t>predict_train</a:t>
            </a:r>
            <a:r>
              <a:rPr lang="en-US" dirty="0"/>
              <a:t> - </a:t>
            </a:r>
            <a:r>
              <a:rPr lang="en-US" dirty="0" err="1"/>
              <a:t>y_train</a:t>
            </a:r>
            <a:r>
              <a:rPr lang="en-US" dirty="0"/>
              <a:t>, c = "b", s=40, alpha=0.5)</a:t>
            </a:r>
          </a:p>
          <a:p>
            <a:r>
              <a:rPr lang="en-US" dirty="0" err="1"/>
              <a:t>plt.scatter</a:t>
            </a:r>
            <a:r>
              <a:rPr lang="en-US" dirty="0"/>
              <a:t>(</a:t>
            </a:r>
            <a:r>
              <a:rPr lang="en-US" dirty="0" err="1"/>
              <a:t>predict_test</a:t>
            </a:r>
            <a:r>
              <a:rPr lang="en-US" dirty="0"/>
              <a:t>, </a:t>
            </a:r>
            <a:r>
              <a:rPr lang="en-US" dirty="0" err="1"/>
              <a:t>predict_test</a:t>
            </a:r>
            <a:r>
              <a:rPr lang="en-US" dirty="0"/>
              <a:t> - </a:t>
            </a:r>
            <a:r>
              <a:rPr lang="en-US" dirty="0" err="1"/>
              <a:t>y_test</a:t>
            </a:r>
            <a:r>
              <a:rPr lang="en-US" dirty="0"/>
              <a:t>, c = "g", s=40)</a:t>
            </a:r>
          </a:p>
          <a:p>
            <a:r>
              <a:rPr lang="en-US" dirty="0" err="1"/>
              <a:t>plt.title</a:t>
            </a:r>
            <a:r>
              <a:rPr lang="en-US" dirty="0"/>
              <a:t>("Linear regression predictions")</a:t>
            </a:r>
          </a:p>
          <a:p>
            <a:endParaRPr lang="en-US" dirty="0"/>
          </a:p>
          <a:p>
            <a:r>
              <a:rPr lang="en-US" dirty="0" err="1"/>
              <a:t>plt.savefig</a:t>
            </a:r>
            <a:r>
              <a:rPr lang="en-US" dirty="0"/>
              <a:t>('linear regression predictions.png')</a:t>
            </a:r>
          </a:p>
        </p:txBody>
      </p:sp>
    </p:spTree>
    <p:extLst>
      <p:ext uri="{BB962C8B-B14F-4D97-AF65-F5344CB8AC3E}">
        <p14:creationId xmlns:p14="http://schemas.microsoft.com/office/powerpoint/2010/main" val="274081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160</TotalTime>
  <Words>506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Avenir Next LT Pro</vt:lpstr>
      <vt:lpstr>Avenir Next LT Pro Light</vt:lpstr>
      <vt:lpstr>Calibri</vt:lpstr>
      <vt:lpstr>Garamond</vt:lpstr>
      <vt:lpstr>Open Sans</vt:lpstr>
      <vt:lpstr>Times New Roman</vt:lpstr>
      <vt:lpstr>SavonVTI</vt:lpstr>
      <vt:lpstr> Data Analytics Boot Camp - Final Project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Analytics Boot Camp - Final Project </dc:title>
  <dc:creator>Wabson Busia</dc:creator>
  <cp:lastModifiedBy>Wabson Busia</cp:lastModifiedBy>
  <cp:revision>10</cp:revision>
  <dcterms:created xsi:type="dcterms:W3CDTF">2020-03-26T18:17:13Z</dcterms:created>
  <dcterms:modified xsi:type="dcterms:W3CDTF">2020-03-27T00:34:09Z</dcterms:modified>
</cp:coreProperties>
</file>