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  <p:sldMasterId id="2147483699" r:id="rId3"/>
  </p:sldMasterIdLst>
  <p:notesMasterIdLst>
    <p:notesMasterId r:id="rId12"/>
  </p:notesMasterIdLst>
  <p:sldIdLst>
    <p:sldId id="372" r:id="rId4"/>
    <p:sldId id="374" r:id="rId5"/>
    <p:sldId id="261" r:id="rId6"/>
    <p:sldId id="264" r:id="rId7"/>
    <p:sldId id="259" r:id="rId8"/>
    <p:sldId id="262" r:id="rId9"/>
    <p:sldId id="263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09384-0649-4A01-8571-EFFB17F41E8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8D1B-1E94-420B-9F4F-3E0C603F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75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3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F3A-D45C-432F-B53F-320961243ED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8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6BF4-6393-4DCE-98B7-C61F8435E89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4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24E1-82E3-44ED-B86E-95567C19361F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B389-8350-4809-85CB-449E607BD0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4FC3-07AC-4DC4-8DEA-AA787D95DD5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9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F72-A439-4677-B6AB-59251E3D75B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80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40AC-0991-4BEF-ACF5-B86B55AA5C20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0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E158-2279-49C0-AA68-598A7DA1677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3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2900-FD03-46E1-BA3D-7DEC66BF56A0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6EF-11C4-4341-BC9C-693149B7BADC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48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15EB-88DD-43CB-AC6B-418B520B532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47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406021"/>
            <a:ext cx="82295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3E4A6-90F5-4516-B3AC-41B03ED27E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413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08576" y="1545336"/>
            <a:ext cx="5632704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057E5-1119-4055-894E-7B780C5B8CB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85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AFBA0-D0C0-4400-AA01-6FCBAAFCB0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218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C73AB-89EC-4FF7-924B-6FDF496605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123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013E5-A198-452A-9CC7-A82741CAEF3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74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70264-4585-4F5B-A1F8-D681385929C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085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7EE2-DA2D-4D99-BA2C-C009C48A3F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4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99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5FA20F-7F66-4A38-8882-A4D688D140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54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B339-ABED-46A6-94E7-9917CE889D5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9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6A46-CEA7-4B30-9B72-4D1D266709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6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C01-A051-4D0C-9876-7891F3E803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08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4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4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9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2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1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1A9B-E839-40A1-89AF-4A2404AFF925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6464" y="1554480"/>
            <a:ext cx="2764464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5867" y="1547036"/>
            <a:ext cx="562974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6464" y="635635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6336" y="6356351"/>
            <a:ext cx="151691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B504-517D-4106-84A4-2106B7AA11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260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905000" y="2819400"/>
            <a:ext cx="8382000" cy="3657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400" b="1" dirty="0">
                <a:solidFill>
                  <a:schemeClr val="tx2"/>
                </a:solidFill>
              </a:rPr>
              <a:t>Housing Market: Ames Iowa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endParaRPr lang="en-US" sz="24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Wiafe Busia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                    Daphne Mixon – Tinsley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      Melat Yohannes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endParaRPr lang="en-US"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endParaRPr lang="en-US" sz="16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888888"/>
              </a:buClr>
            </a:pP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spcBef>
                <a:spcPts val="280"/>
              </a:spcBef>
              <a:buClr>
                <a:srgbClr val="888888"/>
              </a:buClr>
            </a:pP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spcBef>
                <a:spcPts val="520"/>
              </a:spcBef>
              <a:buClr>
                <a:schemeClr val="dk1"/>
              </a:buClr>
              <a:buSzPct val="25000"/>
            </a:pPr>
            <a:b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housing_v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457200"/>
            <a:ext cx="8382000" cy="2087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78597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5" y="1360266"/>
            <a:ext cx="3922338" cy="3847837"/>
          </a:xfr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What is the average home sale price in Ames, Iowa?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The average home price is $180,921.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maximum sales price for our sample size of 1460 purchases was $755,000 and the minimum was $34,900.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55FA0-7C80-440E-B71E-5C160F9A0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811" y="728870"/>
            <a:ext cx="6836151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6" y="1658433"/>
            <a:ext cx="4041608" cy="3716641"/>
          </a:xfr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correlation between total square footage and the sale price of a home?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Yes, there is a direct correlation between square footage and selling price of a home.  As the size of the house increases so does the sale price.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*Our data shows a couple of outliers which could be due property condition.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4CB92-B1CF-454E-BF95-E2857E671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92" y="1451707"/>
            <a:ext cx="6234878" cy="43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6" y="1729996"/>
            <a:ext cx="4041608" cy="3462202"/>
          </a:xfr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location of the lot the house is situated on impact price?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Yes, the data shows homes that sit on a Cul-de-sac demand have a higher sale price than homes on inside lots.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0D224B-2D01-42E9-BA75-B4B8DDF9A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15" y="1351722"/>
            <a:ext cx="7039984" cy="4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5" y="1360266"/>
            <a:ext cx="3922338" cy="3847837"/>
          </a:xfr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the number of bedrooms impact the sale price?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number of bedrooms increased so did the relative sales price. 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popular size home was four bedrooms.  The sale price declined moderately for a home with five bedrooms.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679B2-8060-4118-88DA-A37D54421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60267"/>
            <a:ext cx="6735272" cy="39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3269" y="1642537"/>
            <a:ext cx="3631924" cy="3303173"/>
          </a:xfr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correlation between a house having a basement and the sale price?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Yes, if the home has a basement the    price is positively impacted due to the increase in square footage.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larger basement higher the price because the total livable space increases.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A93833-A6D1-4026-9265-EB091744F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430" y="1570975"/>
            <a:ext cx="5873421" cy="37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6" y="1817465"/>
            <a:ext cx="4041608" cy="3390638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 the type of sale or sale condition impact sale price?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sale condition (type of sale) impacts price.  Partial property sales account for the largest number of sales in our target market.  A partial sale is one where large parcels of (farm) land are split for sale or a house is sold with a small portion of the land parcel.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79C74-FB98-45D4-8EF5-F0F6856BE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966" y="1338470"/>
            <a:ext cx="5903886" cy="44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3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762000"/>
            <a:ext cx="7315200" cy="838200"/>
          </a:xfrm>
        </p:spPr>
        <p:txBody>
          <a:bodyPr/>
          <a:lstStyle/>
          <a:p>
            <a:pPr algn="ctr"/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578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024"/>
      </a:dk2>
      <a:lt2>
        <a:srgbClr val="E2E3E8"/>
      </a:lt2>
      <a:accent1>
        <a:srgbClr val="AAA180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D7CB0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324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Candara</vt:lpstr>
      <vt:lpstr>Gill Sans MT</vt:lpstr>
      <vt:lpstr>Times New Roman</vt:lpstr>
      <vt:lpstr>Wingdings</vt:lpstr>
      <vt:lpstr>Wingdings 2</vt:lpstr>
      <vt:lpstr>DividendVTI</vt:lpstr>
      <vt:lpstr>Office Theme</vt:lpstr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Wabson Busia</dc:creator>
  <cp:lastModifiedBy>Wabson Busia</cp:lastModifiedBy>
  <cp:revision>17</cp:revision>
  <dcterms:created xsi:type="dcterms:W3CDTF">2019-09-17T00:31:34Z</dcterms:created>
  <dcterms:modified xsi:type="dcterms:W3CDTF">2019-09-17T18:41:26Z</dcterms:modified>
</cp:coreProperties>
</file>