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en.wikipedia.org/wiki/Category:Neighbourhoods_in_London,_Ontar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41200" y="1219350"/>
            <a:ext cx="8902800" cy="21483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3600">
                <a:solidFill>
                  <a:srgbClr val="FFFFFF"/>
                </a:solidFill>
                <a:latin typeface="Arial"/>
                <a:ea typeface="Arial"/>
                <a:cs typeface="Arial"/>
                <a:sym typeface="Arial"/>
              </a:rPr>
              <a:t>Coursera Capstone Presentation:</a:t>
            </a:r>
            <a:endParaRPr sz="3600">
              <a:solidFill>
                <a:srgbClr val="FFFFFF"/>
              </a:solidFill>
              <a:latin typeface="Arial"/>
              <a:ea typeface="Arial"/>
              <a:cs typeface="Arial"/>
              <a:sym typeface="Arial"/>
            </a:endParaRPr>
          </a:p>
          <a:p>
            <a:pPr indent="0" lvl="0" marL="0" rtl="0" algn="ctr">
              <a:lnSpc>
                <a:spcPct val="200000"/>
              </a:lnSpc>
              <a:spcBef>
                <a:spcPts val="0"/>
              </a:spcBef>
              <a:spcAft>
                <a:spcPts val="0"/>
              </a:spcAft>
              <a:buNone/>
            </a:pPr>
            <a:r>
              <a:rPr lang="en" sz="1800">
                <a:solidFill>
                  <a:srgbClr val="FFFFFF"/>
                </a:solidFill>
                <a:latin typeface="Arial"/>
                <a:ea typeface="Arial"/>
                <a:cs typeface="Arial"/>
                <a:sym typeface="Arial"/>
              </a:rPr>
              <a:t>Analyzing Locations for a New Bank in </a:t>
            </a:r>
            <a:endParaRPr sz="1800">
              <a:solidFill>
                <a:srgbClr val="FFFFFF"/>
              </a:solidFill>
              <a:latin typeface="Arial"/>
              <a:ea typeface="Arial"/>
              <a:cs typeface="Arial"/>
              <a:sym typeface="Arial"/>
            </a:endParaRPr>
          </a:p>
          <a:p>
            <a:pPr indent="0" lvl="0" marL="0" rtl="0" algn="ctr">
              <a:lnSpc>
                <a:spcPct val="200000"/>
              </a:lnSpc>
              <a:spcBef>
                <a:spcPts val="0"/>
              </a:spcBef>
              <a:spcAft>
                <a:spcPts val="0"/>
              </a:spcAft>
              <a:buClr>
                <a:schemeClr val="dk2"/>
              </a:buClr>
              <a:buSzPts val="1100"/>
              <a:buFont typeface="Arial"/>
              <a:buNone/>
            </a:pPr>
            <a:r>
              <a:rPr lang="en" sz="1800">
                <a:solidFill>
                  <a:srgbClr val="FFFFFF"/>
                </a:solidFill>
                <a:latin typeface="Arial"/>
                <a:ea typeface="Arial"/>
                <a:cs typeface="Arial"/>
                <a:sym typeface="Arial"/>
              </a:rPr>
              <a:t>London, Ontario, Canada</a:t>
            </a:r>
            <a:endParaRPr sz="1800">
              <a:solidFill>
                <a:srgbClr val="FFFFFF"/>
              </a:solidFill>
            </a:endParaRPr>
          </a:p>
        </p:txBody>
      </p:sp>
      <p:sp>
        <p:nvSpPr>
          <p:cNvPr id="73" name="Google Shape;73;p13"/>
          <p:cNvSpPr txBox="1"/>
          <p:nvPr>
            <p:ph idx="1" type="subTitle"/>
          </p:nvPr>
        </p:nvSpPr>
        <p:spPr>
          <a:xfrm>
            <a:off x="6839042" y="34823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By Wacey Schell</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Problem</a:t>
            </a:r>
            <a:endParaRPr sz="2400"/>
          </a:p>
        </p:txBody>
      </p:sp>
      <p:sp>
        <p:nvSpPr>
          <p:cNvPr id="79" name="Google Shape;79;p14"/>
          <p:cNvSpPr txBox="1"/>
          <p:nvPr>
            <p:ph idx="4294967295" type="title"/>
          </p:nvPr>
        </p:nvSpPr>
        <p:spPr>
          <a:xfrm>
            <a:off x="535775" y="1480150"/>
            <a:ext cx="7090800" cy="3067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latin typeface="Lato"/>
                <a:ea typeface="Lato"/>
                <a:cs typeface="Lato"/>
                <a:sym typeface="Lato"/>
              </a:rPr>
              <a:t>Objective: To analyse and select the best location in London, Ontario, Canada for a bank to open a new location.</a:t>
            </a:r>
            <a:endParaRPr sz="1400">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sz="1400">
                <a:latin typeface="Lato"/>
                <a:ea typeface="Lato"/>
                <a:cs typeface="Lato"/>
                <a:sym typeface="Lato"/>
              </a:rPr>
              <a:t>A bank and all of its services can be incredibly important to the structure of a healthy community’s economy</a:t>
            </a:r>
            <a:endParaRPr sz="1400">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sz="1400">
                <a:latin typeface="Lato"/>
                <a:ea typeface="Lato"/>
                <a:cs typeface="Lato"/>
                <a:sym typeface="Lato"/>
              </a:rPr>
              <a:t>Choosing the right place to locate a bank is mutually beneficial to both a bank and a community</a:t>
            </a:r>
            <a:endParaRPr sz="1400">
              <a:latin typeface="Lato"/>
              <a:ea typeface="Lato"/>
              <a:cs typeface="Lato"/>
              <a:sym typeface="Lato"/>
            </a:endParaRPr>
          </a:p>
          <a:p>
            <a:pPr indent="0" lvl="0" marL="0" rtl="0" algn="l">
              <a:lnSpc>
                <a:spcPct val="200000"/>
              </a:lnSpc>
              <a:spcBef>
                <a:spcPts val="0"/>
              </a:spcBef>
              <a:spcAft>
                <a:spcPts val="0"/>
              </a:spcAft>
              <a:buNone/>
            </a:pPr>
            <a:r>
              <a:rPr lang="en" sz="1400">
                <a:latin typeface="Lato"/>
                <a:ea typeface="Lato"/>
                <a:cs typeface="Lato"/>
                <a:sym typeface="Lato"/>
              </a:rPr>
              <a:t>Business question: Where would be the best place in London, Ontario for a bank to open a new location</a:t>
            </a:r>
            <a:endParaRPr sz="1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Data</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Raleway"/>
                <a:ea typeface="Raleway"/>
                <a:cs typeface="Raleway"/>
                <a:sym typeface="Raleway"/>
              </a:rPr>
              <a:t>Data required:</a:t>
            </a:r>
            <a:endParaRPr b="1" sz="1400">
              <a:solidFill>
                <a:schemeClr val="dk1"/>
              </a:solidFill>
              <a:latin typeface="Raleway"/>
              <a:ea typeface="Raleway"/>
              <a:cs typeface="Raleway"/>
              <a:sym typeface="Raleway"/>
            </a:endParaRPr>
          </a:p>
          <a:p>
            <a:pPr indent="-317500" lvl="0" marL="457200" rtl="0" algn="l">
              <a:spcBef>
                <a:spcPts val="1000"/>
              </a:spcBef>
              <a:spcAft>
                <a:spcPts val="0"/>
              </a:spcAft>
              <a:buSzPts val="1400"/>
              <a:buFont typeface="Raleway"/>
              <a:buChar char="🔺"/>
            </a:pPr>
            <a:r>
              <a:rPr lang="en" sz="1200">
                <a:latin typeface="Raleway"/>
                <a:ea typeface="Raleway"/>
                <a:cs typeface="Raleway"/>
                <a:sym typeface="Raleway"/>
              </a:rPr>
              <a:t>List of neighbourhoods in London, Ontario</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Latitude and longitude of the neighbourhoods of London, Ontario</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Data on banks in London, Ontario</a:t>
            </a:r>
            <a:endParaRPr sz="1200">
              <a:latin typeface="Raleway"/>
              <a:ea typeface="Raleway"/>
              <a:cs typeface="Raleway"/>
              <a:sym typeface="Raleway"/>
            </a:endParaRPr>
          </a:p>
          <a:p>
            <a:pPr indent="0" lvl="0" marL="0" rtl="0" algn="l">
              <a:spcBef>
                <a:spcPts val="1000"/>
              </a:spcBef>
              <a:spcAft>
                <a:spcPts val="0"/>
              </a:spcAft>
              <a:buNone/>
            </a:pPr>
            <a:r>
              <a:rPr b="1" lang="en" sz="1400">
                <a:solidFill>
                  <a:schemeClr val="dk1"/>
                </a:solidFill>
                <a:latin typeface="Raleway"/>
                <a:ea typeface="Raleway"/>
                <a:cs typeface="Raleway"/>
                <a:sym typeface="Raleway"/>
              </a:rPr>
              <a:t>Data Sources:</a:t>
            </a:r>
            <a:endParaRPr b="1" sz="1400">
              <a:solidFill>
                <a:schemeClr val="dk1"/>
              </a:solidFill>
              <a:latin typeface="Raleway"/>
              <a:ea typeface="Raleway"/>
              <a:cs typeface="Raleway"/>
              <a:sym typeface="Raleway"/>
            </a:endParaRPr>
          </a:p>
          <a:p>
            <a:pPr indent="-304800" lvl="0" marL="457200" rtl="0" algn="l">
              <a:spcBef>
                <a:spcPts val="100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Wikipedia </a:t>
            </a:r>
            <a:r>
              <a:rPr lang="en" sz="1100" u="sng">
                <a:solidFill>
                  <a:srgbClr val="1155CC"/>
                </a:solidFill>
                <a:latin typeface="Arial"/>
                <a:ea typeface="Arial"/>
                <a:cs typeface="Arial"/>
                <a:sym typeface="Arial"/>
                <a:hlinkClick r:id="rId5"/>
              </a:rPr>
              <a:t>https://en.wikipedia.org/wiki/Category:Neighbourhoods_in_London,_Ontario</a:t>
            </a:r>
            <a:endParaRPr sz="12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Geocoder package for latitude and longitude of neighbourhoods</a:t>
            </a:r>
            <a:endParaRPr sz="12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Foursqaure API for venue data</a:t>
            </a:r>
            <a:endParaRPr sz="120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6316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solidFill>
                <a:schemeClr val="accent5"/>
              </a:solidFill>
            </a:endParaRPr>
          </a:p>
        </p:txBody>
      </p:sp>
      <p:grpSp>
        <p:nvGrpSpPr>
          <p:cNvPr id="93" name="Google Shape;93;p16"/>
          <p:cNvGrpSpPr/>
          <p:nvPr/>
        </p:nvGrpSpPr>
        <p:grpSpPr>
          <a:xfrm>
            <a:off x="-55425" y="2061875"/>
            <a:ext cx="9023670" cy="2904342"/>
            <a:chOff x="-34590" y="-8072"/>
            <a:chExt cx="9049915" cy="2940510"/>
          </a:xfrm>
        </p:grpSpPr>
        <p:pic>
          <p:nvPicPr>
            <p:cNvPr id="94" name="Google Shape;94;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5" name="Google Shape;95;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6" name="Google Shape;96;p16"/>
            <p:cNvSpPr txBox="1"/>
            <p:nvPr/>
          </p:nvSpPr>
          <p:spPr>
            <a:xfrm>
              <a:off x="-34590" y="-8072"/>
              <a:ext cx="8852700" cy="259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Obtaining list of London, Ontario neighbourhoods from wikipedia by web scraping</a:t>
              </a:r>
              <a:endParaRPr b="1">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Obtaining latitude and longitude of neighbourhoods using Geocoder</a:t>
              </a:r>
              <a:endParaRPr b="1">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Use Foursquare API to get venue data regarding banks in London, Ontario</a:t>
              </a:r>
              <a:endParaRPr b="1">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Group data by neighbourhood: </a:t>
              </a:r>
              <a:endParaRPr b="1">
                <a:solidFill>
                  <a:srgbClr val="FFFFFF"/>
                </a:solidFill>
                <a:latin typeface="Raleway"/>
                <a:ea typeface="Raleway"/>
                <a:cs typeface="Raleway"/>
                <a:sym typeface="Raleway"/>
              </a:endParaRPr>
            </a:p>
            <a:p>
              <a:pPr indent="457200" lvl="0" marL="0" rtl="0" algn="l">
                <a:spcBef>
                  <a:spcPts val="800"/>
                </a:spcBef>
                <a:spcAft>
                  <a:spcPts val="0"/>
                </a:spcAft>
                <a:buNone/>
              </a:pPr>
              <a:r>
                <a:rPr b="1" lang="en">
                  <a:solidFill>
                    <a:srgbClr val="FFFFFF"/>
                  </a:solidFill>
                  <a:latin typeface="Raleway"/>
                  <a:ea typeface="Raleway"/>
                  <a:cs typeface="Raleway"/>
                  <a:sym typeface="Raleway"/>
                </a:rPr>
                <a:t>taking the mean of the frequency of occurrence of each venue category</a:t>
              </a:r>
              <a:endParaRPr b="1">
                <a:solidFill>
                  <a:srgbClr val="FFFFFF"/>
                </a:solidFill>
                <a:latin typeface="Raleway"/>
                <a:ea typeface="Raleway"/>
                <a:cs typeface="Raleway"/>
                <a:sym typeface="Raleway"/>
              </a:endParaRPr>
            </a:p>
            <a:p>
              <a:pPr indent="-317500" lvl="0" marL="457200" rtl="0" algn="l">
                <a:spcBef>
                  <a:spcPts val="80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Filter venue category by bank</a:t>
              </a:r>
              <a:endParaRPr b="1">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Perform k-means clustering on the data</a:t>
              </a:r>
              <a:endParaRPr b="1">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Visualize the clusters on a map using folium</a:t>
              </a:r>
              <a:endParaRPr b="1">
                <a:solidFill>
                  <a:srgbClr val="FFFFFF"/>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0" y="733200"/>
            <a:ext cx="8227800" cy="34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a:p>
            <a:pPr indent="0" lvl="0" marL="0" rtl="0" algn="l">
              <a:spcBef>
                <a:spcPts val="1000"/>
              </a:spcBef>
              <a:spcAft>
                <a:spcPts val="0"/>
              </a:spcAft>
              <a:buNone/>
            </a:pPr>
            <a:r>
              <a:rPr b="0" lang="en" sz="1400"/>
              <a:t>Categorize the neighbourhoods into 3 clusters:</a:t>
            </a:r>
            <a:endParaRPr b="0" sz="1400"/>
          </a:p>
          <a:p>
            <a:pPr indent="0" lvl="0" marL="0" rtl="0" algn="l">
              <a:spcBef>
                <a:spcPts val="1000"/>
              </a:spcBef>
              <a:spcAft>
                <a:spcPts val="0"/>
              </a:spcAft>
              <a:buNone/>
            </a:pPr>
            <a:r>
              <a:rPr b="0" lang="en" sz="1400"/>
              <a:t>Red : Highest number of banks</a:t>
            </a:r>
            <a:endParaRPr b="0" sz="1400"/>
          </a:p>
          <a:p>
            <a:pPr indent="0" lvl="0" marL="0" rtl="0" algn="l">
              <a:spcBef>
                <a:spcPts val="1000"/>
              </a:spcBef>
              <a:spcAft>
                <a:spcPts val="0"/>
              </a:spcAft>
              <a:buNone/>
            </a:pPr>
            <a:r>
              <a:rPr b="0" lang="en" sz="1400"/>
              <a:t>Lime Green: Moderate number of banks</a:t>
            </a:r>
            <a:endParaRPr b="0" sz="1400"/>
          </a:p>
          <a:p>
            <a:pPr indent="0" lvl="0" marL="0" rtl="0" algn="l">
              <a:spcBef>
                <a:spcPts val="1000"/>
              </a:spcBef>
              <a:spcAft>
                <a:spcPts val="1000"/>
              </a:spcAft>
              <a:buNone/>
            </a:pPr>
            <a:r>
              <a:rPr b="0" lang="en" sz="1400"/>
              <a:t>Purple: Lowest number of banks</a:t>
            </a:r>
            <a:endParaRPr b="0" sz="1400"/>
          </a:p>
        </p:txBody>
      </p:sp>
      <p:grpSp>
        <p:nvGrpSpPr>
          <p:cNvPr id="102" name="Google Shape;102;p17"/>
          <p:cNvGrpSpPr/>
          <p:nvPr/>
        </p:nvGrpSpPr>
        <p:grpSpPr>
          <a:xfrm>
            <a:off x="6781388" y="2464035"/>
            <a:ext cx="2212050" cy="2537076"/>
            <a:chOff x="6803275" y="395363"/>
            <a:chExt cx="2212050" cy="2537076"/>
          </a:xfrm>
        </p:grpSpPr>
        <p:pic>
          <p:nvPicPr>
            <p:cNvPr id="103" name="Google Shape;103;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5" name="Google Shape;105;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Remember. If something sounds like common sense, people will ignore it.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Highlight what is unexpected about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your topic.</a:t>
              </a:r>
              <a:endParaRPr b="1" sz="1200">
                <a:solidFill>
                  <a:schemeClr val="dk2"/>
                </a:solidFill>
                <a:latin typeface="Raleway"/>
                <a:ea typeface="Raleway"/>
                <a:cs typeface="Raleway"/>
                <a:sym typeface="Raleway"/>
              </a:endParaRPr>
            </a:p>
          </p:txBody>
        </p:sp>
      </p:grpSp>
      <p:pic>
        <p:nvPicPr>
          <p:cNvPr id="106" name="Google Shape;106;p17"/>
          <p:cNvPicPr preferRelativeResize="0"/>
          <p:nvPr/>
        </p:nvPicPr>
        <p:blipFill>
          <a:blip r:embed="rId5">
            <a:alphaModFix/>
          </a:blip>
          <a:stretch>
            <a:fillRect/>
          </a:stretch>
        </p:blipFill>
        <p:spPr>
          <a:xfrm>
            <a:off x="3965401" y="1758750"/>
            <a:ext cx="5099575" cy="332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2" name="Google Shape;112;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3" name="Google Shape;113;p18"/>
          <p:cNvSpPr txBox="1"/>
          <p:nvPr/>
        </p:nvSpPr>
        <p:spPr>
          <a:xfrm>
            <a:off x="2811200" y="6148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Discussion</a:t>
            </a:r>
            <a:endParaRPr b="1" sz="3000">
              <a:solidFill>
                <a:schemeClr val="lt2"/>
              </a:solidFill>
              <a:latin typeface="Raleway"/>
              <a:ea typeface="Raleway"/>
              <a:cs typeface="Raleway"/>
              <a:sym typeface="Raleway"/>
            </a:endParaRPr>
          </a:p>
        </p:txBody>
      </p:sp>
      <p:sp>
        <p:nvSpPr>
          <p:cNvPr id="114" name="Google Shape;114;p18"/>
          <p:cNvSpPr txBox="1"/>
          <p:nvPr>
            <p:ph idx="4294967295" type="body"/>
          </p:nvPr>
        </p:nvSpPr>
        <p:spPr>
          <a:xfrm>
            <a:off x="2755800" y="1222280"/>
            <a:ext cx="3432900" cy="3327900"/>
          </a:xfrm>
          <a:prstGeom prst="rect">
            <a:avLst/>
          </a:prstGeom>
        </p:spPr>
        <p:txBody>
          <a:bodyPr anchorCtr="0" anchor="t" bIns="91425" lIns="91425" spcFirstLastPara="1" rIns="91425" wrap="square" tIns="91425">
            <a:noAutofit/>
          </a:bodyPr>
          <a:lstStyle/>
          <a:p>
            <a:pPr indent="-295275" lvl="0" marL="457200" rtl="0" algn="l">
              <a:lnSpc>
                <a:spcPct val="200000"/>
              </a:lnSpc>
              <a:spcBef>
                <a:spcPts val="0"/>
              </a:spcBef>
              <a:spcAft>
                <a:spcPts val="0"/>
              </a:spcAft>
              <a:buClr>
                <a:srgbClr val="1F1F1F"/>
              </a:buClr>
              <a:buSzPts val="1050"/>
              <a:buFont typeface="Arial"/>
              <a:buChar char="➔"/>
            </a:pPr>
            <a:r>
              <a:rPr lang="en" sz="1050">
                <a:solidFill>
                  <a:srgbClr val="1F1F1F"/>
                </a:solidFill>
                <a:highlight>
                  <a:srgbClr val="FFFFFF"/>
                </a:highlight>
                <a:latin typeface="Arial"/>
                <a:ea typeface="Arial"/>
                <a:cs typeface="Arial"/>
                <a:sym typeface="Arial"/>
              </a:rPr>
              <a:t>Most of the banks are concentrated in the central and north neighbourhoods of London</a:t>
            </a:r>
            <a:endParaRPr sz="1050">
              <a:solidFill>
                <a:srgbClr val="1F1F1F"/>
              </a:solidFill>
              <a:highlight>
                <a:srgbClr val="FFFFFF"/>
              </a:highlight>
              <a:latin typeface="Arial"/>
              <a:ea typeface="Arial"/>
              <a:cs typeface="Arial"/>
              <a:sym typeface="Arial"/>
            </a:endParaRPr>
          </a:p>
          <a:p>
            <a:pPr indent="-295275" lvl="0" marL="457200" rtl="0" algn="l">
              <a:lnSpc>
                <a:spcPct val="200000"/>
              </a:lnSpc>
              <a:spcBef>
                <a:spcPts val="0"/>
              </a:spcBef>
              <a:spcAft>
                <a:spcPts val="0"/>
              </a:spcAft>
              <a:buClr>
                <a:srgbClr val="1F1F1F"/>
              </a:buClr>
              <a:buSzPts val="1050"/>
              <a:buFont typeface="Arial"/>
              <a:buChar char="➔"/>
            </a:pPr>
            <a:r>
              <a:rPr lang="en" sz="1050">
                <a:solidFill>
                  <a:srgbClr val="1F1F1F"/>
                </a:solidFill>
                <a:highlight>
                  <a:srgbClr val="FFFFFF"/>
                </a:highlight>
                <a:latin typeface="Arial"/>
                <a:ea typeface="Arial"/>
                <a:cs typeface="Arial"/>
                <a:sym typeface="Arial"/>
              </a:rPr>
              <a:t>Neighbourhoods located in the south of London have less access to banks</a:t>
            </a:r>
            <a:endParaRPr sz="1050">
              <a:solidFill>
                <a:srgbClr val="1F1F1F"/>
              </a:solidFill>
              <a:highlight>
                <a:srgbClr val="FFFFFF"/>
              </a:highlight>
              <a:latin typeface="Arial"/>
              <a:ea typeface="Arial"/>
              <a:cs typeface="Arial"/>
              <a:sym typeface="Arial"/>
            </a:endParaRPr>
          </a:p>
          <a:p>
            <a:pPr indent="-295275" lvl="0" marL="457200" rtl="0" algn="l">
              <a:lnSpc>
                <a:spcPct val="200000"/>
              </a:lnSpc>
              <a:spcBef>
                <a:spcPts val="0"/>
              </a:spcBef>
              <a:spcAft>
                <a:spcPts val="0"/>
              </a:spcAft>
              <a:buClr>
                <a:srgbClr val="1F1F1F"/>
              </a:buClr>
              <a:buSzPts val="1050"/>
              <a:buFont typeface="Arial"/>
              <a:buChar char="➔"/>
            </a:pPr>
            <a:r>
              <a:rPr lang="en" sz="1050">
                <a:solidFill>
                  <a:srgbClr val="1F1F1F"/>
                </a:solidFill>
                <a:highlight>
                  <a:srgbClr val="FFFFFF"/>
                </a:highlight>
                <a:latin typeface="Arial"/>
                <a:ea typeface="Arial"/>
                <a:cs typeface="Arial"/>
                <a:sym typeface="Arial"/>
              </a:rPr>
              <a:t>adding a location within cluster located along the south may be a great opportunity for a bank because it could count on some potential business from rural communities outside of the city on their way into London along the 401 and 402 highways, which are two of Ontario's largest highways</a:t>
            </a:r>
            <a:endParaRPr sz="1050">
              <a:solidFill>
                <a:srgbClr val="1F1F1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20" name="Google Shape;120;p19"/>
          <p:cNvSpPr/>
          <p:nvPr/>
        </p:nvSpPr>
        <p:spPr>
          <a:xfrm>
            <a:off x="1175800" y="207095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479123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type="title"/>
          </p:nvPr>
        </p:nvSpPr>
        <p:spPr>
          <a:xfrm>
            <a:off x="4939150" y="21084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Avoid opening a bank in neighbourhoods in the red cluster, as there are plenty of banks already</a:t>
            </a:r>
            <a:endParaRPr b="0" sz="1800">
              <a:solidFill>
                <a:schemeClr val="lt1"/>
              </a:solidFill>
            </a:endParaRPr>
          </a:p>
        </p:txBody>
      </p:sp>
      <p:sp>
        <p:nvSpPr>
          <p:cNvPr id="123" name="Google Shape;123;p19"/>
          <p:cNvSpPr txBox="1"/>
          <p:nvPr>
            <p:ph type="title"/>
          </p:nvPr>
        </p:nvSpPr>
        <p:spPr>
          <a:xfrm>
            <a:off x="1323700" y="2190513"/>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Opening a bank within the south  (purple) cluster of London where there are the least number of banks </a:t>
            </a:r>
            <a:endParaRPr sz="1800">
              <a:solidFill>
                <a:schemeClr val="lt1"/>
              </a:solidFill>
            </a:endParaRPr>
          </a:p>
        </p:txBody>
      </p:sp>
      <p:sp>
        <p:nvSpPr>
          <p:cNvPr id="124" name="Google Shape;124;p19"/>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30" name="Google Shape;130;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1" name="Google Shape;131;p20"/>
          <p:cNvSpPr txBox="1"/>
          <p:nvPr/>
        </p:nvSpPr>
        <p:spPr>
          <a:xfrm>
            <a:off x="742700" y="1607350"/>
            <a:ext cx="6384900" cy="744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2"/>
              </a:buClr>
              <a:buSzPts val="1100"/>
              <a:buFont typeface="Arial"/>
              <a:buNone/>
            </a:pPr>
            <a:r>
              <a:rPr b="1" lang="en" sz="1050">
                <a:solidFill>
                  <a:srgbClr val="FFFFFF"/>
                </a:solidFill>
              </a:rPr>
              <a:t>In this study, I analyzed the neighbourhoods of London, Ontario, Canada to determine the answer to the business question of where the best location to open a bank would be. I sorted the neighbourhoods of London into similar groups with respect to the occurrence of banks within them using a simple unsupervised machine learning algorithm, k-means clustering. Once this algorithm was run, it was easy to see which neighbourhoods had little to no banks available to them, which I decided to take as the main indicator for the best place for a new bank to open doors. According to our analysis, cluster 1 along the south part of London (see map above) was found to have the least amount of banks, and thus opening a bank within this region would be the most beneficial.</a:t>
            </a:r>
            <a:endParaRPr b="1">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