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4" d="100"/>
          <a:sy n="64" d="100"/>
        </p:scale>
        <p:origin x="-468" y="-7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5A37C52A-82B3-4988-8347-278EF8159D1A}" type="datetimeFigureOut">
              <a:rPr lang="en-GB" smtClean="0"/>
              <a:t>20/05/2024</a:t>
            </a:fld>
            <a:endParaRPr lang="en-GB" dirty="0"/>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753856FB-2EC5-4D38-8722-3417E34F6A00}" type="slidenum">
              <a:rPr lang="en-GB" smtClean="0"/>
              <a:t>‹#›</a:t>
            </a:fld>
            <a:endParaRPr lang="en-GB" dirty="0"/>
          </a:p>
        </p:txBody>
      </p:sp>
    </p:spTree>
    <p:extLst>
      <p:ext uri="{BB962C8B-B14F-4D97-AF65-F5344CB8AC3E}">
        <p14:creationId xmlns:p14="http://schemas.microsoft.com/office/powerpoint/2010/main" val="25741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eezbroker.jtaborbroker.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drive.google.com/drive/folders/1ILm5lCUCaQS2B-293jBGCelIh2vCI0xH"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4425"/>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0" y="0"/>
            <a:ext cx="14630400" cy="6041036"/>
          </a:xfrm>
          <a:prstGeom prst="rect">
            <a:avLst/>
          </a:prstGeom>
        </p:spPr>
      </p:pic>
      <p:sp>
        <p:nvSpPr>
          <p:cNvPr id="5" name="Text 2"/>
          <p:cNvSpPr/>
          <p:nvPr/>
        </p:nvSpPr>
        <p:spPr>
          <a:xfrm>
            <a:off x="1902678" y="6441427"/>
            <a:ext cx="6109692" cy="694373"/>
          </a:xfrm>
          <a:prstGeom prst="rect">
            <a:avLst/>
          </a:prstGeom>
          <a:noFill/>
          <a:ln/>
        </p:spPr>
        <p:txBody>
          <a:bodyPr wrap="none" rtlCol="0" anchor="t"/>
          <a:lstStyle/>
          <a:p>
            <a:pPr marL="0" indent="0">
              <a:lnSpc>
                <a:spcPts val="5468"/>
              </a:lnSpc>
              <a:buNone/>
            </a:pPr>
            <a:r>
              <a:rPr lang="en-US" sz="8000" b="1" dirty="0" smtClean="0">
                <a:solidFill>
                  <a:schemeClr val="bg1"/>
                </a:solidFill>
                <a:latin typeface="Dubai Light" pitchFamily="34" charset="-78"/>
                <a:ea typeface="Inconsolata" pitchFamily="34" charset="-122"/>
                <a:cs typeface="Dubai Light" pitchFamily="34" charset="-78"/>
              </a:rPr>
              <a:t>Welcome To Gee’z Broker!</a:t>
            </a:r>
            <a:endParaRPr lang="en-US" sz="8000" b="1" dirty="0">
              <a:solidFill>
                <a:schemeClr val="bg1"/>
              </a:solidFill>
              <a:latin typeface="Dubai Light" pitchFamily="34" charset="-78"/>
              <a:cs typeface="Dubai Light" pitchFamily="34" charset="-78"/>
            </a:endParaRPr>
          </a:p>
        </p:txBody>
      </p:sp>
      <p:sp>
        <p:nvSpPr>
          <p:cNvPr id="6" name="Text 3"/>
          <p:cNvSpPr/>
          <p:nvPr/>
        </p:nvSpPr>
        <p:spPr>
          <a:xfrm>
            <a:off x="2841839" y="4977764"/>
            <a:ext cx="8641954" cy="763469"/>
          </a:xfrm>
          <a:prstGeom prst="rect">
            <a:avLst/>
          </a:prstGeom>
          <a:noFill/>
          <a:ln/>
        </p:spPr>
        <p:txBody>
          <a:bodyPr wrap="square" rtlCol="0" anchor="t"/>
          <a:lstStyle/>
          <a:p>
            <a:pPr algn="ctr">
              <a:lnSpc>
                <a:spcPts val="2799"/>
              </a:lnSpc>
            </a:pPr>
            <a:r>
              <a:rPr lang="en-GB" sz="2800" dirty="0" smtClean="0">
                <a:solidFill>
                  <a:srgbClr val="DAD1E6"/>
                </a:solidFill>
                <a:latin typeface="Dubai Light" pitchFamily="34" charset="-78"/>
                <a:ea typeface="Fira Sans" pitchFamily="34" charset="-122"/>
                <a:cs typeface="Dubai Light" pitchFamily="34" charset="-78"/>
              </a:rPr>
              <a:t>Group 2 : House Broker system</a:t>
            </a:r>
            <a:endParaRPr lang="en-US" sz="2800" dirty="0">
              <a:latin typeface="Dubai Light" pitchFamily="34" charset="-78"/>
              <a:cs typeface="Dubai Light" pitchFamily="34" charset="-78"/>
            </a:endParaRPr>
          </a:p>
        </p:txBody>
      </p:sp>
      <p:sp>
        <p:nvSpPr>
          <p:cNvPr id="11"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1</a:t>
            </a:fld>
            <a:endParaRPr lang="en-US" sz="3200" dirty="0">
              <a:latin typeface="Dubai Light" pitchFamily="34" charset="-78"/>
              <a:cs typeface="Dubai Light" pitchFamily="34" charset="-78"/>
            </a:endParaRPr>
          </a:p>
        </p:txBody>
      </p:sp>
      <p:sp>
        <p:nvSpPr>
          <p:cNvPr id="12" name="Text 3"/>
          <p:cNvSpPr/>
          <p:nvPr/>
        </p:nvSpPr>
        <p:spPr>
          <a:xfrm>
            <a:off x="2841839" y="7138299"/>
            <a:ext cx="8641954" cy="763469"/>
          </a:xfrm>
          <a:prstGeom prst="rect">
            <a:avLst/>
          </a:prstGeom>
          <a:noFill/>
          <a:ln/>
        </p:spPr>
        <p:txBody>
          <a:bodyPr wrap="square" rtlCol="0" anchor="t"/>
          <a:lstStyle/>
          <a:p>
            <a:pPr algn="ctr">
              <a:lnSpc>
                <a:spcPts val="2799"/>
              </a:lnSpc>
            </a:pPr>
            <a:r>
              <a:rPr lang="en-GB" sz="2800" dirty="0" smtClean="0">
                <a:solidFill>
                  <a:srgbClr val="DAD1E6"/>
                </a:solidFill>
                <a:latin typeface="Dubai Light" pitchFamily="34" charset="-78"/>
                <a:ea typeface="Fira Sans" pitchFamily="34" charset="-122"/>
                <a:cs typeface="Dubai Light" pitchFamily="34" charset="-78"/>
              </a:rPr>
              <a:t>Live Link of our site:</a:t>
            </a:r>
          </a:p>
          <a:p>
            <a:pPr algn="ctr">
              <a:lnSpc>
                <a:spcPts val="2799"/>
              </a:lnSpc>
            </a:pPr>
            <a:r>
              <a:rPr lang="en-US" sz="2800" dirty="0">
                <a:latin typeface="Dubai Light" pitchFamily="34" charset="-78"/>
                <a:cs typeface="Dubai Light" pitchFamily="34" charset="-78"/>
                <a:hlinkClick r:id="rId4"/>
              </a:rPr>
              <a:t>https://geezbroker.jtaborbroker.com/</a:t>
            </a:r>
            <a:endParaRPr lang="en-US" sz="28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187967" y="0"/>
            <a:ext cx="14630400" cy="8229600"/>
          </a:xfrm>
          <a:prstGeom prst="rect">
            <a:avLst/>
          </a:prstGeom>
          <a:solidFill>
            <a:srgbClr val="241631"/>
          </a:solidFill>
          <a:ln/>
        </p:spPr>
      </p:sp>
      <p:sp>
        <p:nvSpPr>
          <p:cNvPr id="4" name="Text 2"/>
          <p:cNvSpPr/>
          <p:nvPr/>
        </p:nvSpPr>
        <p:spPr>
          <a:xfrm>
            <a:off x="2037993" y="1154668"/>
            <a:ext cx="5554980" cy="694373"/>
          </a:xfrm>
          <a:prstGeom prst="rect">
            <a:avLst/>
          </a:prstGeom>
          <a:noFill/>
          <a:ln/>
        </p:spPr>
        <p:txBody>
          <a:bodyPr wrap="none" rtlCol="0" anchor="t"/>
          <a:lstStyle/>
          <a:p>
            <a:pPr marL="0" indent="0">
              <a:lnSpc>
                <a:spcPts val="5468"/>
              </a:lnSpc>
              <a:buNone/>
            </a:pPr>
            <a:r>
              <a:rPr lang="en-US" sz="4800" b="1" dirty="0">
                <a:solidFill>
                  <a:srgbClr val="FF726D"/>
                </a:solidFill>
                <a:latin typeface="Dubai Light" pitchFamily="34" charset="-78"/>
                <a:ea typeface="Inconsolata" pitchFamily="34" charset="-122"/>
                <a:cs typeface="Dubai Light" pitchFamily="34" charset="-78"/>
              </a:rPr>
              <a:t>Future Developments</a:t>
            </a:r>
            <a:endParaRPr lang="en-US" sz="4800" dirty="0">
              <a:latin typeface="Dubai Light" pitchFamily="34" charset="-78"/>
              <a:cs typeface="Dubai Light" pitchFamily="34" charset="-78"/>
            </a:endParaRPr>
          </a:p>
        </p:txBody>
      </p:sp>
      <p:sp>
        <p:nvSpPr>
          <p:cNvPr id="5" name="Text 3"/>
          <p:cNvSpPr/>
          <p:nvPr/>
        </p:nvSpPr>
        <p:spPr>
          <a:xfrm>
            <a:off x="2037993" y="2404467"/>
            <a:ext cx="2777490" cy="347186"/>
          </a:xfrm>
          <a:prstGeom prst="rect">
            <a:avLst/>
          </a:prstGeom>
          <a:noFill/>
          <a:ln/>
        </p:spPr>
        <p:txBody>
          <a:bodyPr wrap="non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Mobile Trading</a:t>
            </a:r>
            <a:endParaRPr lang="en-US" sz="2800" dirty="0">
              <a:latin typeface="Dubai Light" pitchFamily="34" charset="-78"/>
              <a:cs typeface="Dubai Light" pitchFamily="34" charset="-78"/>
            </a:endParaRPr>
          </a:p>
        </p:txBody>
      </p:sp>
      <p:sp>
        <p:nvSpPr>
          <p:cNvPr id="6" name="Text 4"/>
          <p:cNvSpPr/>
          <p:nvPr/>
        </p:nvSpPr>
        <p:spPr>
          <a:xfrm>
            <a:off x="1169233" y="2973824"/>
            <a:ext cx="4025107" cy="2487811"/>
          </a:xfrm>
          <a:prstGeom prst="rect">
            <a:avLst/>
          </a:prstGeom>
          <a:noFill/>
          <a:ln/>
        </p:spPr>
        <p:txBody>
          <a:bodyPr wrap="square" rtlCol="0" anchor="t"/>
          <a:lstStyle/>
          <a:p>
            <a:pPr algn="ctr">
              <a:lnSpc>
                <a:spcPts val="2799"/>
              </a:lnSpc>
            </a:pPr>
            <a:r>
              <a:rPr lang="en-GB" sz="2000" dirty="0" smtClean="0">
                <a:solidFill>
                  <a:srgbClr val="DAD1E6"/>
                </a:solidFill>
                <a:latin typeface="Dubai Light" pitchFamily="34" charset="-78"/>
                <a:ea typeface="Fira Sans" pitchFamily="34" charset="-122"/>
                <a:cs typeface="Dubai Light" pitchFamily="34" charset="-78"/>
              </a:rPr>
              <a:t>The </a:t>
            </a:r>
            <a:r>
              <a:rPr lang="en-GB" sz="2000" dirty="0">
                <a:solidFill>
                  <a:srgbClr val="DAD1E6"/>
                </a:solidFill>
                <a:latin typeface="Dubai Light" pitchFamily="34" charset="-78"/>
                <a:ea typeface="Fira Sans" pitchFamily="34" charset="-122"/>
                <a:cs typeface="Dubai Light" pitchFamily="34" charset="-78"/>
              </a:rPr>
              <a:t>Broker System plans to introduce a mobile trading platform for users to access and execute trades on-the-go, enhancing convenience and flexibility. Currently, we work with the J-Tabor mobile app, but in the future, we aim to solely use web and mobile apps.</a:t>
            </a:r>
            <a:endParaRPr lang="en-US" sz="2000" dirty="0">
              <a:latin typeface="Dubai Light" pitchFamily="34" charset="-78"/>
              <a:cs typeface="Dubai Light" pitchFamily="34" charset="-78"/>
            </a:endParaRPr>
          </a:p>
        </p:txBody>
      </p:sp>
      <p:sp>
        <p:nvSpPr>
          <p:cNvPr id="7" name="Text 5"/>
          <p:cNvSpPr/>
          <p:nvPr/>
        </p:nvSpPr>
        <p:spPr>
          <a:xfrm>
            <a:off x="6194681" y="2395517"/>
            <a:ext cx="3156347" cy="694373"/>
          </a:xfrm>
          <a:prstGeom prst="rect">
            <a:avLst/>
          </a:prstGeom>
          <a:noFill/>
          <a:ln/>
        </p:spPr>
        <p:txBody>
          <a:bodyPr wrap="square" rtlCol="0" anchor="t"/>
          <a:lstStyle/>
          <a:p>
            <a:pPr marL="0" indent="0">
              <a:lnSpc>
                <a:spcPts val="2734"/>
              </a:lnSpc>
              <a:buNone/>
            </a:pPr>
            <a:r>
              <a:rPr lang="en-US" sz="2800" b="1" dirty="0" smtClean="0">
                <a:solidFill>
                  <a:srgbClr val="FF726D"/>
                </a:solidFill>
                <a:latin typeface="Dubai Light" pitchFamily="34" charset="-78"/>
                <a:ea typeface="Inconsolata" pitchFamily="34" charset="-122"/>
                <a:cs typeface="Dubai Light" pitchFamily="34" charset="-78"/>
              </a:rPr>
              <a:t>Payment integration</a:t>
            </a:r>
            <a:endParaRPr lang="en-US" sz="2800" dirty="0">
              <a:latin typeface="Dubai Light" pitchFamily="34" charset="-78"/>
              <a:cs typeface="Dubai Light" pitchFamily="34" charset="-78"/>
            </a:endParaRPr>
          </a:p>
        </p:txBody>
      </p:sp>
      <p:sp>
        <p:nvSpPr>
          <p:cNvPr id="8" name="Text 6"/>
          <p:cNvSpPr/>
          <p:nvPr/>
        </p:nvSpPr>
        <p:spPr>
          <a:xfrm>
            <a:off x="5513801" y="3110383"/>
            <a:ext cx="4518108" cy="3554016"/>
          </a:xfrm>
          <a:prstGeom prst="rect">
            <a:avLst/>
          </a:prstGeom>
          <a:noFill/>
          <a:ln/>
        </p:spPr>
        <p:txBody>
          <a:bodyPr wrap="square" rtlCol="0" anchor="t"/>
          <a:lstStyle/>
          <a:p>
            <a:pPr algn="ctr">
              <a:lnSpc>
                <a:spcPts val="2799"/>
              </a:lnSpc>
            </a:pPr>
            <a:r>
              <a:rPr lang="en-GB" sz="2000" dirty="0" smtClean="0">
                <a:solidFill>
                  <a:srgbClr val="DAD1E6"/>
                </a:solidFill>
                <a:latin typeface="Dubai Light" pitchFamily="34" charset="-78"/>
                <a:ea typeface="Fira Sans" pitchFamily="34" charset="-122"/>
                <a:cs typeface="Dubai Light" pitchFamily="34" charset="-78"/>
              </a:rPr>
              <a:t>Currently</a:t>
            </a:r>
            <a:r>
              <a:rPr lang="en-GB" sz="2000" dirty="0">
                <a:solidFill>
                  <a:srgbClr val="DAD1E6"/>
                </a:solidFill>
                <a:latin typeface="Dubai Light" pitchFamily="34" charset="-78"/>
                <a:ea typeface="Fira Sans" pitchFamily="34" charset="-122"/>
                <a:cs typeface="Dubai Light" pitchFamily="34" charset="-78"/>
              </a:rPr>
              <a:t>, payment integration is not possible in the Broker System, but it is planned as a future enhancement.</a:t>
            </a:r>
            <a:endParaRPr lang="en-US" sz="2000" dirty="0">
              <a:latin typeface="Dubai Light" pitchFamily="34" charset="-78"/>
              <a:cs typeface="Dubai Light" pitchFamily="34" charset="-78"/>
            </a:endParaRPr>
          </a:p>
        </p:txBody>
      </p:sp>
      <p:sp>
        <p:nvSpPr>
          <p:cNvPr id="9" name="Text 7"/>
          <p:cNvSpPr/>
          <p:nvPr/>
        </p:nvSpPr>
        <p:spPr>
          <a:xfrm>
            <a:off x="10887794" y="2569111"/>
            <a:ext cx="3054191" cy="347186"/>
          </a:xfrm>
          <a:prstGeom prst="rect">
            <a:avLst/>
          </a:prstGeom>
          <a:noFill/>
          <a:ln/>
        </p:spPr>
        <p:txBody>
          <a:bodyPr wrap="none" rtlCol="0" anchor="t"/>
          <a:lstStyle/>
          <a:p>
            <a:pPr marL="0" indent="0">
              <a:lnSpc>
                <a:spcPts val="2734"/>
              </a:lnSpc>
              <a:buNone/>
            </a:pPr>
            <a:r>
              <a:rPr lang="en-US" sz="2800" b="1" dirty="0" smtClean="0">
                <a:solidFill>
                  <a:srgbClr val="FF726D"/>
                </a:solidFill>
                <a:latin typeface="Dubai Light" pitchFamily="34" charset="-78"/>
                <a:ea typeface="Inconsolata" pitchFamily="34" charset="-122"/>
                <a:cs typeface="Dubai Light" pitchFamily="34" charset="-78"/>
              </a:rPr>
              <a:t>Geographical scope</a:t>
            </a:r>
            <a:endParaRPr lang="en-US" sz="2800" dirty="0">
              <a:latin typeface="Dubai Light" pitchFamily="34" charset="-78"/>
              <a:cs typeface="Dubai Light" pitchFamily="34" charset="-78"/>
            </a:endParaRPr>
          </a:p>
        </p:txBody>
      </p:sp>
      <p:sp>
        <p:nvSpPr>
          <p:cNvPr id="10" name="Text 8"/>
          <p:cNvSpPr/>
          <p:nvPr/>
        </p:nvSpPr>
        <p:spPr>
          <a:xfrm>
            <a:off x="10499183" y="3024566"/>
            <a:ext cx="3831414" cy="2843213"/>
          </a:xfrm>
          <a:prstGeom prst="rect">
            <a:avLst/>
          </a:prstGeom>
          <a:noFill/>
          <a:ln/>
        </p:spPr>
        <p:txBody>
          <a:bodyPr wrap="square" rtlCol="0" anchor="t"/>
          <a:lstStyle/>
          <a:p>
            <a:pPr>
              <a:lnSpc>
                <a:spcPts val="2799"/>
              </a:lnSpc>
            </a:pPr>
            <a:r>
              <a:rPr lang="en-GB" sz="2000" dirty="0" smtClean="0">
                <a:solidFill>
                  <a:srgbClr val="DAD1E6"/>
                </a:solidFill>
                <a:latin typeface="Dubai Light" pitchFamily="34" charset="-78"/>
                <a:ea typeface="Fira Sans" pitchFamily="34" charset="-122"/>
                <a:cs typeface="Dubai Light" pitchFamily="34" charset="-78"/>
              </a:rPr>
              <a:t>The </a:t>
            </a:r>
            <a:r>
              <a:rPr lang="en-GB" sz="2000" dirty="0">
                <a:solidFill>
                  <a:srgbClr val="DAD1E6"/>
                </a:solidFill>
                <a:latin typeface="Dubai Light" pitchFamily="34" charset="-78"/>
                <a:ea typeface="Fira Sans" pitchFamily="34" charset="-122"/>
                <a:cs typeface="Dubai Light" pitchFamily="34" charset="-78"/>
              </a:rPr>
              <a:t>Broker System is focused on the Ethiopian real estate market, addressing its unique requirements and regulations. Future expansions may target other African markets, adapting to local real estate practices and laws.</a:t>
            </a:r>
            <a:endParaRPr lang="en-US" sz="2000" dirty="0">
              <a:latin typeface="Dubai Light" pitchFamily="34" charset="-78"/>
              <a:cs typeface="Dubai Light" pitchFamily="34" charset="-78"/>
            </a:endParaRPr>
          </a:p>
        </p:txBody>
      </p:sp>
      <p:sp>
        <p:nvSpPr>
          <p:cNvPr id="12"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10</a:t>
            </a:fld>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1775798" y="1599105"/>
            <a:ext cx="6109692" cy="694373"/>
          </a:xfrm>
          <a:prstGeom prst="rect">
            <a:avLst/>
          </a:prstGeom>
          <a:noFill/>
          <a:ln/>
        </p:spPr>
        <p:txBody>
          <a:bodyPr wrap="none" rtlCol="0" anchor="t"/>
          <a:lstStyle/>
          <a:p>
            <a:pPr marL="0" indent="0">
              <a:lnSpc>
                <a:spcPts val="5468"/>
              </a:lnSpc>
              <a:buNone/>
            </a:pPr>
            <a:r>
              <a:rPr lang="en-US" sz="4800" b="1" dirty="0" smtClean="0">
                <a:solidFill>
                  <a:srgbClr val="FF726D"/>
                </a:solidFill>
                <a:latin typeface="Dubai Light" pitchFamily="34" charset="-78"/>
                <a:ea typeface="Inconsolata" pitchFamily="34" charset="-122"/>
                <a:cs typeface="Dubai Light" pitchFamily="34" charset="-78"/>
              </a:rPr>
              <a:t>Gee’z Broker </a:t>
            </a:r>
            <a:r>
              <a:rPr lang="en-US" sz="4800" b="1" dirty="0">
                <a:solidFill>
                  <a:srgbClr val="FF726D"/>
                </a:solidFill>
                <a:latin typeface="Dubai Light" pitchFamily="34" charset="-78"/>
                <a:ea typeface="Inconsolata" pitchFamily="34" charset="-122"/>
                <a:cs typeface="Dubai Light" pitchFamily="34" charset="-78"/>
              </a:rPr>
              <a:t>System </a:t>
            </a:r>
            <a:endParaRPr lang="en-US" sz="4800" b="1" dirty="0" smtClean="0">
              <a:solidFill>
                <a:srgbClr val="FF726D"/>
              </a:solidFill>
              <a:latin typeface="Dubai Light" pitchFamily="34" charset="-78"/>
              <a:ea typeface="Inconsolata" pitchFamily="34" charset="-122"/>
              <a:cs typeface="Dubai Light" pitchFamily="34" charset="-78"/>
            </a:endParaRPr>
          </a:p>
          <a:p>
            <a:pPr marL="0" indent="0" algn="ctr">
              <a:lnSpc>
                <a:spcPts val="5468"/>
              </a:lnSpc>
              <a:buNone/>
            </a:pPr>
            <a:r>
              <a:rPr lang="en-US" sz="4800" b="1" dirty="0" smtClean="0">
                <a:solidFill>
                  <a:srgbClr val="FF726D"/>
                </a:solidFill>
                <a:latin typeface="Dubai Light" pitchFamily="34" charset="-78"/>
                <a:ea typeface="Inconsolata" pitchFamily="34" charset="-122"/>
                <a:cs typeface="Dubai Light" pitchFamily="34" charset="-78"/>
              </a:rPr>
              <a:t>Overview</a:t>
            </a:r>
            <a:endParaRPr lang="en-US" sz="4800" b="1" dirty="0">
              <a:latin typeface="Dubai Light" pitchFamily="34" charset="-78"/>
              <a:cs typeface="Dubai Light" pitchFamily="34" charset="-78"/>
            </a:endParaRPr>
          </a:p>
        </p:txBody>
      </p:sp>
      <p:sp>
        <p:nvSpPr>
          <p:cNvPr id="6" name="Text 3"/>
          <p:cNvSpPr/>
          <p:nvPr/>
        </p:nvSpPr>
        <p:spPr>
          <a:xfrm>
            <a:off x="509667" y="3243024"/>
            <a:ext cx="8641954" cy="2947914"/>
          </a:xfrm>
          <a:prstGeom prst="rect">
            <a:avLst/>
          </a:prstGeom>
          <a:noFill/>
          <a:ln/>
        </p:spPr>
        <p:txBody>
          <a:bodyPr wrap="square" rtlCol="0" anchor="t"/>
          <a:lstStyle/>
          <a:p>
            <a:pPr>
              <a:lnSpc>
                <a:spcPts val="2799"/>
              </a:lnSpc>
            </a:pPr>
            <a:r>
              <a:rPr lang="en-GB" sz="2800" dirty="0">
                <a:solidFill>
                  <a:srgbClr val="DAD1E6"/>
                </a:solidFill>
                <a:latin typeface="Dubai Light" pitchFamily="34" charset="-78"/>
                <a:ea typeface="Fira Sans" pitchFamily="34" charset="-122"/>
                <a:cs typeface="Dubai Light" pitchFamily="34" charset="-78"/>
              </a:rPr>
              <a:t>The Gee'z Broker System is a web-based platform designed to facilitate the brokerage operations for a single company, Gee'z Broker. This system aims to streamline the brokerage process, providing a secure, efficient, and user-friendly environment for managing real estate transactions, catering specifically to the needs of Gee'z Broker.</a:t>
            </a:r>
            <a:endParaRPr lang="en-US" sz="2800" dirty="0">
              <a:latin typeface="Dubai Light" pitchFamily="34" charset="-78"/>
              <a:cs typeface="Dubai Light" pitchFamily="34" charset="-78"/>
            </a:endParaRPr>
          </a:p>
        </p:txBody>
      </p:sp>
      <p:sp>
        <p:nvSpPr>
          <p:cNvPr id="11"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2</a:t>
            </a:fld>
            <a:endParaRPr lang="en-US" sz="3200" dirty="0">
              <a:latin typeface="Dubai Light" pitchFamily="34" charset="-78"/>
              <a:cs typeface="Dubai Light" pitchFamily="34" charset="-78"/>
            </a:endParaRPr>
          </a:p>
        </p:txBody>
      </p:sp>
    </p:spTree>
    <p:extLst>
      <p:ext uri="{BB962C8B-B14F-4D97-AF65-F5344CB8AC3E}">
        <p14:creationId xmlns:p14="http://schemas.microsoft.com/office/powerpoint/2010/main" val="572928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91440" y="0"/>
            <a:ext cx="14630400" cy="8229600"/>
          </a:xfrm>
          <a:prstGeom prst="rect">
            <a:avLst/>
          </a:prstGeom>
          <a:solidFill>
            <a:srgbClr val="241631"/>
          </a:solidFill>
          <a:ln/>
        </p:spPr>
      </p:sp>
      <p:sp>
        <p:nvSpPr>
          <p:cNvPr id="4" name="Text 2"/>
          <p:cNvSpPr/>
          <p:nvPr/>
        </p:nvSpPr>
        <p:spPr>
          <a:xfrm>
            <a:off x="2037993" y="972860"/>
            <a:ext cx="5554980" cy="694373"/>
          </a:xfrm>
          <a:prstGeom prst="rect">
            <a:avLst/>
          </a:prstGeom>
          <a:noFill/>
          <a:ln/>
        </p:spPr>
        <p:txBody>
          <a:bodyPr wrap="none" rtlCol="0" anchor="t"/>
          <a:lstStyle/>
          <a:p>
            <a:pPr marL="0" indent="0">
              <a:lnSpc>
                <a:spcPts val="5468"/>
              </a:lnSpc>
              <a:buNone/>
            </a:pPr>
            <a:r>
              <a:rPr lang="en-US" sz="4800" b="1" dirty="0">
                <a:solidFill>
                  <a:srgbClr val="FF726D"/>
                </a:solidFill>
                <a:latin typeface="Dubai Light" pitchFamily="34" charset="-78"/>
                <a:ea typeface="Inconsolata" pitchFamily="34" charset="-122"/>
                <a:cs typeface="Dubai Light" pitchFamily="34" charset="-78"/>
              </a:rPr>
              <a:t>System Architecture</a:t>
            </a:r>
            <a:endParaRPr lang="en-US" sz="4800" dirty="0">
              <a:latin typeface="Dubai Light" pitchFamily="34" charset="-78"/>
              <a:cs typeface="Dubai Light" pitchFamily="34" charset="-78"/>
            </a:endParaRPr>
          </a:p>
        </p:txBody>
      </p:sp>
      <p:sp>
        <p:nvSpPr>
          <p:cNvPr id="5" name="Text 3"/>
          <p:cNvSpPr/>
          <p:nvPr/>
        </p:nvSpPr>
        <p:spPr>
          <a:xfrm>
            <a:off x="2037993" y="2222659"/>
            <a:ext cx="2777490" cy="347186"/>
          </a:xfrm>
          <a:prstGeom prst="rect">
            <a:avLst/>
          </a:prstGeom>
          <a:noFill/>
          <a:ln/>
        </p:spPr>
        <p:txBody>
          <a:bodyPr wrap="non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User Interface</a:t>
            </a:r>
            <a:endParaRPr lang="en-US" sz="2800" dirty="0">
              <a:latin typeface="Dubai Light" pitchFamily="34" charset="-78"/>
              <a:cs typeface="Dubai Light" pitchFamily="34" charset="-78"/>
            </a:endParaRPr>
          </a:p>
        </p:txBody>
      </p:sp>
      <p:sp>
        <p:nvSpPr>
          <p:cNvPr id="6" name="Text 4"/>
          <p:cNvSpPr/>
          <p:nvPr/>
        </p:nvSpPr>
        <p:spPr>
          <a:xfrm>
            <a:off x="1004341" y="2792017"/>
            <a:ext cx="4189999" cy="3578804"/>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The </a:t>
            </a:r>
            <a:r>
              <a:rPr lang="en-US" sz="2000" dirty="0" smtClean="0">
                <a:solidFill>
                  <a:srgbClr val="DAD1E6"/>
                </a:solidFill>
                <a:latin typeface="Dubai Light" pitchFamily="34" charset="-78"/>
                <a:ea typeface="Fira Sans" pitchFamily="34" charset="-122"/>
                <a:cs typeface="Dubai Light" pitchFamily="34" charset="-78"/>
              </a:rPr>
              <a:t>Gee’z Broker </a:t>
            </a:r>
            <a:r>
              <a:rPr lang="en-US" sz="2000" dirty="0">
                <a:solidFill>
                  <a:srgbClr val="DAD1E6"/>
                </a:solidFill>
                <a:latin typeface="Dubai Light" pitchFamily="34" charset="-78"/>
                <a:ea typeface="Fira Sans" pitchFamily="34" charset="-122"/>
                <a:cs typeface="Dubai Light" pitchFamily="34" charset="-78"/>
              </a:rPr>
              <a:t>System features an intuitive and user-friendly interface that allows users to seamlessly access the platform's various functionalities. This includes secure login and registration processes, as well as the ability to execute trades, manage their investment portfolios, and access real-time market data.</a:t>
            </a:r>
            <a:endParaRPr lang="en-US" sz="2000" dirty="0">
              <a:latin typeface="Dubai Light" pitchFamily="34" charset="-78"/>
              <a:cs typeface="Dubai Light" pitchFamily="34" charset="-78"/>
            </a:endParaRPr>
          </a:p>
        </p:txBody>
      </p:sp>
      <p:sp>
        <p:nvSpPr>
          <p:cNvPr id="7" name="Text 5"/>
          <p:cNvSpPr/>
          <p:nvPr/>
        </p:nvSpPr>
        <p:spPr>
          <a:xfrm>
            <a:off x="6204228" y="2222659"/>
            <a:ext cx="2777490" cy="347186"/>
          </a:xfrm>
          <a:prstGeom prst="rect">
            <a:avLst/>
          </a:prstGeom>
          <a:noFill/>
          <a:ln/>
        </p:spPr>
        <p:txBody>
          <a:bodyPr wrap="none" rtlCol="0" anchor="t"/>
          <a:lstStyle/>
          <a:p>
            <a:pPr marL="0" indent="0">
              <a:lnSpc>
                <a:spcPts val="2734"/>
              </a:lnSpc>
              <a:buNone/>
            </a:pPr>
            <a:r>
              <a:rPr lang="en-US" sz="2800" b="1" dirty="0" smtClean="0">
                <a:solidFill>
                  <a:srgbClr val="FF726D"/>
                </a:solidFill>
                <a:latin typeface="Dubai Light" pitchFamily="34" charset="-78"/>
                <a:ea typeface="Inconsolata" pitchFamily="34" charset="-122"/>
                <a:cs typeface="Dubai Light" pitchFamily="34" charset="-78"/>
              </a:rPr>
              <a:t>Security issue </a:t>
            </a:r>
            <a:endParaRPr lang="en-US" sz="2800" dirty="0">
              <a:latin typeface="Dubai Light" pitchFamily="34" charset="-78"/>
              <a:cs typeface="Dubai Light" pitchFamily="34" charset="-78"/>
            </a:endParaRPr>
          </a:p>
        </p:txBody>
      </p:sp>
      <p:sp>
        <p:nvSpPr>
          <p:cNvPr id="8" name="Text 6"/>
          <p:cNvSpPr/>
          <p:nvPr/>
        </p:nvSpPr>
        <p:spPr>
          <a:xfrm>
            <a:off x="5711707" y="2840831"/>
            <a:ext cx="4106850" cy="3860602"/>
          </a:xfrm>
          <a:prstGeom prst="rect">
            <a:avLst/>
          </a:prstGeom>
          <a:noFill/>
          <a:ln/>
        </p:spPr>
        <p:txBody>
          <a:bodyPr wrap="square" rtlCol="0" anchor="t"/>
          <a:lstStyle/>
          <a:p>
            <a:pPr>
              <a:lnSpc>
                <a:spcPts val="2799"/>
              </a:lnSpc>
            </a:pPr>
            <a:r>
              <a:rPr lang="en-GB" sz="2000" dirty="0" smtClean="0">
                <a:solidFill>
                  <a:srgbClr val="DAD1E6"/>
                </a:solidFill>
                <a:latin typeface="Dubai Light" pitchFamily="34" charset="-78"/>
                <a:ea typeface="Fira Sans" pitchFamily="34" charset="-122"/>
                <a:cs typeface="Dubai Light" pitchFamily="34" charset="-78"/>
              </a:rPr>
              <a:t>At </a:t>
            </a:r>
            <a:r>
              <a:rPr lang="en-GB" sz="2000" dirty="0">
                <a:solidFill>
                  <a:srgbClr val="DAD1E6"/>
                </a:solidFill>
                <a:latin typeface="Dubai Light" pitchFamily="34" charset="-78"/>
                <a:ea typeface="Fira Sans" pitchFamily="34" charset="-122"/>
                <a:cs typeface="Dubai Light" pitchFamily="34" charset="-78"/>
              </a:rPr>
              <a:t>the core of the Broker System is a robust security mechanism that encrypts user passwords, considering that users might reuse passwords across multiple websites. This encryption ensures that no one has access to view plaintext passwords, enhancing overall user security and data protection.</a:t>
            </a:r>
            <a:endParaRPr lang="en-US" sz="2000" dirty="0">
              <a:latin typeface="Dubai Light" pitchFamily="34" charset="-78"/>
              <a:cs typeface="Dubai Light" pitchFamily="34" charset="-78"/>
            </a:endParaRPr>
          </a:p>
        </p:txBody>
      </p:sp>
      <p:sp>
        <p:nvSpPr>
          <p:cNvPr id="9" name="Text 7"/>
          <p:cNvSpPr/>
          <p:nvPr/>
        </p:nvSpPr>
        <p:spPr>
          <a:xfrm>
            <a:off x="10758628" y="2222659"/>
            <a:ext cx="2777490" cy="347186"/>
          </a:xfrm>
          <a:prstGeom prst="rect">
            <a:avLst/>
          </a:prstGeom>
          <a:noFill/>
          <a:ln/>
        </p:spPr>
        <p:txBody>
          <a:bodyPr wrap="non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Market Data</a:t>
            </a:r>
            <a:endParaRPr lang="en-US" sz="2800" dirty="0">
              <a:latin typeface="Dubai Light" pitchFamily="34" charset="-78"/>
              <a:cs typeface="Dubai Light" pitchFamily="34" charset="-78"/>
            </a:endParaRPr>
          </a:p>
        </p:txBody>
      </p:sp>
      <p:sp>
        <p:nvSpPr>
          <p:cNvPr id="10" name="Text 8"/>
          <p:cNvSpPr/>
          <p:nvPr/>
        </p:nvSpPr>
        <p:spPr>
          <a:xfrm>
            <a:off x="10136937" y="2792015"/>
            <a:ext cx="4086246" cy="3909417"/>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The </a:t>
            </a:r>
            <a:r>
              <a:rPr lang="en-US" sz="2000" dirty="0" smtClean="0">
                <a:solidFill>
                  <a:srgbClr val="DAD1E6"/>
                </a:solidFill>
                <a:latin typeface="Dubai Light" pitchFamily="34" charset="-78"/>
                <a:ea typeface="Fira Sans" pitchFamily="34" charset="-122"/>
                <a:cs typeface="Dubai Light" pitchFamily="34" charset="-78"/>
              </a:rPr>
              <a:t>Gee’z Broker </a:t>
            </a:r>
            <a:r>
              <a:rPr lang="en-US" sz="2000" dirty="0">
                <a:solidFill>
                  <a:srgbClr val="DAD1E6"/>
                </a:solidFill>
                <a:latin typeface="Dubai Light" pitchFamily="34" charset="-78"/>
                <a:ea typeface="Fira Sans" pitchFamily="34" charset="-122"/>
                <a:cs typeface="Dubai Light" pitchFamily="34" charset="-78"/>
              </a:rPr>
              <a:t>System provides users with access to comprehensive real-time market data, including price quotes, trading volumes, and historical data. This information is presented through advanced analytics and charting tools, enabling users to make informed trading decisions.</a:t>
            </a:r>
            <a:endParaRPr lang="en-US" sz="2000" dirty="0">
              <a:latin typeface="Dubai Light" pitchFamily="34" charset="-78"/>
              <a:cs typeface="Dubai Light" pitchFamily="34" charset="-78"/>
            </a:endParaRPr>
          </a:p>
        </p:txBody>
      </p:sp>
      <p:sp>
        <p:nvSpPr>
          <p:cNvPr id="12"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3</a:t>
            </a:fld>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927021"/>
            <a:ext cx="6387465" cy="694373"/>
          </a:xfrm>
          <a:prstGeom prst="rect">
            <a:avLst/>
          </a:prstGeom>
          <a:noFill/>
          <a:ln/>
        </p:spPr>
        <p:txBody>
          <a:bodyPr wrap="none" rtlCol="0" anchor="t"/>
          <a:lstStyle/>
          <a:p>
            <a:pPr marL="0" indent="0">
              <a:lnSpc>
                <a:spcPts val="5468"/>
              </a:lnSpc>
              <a:buNone/>
            </a:pPr>
            <a:r>
              <a:rPr lang="en-US" sz="4800" b="1" dirty="0">
                <a:solidFill>
                  <a:srgbClr val="FF726D"/>
                </a:solidFill>
                <a:latin typeface="Dubai Light" pitchFamily="34" charset="-78"/>
                <a:ea typeface="Inconsolata" pitchFamily="34" charset="-122"/>
                <a:cs typeface="Dubai Light" pitchFamily="34" charset="-78"/>
              </a:rPr>
              <a:t>Functional Requirements</a:t>
            </a:r>
            <a:endParaRPr lang="en-US" sz="4800" dirty="0">
              <a:latin typeface="Dubai Light" pitchFamily="34" charset="-78"/>
              <a:cs typeface="Dubai Light" pitchFamily="34" charset="-78"/>
            </a:endParaRPr>
          </a:p>
        </p:txBody>
      </p:sp>
      <p:sp>
        <p:nvSpPr>
          <p:cNvPr id="5" name="Shape 3"/>
          <p:cNvSpPr/>
          <p:nvPr/>
        </p:nvSpPr>
        <p:spPr>
          <a:xfrm>
            <a:off x="2037993" y="2239328"/>
            <a:ext cx="499943" cy="499943"/>
          </a:xfrm>
          <a:prstGeom prst="roundRect">
            <a:avLst>
              <a:gd name="adj" fmla="val 13333"/>
            </a:avLst>
          </a:prstGeom>
          <a:solidFill>
            <a:srgbClr val="382748"/>
          </a:solidFill>
          <a:ln/>
        </p:spPr>
      </p:sp>
      <p:sp>
        <p:nvSpPr>
          <p:cNvPr id="6" name="Text 4"/>
          <p:cNvSpPr/>
          <p:nvPr/>
        </p:nvSpPr>
        <p:spPr>
          <a:xfrm>
            <a:off x="2204561" y="2280999"/>
            <a:ext cx="166688" cy="416481"/>
          </a:xfrm>
          <a:prstGeom prst="rect">
            <a:avLst/>
          </a:prstGeom>
          <a:noFill/>
          <a:ln/>
        </p:spPr>
        <p:txBody>
          <a:bodyPr wrap="none" rtlCol="0" anchor="t"/>
          <a:lstStyle/>
          <a:p>
            <a:pPr marL="0" indent="0" algn="ctr">
              <a:lnSpc>
                <a:spcPts val="3281"/>
              </a:lnSpc>
              <a:buNone/>
            </a:pPr>
            <a:r>
              <a:rPr lang="en-US" sz="3200" b="1" dirty="0">
                <a:solidFill>
                  <a:srgbClr val="FF726D"/>
                </a:solidFill>
                <a:latin typeface="Dubai Light" pitchFamily="34" charset="-78"/>
                <a:ea typeface="Inconsolata" pitchFamily="34" charset="-122"/>
                <a:cs typeface="Dubai Light" pitchFamily="34" charset="-78"/>
              </a:rPr>
              <a:t>1</a:t>
            </a:r>
            <a:endParaRPr lang="en-US" sz="3200" dirty="0">
              <a:latin typeface="Dubai Light" pitchFamily="34" charset="-78"/>
              <a:cs typeface="Dubai Light" pitchFamily="34" charset="-78"/>
            </a:endParaRPr>
          </a:p>
        </p:txBody>
      </p:sp>
      <p:sp>
        <p:nvSpPr>
          <p:cNvPr id="7" name="Text 5"/>
          <p:cNvSpPr/>
          <p:nvPr/>
        </p:nvSpPr>
        <p:spPr>
          <a:xfrm>
            <a:off x="2760107" y="2315647"/>
            <a:ext cx="2777490" cy="347186"/>
          </a:xfrm>
          <a:prstGeom prst="rect">
            <a:avLst/>
          </a:prstGeom>
          <a:noFill/>
          <a:ln/>
        </p:spPr>
        <p:txBody>
          <a:bodyPr wrap="non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User Authentication</a:t>
            </a:r>
            <a:endParaRPr lang="en-US" sz="2800" dirty="0">
              <a:latin typeface="Dubai Light" pitchFamily="34" charset="-78"/>
              <a:cs typeface="Dubai Light" pitchFamily="34" charset="-78"/>
            </a:endParaRPr>
          </a:p>
        </p:txBody>
      </p:sp>
      <p:sp>
        <p:nvSpPr>
          <p:cNvPr id="8" name="Text 6"/>
          <p:cNvSpPr/>
          <p:nvPr/>
        </p:nvSpPr>
        <p:spPr>
          <a:xfrm>
            <a:off x="2760107" y="2796064"/>
            <a:ext cx="4444008" cy="1777008"/>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The system must support secure login and registration processes, including password encryption and two-factor authentication, to ensure the privacy and protection of user information.</a:t>
            </a:r>
            <a:endParaRPr lang="en-US" sz="2000" dirty="0">
              <a:latin typeface="Dubai Light" pitchFamily="34" charset="-78"/>
              <a:cs typeface="Dubai Light" pitchFamily="34" charset="-78"/>
            </a:endParaRPr>
          </a:p>
        </p:txBody>
      </p:sp>
      <p:sp>
        <p:nvSpPr>
          <p:cNvPr id="9" name="Shape 7"/>
          <p:cNvSpPr/>
          <p:nvPr/>
        </p:nvSpPr>
        <p:spPr>
          <a:xfrm>
            <a:off x="7426285" y="2239328"/>
            <a:ext cx="499943" cy="499943"/>
          </a:xfrm>
          <a:prstGeom prst="roundRect">
            <a:avLst>
              <a:gd name="adj" fmla="val 13333"/>
            </a:avLst>
          </a:prstGeom>
          <a:solidFill>
            <a:srgbClr val="382748"/>
          </a:solidFill>
          <a:ln/>
        </p:spPr>
      </p:sp>
      <p:sp>
        <p:nvSpPr>
          <p:cNvPr id="10" name="Text 8"/>
          <p:cNvSpPr/>
          <p:nvPr/>
        </p:nvSpPr>
        <p:spPr>
          <a:xfrm>
            <a:off x="7592854" y="2280999"/>
            <a:ext cx="166688" cy="416481"/>
          </a:xfrm>
          <a:prstGeom prst="rect">
            <a:avLst/>
          </a:prstGeom>
          <a:noFill/>
          <a:ln/>
        </p:spPr>
        <p:txBody>
          <a:bodyPr wrap="none" rtlCol="0" anchor="t"/>
          <a:lstStyle/>
          <a:p>
            <a:pPr marL="0" indent="0" algn="ctr">
              <a:lnSpc>
                <a:spcPts val="3281"/>
              </a:lnSpc>
              <a:buNone/>
            </a:pPr>
            <a:r>
              <a:rPr lang="en-US" sz="3200" b="1" dirty="0">
                <a:solidFill>
                  <a:srgbClr val="FF726D"/>
                </a:solidFill>
                <a:latin typeface="Dubai Light" pitchFamily="34" charset="-78"/>
                <a:ea typeface="Inconsolata" pitchFamily="34" charset="-122"/>
                <a:cs typeface="Dubai Light" pitchFamily="34" charset="-78"/>
              </a:rPr>
              <a:t>2</a:t>
            </a:r>
            <a:endParaRPr lang="en-US" sz="3200" dirty="0">
              <a:latin typeface="Dubai Light" pitchFamily="34" charset="-78"/>
              <a:cs typeface="Dubai Light" pitchFamily="34" charset="-78"/>
            </a:endParaRPr>
          </a:p>
        </p:txBody>
      </p:sp>
      <p:sp>
        <p:nvSpPr>
          <p:cNvPr id="11" name="Text 9"/>
          <p:cNvSpPr/>
          <p:nvPr/>
        </p:nvSpPr>
        <p:spPr>
          <a:xfrm>
            <a:off x="8148399" y="2315647"/>
            <a:ext cx="2777490" cy="347186"/>
          </a:xfrm>
          <a:prstGeom prst="rect">
            <a:avLst/>
          </a:prstGeom>
          <a:noFill/>
          <a:ln/>
        </p:spPr>
        <p:txBody>
          <a:bodyPr wrap="none" rtlCol="0" anchor="t"/>
          <a:lstStyle/>
          <a:p>
            <a:pPr>
              <a:lnSpc>
                <a:spcPts val="2734"/>
              </a:lnSpc>
            </a:pPr>
            <a:r>
              <a:rPr lang="en-US" sz="2800" b="1" dirty="0">
                <a:solidFill>
                  <a:srgbClr val="FF726D"/>
                </a:solidFill>
                <a:latin typeface="Dubai Light" pitchFamily="34" charset="-78"/>
                <a:ea typeface="Inconsolata" pitchFamily="34" charset="-122"/>
                <a:cs typeface="Dubai Light" pitchFamily="34" charset="-78"/>
              </a:rPr>
              <a:t>Property Listing and Search:</a:t>
            </a:r>
            <a:endParaRPr lang="en-US" sz="2800" dirty="0">
              <a:latin typeface="Dubai Light" pitchFamily="34" charset="-78"/>
              <a:cs typeface="Dubai Light" pitchFamily="34" charset="-78"/>
            </a:endParaRPr>
          </a:p>
        </p:txBody>
      </p:sp>
      <p:sp>
        <p:nvSpPr>
          <p:cNvPr id="12" name="Text 10"/>
          <p:cNvSpPr/>
          <p:nvPr/>
        </p:nvSpPr>
        <p:spPr>
          <a:xfrm>
            <a:off x="8148399" y="2796064"/>
            <a:ext cx="4444008" cy="1421606"/>
          </a:xfrm>
          <a:prstGeom prst="rect">
            <a:avLst/>
          </a:prstGeom>
          <a:noFill/>
          <a:ln/>
        </p:spPr>
        <p:txBody>
          <a:bodyPr wrap="square" rtlCol="0" anchor="t"/>
          <a:lstStyle/>
          <a:p>
            <a:pPr>
              <a:lnSpc>
                <a:spcPts val="2799"/>
              </a:lnSpc>
            </a:pPr>
            <a:r>
              <a:rPr lang="en-GB" sz="2000" dirty="0" smtClean="0">
                <a:solidFill>
                  <a:srgbClr val="DAD1E6"/>
                </a:solidFill>
                <a:latin typeface="Dubai Light" pitchFamily="34" charset="-78"/>
                <a:ea typeface="Fira Sans" pitchFamily="34" charset="-122"/>
                <a:cs typeface="Dubai Light" pitchFamily="34" charset="-78"/>
              </a:rPr>
              <a:t>Users </a:t>
            </a:r>
            <a:r>
              <a:rPr lang="en-GB" sz="2000" dirty="0">
                <a:solidFill>
                  <a:srgbClr val="DAD1E6"/>
                </a:solidFill>
                <a:latin typeface="Dubai Light" pitchFamily="34" charset="-78"/>
                <a:ea typeface="Fira Sans" pitchFamily="34" charset="-122"/>
                <a:cs typeface="Dubai Light" pitchFamily="34" charset="-78"/>
              </a:rPr>
              <a:t>must be able to list properties for sale and search for available properties, with the system supporting various search criteria and providing timely updates.</a:t>
            </a:r>
            <a:endParaRPr lang="en-US" sz="2000" dirty="0">
              <a:latin typeface="Dubai Light" pitchFamily="34" charset="-78"/>
              <a:cs typeface="Dubai Light" pitchFamily="34" charset="-78"/>
            </a:endParaRPr>
          </a:p>
        </p:txBody>
      </p:sp>
      <p:sp>
        <p:nvSpPr>
          <p:cNvPr id="13" name="Shape 11"/>
          <p:cNvSpPr/>
          <p:nvPr/>
        </p:nvSpPr>
        <p:spPr>
          <a:xfrm>
            <a:off x="2037993" y="4968835"/>
            <a:ext cx="499943" cy="499943"/>
          </a:xfrm>
          <a:prstGeom prst="roundRect">
            <a:avLst>
              <a:gd name="adj" fmla="val 13333"/>
            </a:avLst>
          </a:prstGeom>
          <a:solidFill>
            <a:srgbClr val="382748"/>
          </a:solidFill>
          <a:ln/>
        </p:spPr>
      </p:sp>
      <p:sp>
        <p:nvSpPr>
          <p:cNvPr id="14" name="Text 12"/>
          <p:cNvSpPr/>
          <p:nvPr/>
        </p:nvSpPr>
        <p:spPr>
          <a:xfrm>
            <a:off x="2204561" y="5010507"/>
            <a:ext cx="166688" cy="416481"/>
          </a:xfrm>
          <a:prstGeom prst="rect">
            <a:avLst/>
          </a:prstGeom>
          <a:noFill/>
          <a:ln/>
        </p:spPr>
        <p:txBody>
          <a:bodyPr wrap="none" rtlCol="0" anchor="t"/>
          <a:lstStyle/>
          <a:p>
            <a:pPr marL="0" indent="0" algn="ctr">
              <a:lnSpc>
                <a:spcPts val="3281"/>
              </a:lnSpc>
              <a:buNone/>
            </a:pPr>
            <a:r>
              <a:rPr lang="en-US" sz="3200" b="1" dirty="0">
                <a:solidFill>
                  <a:srgbClr val="FF726D"/>
                </a:solidFill>
                <a:latin typeface="Dubai Light" pitchFamily="34" charset="-78"/>
                <a:ea typeface="Inconsolata" pitchFamily="34" charset="-122"/>
                <a:cs typeface="Dubai Light" pitchFamily="34" charset="-78"/>
              </a:rPr>
              <a:t>3</a:t>
            </a:r>
            <a:endParaRPr lang="en-US" sz="3200" dirty="0">
              <a:latin typeface="Dubai Light" pitchFamily="34" charset="-78"/>
              <a:cs typeface="Dubai Light" pitchFamily="34" charset="-78"/>
            </a:endParaRPr>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800" b="1" dirty="0" smtClean="0">
                <a:solidFill>
                  <a:srgbClr val="FF726D"/>
                </a:solidFill>
                <a:latin typeface="Dubai Light" pitchFamily="34" charset="-78"/>
                <a:ea typeface="Inconsolata" pitchFamily="34" charset="-122"/>
                <a:cs typeface="Dubai Light" pitchFamily="34" charset="-78"/>
              </a:rPr>
              <a:t>Profile Management</a:t>
            </a:r>
            <a:endParaRPr lang="en-US" sz="2800" dirty="0">
              <a:latin typeface="Dubai Light" pitchFamily="34" charset="-78"/>
              <a:cs typeface="Dubai Light" pitchFamily="34" charset="-78"/>
            </a:endParaRPr>
          </a:p>
        </p:txBody>
      </p:sp>
      <p:sp>
        <p:nvSpPr>
          <p:cNvPr id="16" name="Text 14"/>
          <p:cNvSpPr/>
          <p:nvPr/>
        </p:nvSpPr>
        <p:spPr>
          <a:xfrm>
            <a:off x="2760107" y="5525572"/>
            <a:ext cx="4444008" cy="1777008"/>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Users should have the ability to view and manage their investment portfolios, including tracking the performance of individual securities and the overall portfolio value.</a:t>
            </a:r>
            <a:endParaRPr lang="en-US" sz="2000" dirty="0">
              <a:latin typeface="Dubai Light" pitchFamily="34" charset="-78"/>
              <a:cs typeface="Dubai Light" pitchFamily="34" charset="-78"/>
            </a:endParaRPr>
          </a:p>
        </p:txBody>
      </p:sp>
      <p:sp>
        <p:nvSpPr>
          <p:cNvPr id="17" name="Shape 15"/>
          <p:cNvSpPr/>
          <p:nvPr/>
        </p:nvSpPr>
        <p:spPr>
          <a:xfrm>
            <a:off x="7426285" y="4968835"/>
            <a:ext cx="499943" cy="499943"/>
          </a:xfrm>
          <a:prstGeom prst="roundRect">
            <a:avLst>
              <a:gd name="adj" fmla="val 13333"/>
            </a:avLst>
          </a:prstGeom>
          <a:solidFill>
            <a:srgbClr val="382748"/>
          </a:solidFill>
          <a:ln/>
        </p:spPr>
      </p:sp>
      <p:sp>
        <p:nvSpPr>
          <p:cNvPr id="18" name="Text 16"/>
          <p:cNvSpPr/>
          <p:nvPr/>
        </p:nvSpPr>
        <p:spPr>
          <a:xfrm>
            <a:off x="7592854" y="5010507"/>
            <a:ext cx="166688" cy="416481"/>
          </a:xfrm>
          <a:prstGeom prst="rect">
            <a:avLst/>
          </a:prstGeom>
          <a:noFill/>
          <a:ln/>
        </p:spPr>
        <p:txBody>
          <a:bodyPr wrap="none" rtlCol="0" anchor="t"/>
          <a:lstStyle/>
          <a:p>
            <a:pPr marL="0" indent="0" algn="ctr">
              <a:lnSpc>
                <a:spcPts val="3281"/>
              </a:lnSpc>
              <a:buNone/>
            </a:pPr>
            <a:r>
              <a:rPr lang="en-US" sz="3200" b="1" dirty="0">
                <a:solidFill>
                  <a:srgbClr val="FF726D"/>
                </a:solidFill>
                <a:latin typeface="Dubai Light" pitchFamily="34" charset="-78"/>
                <a:ea typeface="Inconsolata" pitchFamily="34" charset="-122"/>
                <a:cs typeface="Dubai Light" pitchFamily="34" charset="-78"/>
              </a:rPr>
              <a:t>4</a:t>
            </a:r>
            <a:endParaRPr lang="en-US" sz="3200" dirty="0">
              <a:latin typeface="Dubai Light" pitchFamily="34" charset="-78"/>
              <a:cs typeface="Dubai Light" pitchFamily="34" charset="-78"/>
            </a:endParaRPr>
          </a:p>
        </p:txBody>
      </p:sp>
      <p:sp>
        <p:nvSpPr>
          <p:cNvPr id="19" name="Text 17"/>
          <p:cNvSpPr/>
          <p:nvPr/>
        </p:nvSpPr>
        <p:spPr>
          <a:xfrm>
            <a:off x="8148399" y="5045154"/>
            <a:ext cx="3470672" cy="347186"/>
          </a:xfrm>
          <a:prstGeom prst="rect">
            <a:avLst/>
          </a:prstGeom>
          <a:noFill/>
          <a:ln/>
        </p:spPr>
        <p:txBody>
          <a:bodyPr wrap="none" rtlCol="0" anchor="t"/>
          <a:lstStyle/>
          <a:p>
            <a:pPr>
              <a:lnSpc>
                <a:spcPts val="2734"/>
              </a:lnSpc>
            </a:pPr>
            <a:r>
              <a:rPr lang="en-US" sz="2800" b="1" dirty="0">
                <a:solidFill>
                  <a:srgbClr val="FF726D"/>
                </a:solidFill>
                <a:latin typeface="Dubai Light" pitchFamily="34" charset="-78"/>
                <a:ea typeface="Inconsolata" pitchFamily="34" charset="-122"/>
                <a:cs typeface="Dubai Light" pitchFamily="34" charset="-78"/>
              </a:rPr>
              <a:t>Messaging and </a:t>
            </a:r>
            <a:r>
              <a:rPr lang="en-US" sz="2800" b="1" dirty="0" smtClean="0">
                <a:solidFill>
                  <a:srgbClr val="FF726D"/>
                </a:solidFill>
                <a:latin typeface="Dubai Light" pitchFamily="34" charset="-78"/>
                <a:ea typeface="Inconsolata" pitchFamily="34" charset="-122"/>
                <a:cs typeface="Dubai Light" pitchFamily="34" charset="-78"/>
              </a:rPr>
              <a:t>Communication</a:t>
            </a:r>
          </a:p>
          <a:p>
            <a:pPr>
              <a:lnSpc>
                <a:spcPts val="2734"/>
              </a:lnSpc>
            </a:pPr>
            <a:r>
              <a:rPr lang="en-US" sz="2800" b="1" dirty="0" smtClean="0">
                <a:solidFill>
                  <a:srgbClr val="FF726D"/>
                </a:solidFill>
                <a:latin typeface="Dubai Light" pitchFamily="34" charset="-78"/>
                <a:ea typeface="Inconsolata" pitchFamily="34" charset="-122"/>
                <a:cs typeface="Dubai Light" pitchFamily="34" charset="-78"/>
              </a:rPr>
              <a:t>(future enhancement):</a:t>
            </a:r>
            <a:endParaRPr lang="en-US" sz="2800" dirty="0">
              <a:latin typeface="Dubai Light" pitchFamily="34" charset="-78"/>
              <a:cs typeface="Dubai Light" pitchFamily="34" charset="-78"/>
            </a:endParaRPr>
          </a:p>
        </p:txBody>
      </p:sp>
      <p:sp>
        <p:nvSpPr>
          <p:cNvPr id="20" name="Text 18"/>
          <p:cNvSpPr/>
          <p:nvPr/>
        </p:nvSpPr>
        <p:spPr>
          <a:xfrm>
            <a:off x="8148399" y="5865921"/>
            <a:ext cx="4444008" cy="1777008"/>
          </a:xfrm>
          <a:prstGeom prst="rect">
            <a:avLst/>
          </a:prstGeom>
          <a:noFill/>
          <a:ln/>
        </p:spPr>
        <p:txBody>
          <a:bodyPr wrap="square" rtlCol="0" anchor="t"/>
          <a:lstStyle/>
          <a:p>
            <a:pPr>
              <a:lnSpc>
                <a:spcPts val="2799"/>
              </a:lnSpc>
            </a:pPr>
            <a:r>
              <a:rPr lang="en-GB" sz="2000" dirty="0" smtClean="0">
                <a:solidFill>
                  <a:srgbClr val="DAD1E6"/>
                </a:solidFill>
                <a:latin typeface="Dubai Light" pitchFamily="34" charset="-78"/>
                <a:ea typeface="Fira Sans" pitchFamily="34" charset="-122"/>
                <a:cs typeface="Dubai Light" pitchFamily="34" charset="-78"/>
              </a:rPr>
              <a:t>The </a:t>
            </a:r>
            <a:r>
              <a:rPr lang="en-GB" sz="2000" dirty="0">
                <a:solidFill>
                  <a:srgbClr val="DAD1E6"/>
                </a:solidFill>
                <a:latin typeface="Dubai Light" pitchFamily="34" charset="-78"/>
                <a:ea typeface="Fira Sans" pitchFamily="34" charset="-122"/>
                <a:cs typeface="Dubai Light" pitchFamily="34" charset="-78"/>
              </a:rPr>
              <a:t>system must provide users with tools for real-time messaging and communication, including sending enquiries, receiving responses, and managing conversations with brokers and admins.</a:t>
            </a:r>
            <a:endParaRPr lang="en-US" sz="2000" dirty="0">
              <a:latin typeface="Dubai Light" pitchFamily="34" charset="-78"/>
              <a:cs typeface="Dubai Light" pitchFamily="34" charset="-78"/>
            </a:endParaRPr>
          </a:p>
        </p:txBody>
      </p:sp>
      <p:sp>
        <p:nvSpPr>
          <p:cNvPr id="22"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4</a:t>
            </a:fld>
            <a:endParaRPr lang="en-US" sz="3200" dirty="0">
              <a:latin typeface="Dubai Light" pitchFamily="34" charset="-78"/>
              <a:cs typeface="Dubai Light" pitchFamily="34" charset="-78"/>
            </a:endParaRP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110264" y="603171"/>
            <a:ext cx="7395448" cy="684848"/>
          </a:xfrm>
          <a:prstGeom prst="rect">
            <a:avLst/>
          </a:prstGeom>
          <a:noFill/>
          <a:ln/>
        </p:spPr>
        <p:txBody>
          <a:bodyPr wrap="none" rtlCol="0" anchor="t"/>
          <a:lstStyle/>
          <a:p>
            <a:pPr marL="0" indent="0">
              <a:lnSpc>
                <a:spcPts val="5393"/>
              </a:lnSpc>
              <a:buNone/>
            </a:pPr>
            <a:r>
              <a:rPr lang="en-US" sz="5400" b="1" dirty="0">
                <a:solidFill>
                  <a:srgbClr val="FF726D"/>
                </a:solidFill>
                <a:latin typeface="Dubai Light" pitchFamily="34" charset="-78"/>
                <a:ea typeface="Inconsolata" pitchFamily="34" charset="-122"/>
                <a:cs typeface="Dubai Light" pitchFamily="34" charset="-78"/>
              </a:rPr>
              <a:t>Non-Functional Requirements</a:t>
            </a:r>
            <a:endParaRPr lang="en-US" sz="5400" dirty="0">
              <a:latin typeface="Dubai Light" pitchFamily="34" charset="-78"/>
              <a:cs typeface="Dubai Light" pitchFamily="34" charset="-78"/>
            </a:endParaRPr>
          </a:p>
        </p:txBody>
      </p:sp>
      <p:sp>
        <p:nvSpPr>
          <p:cNvPr id="5" name="Shape 3"/>
          <p:cNvSpPr/>
          <p:nvPr/>
        </p:nvSpPr>
        <p:spPr>
          <a:xfrm>
            <a:off x="2110264" y="1726287"/>
            <a:ext cx="5095399" cy="3015853"/>
          </a:xfrm>
          <a:prstGeom prst="roundRect">
            <a:avLst>
              <a:gd name="adj" fmla="val 2180"/>
            </a:avLst>
          </a:prstGeom>
          <a:solidFill>
            <a:srgbClr val="382748"/>
          </a:solidFill>
          <a:ln/>
        </p:spPr>
      </p:sp>
      <p:sp>
        <p:nvSpPr>
          <p:cNvPr id="6" name="Text 4"/>
          <p:cNvSpPr/>
          <p:nvPr/>
        </p:nvSpPr>
        <p:spPr>
          <a:xfrm>
            <a:off x="2329339" y="1945362"/>
            <a:ext cx="2739390" cy="342424"/>
          </a:xfrm>
          <a:prstGeom prst="rect">
            <a:avLst/>
          </a:prstGeom>
          <a:noFill/>
          <a:ln/>
        </p:spPr>
        <p:txBody>
          <a:bodyPr wrap="none" rtlCol="0" anchor="t"/>
          <a:lstStyle/>
          <a:p>
            <a:pPr marL="0" indent="0">
              <a:lnSpc>
                <a:spcPts val="2696"/>
              </a:lnSpc>
              <a:buNone/>
            </a:pPr>
            <a:r>
              <a:rPr lang="en-US" sz="3200" b="1" dirty="0">
                <a:solidFill>
                  <a:srgbClr val="FF726D"/>
                </a:solidFill>
                <a:latin typeface="Dubai Light" pitchFamily="34" charset="-78"/>
                <a:ea typeface="Inconsolata" pitchFamily="34" charset="-122"/>
                <a:cs typeface="Dubai Light" pitchFamily="34" charset="-78"/>
              </a:rPr>
              <a:t>Performance</a:t>
            </a:r>
            <a:endParaRPr lang="en-US" sz="3200" dirty="0">
              <a:latin typeface="Dubai Light" pitchFamily="34" charset="-78"/>
              <a:cs typeface="Dubai Light" pitchFamily="34" charset="-78"/>
            </a:endParaRPr>
          </a:p>
        </p:txBody>
      </p:sp>
      <p:sp>
        <p:nvSpPr>
          <p:cNvPr id="7" name="Text 5"/>
          <p:cNvSpPr/>
          <p:nvPr/>
        </p:nvSpPr>
        <p:spPr>
          <a:xfrm>
            <a:off x="2329339" y="2419231"/>
            <a:ext cx="4657249" cy="1402556"/>
          </a:xfrm>
          <a:prstGeom prst="rect">
            <a:avLst/>
          </a:prstGeom>
          <a:noFill/>
          <a:ln/>
        </p:spPr>
        <p:txBody>
          <a:bodyPr wrap="square" rtlCol="0" anchor="t"/>
          <a:lstStyle/>
          <a:p>
            <a:pPr marL="0" indent="0">
              <a:lnSpc>
                <a:spcPts val="2761"/>
              </a:lnSpc>
              <a:buNone/>
            </a:pPr>
            <a:r>
              <a:rPr lang="en-US" sz="2000" dirty="0">
                <a:solidFill>
                  <a:srgbClr val="DAD1E6"/>
                </a:solidFill>
                <a:latin typeface="Dubai Light" pitchFamily="34" charset="-78"/>
                <a:ea typeface="Fira Sans" pitchFamily="34" charset="-122"/>
                <a:cs typeface="Dubai Light" pitchFamily="34" charset="-78"/>
              </a:rPr>
              <a:t>The Broker System must handle high volumes of </a:t>
            </a:r>
            <a:r>
              <a:rPr lang="en-US" sz="2000" dirty="0" smtClean="0">
                <a:solidFill>
                  <a:srgbClr val="DAD1E6"/>
                </a:solidFill>
                <a:latin typeface="Dubai Light" pitchFamily="34" charset="-78"/>
                <a:ea typeface="Fira Sans" pitchFamily="34" charset="-122"/>
                <a:cs typeface="Dubai Light" pitchFamily="34" charset="-78"/>
              </a:rPr>
              <a:t>transactions </a:t>
            </a:r>
            <a:r>
              <a:rPr lang="en-US" sz="2000" dirty="0">
                <a:solidFill>
                  <a:srgbClr val="DAD1E6"/>
                </a:solidFill>
                <a:latin typeface="Dubai Light" pitchFamily="34" charset="-78"/>
                <a:ea typeface="Fira Sans" pitchFamily="34" charset="-122"/>
                <a:cs typeface="Dubai Light" pitchFamily="34" charset="-78"/>
              </a:rPr>
              <a:t>with minimal latency to ensure timely execution of trades, maintaining the efficiency and reliability of the platform.</a:t>
            </a:r>
            <a:endParaRPr lang="en-US" sz="2000" dirty="0">
              <a:latin typeface="Dubai Light" pitchFamily="34" charset="-78"/>
              <a:cs typeface="Dubai Light" pitchFamily="34" charset="-78"/>
            </a:endParaRPr>
          </a:p>
        </p:txBody>
      </p:sp>
      <p:sp>
        <p:nvSpPr>
          <p:cNvPr id="8" name="Shape 6"/>
          <p:cNvSpPr/>
          <p:nvPr/>
        </p:nvSpPr>
        <p:spPr>
          <a:xfrm>
            <a:off x="7424737" y="1726287"/>
            <a:ext cx="5095399" cy="3015853"/>
          </a:xfrm>
          <a:prstGeom prst="roundRect">
            <a:avLst>
              <a:gd name="adj" fmla="val 2180"/>
            </a:avLst>
          </a:prstGeom>
          <a:solidFill>
            <a:srgbClr val="382748"/>
          </a:solidFill>
          <a:ln/>
        </p:spPr>
      </p:sp>
      <p:sp>
        <p:nvSpPr>
          <p:cNvPr id="9" name="Text 7"/>
          <p:cNvSpPr/>
          <p:nvPr/>
        </p:nvSpPr>
        <p:spPr>
          <a:xfrm>
            <a:off x="7643813" y="1945362"/>
            <a:ext cx="2739390" cy="342424"/>
          </a:xfrm>
          <a:prstGeom prst="rect">
            <a:avLst/>
          </a:prstGeom>
          <a:noFill/>
          <a:ln/>
        </p:spPr>
        <p:txBody>
          <a:bodyPr wrap="none" rtlCol="0" anchor="t"/>
          <a:lstStyle/>
          <a:p>
            <a:pPr marL="0" indent="0">
              <a:lnSpc>
                <a:spcPts val="2696"/>
              </a:lnSpc>
              <a:buNone/>
            </a:pPr>
            <a:r>
              <a:rPr lang="en-US" sz="3200" b="1" dirty="0">
                <a:solidFill>
                  <a:srgbClr val="FF726D"/>
                </a:solidFill>
                <a:latin typeface="Dubai Light" pitchFamily="34" charset="-78"/>
                <a:ea typeface="Inconsolata" pitchFamily="34" charset="-122"/>
                <a:cs typeface="Dubai Light" pitchFamily="34" charset="-78"/>
              </a:rPr>
              <a:t>Security</a:t>
            </a:r>
            <a:endParaRPr lang="en-US" sz="3200" dirty="0">
              <a:latin typeface="Dubai Light" pitchFamily="34" charset="-78"/>
              <a:cs typeface="Dubai Light" pitchFamily="34" charset="-78"/>
            </a:endParaRPr>
          </a:p>
        </p:txBody>
      </p:sp>
      <p:sp>
        <p:nvSpPr>
          <p:cNvPr id="10" name="Text 8"/>
          <p:cNvSpPr/>
          <p:nvPr/>
        </p:nvSpPr>
        <p:spPr>
          <a:xfrm>
            <a:off x="7643813" y="2419231"/>
            <a:ext cx="4657249" cy="1897936"/>
          </a:xfrm>
          <a:prstGeom prst="rect">
            <a:avLst/>
          </a:prstGeom>
          <a:noFill/>
          <a:ln/>
        </p:spPr>
        <p:txBody>
          <a:bodyPr wrap="square" rtlCol="0" anchor="t"/>
          <a:lstStyle/>
          <a:p>
            <a:pPr marL="0" indent="0">
              <a:lnSpc>
                <a:spcPts val="2761"/>
              </a:lnSpc>
              <a:buNone/>
            </a:pPr>
            <a:r>
              <a:rPr lang="en-US" sz="2000" dirty="0">
                <a:solidFill>
                  <a:srgbClr val="DAD1E6"/>
                </a:solidFill>
                <a:latin typeface="Dubai Light" pitchFamily="34" charset="-78"/>
                <a:ea typeface="Fira Sans" pitchFamily="34" charset="-122"/>
                <a:cs typeface="Dubai Light" pitchFamily="34" charset="-78"/>
              </a:rPr>
              <a:t>The system must prioritize data privacy and protection against unauthorized access, implementing robust encryption, secure communication protocols, and regular security audits to safeguard user information and transactions.</a:t>
            </a:r>
            <a:endParaRPr lang="en-US" sz="2000" dirty="0">
              <a:latin typeface="Dubai Light" pitchFamily="34" charset="-78"/>
              <a:cs typeface="Dubai Light" pitchFamily="34" charset="-78"/>
            </a:endParaRPr>
          </a:p>
        </p:txBody>
      </p:sp>
      <p:sp>
        <p:nvSpPr>
          <p:cNvPr id="11" name="Shape 9"/>
          <p:cNvSpPr/>
          <p:nvPr/>
        </p:nvSpPr>
        <p:spPr>
          <a:xfrm>
            <a:off x="2110264" y="4961215"/>
            <a:ext cx="5095399" cy="2665214"/>
          </a:xfrm>
          <a:prstGeom prst="roundRect">
            <a:avLst>
              <a:gd name="adj" fmla="val 2467"/>
            </a:avLst>
          </a:prstGeom>
          <a:solidFill>
            <a:srgbClr val="382748"/>
          </a:solidFill>
          <a:ln/>
        </p:spPr>
      </p:sp>
      <p:sp>
        <p:nvSpPr>
          <p:cNvPr id="12" name="Text 10"/>
          <p:cNvSpPr/>
          <p:nvPr/>
        </p:nvSpPr>
        <p:spPr>
          <a:xfrm>
            <a:off x="2329339" y="5180290"/>
            <a:ext cx="2739390" cy="342424"/>
          </a:xfrm>
          <a:prstGeom prst="rect">
            <a:avLst/>
          </a:prstGeom>
          <a:noFill/>
          <a:ln/>
        </p:spPr>
        <p:txBody>
          <a:bodyPr wrap="none" rtlCol="0" anchor="t"/>
          <a:lstStyle/>
          <a:p>
            <a:pPr marL="0" indent="0">
              <a:lnSpc>
                <a:spcPts val="2696"/>
              </a:lnSpc>
              <a:buNone/>
            </a:pPr>
            <a:r>
              <a:rPr lang="en-US" sz="3200" b="1" dirty="0">
                <a:solidFill>
                  <a:srgbClr val="FF726D"/>
                </a:solidFill>
                <a:latin typeface="Dubai Light" pitchFamily="34" charset="-78"/>
                <a:ea typeface="Inconsolata" pitchFamily="34" charset="-122"/>
                <a:cs typeface="Dubai Light" pitchFamily="34" charset="-78"/>
              </a:rPr>
              <a:t>Scalability</a:t>
            </a:r>
            <a:endParaRPr lang="en-US" sz="3200" dirty="0">
              <a:latin typeface="Dubai Light" pitchFamily="34" charset="-78"/>
              <a:cs typeface="Dubai Light" pitchFamily="34" charset="-78"/>
            </a:endParaRPr>
          </a:p>
        </p:txBody>
      </p:sp>
      <p:sp>
        <p:nvSpPr>
          <p:cNvPr id="13" name="Text 11"/>
          <p:cNvSpPr/>
          <p:nvPr/>
        </p:nvSpPr>
        <p:spPr>
          <a:xfrm>
            <a:off x="2329339" y="5654159"/>
            <a:ext cx="4657249" cy="1753195"/>
          </a:xfrm>
          <a:prstGeom prst="rect">
            <a:avLst/>
          </a:prstGeom>
          <a:noFill/>
          <a:ln/>
        </p:spPr>
        <p:txBody>
          <a:bodyPr wrap="square" rtlCol="0" anchor="t"/>
          <a:lstStyle/>
          <a:p>
            <a:pPr marL="0" indent="0">
              <a:lnSpc>
                <a:spcPts val="2761"/>
              </a:lnSpc>
              <a:buNone/>
            </a:pPr>
            <a:r>
              <a:rPr lang="en-US" sz="2000" dirty="0">
                <a:solidFill>
                  <a:srgbClr val="DAD1E6"/>
                </a:solidFill>
                <a:latin typeface="Dubai Light" pitchFamily="34" charset="-78"/>
                <a:ea typeface="Fira Sans" pitchFamily="34" charset="-122"/>
                <a:cs typeface="Dubai Light" pitchFamily="34" charset="-78"/>
              </a:rPr>
              <a:t>The Broker System should be designed to scale horizontally, accommodating an increasing number of users and transactions without compromising performance or reliability.</a:t>
            </a:r>
            <a:endParaRPr lang="en-US" sz="2000" dirty="0">
              <a:latin typeface="Dubai Light" pitchFamily="34" charset="-78"/>
              <a:cs typeface="Dubai Light" pitchFamily="34" charset="-78"/>
            </a:endParaRPr>
          </a:p>
        </p:txBody>
      </p:sp>
      <p:sp>
        <p:nvSpPr>
          <p:cNvPr id="14" name="Shape 12"/>
          <p:cNvSpPr/>
          <p:nvPr/>
        </p:nvSpPr>
        <p:spPr>
          <a:xfrm>
            <a:off x="7424737" y="4961215"/>
            <a:ext cx="5095399" cy="2665214"/>
          </a:xfrm>
          <a:prstGeom prst="roundRect">
            <a:avLst>
              <a:gd name="adj" fmla="val 2467"/>
            </a:avLst>
          </a:prstGeom>
          <a:solidFill>
            <a:srgbClr val="382748"/>
          </a:solidFill>
          <a:ln/>
        </p:spPr>
      </p:sp>
      <p:sp>
        <p:nvSpPr>
          <p:cNvPr id="15" name="Text 13"/>
          <p:cNvSpPr/>
          <p:nvPr/>
        </p:nvSpPr>
        <p:spPr>
          <a:xfrm>
            <a:off x="7643813" y="5180290"/>
            <a:ext cx="2739390" cy="342424"/>
          </a:xfrm>
          <a:prstGeom prst="rect">
            <a:avLst/>
          </a:prstGeom>
          <a:noFill/>
          <a:ln/>
        </p:spPr>
        <p:txBody>
          <a:bodyPr wrap="none" rtlCol="0" anchor="t"/>
          <a:lstStyle/>
          <a:p>
            <a:pPr marL="0" indent="0">
              <a:lnSpc>
                <a:spcPts val="2696"/>
              </a:lnSpc>
              <a:buNone/>
            </a:pPr>
            <a:r>
              <a:rPr lang="en-US" sz="3200" b="1" dirty="0">
                <a:solidFill>
                  <a:srgbClr val="FF726D"/>
                </a:solidFill>
                <a:latin typeface="Dubai Light" pitchFamily="34" charset="-78"/>
                <a:ea typeface="Inconsolata" pitchFamily="34" charset="-122"/>
                <a:cs typeface="Dubai Light" pitchFamily="34" charset="-78"/>
              </a:rPr>
              <a:t>Usability</a:t>
            </a:r>
            <a:endParaRPr lang="en-US" sz="3200" dirty="0">
              <a:latin typeface="Dubai Light" pitchFamily="34" charset="-78"/>
              <a:cs typeface="Dubai Light" pitchFamily="34" charset="-78"/>
            </a:endParaRPr>
          </a:p>
        </p:txBody>
      </p:sp>
      <p:sp>
        <p:nvSpPr>
          <p:cNvPr id="16" name="Text 14"/>
          <p:cNvSpPr/>
          <p:nvPr/>
        </p:nvSpPr>
        <p:spPr>
          <a:xfrm>
            <a:off x="7643813" y="5654159"/>
            <a:ext cx="4657249" cy="1402556"/>
          </a:xfrm>
          <a:prstGeom prst="rect">
            <a:avLst/>
          </a:prstGeom>
          <a:noFill/>
          <a:ln/>
        </p:spPr>
        <p:txBody>
          <a:bodyPr wrap="square" rtlCol="0" anchor="t"/>
          <a:lstStyle/>
          <a:p>
            <a:pPr marL="0" indent="0">
              <a:lnSpc>
                <a:spcPts val="2761"/>
              </a:lnSpc>
              <a:buNone/>
            </a:pPr>
            <a:r>
              <a:rPr lang="en-US" sz="2000" dirty="0">
                <a:solidFill>
                  <a:srgbClr val="DAD1E6"/>
                </a:solidFill>
                <a:latin typeface="Dubai Light" pitchFamily="34" charset="-78"/>
                <a:ea typeface="Fira Sans" pitchFamily="34" charset="-122"/>
                <a:cs typeface="Dubai Light" pitchFamily="34" charset="-78"/>
              </a:rPr>
              <a:t>The system should offer an intuitive and user-friendly interface, with easy navigation and accessible features, ensuring a seamless and efficient user </a:t>
            </a:r>
            <a:r>
              <a:rPr lang="en-US" sz="2000" dirty="0" smtClean="0">
                <a:solidFill>
                  <a:srgbClr val="DAD1E6"/>
                </a:solidFill>
                <a:latin typeface="Dubai Light" pitchFamily="34" charset="-78"/>
                <a:ea typeface="Fira Sans" pitchFamily="34" charset="-122"/>
                <a:cs typeface="Dubai Light" pitchFamily="34" charset="-78"/>
              </a:rPr>
              <a:t>experience.</a:t>
            </a:r>
            <a:endParaRPr lang="en-US" sz="2000" dirty="0">
              <a:latin typeface="Dubai Light" pitchFamily="34" charset="-78"/>
              <a:cs typeface="Dubai Light" pitchFamily="34" charset="-78"/>
            </a:endParaRPr>
          </a:p>
        </p:txBody>
      </p:sp>
      <p:sp>
        <p:nvSpPr>
          <p:cNvPr id="34"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5</a:t>
            </a:fld>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1148"/>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0" y="0"/>
            <a:ext cx="14630400" cy="8231148"/>
          </a:xfrm>
          <a:prstGeom prst="rect">
            <a:avLst/>
          </a:prstGeom>
        </p:spPr>
      </p:pic>
      <p:sp>
        <p:nvSpPr>
          <p:cNvPr id="5" name="Shape 2"/>
          <p:cNvSpPr/>
          <p:nvPr/>
        </p:nvSpPr>
        <p:spPr>
          <a:xfrm>
            <a:off x="12919" y="-1548"/>
            <a:ext cx="14630400" cy="8231148"/>
          </a:xfrm>
          <a:prstGeom prst="rect">
            <a:avLst/>
          </a:prstGeom>
          <a:solidFill>
            <a:srgbClr val="241631">
              <a:alpha val="80000"/>
            </a:srgbClr>
          </a:solidFill>
          <a:ln/>
        </p:spPr>
      </p:sp>
      <p:sp>
        <p:nvSpPr>
          <p:cNvPr id="6" name="Text 3"/>
          <p:cNvSpPr/>
          <p:nvPr/>
        </p:nvSpPr>
        <p:spPr>
          <a:xfrm>
            <a:off x="2359223" y="573762"/>
            <a:ext cx="5216843" cy="652105"/>
          </a:xfrm>
          <a:prstGeom prst="rect">
            <a:avLst/>
          </a:prstGeom>
          <a:noFill/>
          <a:ln/>
        </p:spPr>
        <p:txBody>
          <a:bodyPr wrap="none" rtlCol="0" anchor="t"/>
          <a:lstStyle/>
          <a:p>
            <a:pPr marL="0" indent="0">
              <a:lnSpc>
                <a:spcPts val="5135"/>
              </a:lnSpc>
              <a:buNone/>
            </a:pPr>
            <a:r>
              <a:rPr lang="en-US" sz="4800" b="1" dirty="0">
                <a:solidFill>
                  <a:srgbClr val="FF726D"/>
                </a:solidFill>
                <a:latin typeface="Dubai Light" pitchFamily="34" charset="-78"/>
                <a:ea typeface="Inconsolata" pitchFamily="34" charset="-122"/>
                <a:cs typeface="Dubai Light" pitchFamily="34" charset="-78"/>
              </a:rPr>
              <a:t>Use Cases</a:t>
            </a:r>
            <a:endParaRPr lang="en-US" sz="4800" dirty="0">
              <a:latin typeface="Dubai Light" pitchFamily="34" charset="-78"/>
              <a:cs typeface="Dubai Light" pitchFamily="34" charset="-78"/>
            </a:endParaRPr>
          </a:p>
        </p:txBody>
      </p:sp>
      <p:sp>
        <p:nvSpPr>
          <p:cNvPr id="7" name="Shape 4"/>
          <p:cNvSpPr/>
          <p:nvPr/>
        </p:nvSpPr>
        <p:spPr>
          <a:xfrm>
            <a:off x="2359223" y="4598075"/>
            <a:ext cx="9911953" cy="26075"/>
          </a:xfrm>
          <a:prstGeom prst="rect">
            <a:avLst/>
          </a:prstGeom>
          <a:solidFill>
            <a:srgbClr val="FF6680"/>
          </a:solidFill>
          <a:ln/>
        </p:spPr>
      </p:sp>
      <p:sp>
        <p:nvSpPr>
          <p:cNvPr id="8" name="Shape 5"/>
          <p:cNvSpPr/>
          <p:nvPr/>
        </p:nvSpPr>
        <p:spPr>
          <a:xfrm>
            <a:off x="4771965" y="3867745"/>
            <a:ext cx="26075" cy="730329"/>
          </a:xfrm>
          <a:prstGeom prst="rect">
            <a:avLst/>
          </a:prstGeom>
          <a:solidFill>
            <a:srgbClr val="FF6680"/>
          </a:solidFill>
          <a:ln/>
        </p:spPr>
      </p:sp>
      <p:sp>
        <p:nvSpPr>
          <p:cNvPr id="9" name="Shape 6"/>
          <p:cNvSpPr/>
          <p:nvPr/>
        </p:nvSpPr>
        <p:spPr>
          <a:xfrm>
            <a:off x="4550331" y="4363403"/>
            <a:ext cx="469463" cy="469463"/>
          </a:xfrm>
          <a:prstGeom prst="roundRect">
            <a:avLst>
              <a:gd name="adj" fmla="val 13335"/>
            </a:avLst>
          </a:prstGeom>
          <a:solidFill>
            <a:srgbClr val="382748"/>
          </a:solidFill>
          <a:ln/>
        </p:spPr>
      </p:sp>
      <p:sp>
        <p:nvSpPr>
          <p:cNvPr id="10" name="Text 7"/>
          <p:cNvSpPr/>
          <p:nvPr/>
        </p:nvSpPr>
        <p:spPr>
          <a:xfrm>
            <a:off x="4706779" y="4402455"/>
            <a:ext cx="156567" cy="391239"/>
          </a:xfrm>
          <a:prstGeom prst="rect">
            <a:avLst/>
          </a:prstGeom>
          <a:noFill/>
          <a:ln/>
        </p:spPr>
        <p:txBody>
          <a:bodyPr wrap="none" rtlCol="0" anchor="t"/>
          <a:lstStyle/>
          <a:p>
            <a:pPr marL="0" indent="0" algn="ctr">
              <a:lnSpc>
                <a:spcPts val="3081"/>
              </a:lnSpc>
              <a:buNone/>
            </a:pPr>
            <a:r>
              <a:rPr lang="en-US" sz="3200" b="1" dirty="0">
                <a:solidFill>
                  <a:srgbClr val="FF726D"/>
                </a:solidFill>
                <a:latin typeface="Dubai Light" pitchFamily="34" charset="-78"/>
                <a:ea typeface="Inconsolata" pitchFamily="34" charset="-122"/>
                <a:cs typeface="Dubai Light" pitchFamily="34" charset="-78"/>
              </a:rPr>
              <a:t>1</a:t>
            </a:r>
            <a:endParaRPr lang="en-US" sz="3200" dirty="0">
              <a:latin typeface="Dubai Light" pitchFamily="34" charset="-78"/>
              <a:cs typeface="Dubai Light" pitchFamily="34" charset="-78"/>
            </a:endParaRPr>
          </a:p>
        </p:txBody>
      </p:sp>
      <p:sp>
        <p:nvSpPr>
          <p:cNvPr id="11" name="Text 8"/>
          <p:cNvSpPr/>
          <p:nvPr/>
        </p:nvSpPr>
        <p:spPr>
          <a:xfrm>
            <a:off x="3480792" y="1538764"/>
            <a:ext cx="2608421" cy="325993"/>
          </a:xfrm>
          <a:prstGeom prst="rect">
            <a:avLst/>
          </a:prstGeom>
          <a:noFill/>
          <a:ln/>
        </p:spPr>
        <p:txBody>
          <a:bodyPr wrap="none" rtlCol="0" anchor="t"/>
          <a:lstStyle/>
          <a:p>
            <a:pPr marL="0" indent="0" algn="ctr">
              <a:lnSpc>
                <a:spcPts val="2567"/>
              </a:lnSpc>
              <a:buNone/>
            </a:pPr>
            <a:r>
              <a:rPr lang="en-US" sz="2800" b="1" dirty="0">
                <a:solidFill>
                  <a:srgbClr val="FF726D"/>
                </a:solidFill>
                <a:latin typeface="Dubai Light" pitchFamily="34" charset="-78"/>
                <a:ea typeface="Inconsolata" pitchFamily="34" charset="-122"/>
                <a:cs typeface="Dubai Light" pitchFamily="34" charset="-78"/>
              </a:rPr>
              <a:t>User Login</a:t>
            </a:r>
            <a:endParaRPr lang="en-US" sz="2800" dirty="0">
              <a:latin typeface="Dubai Light" pitchFamily="34" charset="-78"/>
              <a:cs typeface="Dubai Light" pitchFamily="34" charset="-78"/>
            </a:endParaRPr>
          </a:p>
        </p:txBody>
      </p:sp>
      <p:sp>
        <p:nvSpPr>
          <p:cNvPr id="12" name="Text 9"/>
          <p:cNvSpPr/>
          <p:nvPr/>
        </p:nvSpPr>
        <p:spPr>
          <a:xfrm>
            <a:off x="2567821" y="1989892"/>
            <a:ext cx="4434483" cy="1669256"/>
          </a:xfrm>
          <a:prstGeom prst="rect">
            <a:avLst/>
          </a:prstGeom>
          <a:noFill/>
          <a:ln/>
        </p:spPr>
        <p:txBody>
          <a:bodyPr wrap="square" rtlCol="0" anchor="t"/>
          <a:lstStyle/>
          <a:p>
            <a:pPr marL="0" indent="0" algn="ctr">
              <a:lnSpc>
                <a:spcPts val="2629"/>
              </a:lnSpc>
              <a:buNone/>
            </a:pPr>
            <a:r>
              <a:rPr lang="en-US" sz="2000" dirty="0">
                <a:solidFill>
                  <a:srgbClr val="DAD1E6"/>
                </a:solidFill>
                <a:latin typeface="Dubai Light" pitchFamily="34" charset="-78"/>
                <a:ea typeface="Fira Sans" pitchFamily="34" charset="-122"/>
                <a:cs typeface="Dubai Light" pitchFamily="34" charset="-78"/>
              </a:rPr>
              <a:t>Users log into the Broker System using their credentials, with the system verifying their identity through secure authentication methods to ensure the confidentiality and integrity of user accounts.</a:t>
            </a:r>
            <a:endParaRPr lang="en-US" sz="2000" dirty="0">
              <a:latin typeface="Dubai Light" pitchFamily="34" charset="-78"/>
              <a:cs typeface="Dubai Light" pitchFamily="34" charset="-78"/>
            </a:endParaRPr>
          </a:p>
        </p:txBody>
      </p:sp>
      <p:sp>
        <p:nvSpPr>
          <p:cNvPr id="13" name="Shape 10"/>
          <p:cNvSpPr/>
          <p:nvPr/>
        </p:nvSpPr>
        <p:spPr>
          <a:xfrm>
            <a:off x="7302044" y="4598075"/>
            <a:ext cx="26075" cy="730329"/>
          </a:xfrm>
          <a:prstGeom prst="rect">
            <a:avLst/>
          </a:prstGeom>
          <a:solidFill>
            <a:srgbClr val="FF6680"/>
          </a:solidFill>
          <a:ln/>
        </p:spPr>
      </p:sp>
      <p:sp>
        <p:nvSpPr>
          <p:cNvPr id="14" name="Shape 11"/>
          <p:cNvSpPr/>
          <p:nvPr/>
        </p:nvSpPr>
        <p:spPr>
          <a:xfrm>
            <a:off x="7080409" y="4363403"/>
            <a:ext cx="469463" cy="469463"/>
          </a:xfrm>
          <a:prstGeom prst="roundRect">
            <a:avLst>
              <a:gd name="adj" fmla="val 13335"/>
            </a:avLst>
          </a:prstGeom>
          <a:solidFill>
            <a:srgbClr val="382748"/>
          </a:solidFill>
          <a:ln/>
        </p:spPr>
      </p:sp>
      <p:sp>
        <p:nvSpPr>
          <p:cNvPr id="15" name="Text 12"/>
          <p:cNvSpPr/>
          <p:nvPr/>
        </p:nvSpPr>
        <p:spPr>
          <a:xfrm>
            <a:off x="7236857" y="4402455"/>
            <a:ext cx="156567" cy="391239"/>
          </a:xfrm>
          <a:prstGeom prst="rect">
            <a:avLst/>
          </a:prstGeom>
          <a:noFill/>
          <a:ln/>
        </p:spPr>
        <p:txBody>
          <a:bodyPr wrap="none" rtlCol="0" anchor="t"/>
          <a:lstStyle/>
          <a:p>
            <a:pPr marL="0" indent="0" algn="ctr">
              <a:lnSpc>
                <a:spcPts val="3081"/>
              </a:lnSpc>
              <a:buNone/>
            </a:pPr>
            <a:r>
              <a:rPr lang="en-US" sz="3200" b="1" dirty="0">
                <a:solidFill>
                  <a:srgbClr val="FF726D"/>
                </a:solidFill>
                <a:latin typeface="Dubai Light" pitchFamily="34" charset="-78"/>
                <a:ea typeface="Inconsolata" pitchFamily="34" charset="-122"/>
                <a:cs typeface="Dubai Light" pitchFamily="34" charset="-78"/>
              </a:rPr>
              <a:t>2</a:t>
            </a:r>
            <a:endParaRPr lang="en-US" sz="3200" dirty="0">
              <a:latin typeface="Dubai Light" pitchFamily="34" charset="-78"/>
              <a:cs typeface="Dubai Light" pitchFamily="34" charset="-78"/>
            </a:endParaRPr>
          </a:p>
        </p:txBody>
      </p:sp>
      <p:sp>
        <p:nvSpPr>
          <p:cNvPr id="16" name="Text 13"/>
          <p:cNvSpPr/>
          <p:nvPr/>
        </p:nvSpPr>
        <p:spPr>
          <a:xfrm>
            <a:off x="6010870" y="5537002"/>
            <a:ext cx="2608421" cy="325993"/>
          </a:xfrm>
          <a:prstGeom prst="rect">
            <a:avLst/>
          </a:prstGeom>
          <a:noFill/>
          <a:ln/>
        </p:spPr>
        <p:txBody>
          <a:bodyPr wrap="none" rtlCol="0" anchor="t"/>
          <a:lstStyle/>
          <a:p>
            <a:pPr algn="ctr">
              <a:lnSpc>
                <a:spcPts val="2567"/>
              </a:lnSpc>
            </a:pPr>
            <a:r>
              <a:rPr lang="en-US" sz="2800" b="1" dirty="0">
                <a:solidFill>
                  <a:srgbClr val="FF726D"/>
                </a:solidFill>
                <a:latin typeface="Dubai Light" pitchFamily="34" charset="-78"/>
                <a:ea typeface="Inconsolata" pitchFamily="34" charset="-122"/>
                <a:cs typeface="Dubai Light" pitchFamily="34" charset="-78"/>
              </a:rPr>
              <a:t>Send Enquiry</a:t>
            </a:r>
            <a:endParaRPr lang="en-US" sz="2800" dirty="0">
              <a:latin typeface="Dubai Light" pitchFamily="34" charset="-78"/>
              <a:cs typeface="Dubai Light" pitchFamily="34" charset="-78"/>
            </a:endParaRPr>
          </a:p>
        </p:txBody>
      </p:sp>
      <p:sp>
        <p:nvSpPr>
          <p:cNvPr id="17" name="Text 14"/>
          <p:cNvSpPr/>
          <p:nvPr/>
        </p:nvSpPr>
        <p:spPr>
          <a:xfrm>
            <a:off x="5097899" y="5988129"/>
            <a:ext cx="4434483" cy="1669256"/>
          </a:xfrm>
          <a:prstGeom prst="rect">
            <a:avLst/>
          </a:prstGeom>
          <a:noFill/>
          <a:ln/>
        </p:spPr>
        <p:txBody>
          <a:bodyPr wrap="square" rtlCol="0" anchor="t"/>
          <a:lstStyle/>
          <a:p>
            <a:pPr algn="ctr">
              <a:lnSpc>
                <a:spcPts val="2629"/>
              </a:lnSpc>
            </a:pPr>
            <a:r>
              <a:rPr lang="en-GB" sz="2000" dirty="0" smtClean="0">
                <a:solidFill>
                  <a:srgbClr val="DAD1E6"/>
                </a:solidFill>
                <a:latin typeface="Dubai Light" pitchFamily="34" charset="-78"/>
                <a:ea typeface="Fira Sans" pitchFamily="34" charset="-122"/>
                <a:cs typeface="Dubai Light" pitchFamily="34" charset="-78"/>
              </a:rPr>
              <a:t>In </a:t>
            </a:r>
            <a:r>
              <a:rPr lang="en-GB" sz="2000" dirty="0">
                <a:solidFill>
                  <a:srgbClr val="DAD1E6"/>
                </a:solidFill>
                <a:latin typeface="Dubai Light" pitchFamily="34" charset="-78"/>
                <a:ea typeface="Fira Sans" pitchFamily="34" charset="-122"/>
                <a:cs typeface="Dubai Light" pitchFamily="34" charset="-78"/>
              </a:rPr>
              <a:t>our system, if a buyer wants to purchase a property, they send an enquiry to the admin. The admin then handles the enquiry and manages the transaction process.</a:t>
            </a:r>
            <a:endParaRPr lang="en-US" sz="2000" dirty="0">
              <a:latin typeface="Dubai Light" pitchFamily="34" charset="-78"/>
              <a:cs typeface="Dubai Light" pitchFamily="34" charset="-78"/>
            </a:endParaRPr>
          </a:p>
        </p:txBody>
      </p:sp>
      <p:sp>
        <p:nvSpPr>
          <p:cNvPr id="18" name="Shape 15"/>
          <p:cNvSpPr/>
          <p:nvPr/>
        </p:nvSpPr>
        <p:spPr>
          <a:xfrm>
            <a:off x="9832241" y="3867745"/>
            <a:ext cx="26075" cy="730329"/>
          </a:xfrm>
          <a:prstGeom prst="rect">
            <a:avLst/>
          </a:prstGeom>
          <a:solidFill>
            <a:srgbClr val="FF6680"/>
          </a:solidFill>
          <a:ln/>
        </p:spPr>
      </p:sp>
      <p:sp>
        <p:nvSpPr>
          <p:cNvPr id="19" name="Shape 16"/>
          <p:cNvSpPr/>
          <p:nvPr/>
        </p:nvSpPr>
        <p:spPr>
          <a:xfrm>
            <a:off x="9610606" y="4363403"/>
            <a:ext cx="469463" cy="469463"/>
          </a:xfrm>
          <a:prstGeom prst="roundRect">
            <a:avLst>
              <a:gd name="adj" fmla="val 13335"/>
            </a:avLst>
          </a:prstGeom>
          <a:solidFill>
            <a:srgbClr val="382748"/>
          </a:solidFill>
          <a:ln/>
        </p:spPr>
      </p:sp>
      <p:sp>
        <p:nvSpPr>
          <p:cNvPr id="20" name="Text 17"/>
          <p:cNvSpPr/>
          <p:nvPr/>
        </p:nvSpPr>
        <p:spPr>
          <a:xfrm>
            <a:off x="9767054" y="4402455"/>
            <a:ext cx="156567" cy="391239"/>
          </a:xfrm>
          <a:prstGeom prst="rect">
            <a:avLst/>
          </a:prstGeom>
          <a:noFill/>
          <a:ln/>
        </p:spPr>
        <p:txBody>
          <a:bodyPr wrap="none" rtlCol="0" anchor="t"/>
          <a:lstStyle/>
          <a:p>
            <a:pPr marL="0" indent="0" algn="ctr">
              <a:lnSpc>
                <a:spcPts val="3081"/>
              </a:lnSpc>
              <a:buNone/>
            </a:pPr>
            <a:r>
              <a:rPr lang="en-US" sz="3200" b="1" dirty="0">
                <a:solidFill>
                  <a:srgbClr val="FF726D"/>
                </a:solidFill>
                <a:latin typeface="Dubai Light" pitchFamily="34" charset="-78"/>
                <a:ea typeface="Inconsolata" pitchFamily="34" charset="-122"/>
                <a:cs typeface="Dubai Light" pitchFamily="34" charset="-78"/>
              </a:rPr>
              <a:t>3</a:t>
            </a:r>
            <a:endParaRPr lang="en-US" sz="3200" dirty="0">
              <a:latin typeface="Dubai Light" pitchFamily="34" charset="-78"/>
              <a:cs typeface="Dubai Light" pitchFamily="34" charset="-78"/>
            </a:endParaRPr>
          </a:p>
        </p:txBody>
      </p:sp>
      <p:sp>
        <p:nvSpPr>
          <p:cNvPr id="21" name="Text 18"/>
          <p:cNvSpPr/>
          <p:nvPr/>
        </p:nvSpPr>
        <p:spPr>
          <a:xfrm>
            <a:off x="8541068" y="1538764"/>
            <a:ext cx="2608421" cy="325993"/>
          </a:xfrm>
          <a:prstGeom prst="rect">
            <a:avLst/>
          </a:prstGeom>
          <a:noFill/>
          <a:ln/>
        </p:spPr>
        <p:txBody>
          <a:bodyPr wrap="none" rtlCol="0" anchor="t"/>
          <a:lstStyle/>
          <a:p>
            <a:pPr marL="0" indent="0" algn="ctr">
              <a:lnSpc>
                <a:spcPts val="2567"/>
              </a:lnSpc>
              <a:buNone/>
            </a:pPr>
            <a:r>
              <a:rPr lang="en-US" sz="2800" b="1" dirty="0">
                <a:solidFill>
                  <a:srgbClr val="FF726D"/>
                </a:solidFill>
                <a:latin typeface="Dubai Light" pitchFamily="34" charset="-78"/>
                <a:ea typeface="Inconsolata" pitchFamily="34" charset="-122"/>
                <a:cs typeface="Dubai Light" pitchFamily="34" charset="-78"/>
              </a:rPr>
              <a:t>View </a:t>
            </a:r>
            <a:r>
              <a:rPr lang="en-US" sz="2800" b="1" dirty="0" smtClean="0">
                <a:solidFill>
                  <a:srgbClr val="FF726D"/>
                </a:solidFill>
                <a:latin typeface="Dubai Light" pitchFamily="34" charset="-78"/>
                <a:ea typeface="Inconsolata" pitchFamily="34" charset="-122"/>
                <a:cs typeface="Dubai Light" pitchFamily="34" charset="-78"/>
              </a:rPr>
              <a:t>Profile</a:t>
            </a:r>
            <a:endParaRPr lang="en-US" sz="2800" dirty="0">
              <a:latin typeface="Dubai Light" pitchFamily="34" charset="-78"/>
              <a:cs typeface="Dubai Light" pitchFamily="34" charset="-78"/>
            </a:endParaRPr>
          </a:p>
        </p:txBody>
      </p:sp>
      <p:sp>
        <p:nvSpPr>
          <p:cNvPr id="22" name="Text 19"/>
          <p:cNvSpPr/>
          <p:nvPr/>
        </p:nvSpPr>
        <p:spPr>
          <a:xfrm>
            <a:off x="7628096" y="1989892"/>
            <a:ext cx="4434483" cy="1669256"/>
          </a:xfrm>
          <a:prstGeom prst="rect">
            <a:avLst/>
          </a:prstGeom>
          <a:noFill/>
          <a:ln/>
        </p:spPr>
        <p:txBody>
          <a:bodyPr wrap="square" rtlCol="0" anchor="t"/>
          <a:lstStyle/>
          <a:p>
            <a:pPr marL="0" indent="0" algn="ctr">
              <a:lnSpc>
                <a:spcPts val="2629"/>
              </a:lnSpc>
              <a:buNone/>
            </a:pPr>
            <a:r>
              <a:rPr lang="en-US" sz="2000" dirty="0" smtClean="0">
                <a:solidFill>
                  <a:srgbClr val="DAD1E6"/>
                </a:solidFill>
                <a:latin typeface="Dubai Light" pitchFamily="34" charset="-78"/>
                <a:ea typeface="Fira Sans" pitchFamily="34" charset="-122"/>
                <a:cs typeface="Dubai Light" pitchFamily="34" charset="-78"/>
              </a:rPr>
              <a:t>Users can access their current investment portfolio, which includes detailed information on each security, performance metrics, and the overall portfolio value, enabling them to monitor their investments.</a:t>
            </a:r>
            <a:endParaRPr lang="en-US" sz="2000" dirty="0">
              <a:latin typeface="Dubai Light" pitchFamily="34" charset="-78"/>
              <a:cs typeface="Dubai Light" pitchFamily="34" charset="-78"/>
            </a:endParaRPr>
          </a:p>
        </p:txBody>
      </p:sp>
      <p:sp>
        <p:nvSpPr>
          <p:cNvPr id="24"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6</a:t>
            </a:fld>
            <a:endParaRPr lang="en-US" sz="3200" dirty="0">
              <a:latin typeface="Dubai Light" pitchFamily="34" charset="-78"/>
              <a:cs typeface="Dubai Light" pitchFamily="34" charset="-78"/>
            </a:endParaRPr>
          </a:p>
        </p:txBody>
      </p:sp>
      <p:sp>
        <p:nvSpPr>
          <p:cNvPr id="25" name="Text 7"/>
          <p:cNvSpPr/>
          <p:nvPr/>
        </p:nvSpPr>
        <p:spPr>
          <a:xfrm>
            <a:off x="10692884" y="5862995"/>
            <a:ext cx="2739390" cy="342424"/>
          </a:xfrm>
          <a:prstGeom prst="rect">
            <a:avLst/>
          </a:prstGeom>
          <a:noFill/>
          <a:ln/>
        </p:spPr>
        <p:txBody>
          <a:bodyPr wrap="none" rtlCol="0" anchor="t"/>
          <a:lstStyle/>
          <a:p>
            <a:pPr marL="0" indent="0">
              <a:lnSpc>
                <a:spcPts val="2696"/>
              </a:lnSpc>
              <a:buNone/>
            </a:pPr>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89109"/>
            <a:ext cx="14630400" cy="8229600"/>
          </a:xfrm>
          <a:prstGeom prst="rect">
            <a:avLst/>
          </a:prstGeom>
          <a:solidFill>
            <a:srgbClr val="241631"/>
          </a:solidFill>
          <a:ln/>
        </p:spPr>
      </p:sp>
      <p:sp>
        <p:nvSpPr>
          <p:cNvPr id="4" name="Text 2"/>
          <p:cNvSpPr/>
          <p:nvPr/>
        </p:nvSpPr>
        <p:spPr>
          <a:xfrm>
            <a:off x="2037993" y="1317069"/>
            <a:ext cx="5554980" cy="694373"/>
          </a:xfrm>
          <a:prstGeom prst="rect">
            <a:avLst/>
          </a:prstGeom>
          <a:noFill/>
          <a:ln/>
        </p:spPr>
        <p:txBody>
          <a:bodyPr wrap="none" rtlCol="0" anchor="t"/>
          <a:lstStyle/>
          <a:p>
            <a:pPr marL="0" indent="0">
              <a:lnSpc>
                <a:spcPts val="5468"/>
              </a:lnSpc>
              <a:buNone/>
            </a:pPr>
            <a:r>
              <a:rPr lang="en-US" sz="4800" b="1" dirty="0" smtClean="0">
                <a:solidFill>
                  <a:srgbClr val="FF726D"/>
                </a:solidFill>
                <a:latin typeface="Dubai Light" pitchFamily="34" charset="-78"/>
                <a:ea typeface="Inconsolata" pitchFamily="34" charset="-122"/>
                <a:cs typeface="Dubai Light" pitchFamily="34" charset="-78"/>
              </a:rPr>
              <a:t>Diagrams</a:t>
            </a:r>
            <a:endParaRPr lang="en-US" sz="4800" dirty="0">
              <a:latin typeface="Dubai Light" pitchFamily="34" charset="-78"/>
              <a:cs typeface="Dubai Light" pitchFamily="34" charset="-78"/>
            </a:endParaRPr>
          </a:p>
        </p:txBody>
      </p:sp>
      <p:pic>
        <p:nvPicPr>
          <p:cNvPr id="5" name="Image 0" descr="preencoded.png"/>
          <p:cNvPicPr>
            <a:picLocks noChangeAspect="1"/>
          </p:cNvPicPr>
          <p:nvPr/>
        </p:nvPicPr>
        <p:blipFill>
          <a:blip r:embed="rId3"/>
          <a:stretch>
            <a:fillRect/>
          </a:stretch>
        </p:blipFill>
        <p:spPr>
          <a:xfrm>
            <a:off x="2315706" y="2455783"/>
            <a:ext cx="555427" cy="555427"/>
          </a:xfrm>
          <a:prstGeom prst="rect">
            <a:avLst/>
          </a:prstGeom>
        </p:spPr>
      </p:pic>
      <p:sp>
        <p:nvSpPr>
          <p:cNvPr id="6" name="Text 3"/>
          <p:cNvSpPr/>
          <p:nvPr/>
        </p:nvSpPr>
        <p:spPr>
          <a:xfrm>
            <a:off x="2037993" y="3233380"/>
            <a:ext cx="2388632" cy="347186"/>
          </a:xfrm>
          <a:prstGeom prst="rect">
            <a:avLst/>
          </a:prstGeom>
          <a:noFill/>
          <a:ln/>
        </p:spPr>
        <p:txBody>
          <a:bodyPr wrap="none" rtlCol="0" anchor="t"/>
          <a:lstStyle/>
          <a:p>
            <a:pPr marL="0" indent="0" algn="l">
              <a:lnSpc>
                <a:spcPts val="2734"/>
              </a:lnSpc>
              <a:buNone/>
            </a:pPr>
            <a:r>
              <a:rPr lang="en-US" sz="2800" b="1" dirty="0" smtClean="0">
                <a:solidFill>
                  <a:srgbClr val="FF726D"/>
                </a:solidFill>
                <a:latin typeface="Dubai Light" pitchFamily="34" charset="-78"/>
                <a:ea typeface="Inconsolata" pitchFamily="34" charset="-122"/>
                <a:cs typeface="Dubai Light" pitchFamily="34" charset="-78"/>
              </a:rPr>
              <a:t>Use-case</a:t>
            </a:r>
            <a:endParaRPr lang="en-US" sz="2800" dirty="0">
              <a:latin typeface="Dubai Light" pitchFamily="34" charset="-78"/>
              <a:cs typeface="Dubai Light" pitchFamily="34" charset="-78"/>
            </a:endParaRPr>
          </a:p>
        </p:txBody>
      </p:sp>
      <p:sp>
        <p:nvSpPr>
          <p:cNvPr id="7" name="Text 4"/>
          <p:cNvSpPr/>
          <p:nvPr/>
        </p:nvSpPr>
        <p:spPr>
          <a:xfrm>
            <a:off x="1633928" y="3713798"/>
            <a:ext cx="3839929" cy="2487811"/>
          </a:xfrm>
          <a:prstGeom prst="rect">
            <a:avLst/>
          </a:prstGeom>
          <a:noFill/>
          <a:ln/>
        </p:spPr>
        <p:txBody>
          <a:bodyPr wrap="square" rtlCol="0" anchor="t"/>
          <a:lstStyle/>
          <a:p>
            <a:pPr marL="0" indent="0" algn="ctr">
              <a:lnSpc>
                <a:spcPts val="2799"/>
              </a:lnSpc>
              <a:buNone/>
            </a:pPr>
            <a:r>
              <a:rPr lang="en-US" sz="2000" dirty="0">
                <a:solidFill>
                  <a:srgbClr val="DAD1E6"/>
                </a:solidFill>
                <a:latin typeface="Dubai Light" pitchFamily="34" charset="-78"/>
                <a:ea typeface="Fira Sans" pitchFamily="34" charset="-122"/>
                <a:cs typeface="Dubai Light" pitchFamily="34" charset="-78"/>
              </a:rPr>
              <a:t>The user interface allows users to interact with the Broker System, initiating actions such as logging in, placing orders, and accessing market data</a:t>
            </a:r>
            <a:r>
              <a:rPr lang="en-US" sz="2000" dirty="0" smtClean="0">
                <a:solidFill>
                  <a:srgbClr val="DAD1E6"/>
                </a:solidFill>
                <a:latin typeface="Dubai Light" pitchFamily="34" charset="-78"/>
                <a:ea typeface="Fira Sans" pitchFamily="34" charset="-122"/>
                <a:cs typeface="Dubai Light" pitchFamily="34" charset="-78"/>
              </a:rPr>
              <a:t>.</a:t>
            </a:r>
          </a:p>
          <a:p>
            <a:pPr algn="ctr">
              <a:lnSpc>
                <a:spcPts val="2799"/>
              </a:lnSpc>
            </a:pPr>
            <a:r>
              <a:rPr lang="en-US" sz="2000" dirty="0">
                <a:solidFill>
                  <a:srgbClr val="DAD1E6"/>
                </a:solidFill>
                <a:latin typeface="Dubai Light" pitchFamily="34" charset="-78"/>
                <a:cs typeface="Dubai Light" pitchFamily="34" charset="-78"/>
              </a:rPr>
              <a:t>Live link:</a:t>
            </a:r>
          </a:p>
          <a:p>
            <a:pPr algn="ctr">
              <a:lnSpc>
                <a:spcPts val="2799"/>
              </a:lnSpc>
            </a:pPr>
            <a:r>
              <a:rPr lang="en-US" sz="2000" dirty="0">
                <a:solidFill>
                  <a:srgbClr val="DAD1E6"/>
                </a:solidFill>
                <a:latin typeface="Dubai Light" pitchFamily="34" charset="-78"/>
                <a:cs typeface="Dubai Light" pitchFamily="34" charset="-78"/>
                <a:hlinkClick r:id="rId4"/>
              </a:rPr>
              <a:t>https://drive.google.com/drive/folders/1ILm5lCUCaQS2B-293jBGCelIh2vCI0xH</a:t>
            </a:r>
            <a:endParaRPr lang="en-US" sz="2000" dirty="0">
              <a:latin typeface="Dubai Light" pitchFamily="34" charset="-78"/>
              <a:cs typeface="Dubai Light" pitchFamily="34" charset="-78"/>
            </a:endParaRPr>
          </a:p>
          <a:p>
            <a:pPr marL="0" indent="0" algn="ctr">
              <a:lnSpc>
                <a:spcPts val="2799"/>
              </a:lnSpc>
              <a:buNone/>
            </a:pPr>
            <a:endParaRPr lang="en-US" sz="2000" dirty="0">
              <a:latin typeface="Dubai Light" pitchFamily="34" charset="-78"/>
              <a:cs typeface="Dubai Light" pitchFamily="34" charset="-78"/>
            </a:endParaRPr>
          </a:p>
        </p:txBody>
      </p:sp>
      <p:pic>
        <p:nvPicPr>
          <p:cNvPr id="8" name="Image 1" descr="preencoded.png"/>
          <p:cNvPicPr>
            <a:picLocks noChangeAspect="1"/>
          </p:cNvPicPr>
          <p:nvPr/>
        </p:nvPicPr>
        <p:blipFill>
          <a:blip r:embed="rId5"/>
          <a:stretch>
            <a:fillRect/>
          </a:stretch>
        </p:blipFill>
        <p:spPr>
          <a:xfrm>
            <a:off x="7037486" y="2455783"/>
            <a:ext cx="555427" cy="555427"/>
          </a:xfrm>
          <a:prstGeom prst="rect">
            <a:avLst/>
          </a:prstGeom>
        </p:spPr>
      </p:pic>
      <p:sp>
        <p:nvSpPr>
          <p:cNvPr id="9" name="Text 5"/>
          <p:cNvSpPr/>
          <p:nvPr/>
        </p:nvSpPr>
        <p:spPr>
          <a:xfrm>
            <a:off x="6540608" y="3243875"/>
            <a:ext cx="2388632" cy="347186"/>
          </a:xfrm>
          <a:prstGeom prst="rect">
            <a:avLst/>
          </a:prstGeom>
          <a:noFill/>
          <a:ln/>
        </p:spPr>
        <p:txBody>
          <a:bodyPr wrap="none" rtlCol="0" anchor="t"/>
          <a:lstStyle/>
          <a:p>
            <a:pPr marL="0" indent="0" algn="l">
              <a:lnSpc>
                <a:spcPts val="2734"/>
              </a:lnSpc>
              <a:buNone/>
            </a:pPr>
            <a:r>
              <a:rPr lang="en-US" sz="2800" b="1" dirty="0" smtClean="0">
                <a:solidFill>
                  <a:srgbClr val="FF726D"/>
                </a:solidFill>
                <a:latin typeface="Dubai Light" pitchFamily="34" charset="-78"/>
                <a:ea typeface="Inconsolata" pitchFamily="34" charset="-122"/>
                <a:cs typeface="Dubai Light" pitchFamily="34" charset="-78"/>
              </a:rPr>
              <a:t>Sequence </a:t>
            </a:r>
            <a:endParaRPr lang="en-US" sz="2800" dirty="0">
              <a:latin typeface="Dubai Light" pitchFamily="34" charset="-78"/>
              <a:cs typeface="Dubai Light" pitchFamily="34" charset="-78"/>
            </a:endParaRPr>
          </a:p>
        </p:txBody>
      </p:sp>
      <p:sp>
        <p:nvSpPr>
          <p:cNvPr id="10" name="Text 6"/>
          <p:cNvSpPr/>
          <p:nvPr/>
        </p:nvSpPr>
        <p:spPr>
          <a:xfrm>
            <a:off x="5473858" y="3702511"/>
            <a:ext cx="4059886" cy="3372846"/>
          </a:xfrm>
          <a:prstGeom prst="rect">
            <a:avLst/>
          </a:prstGeom>
          <a:noFill/>
          <a:ln/>
        </p:spPr>
        <p:txBody>
          <a:bodyPr wrap="square" rtlCol="0" anchor="t"/>
          <a:lstStyle/>
          <a:p>
            <a:pPr marL="0" indent="0" algn="ctr">
              <a:lnSpc>
                <a:spcPts val="2799"/>
              </a:lnSpc>
              <a:buNone/>
            </a:pPr>
            <a:r>
              <a:rPr lang="en-US" sz="2000" dirty="0">
                <a:solidFill>
                  <a:srgbClr val="DAD1E6"/>
                </a:solidFill>
                <a:latin typeface="Dubai Light" pitchFamily="34" charset="-78"/>
                <a:ea typeface="Fira Sans" pitchFamily="34" charset="-122"/>
                <a:cs typeface="Dubai Light" pitchFamily="34" charset="-78"/>
              </a:rPr>
              <a:t>The database stores user information, portfolio data, and historical transaction records, providing a secure and reliable storage solution for the Broker System</a:t>
            </a:r>
            <a:r>
              <a:rPr lang="en-US" sz="2000" dirty="0" smtClean="0">
                <a:solidFill>
                  <a:srgbClr val="DAD1E6"/>
                </a:solidFill>
                <a:latin typeface="Dubai Light" pitchFamily="34" charset="-78"/>
                <a:ea typeface="Fira Sans" pitchFamily="34" charset="-122"/>
                <a:cs typeface="Dubai Light" pitchFamily="34" charset="-78"/>
              </a:rPr>
              <a:t>.</a:t>
            </a:r>
          </a:p>
          <a:p>
            <a:pPr algn="ctr">
              <a:lnSpc>
                <a:spcPts val="2799"/>
              </a:lnSpc>
            </a:pPr>
            <a:r>
              <a:rPr lang="en-US" sz="2000" dirty="0">
                <a:solidFill>
                  <a:srgbClr val="DAD1E6"/>
                </a:solidFill>
                <a:latin typeface="Dubai Light" pitchFamily="34" charset="-78"/>
                <a:cs typeface="Dubai Light" pitchFamily="34" charset="-78"/>
              </a:rPr>
              <a:t>Live link</a:t>
            </a:r>
            <a:r>
              <a:rPr lang="en-US" sz="2000" dirty="0" smtClean="0">
                <a:solidFill>
                  <a:srgbClr val="DAD1E6"/>
                </a:solidFill>
                <a:latin typeface="Dubai Light" pitchFamily="34" charset="-78"/>
                <a:cs typeface="Dubai Light" pitchFamily="34" charset="-78"/>
              </a:rPr>
              <a:t>:</a:t>
            </a:r>
          </a:p>
          <a:p>
            <a:pPr algn="ctr">
              <a:lnSpc>
                <a:spcPts val="2799"/>
              </a:lnSpc>
            </a:pPr>
            <a:r>
              <a:rPr lang="en-US" sz="2000" dirty="0" smtClean="0">
                <a:solidFill>
                  <a:srgbClr val="DAD1E6"/>
                </a:solidFill>
                <a:latin typeface="Dubai Light" pitchFamily="34" charset="-78"/>
                <a:cs typeface="Dubai Light" pitchFamily="34" charset="-78"/>
                <a:hlinkClick r:id="rId4"/>
              </a:rPr>
              <a:t>https</a:t>
            </a:r>
            <a:r>
              <a:rPr lang="en-US" sz="2000" dirty="0">
                <a:solidFill>
                  <a:srgbClr val="DAD1E6"/>
                </a:solidFill>
                <a:latin typeface="Dubai Light" pitchFamily="34" charset="-78"/>
                <a:cs typeface="Dubai Light" pitchFamily="34" charset="-78"/>
                <a:hlinkClick r:id="rId4"/>
              </a:rPr>
              <a:t>://drive.google.com/drive/folders/1ILm5lCUCaQS2B-293jBGCelIh2vCI0xH</a:t>
            </a:r>
            <a:endParaRPr lang="en-US" sz="2000" dirty="0">
              <a:latin typeface="Dubai Light" pitchFamily="34" charset="-78"/>
              <a:cs typeface="Dubai Light" pitchFamily="34" charset="-78"/>
            </a:endParaRPr>
          </a:p>
        </p:txBody>
      </p:sp>
      <p:pic>
        <p:nvPicPr>
          <p:cNvPr id="11" name="Image 2" descr="preencoded.png"/>
          <p:cNvPicPr>
            <a:picLocks noChangeAspect="1"/>
          </p:cNvPicPr>
          <p:nvPr/>
        </p:nvPicPr>
        <p:blipFill>
          <a:blip r:embed="rId6"/>
          <a:stretch>
            <a:fillRect/>
          </a:stretch>
        </p:blipFill>
        <p:spPr>
          <a:xfrm>
            <a:off x="11206079" y="2455783"/>
            <a:ext cx="555427" cy="555427"/>
          </a:xfrm>
          <a:prstGeom prst="rect">
            <a:avLst/>
          </a:prstGeom>
        </p:spPr>
      </p:pic>
      <p:sp>
        <p:nvSpPr>
          <p:cNvPr id="12" name="Text 7"/>
          <p:cNvSpPr/>
          <p:nvPr/>
        </p:nvSpPr>
        <p:spPr>
          <a:xfrm>
            <a:off x="10943332" y="3224389"/>
            <a:ext cx="2388632" cy="347186"/>
          </a:xfrm>
          <a:prstGeom prst="rect">
            <a:avLst/>
          </a:prstGeom>
          <a:noFill/>
          <a:ln/>
        </p:spPr>
        <p:txBody>
          <a:bodyPr wrap="none" rtlCol="0" anchor="t"/>
          <a:lstStyle/>
          <a:p>
            <a:pPr marL="0" indent="0" algn="l">
              <a:lnSpc>
                <a:spcPts val="2734"/>
              </a:lnSpc>
              <a:buNone/>
            </a:pPr>
            <a:r>
              <a:rPr lang="en-US" sz="2800" b="1" dirty="0" smtClean="0">
                <a:solidFill>
                  <a:srgbClr val="FF726D"/>
                </a:solidFill>
                <a:latin typeface="Dubai Light" pitchFamily="34" charset="-78"/>
                <a:ea typeface="Inconsolata" pitchFamily="34" charset="-122"/>
                <a:cs typeface="Dubai Light" pitchFamily="34" charset="-78"/>
              </a:rPr>
              <a:t>Class </a:t>
            </a:r>
            <a:endParaRPr lang="en-US" sz="2800" dirty="0">
              <a:latin typeface="Dubai Light" pitchFamily="34" charset="-78"/>
              <a:cs typeface="Dubai Light" pitchFamily="34" charset="-78"/>
            </a:endParaRPr>
          </a:p>
        </p:txBody>
      </p:sp>
      <p:sp>
        <p:nvSpPr>
          <p:cNvPr id="13" name="Text 8"/>
          <p:cNvSpPr/>
          <p:nvPr/>
        </p:nvSpPr>
        <p:spPr>
          <a:xfrm>
            <a:off x="10289475" y="3725026"/>
            <a:ext cx="3696347" cy="2487811"/>
          </a:xfrm>
          <a:prstGeom prst="rect">
            <a:avLst/>
          </a:prstGeom>
          <a:noFill/>
          <a:ln/>
        </p:spPr>
        <p:txBody>
          <a:bodyPr wrap="square" rtlCol="0" anchor="t"/>
          <a:lstStyle/>
          <a:p>
            <a:pPr marL="0" indent="0" algn="ctr">
              <a:lnSpc>
                <a:spcPts val="2799"/>
              </a:lnSpc>
              <a:buNone/>
            </a:pPr>
            <a:r>
              <a:rPr lang="en-US" sz="2000" dirty="0">
                <a:solidFill>
                  <a:srgbClr val="DAD1E6"/>
                </a:solidFill>
                <a:latin typeface="Dubai Light" pitchFamily="34" charset="-78"/>
                <a:ea typeface="Fira Sans" pitchFamily="34" charset="-122"/>
                <a:cs typeface="Dubai Light" pitchFamily="34" charset="-78"/>
              </a:rPr>
              <a:t>The trading engine is responsible for processing and executing buy and sell orders, ensuring the timely and accurate processing of trades</a:t>
            </a:r>
            <a:r>
              <a:rPr lang="en-US" sz="2000" dirty="0" smtClean="0">
                <a:solidFill>
                  <a:srgbClr val="DAD1E6"/>
                </a:solidFill>
                <a:latin typeface="Dubai Light" pitchFamily="34" charset="-78"/>
                <a:ea typeface="Fira Sans" pitchFamily="34" charset="-122"/>
                <a:cs typeface="Dubai Light" pitchFamily="34" charset="-78"/>
              </a:rPr>
              <a:t>.</a:t>
            </a:r>
          </a:p>
          <a:p>
            <a:pPr algn="ctr">
              <a:lnSpc>
                <a:spcPts val="2799"/>
              </a:lnSpc>
            </a:pPr>
            <a:r>
              <a:rPr lang="en-US" sz="2000" dirty="0" smtClean="0">
                <a:solidFill>
                  <a:srgbClr val="DAD1E6"/>
                </a:solidFill>
                <a:latin typeface="Dubai Light" pitchFamily="34" charset="-78"/>
                <a:cs typeface="Dubai Light" pitchFamily="34" charset="-78"/>
              </a:rPr>
              <a:t>Live link: </a:t>
            </a:r>
            <a:r>
              <a:rPr lang="en-US" sz="2000" dirty="0">
                <a:solidFill>
                  <a:srgbClr val="DAD1E6"/>
                </a:solidFill>
                <a:latin typeface="Dubai Light" pitchFamily="34" charset="-78"/>
                <a:cs typeface="Dubai Light" pitchFamily="34" charset="-78"/>
                <a:hlinkClick r:id="rId4"/>
              </a:rPr>
              <a:t>https://drive.google.com/drive/folders/1ILm5lCUCaQS2B-293jBGCelIh2vCI0xH</a:t>
            </a:r>
            <a:endParaRPr lang="en-US" sz="2000" dirty="0">
              <a:latin typeface="Dubai Light" pitchFamily="34" charset="-78"/>
              <a:cs typeface="Dubai Light" pitchFamily="34" charset="-78"/>
            </a:endParaRPr>
          </a:p>
          <a:p>
            <a:pPr algn="ctr">
              <a:lnSpc>
                <a:spcPts val="2799"/>
              </a:lnSpc>
            </a:pPr>
            <a:endParaRPr lang="en-US" sz="2000" dirty="0">
              <a:latin typeface="Dubai Light" pitchFamily="34" charset="-78"/>
              <a:cs typeface="Dubai Light" pitchFamily="34" charset="-78"/>
            </a:endParaRPr>
          </a:p>
        </p:txBody>
      </p:sp>
      <p:sp>
        <p:nvSpPr>
          <p:cNvPr id="18"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7</a:t>
            </a:fld>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31308"/>
            <a:ext cx="14630400" cy="8248531"/>
          </a:xfrm>
          <a:prstGeom prst="rect">
            <a:avLst/>
          </a:prstGeom>
          <a:solidFill>
            <a:srgbClr val="241631"/>
          </a:solidFill>
          <a:ln/>
        </p:spPr>
      </p:sp>
      <p:sp>
        <p:nvSpPr>
          <p:cNvPr id="4" name="Text 2"/>
          <p:cNvSpPr/>
          <p:nvPr/>
        </p:nvSpPr>
        <p:spPr>
          <a:xfrm>
            <a:off x="2981087" y="501848"/>
            <a:ext cx="4562237" cy="570309"/>
          </a:xfrm>
          <a:prstGeom prst="rect">
            <a:avLst/>
          </a:prstGeom>
          <a:noFill/>
          <a:ln/>
        </p:spPr>
        <p:txBody>
          <a:bodyPr wrap="none" rtlCol="0" anchor="t"/>
          <a:lstStyle/>
          <a:p>
            <a:pPr marL="0" indent="0">
              <a:lnSpc>
                <a:spcPts val="4490"/>
              </a:lnSpc>
              <a:buNone/>
            </a:pPr>
            <a:r>
              <a:rPr lang="en-US" sz="4400" b="1" dirty="0">
                <a:solidFill>
                  <a:srgbClr val="FF726D"/>
                </a:solidFill>
                <a:latin typeface="Dubai Light" pitchFamily="34" charset="-78"/>
                <a:ea typeface="Inconsolata" pitchFamily="34" charset="-122"/>
                <a:cs typeface="Dubai Light" pitchFamily="34" charset="-78"/>
              </a:rPr>
              <a:t>Glossary</a:t>
            </a:r>
            <a:endParaRPr lang="en-US" sz="4400" dirty="0">
              <a:latin typeface="Dubai Light" pitchFamily="34" charset="-78"/>
              <a:cs typeface="Dubai Light" pitchFamily="34" charset="-78"/>
            </a:endParaRPr>
          </a:p>
        </p:txBody>
      </p:sp>
      <p:sp>
        <p:nvSpPr>
          <p:cNvPr id="5" name="Text 3"/>
          <p:cNvSpPr/>
          <p:nvPr/>
        </p:nvSpPr>
        <p:spPr>
          <a:xfrm>
            <a:off x="3163491" y="1554123"/>
            <a:ext cx="3965496" cy="291941"/>
          </a:xfrm>
          <a:prstGeom prst="rect">
            <a:avLst/>
          </a:prstGeom>
          <a:noFill/>
          <a:ln/>
        </p:spPr>
        <p:txBody>
          <a:bodyPr wrap="none" rtlCol="0" anchor="t"/>
          <a:lstStyle/>
          <a:p>
            <a:pPr marL="0" indent="0">
              <a:lnSpc>
                <a:spcPts val="2299"/>
              </a:lnSpc>
              <a:buNone/>
            </a:pPr>
            <a:r>
              <a:rPr lang="en-US" sz="2000" dirty="0" smtClean="0">
                <a:solidFill>
                  <a:srgbClr val="DAD1E6"/>
                </a:solidFill>
                <a:latin typeface="Dubai Light" pitchFamily="34" charset="-78"/>
                <a:ea typeface="Fira Sans" pitchFamily="34" charset="-122"/>
                <a:cs typeface="Dubai Light" pitchFamily="34" charset="-78"/>
              </a:rPr>
              <a:t>Broker(‘Delala’ in </a:t>
            </a:r>
            <a:r>
              <a:rPr lang="en-US" sz="2000" dirty="0">
                <a:solidFill>
                  <a:srgbClr val="DAD1E6"/>
                </a:solidFill>
                <a:latin typeface="Dubai Light" pitchFamily="34" charset="-78"/>
                <a:ea typeface="Fira Sans" pitchFamily="34" charset="-122"/>
                <a:cs typeface="Dubai Light" pitchFamily="34" charset="-78"/>
              </a:rPr>
              <a:t>A</a:t>
            </a:r>
            <a:r>
              <a:rPr lang="en-US" sz="2000" dirty="0" smtClean="0">
                <a:solidFill>
                  <a:srgbClr val="DAD1E6"/>
                </a:solidFill>
                <a:latin typeface="Dubai Light" pitchFamily="34" charset="-78"/>
                <a:ea typeface="Fira Sans" pitchFamily="34" charset="-122"/>
                <a:cs typeface="Dubai Light" pitchFamily="34" charset="-78"/>
              </a:rPr>
              <a:t>mharic)</a:t>
            </a:r>
            <a:endParaRPr lang="en-US" sz="2000" dirty="0">
              <a:latin typeface="Dubai Light" pitchFamily="34" charset="-78"/>
              <a:cs typeface="Dubai Light" pitchFamily="34" charset="-78"/>
            </a:endParaRPr>
          </a:p>
        </p:txBody>
      </p:sp>
      <p:sp>
        <p:nvSpPr>
          <p:cNvPr id="6" name="Text 4"/>
          <p:cNvSpPr/>
          <p:nvPr/>
        </p:nvSpPr>
        <p:spPr>
          <a:xfrm>
            <a:off x="6835515" y="1408151"/>
            <a:ext cx="4631395" cy="583883"/>
          </a:xfrm>
          <a:prstGeom prst="rect">
            <a:avLst/>
          </a:prstGeom>
          <a:noFill/>
          <a:ln/>
        </p:spPr>
        <p:txBody>
          <a:bodyPr wrap="square" rtlCol="0" anchor="t"/>
          <a:lstStyle/>
          <a:p>
            <a:pPr marL="0" indent="0">
              <a:lnSpc>
                <a:spcPts val="2299"/>
              </a:lnSpc>
              <a:buNone/>
            </a:pPr>
            <a:r>
              <a:rPr lang="en-US" dirty="0">
                <a:solidFill>
                  <a:srgbClr val="DAD1E6"/>
                </a:solidFill>
                <a:latin typeface="Dubai Light" pitchFamily="34" charset="-78"/>
                <a:ea typeface="Fira Sans" pitchFamily="34" charset="-122"/>
                <a:cs typeface="Dubai Light" pitchFamily="34" charset="-78"/>
              </a:rPr>
              <a:t>An individual or firm that arranges transactions between a buyer and a seller for a commission.</a:t>
            </a:r>
            <a:endParaRPr lang="en-US" dirty="0">
              <a:latin typeface="Dubai Light" pitchFamily="34" charset="-78"/>
              <a:cs typeface="Dubai Light" pitchFamily="34" charset="-78"/>
            </a:endParaRPr>
          </a:p>
        </p:txBody>
      </p:sp>
      <p:sp>
        <p:nvSpPr>
          <p:cNvPr id="10" name="Text 8"/>
          <p:cNvSpPr/>
          <p:nvPr/>
        </p:nvSpPr>
        <p:spPr>
          <a:xfrm>
            <a:off x="3163491" y="3019821"/>
            <a:ext cx="3965496" cy="291941"/>
          </a:xfrm>
          <a:prstGeom prst="rect">
            <a:avLst/>
          </a:prstGeom>
          <a:noFill/>
          <a:ln/>
        </p:spPr>
        <p:txBody>
          <a:bodyPr wrap="none" rtlCol="0" anchor="t"/>
          <a:lstStyle/>
          <a:p>
            <a:pPr marL="0" indent="0">
              <a:lnSpc>
                <a:spcPts val="2299"/>
              </a:lnSpc>
              <a:buNone/>
            </a:pPr>
            <a:r>
              <a:rPr lang="en-US" sz="2000" dirty="0" smtClean="0">
                <a:solidFill>
                  <a:srgbClr val="DAD1E6"/>
                </a:solidFill>
                <a:latin typeface="Dubai Light" pitchFamily="34" charset="-78"/>
                <a:ea typeface="Fira Sans" pitchFamily="34" charset="-122"/>
                <a:cs typeface="Dubai Light" pitchFamily="34" charset="-78"/>
              </a:rPr>
              <a:t>Trade(‘</a:t>
            </a:r>
            <a:r>
              <a:rPr lang="en-US" sz="2000" dirty="0" err="1" smtClean="0">
                <a:solidFill>
                  <a:srgbClr val="DAD1E6"/>
                </a:solidFill>
                <a:latin typeface="Dubai Light" pitchFamily="34" charset="-78"/>
                <a:ea typeface="Fira Sans" pitchFamily="34" charset="-122"/>
                <a:cs typeface="Dubai Light" pitchFamily="34" charset="-78"/>
              </a:rPr>
              <a:t>gbyit</a:t>
            </a:r>
            <a:r>
              <a:rPr lang="en-US" sz="2000" dirty="0" smtClean="0">
                <a:solidFill>
                  <a:srgbClr val="DAD1E6"/>
                </a:solidFill>
                <a:latin typeface="Dubai Light" pitchFamily="34" charset="-78"/>
                <a:ea typeface="Fira Sans" pitchFamily="34" charset="-122"/>
                <a:cs typeface="Dubai Light" pitchFamily="34" charset="-78"/>
              </a:rPr>
              <a:t>’ in Amharic)</a:t>
            </a:r>
            <a:endParaRPr lang="en-US" sz="2000" dirty="0">
              <a:latin typeface="Dubai Light" pitchFamily="34" charset="-78"/>
              <a:cs typeface="Dubai Light" pitchFamily="34" charset="-78"/>
            </a:endParaRPr>
          </a:p>
        </p:txBody>
      </p:sp>
      <p:sp>
        <p:nvSpPr>
          <p:cNvPr id="11" name="Text 9"/>
          <p:cNvSpPr/>
          <p:nvPr/>
        </p:nvSpPr>
        <p:spPr>
          <a:xfrm>
            <a:off x="6835514" y="3074085"/>
            <a:ext cx="4631395" cy="475354"/>
          </a:xfrm>
          <a:prstGeom prst="rect">
            <a:avLst/>
          </a:prstGeom>
          <a:noFill/>
          <a:ln/>
        </p:spPr>
        <p:txBody>
          <a:bodyPr wrap="none" rtlCol="0" anchor="t"/>
          <a:lstStyle/>
          <a:p>
            <a:pPr marL="0" indent="0">
              <a:lnSpc>
                <a:spcPts val="2299"/>
              </a:lnSpc>
              <a:buNone/>
            </a:pPr>
            <a:r>
              <a:rPr lang="en-US" sz="2000" dirty="0">
                <a:solidFill>
                  <a:srgbClr val="DAD1E6"/>
                </a:solidFill>
                <a:latin typeface="Dubai Light" pitchFamily="34" charset="-78"/>
                <a:ea typeface="Fira Sans" pitchFamily="34" charset="-122"/>
                <a:cs typeface="Dubai Light" pitchFamily="34" charset="-78"/>
              </a:rPr>
              <a:t>The action of buying or selling a security.</a:t>
            </a:r>
            <a:endParaRPr lang="en-US" sz="2000" dirty="0">
              <a:latin typeface="Dubai Light" pitchFamily="34" charset="-78"/>
              <a:cs typeface="Dubai Light" pitchFamily="34" charset="-78"/>
            </a:endParaRPr>
          </a:p>
        </p:txBody>
      </p:sp>
      <p:sp>
        <p:nvSpPr>
          <p:cNvPr id="17" name="Shape 15"/>
          <p:cNvSpPr/>
          <p:nvPr/>
        </p:nvSpPr>
        <p:spPr>
          <a:xfrm>
            <a:off x="2981087" y="2168351"/>
            <a:ext cx="8668226" cy="817959"/>
          </a:xfrm>
          <a:prstGeom prst="rect">
            <a:avLst/>
          </a:prstGeom>
          <a:solidFill>
            <a:srgbClr val="382748"/>
          </a:solidFill>
          <a:ln/>
        </p:spPr>
      </p:sp>
      <p:sp>
        <p:nvSpPr>
          <p:cNvPr id="18" name="Text 16"/>
          <p:cNvSpPr/>
          <p:nvPr/>
        </p:nvSpPr>
        <p:spPr>
          <a:xfrm>
            <a:off x="3163491" y="2292273"/>
            <a:ext cx="3965496" cy="291941"/>
          </a:xfrm>
          <a:prstGeom prst="rect">
            <a:avLst/>
          </a:prstGeom>
          <a:noFill/>
          <a:ln/>
        </p:spPr>
        <p:txBody>
          <a:bodyPr wrap="none" rtlCol="0" anchor="t"/>
          <a:lstStyle/>
          <a:p>
            <a:pPr>
              <a:lnSpc>
                <a:spcPts val="2299"/>
              </a:lnSpc>
            </a:pPr>
            <a:r>
              <a:rPr lang="en-US" sz="2000" dirty="0">
                <a:solidFill>
                  <a:srgbClr val="DAD1E6"/>
                </a:solidFill>
                <a:latin typeface="Dubai Light" pitchFamily="34" charset="-78"/>
                <a:ea typeface="Fira Sans" pitchFamily="34" charset="-122"/>
                <a:cs typeface="Dubai Light" pitchFamily="34" charset="-78"/>
              </a:rPr>
              <a:t>Seller(‘</a:t>
            </a:r>
            <a:r>
              <a:rPr lang="en-US" sz="2000" dirty="0" err="1">
                <a:solidFill>
                  <a:srgbClr val="DAD1E6"/>
                </a:solidFill>
                <a:latin typeface="Dubai Light" pitchFamily="34" charset="-78"/>
                <a:ea typeface="Fira Sans" pitchFamily="34" charset="-122"/>
                <a:cs typeface="Dubai Light" pitchFamily="34" charset="-78"/>
              </a:rPr>
              <a:t>shach</a:t>
            </a:r>
            <a:r>
              <a:rPr lang="en-US" sz="2000" dirty="0">
                <a:solidFill>
                  <a:srgbClr val="DAD1E6"/>
                </a:solidFill>
                <a:latin typeface="Dubai Light" pitchFamily="34" charset="-78"/>
                <a:ea typeface="Fira Sans" pitchFamily="34" charset="-122"/>
                <a:cs typeface="Dubai Light" pitchFamily="34" charset="-78"/>
              </a:rPr>
              <a:t> </a:t>
            </a:r>
            <a:r>
              <a:rPr lang="en-US" sz="2000" dirty="0" smtClean="0">
                <a:solidFill>
                  <a:srgbClr val="DAD1E6"/>
                </a:solidFill>
                <a:latin typeface="Dubai Light" pitchFamily="34" charset="-78"/>
                <a:ea typeface="Fira Sans" pitchFamily="34" charset="-122"/>
                <a:cs typeface="Dubai Light" pitchFamily="34" charset="-78"/>
              </a:rPr>
              <a:t>’ in Amharic </a:t>
            </a:r>
            <a:r>
              <a:rPr lang="en-US" sz="2000" dirty="0" smtClean="0">
                <a:solidFill>
                  <a:srgbClr val="DAD1E6"/>
                </a:solidFill>
                <a:latin typeface="Dubai Light" pitchFamily="34" charset="-78"/>
                <a:ea typeface="Fira Sans" pitchFamily="34" charset="-122"/>
                <a:cs typeface="Dubai Light" pitchFamily="34" charset="-78"/>
              </a:rPr>
              <a:t>)</a:t>
            </a:r>
            <a:endParaRPr lang="en-US" sz="2000" dirty="0">
              <a:latin typeface="Dubai Light" pitchFamily="34" charset="-78"/>
              <a:cs typeface="Dubai Light" pitchFamily="34" charset="-78"/>
            </a:endParaRPr>
          </a:p>
        </p:txBody>
      </p:sp>
      <p:sp>
        <p:nvSpPr>
          <p:cNvPr id="19" name="Text 17"/>
          <p:cNvSpPr/>
          <p:nvPr/>
        </p:nvSpPr>
        <p:spPr>
          <a:xfrm>
            <a:off x="6852398" y="2190225"/>
            <a:ext cx="4631395" cy="583883"/>
          </a:xfrm>
          <a:prstGeom prst="rect">
            <a:avLst/>
          </a:prstGeom>
          <a:noFill/>
          <a:ln/>
        </p:spPr>
        <p:txBody>
          <a:bodyPr wrap="square" rtlCol="0" anchor="t"/>
          <a:lstStyle/>
          <a:p>
            <a:pPr marL="0" indent="0">
              <a:lnSpc>
                <a:spcPts val="2299"/>
              </a:lnSpc>
              <a:buNone/>
            </a:pPr>
            <a:r>
              <a:rPr lang="en-US" sz="2000" dirty="0">
                <a:solidFill>
                  <a:srgbClr val="DAD1E6"/>
                </a:solidFill>
                <a:latin typeface="Dubai Light" pitchFamily="34" charset="-78"/>
                <a:ea typeface="Fira Sans" pitchFamily="34" charset="-122"/>
                <a:cs typeface="Dubai Light" pitchFamily="34" charset="-78"/>
              </a:rPr>
              <a:t>An order to buy or sell a security at a specific price or better.</a:t>
            </a:r>
            <a:endParaRPr lang="en-US" sz="2000" dirty="0">
              <a:latin typeface="Dubai Light" pitchFamily="34" charset="-78"/>
              <a:cs typeface="Dubai Light" pitchFamily="34" charset="-78"/>
            </a:endParaRPr>
          </a:p>
        </p:txBody>
      </p:sp>
      <p:sp>
        <p:nvSpPr>
          <p:cNvPr id="21" name="Text 19"/>
          <p:cNvSpPr/>
          <p:nvPr/>
        </p:nvSpPr>
        <p:spPr>
          <a:xfrm>
            <a:off x="6835513" y="5476110"/>
            <a:ext cx="4631395" cy="583883"/>
          </a:xfrm>
          <a:prstGeom prst="rect">
            <a:avLst/>
          </a:prstGeom>
          <a:noFill/>
          <a:ln/>
        </p:spPr>
        <p:txBody>
          <a:bodyPr wrap="square" rtlCol="0" anchor="t"/>
          <a:lstStyle/>
          <a:p>
            <a:pPr marL="0" indent="0">
              <a:lnSpc>
                <a:spcPts val="2299"/>
              </a:lnSpc>
              <a:buNone/>
            </a:pPr>
            <a:endParaRPr lang="en-US" sz="2000" dirty="0">
              <a:latin typeface="Dubai Light" pitchFamily="34" charset="-78"/>
              <a:cs typeface="Dubai Light" pitchFamily="34" charset="-78"/>
            </a:endParaRPr>
          </a:p>
        </p:txBody>
      </p:sp>
      <p:sp>
        <p:nvSpPr>
          <p:cNvPr id="23"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600" b="1" smtClean="0">
                <a:solidFill>
                  <a:srgbClr val="FF726D"/>
                </a:solidFill>
                <a:latin typeface="Dubai Light" pitchFamily="34" charset="-78"/>
                <a:ea typeface="Inconsolata" pitchFamily="34" charset="-122"/>
                <a:cs typeface="Dubai Light" pitchFamily="34" charset="-78"/>
              </a:rPr>
              <a:t>8</a:t>
            </a:fld>
            <a:endParaRPr lang="en-US" sz="3600" dirty="0">
              <a:latin typeface="Dubai Light" pitchFamily="34" charset="-78"/>
              <a:cs typeface="Dubai Light" pitchFamily="34" charset="-78"/>
            </a:endParaRPr>
          </a:p>
        </p:txBody>
      </p:sp>
      <p:sp>
        <p:nvSpPr>
          <p:cNvPr id="24" name="Shape 10"/>
          <p:cNvSpPr/>
          <p:nvPr/>
        </p:nvSpPr>
        <p:spPr>
          <a:xfrm>
            <a:off x="2620698" y="6852580"/>
            <a:ext cx="8668226" cy="817959"/>
          </a:xfrm>
          <a:prstGeom prst="rect">
            <a:avLst/>
          </a:prstGeom>
          <a:noFill/>
          <a:ln/>
        </p:spPr>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767834" y="888921"/>
            <a:ext cx="5118854" cy="639723"/>
          </a:xfrm>
          <a:prstGeom prst="rect">
            <a:avLst/>
          </a:prstGeom>
          <a:noFill/>
          <a:ln/>
        </p:spPr>
        <p:txBody>
          <a:bodyPr wrap="none" rtlCol="0" anchor="t"/>
          <a:lstStyle/>
          <a:p>
            <a:pPr marL="0" indent="0">
              <a:lnSpc>
                <a:spcPts val="5038"/>
              </a:lnSpc>
              <a:buNone/>
            </a:pPr>
            <a:r>
              <a:rPr lang="en-US" sz="4800" b="1" dirty="0">
                <a:solidFill>
                  <a:srgbClr val="FF726D"/>
                </a:solidFill>
                <a:latin typeface="Dubai Light" pitchFamily="34" charset="-78"/>
                <a:ea typeface="Inconsolata" pitchFamily="34" charset="-122"/>
                <a:cs typeface="Dubai Light" pitchFamily="34" charset="-78"/>
              </a:rPr>
              <a:t>Conclusion</a:t>
            </a:r>
            <a:endParaRPr lang="en-US" sz="4800" dirty="0">
              <a:latin typeface="Dubai Light" pitchFamily="34" charset="-78"/>
              <a:cs typeface="Dubai Light" pitchFamily="34" charset="-78"/>
            </a:endParaRPr>
          </a:p>
        </p:txBody>
      </p:sp>
      <p:pic>
        <p:nvPicPr>
          <p:cNvPr id="6" name="Image 1" descr="preencoded.png"/>
          <p:cNvPicPr>
            <a:picLocks noChangeAspect="1"/>
          </p:cNvPicPr>
          <p:nvPr/>
        </p:nvPicPr>
        <p:blipFill>
          <a:blip r:embed="rId4"/>
          <a:stretch>
            <a:fillRect/>
          </a:stretch>
        </p:blipFill>
        <p:spPr>
          <a:xfrm>
            <a:off x="767834" y="1835706"/>
            <a:ext cx="1023699" cy="1834991"/>
          </a:xfrm>
          <a:prstGeom prst="rect">
            <a:avLst/>
          </a:prstGeom>
        </p:spPr>
      </p:pic>
      <p:sp>
        <p:nvSpPr>
          <p:cNvPr id="7" name="Text 3"/>
          <p:cNvSpPr/>
          <p:nvPr/>
        </p:nvSpPr>
        <p:spPr>
          <a:xfrm>
            <a:off x="2098596" y="2040374"/>
            <a:ext cx="2559368" cy="319921"/>
          </a:xfrm>
          <a:prstGeom prst="rect">
            <a:avLst/>
          </a:prstGeom>
          <a:noFill/>
          <a:ln/>
        </p:spPr>
        <p:txBody>
          <a:bodyPr wrap="none" rtlCol="0" anchor="t"/>
          <a:lstStyle/>
          <a:p>
            <a:pPr marL="0" indent="0" algn="l">
              <a:lnSpc>
                <a:spcPts val="2519"/>
              </a:lnSpc>
              <a:buNone/>
            </a:pPr>
            <a:r>
              <a:rPr lang="en-US" sz="2800" b="1" dirty="0">
                <a:solidFill>
                  <a:srgbClr val="FF726D"/>
                </a:solidFill>
                <a:latin typeface="Dubai Light" pitchFamily="34" charset="-78"/>
                <a:ea typeface="Inconsolata" pitchFamily="34" charset="-122"/>
                <a:cs typeface="Dubai Light" pitchFamily="34" charset="-78"/>
              </a:rPr>
              <a:t>Robust Platform</a:t>
            </a:r>
            <a:endParaRPr lang="en-US" sz="2800" dirty="0">
              <a:latin typeface="Dubai Light" pitchFamily="34" charset="-78"/>
              <a:cs typeface="Dubai Light" pitchFamily="34" charset="-78"/>
            </a:endParaRPr>
          </a:p>
        </p:txBody>
      </p:sp>
      <p:sp>
        <p:nvSpPr>
          <p:cNvPr id="8" name="Text 4"/>
          <p:cNvSpPr/>
          <p:nvPr/>
        </p:nvSpPr>
        <p:spPr>
          <a:xfrm>
            <a:off x="2098596" y="2483048"/>
            <a:ext cx="8106370" cy="982980"/>
          </a:xfrm>
          <a:prstGeom prst="rect">
            <a:avLst/>
          </a:prstGeom>
          <a:noFill/>
          <a:ln/>
        </p:spPr>
        <p:txBody>
          <a:bodyPr wrap="square" rtlCol="0" anchor="t"/>
          <a:lstStyle/>
          <a:p>
            <a:pPr marL="0" indent="0" algn="l">
              <a:lnSpc>
                <a:spcPts val="2580"/>
              </a:lnSpc>
              <a:buNone/>
            </a:pPr>
            <a:r>
              <a:rPr lang="en-US" sz="2000" dirty="0">
                <a:solidFill>
                  <a:srgbClr val="DAD1E6"/>
                </a:solidFill>
                <a:latin typeface="Dubai Light" pitchFamily="34" charset="-78"/>
                <a:ea typeface="Fira Sans" pitchFamily="34" charset="-122"/>
                <a:cs typeface="Dubai Light" pitchFamily="34" charset="-78"/>
              </a:rPr>
              <a:t>The Broker System is designed to provide a robust, secure, and user-friendly platform for trading financial securities, addressing both functional and non-functional requirements to deliver an exceptional user experience.</a:t>
            </a:r>
            <a:endParaRPr lang="en-US" sz="2000" dirty="0">
              <a:latin typeface="Dubai Light" pitchFamily="34" charset="-78"/>
              <a:cs typeface="Dubai Light" pitchFamily="34" charset="-78"/>
            </a:endParaRPr>
          </a:p>
        </p:txBody>
      </p:sp>
      <p:pic>
        <p:nvPicPr>
          <p:cNvPr id="9" name="Image 2" descr="preencoded.png"/>
          <p:cNvPicPr>
            <a:picLocks noChangeAspect="1"/>
          </p:cNvPicPr>
          <p:nvPr/>
        </p:nvPicPr>
        <p:blipFill>
          <a:blip r:embed="rId5"/>
          <a:stretch>
            <a:fillRect/>
          </a:stretch>
        </p:blipFill>
        <p:spPr>
          <a:xfrm>
            <a:off x="767834" y="3670697"/>
            <a:ext cx="1023699" cy="1834991"/>
          </a:xfrm>
          <a:prstGeom prst="rect">
            <a:avLst/>
          </a:prstGeom>
        </p:spPr>
      </p:pic>
      <p:sp>
        <p:nvSpPr>
          <p:cNvPr id="10" name="Text 5"/>
          <p:cNvSpPr/>
          <p:nvPr/>
        </p:nvSpPr>
        <p:spPr>
          <a:xfrm>
            <a:off x="2098596" y="3875365"/>
            <a:ext cx="2559368" cy="319921"/>
          </a:xfrm>
          <a:prstGeom prst="rect">
            <a:avLst/>
          </a:prstGeom>
          <a:noFill/>
          <a:ln/>
        </p:spPr>
        <p:txBody>
          <a:bodyPr wrap="none" rtlCol="0" anchor="t"/>
          <a:lstStyle/>
          <a:p>
            <a:pPr>
              <a:lnSpc>
                <a:spcPts val="2519"/>
              </a:lnSpc>
            </a:pPr>
            <a:r>
              <a:rPr lang="en-US" sz="2800" b="1" dirty="0">
                <a:solidFill>
                  <a:srgbClr val="FF726D"/>
                </a:solidFill>
                <a:latin typeface="Dubai Light" pitchFamily="34" charset="-78"/>
                <a:ea typeface="Inconsolata" pitchFamily="34" charset="-122"/>
                <a:cs typeface="Dubai Light" pitchFamily="34" charset="-78"/>
              </a:rPr>
              <a:t>Simplified Exchange</a:t>
            </a:r>
            <a:endParaRPr lang="en-US" sz="2800" dirty="0">
              <a:latin typeface="Dubai Light" pitchFamily="34" charset="-78"/>
              <a:cs typeface="Dubai Light" pitchFamily="34" charset="-78"/>
            </a:endParaRPr>
          </a:p>
        </p:txBody>
      </p:sp>
      <p:sp>
        <p:nvSpPr>
          <p:cNvPr id="11" name="Text 6"/>
          <p:cNvSpPr/>
          <p:nvPr/>
        </p:nvSpPr>
        <p:spPr>
          <a:xfrm>
            <a:off x="2098596" y="4318040"/>
            <a:ext cx="8106370" cy="982980"/>
          </a:xfrm>
          <a:prstGeom prst="rect">
            <a:avLst/>
          </a:prstGeom>
          <a:noFill/>
          <a:ln/>
        </p:spPr>
        <p:txBody>
          <a:bodyPr wrap="square" rtlCol="0" anchor="t"/>
          <a:lstStyle/>
          <a:p>
            <a:pPr marL="0" indent="0" algn="l">
              <a:lnSpc>
                <a:spcPts val="2580"/>
              </a:lnSpc>
              <a:buNone/>
            </a:pPr>
            <a:r>
              <a:rPr lang="en-US" sz="2000" dirty="0">
                <a:solidFill>
                  <a:srgbClr val="DAD1E6"/>
                </a:solidFill>
                <a:latin typeface="Dubai Light" pitchFamily="34" charset="-78"/>
                <a:ea typeface="Fira Sans" pitchFamily="34" charset="-122"/>
                <a:cs typeface="Dubai Light" pitchFamily="34" charset="-78"/>
              </a:rPr>
              <a:t>By facilitating the trading process, offering real-time market data, and ensuring the security of transactions, the Broker System aims to empower brokers and traders to make informed decisions and execute trades efficiently.</a:t>
            </a:r>
            <a:endParaRPr lang="en-US" sz="2000" dirty="0">
              <a:latin typeface="Dubai Light" pitchFamily="34" charset="-78"/>
              <a:cs typeface="Dubai Light" pitchFamily="34" charset="-78"/>
            </a:endParaRPr>
          </a:p>
        </p:txBody>
      </p:sp>
      <p:pic>
        <p:nvPicPr>
          <p:cNvPr id="12" name="Image 3" descr="preencoded.png"/>
          <p:cNvPicPr>
            <a:picLocks noChangeAspect="1"/>
          </p:cNvPicPr>
          <p:nvPr/>
        </p:nvPicPr>
        <p:blipFill>
          <a:blip r:embed="rId6"/>
          <a:stretch>
            <a:fillRect/>
          </a:stretch>
        </p:blipFill>
        <p:spPr>
          <a:xfrm>
            <a:off x="767834" y="5505688"/>
            <a:ext cx="1023699" cy="1834991"/>
          </a:xfrm>
          <a:prstGeom prst="rect">
            <a:avLst/>
          </a:prstGeom>
        </p:spPr>
      </p:pic>
      <p:sp>
        <p:nvSpPr>
          <p:cNvPr id="13" name="Text 7"/>
          <p:cNvSpPr/>
          <p:nvPr/>
        </p:nvSpPr>
        <p:spPr>
          <a:xfrm>
            <a:off x="2098596" y="5710357"/>
            <a:ext cx="2559368" cy="319921"/>
          </a:xfrm>
          <a:prstGeom prst="rect">
            <a:avLst/>
          </a:prstGeom>
          <a:noFill/>
          <a:ln/>
        </p:spPr>
        <p:txBody>
          <a:bodyPr wrap="none" rtlCol="0" anchor="t"/>
          <a:lstStyle/>
          <a:p>
            <a:pPr marL="0" indent="0" algn="l">
              <a:lnSpc>
                <a:spcPts val="2519"/>
              </a:lnSpc>
              <a:buNone/>
            </a:pPr>
            <a:r>
              <a:rPr lang="en-US" sz="2800" b="1" dirty="0">
                <a:solidFill>
                  <a:srgbClr val="FF726D"/>
                </a:solidFill>
                <a:latin typeface="Dubai Light" pitchFamily="34" charset="-78"/>
                <a:ea typeface="Inconsolata" pitchFamily="34" charset="-122"/>
                <a:cs typeface="Dubai Light" pitchFamily="34" charset="-78"/>
              </a:rPr>
              <a:t>Scalable Solution</a:t>
            </a:r>
            <a:endParaRPr lang="en-US" sz="2800" dirty="0">
              <a:latin typeface="Dubai Light" pitchFamily="34" charset="-78"/>
              <a:cs typeface="Dubai Light" pitchFamily="34" charset="-78"/>
            </a:endParaRPr>
          </a:p>
        </p:txBody>
      </p:sp>
      <p:sp>
        <p:nvSpPr>
          <p:cNvPr id="14" name="Text 8"/>
          <p:cNvSpPr/>
          <p:nvPr/>
        </p:nvSpPr>
        <p:spPr>
          <a:xfrm>
            <a:off x="2098596" y="6153031"/>
            <a:ext cx="8106370" cy="982980"/>
          </a:xfrm>
          <a:prstGeom prst="rect">
            <a:avLst/>
          </a:prstGeom>
          <a:noFill/>
          <a:ln/>
        </p:spPr>
        <p:txBody>
          <a:bodyPr wrap="square" rtlCol="0" anchor="t"/>
          <a:lstStyle/>
          <a:p>
            <a:pPr marL="0" indent="0" algn="l">
              <a:lnSpc>
                <a:spcPts val="2580"/>
              </a:lnSpc>
              <a:buNone/>
            </a:pPr>
            <a:r>
              <a:rPr lang="en-US" sz="2000" dirty="0">
                <a:solidFill>
                  <a:srgbClr val="DAD1E6"/>
                </a:solidFill>
                <a:latin typeface="Dubai Light" pitchFamily="34" charset="-78"/>
                <a:ea typeface="Fira Sans" pitchFamily="34" charset="-122"/>
                <a:cs typeface="Dubai Light" pitchFamily="34" charset="-78"/>
              </a:rPr>
              <a:t>The system's scalable architecture and focus on performance, security, and reliability ensure that the Broker System can accommodate a growing user base and high transaction volumes, making it a comprehensive solution for the financial industry.</a:t>
            </a:r>
            <a:endParaRPr lang="en-US" sz="2000" dirty="0">
              <a:latin typeface="Dubai Light" pitchFamily="34" charset="-78"/>
              <a:cs typeface="Dubai Light" pitchFamily="34" charset="-78"/>
            </a:endParaRPr>
          </a:p>
        </p:txBody>
      </p:sp>
      <p:sp>
        <p:nvSpPr>
          <p:cNvPr id="16"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9</a:t>
            </a:fld>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989</Words>
  <Application>Microsoft Office PowerPoint</Application>
  <PresentationFormat>Custom</PresentationFormat>
  <Paragraphs>100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14</cp:revision>
  <dcterms:created xsi:type="dcterms:W3CDTF">2024-05-19T21:30:08Z</dcterms:created>
  <dcterms:modified xsi:type="dcterms:W3CDTF">2024-05-20T07:43:18Z</dcterms:modified>
</cp:coreProperties>
</file>