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p:scale>
          <a:sx n="64" d="100"/>
          <a:sy n="64" d="100"/>
        </p:scale>
        <p:origin x="-468" y="-72"/>
      </p:cViewPr>
      <p:guideLst>
        <p:guide orient="horz" pos="2592"/>
        <p:guide pos="460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565525" cy="73183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4660900" y="0"/>
            <a:ext cx="3567113" cy="731838"/>
          </a:xfrm>
          <a:prstGeom prst="rect">
            <a:avLst/>
          </a:prstGeom>
        </p:spPr>
        <p:txBody>
          <a:bodyPr vert="horz" lIns="91440" tIns="45720" rIns="91440" bIns="45720" rtlCol="0"/>
          <a:lstStyle>
            <a:lvl1pPr algn="r">
              <a:defRPr sz="1200"/>
            </a:lvl1pPr>
          </a:lstStyle>
          <a:p>
            <a:fld id="{5A37C52A-82B3-4988-8347-278EF8159D1A}" type="datetimeFigureOut">
              <a:rPr lang="en-GB" smtClean="0"/>
              <a:t>20/05/2024</a:t>
            </a:fld>
            <a:endParaRPr lang="en-GB"/>
          </a:p>
        </p:txBody>
      </p:sp>
      <p:sp>
        <p:nvSpPr>
          <p:cNvPr id="4" name="Slide Image Placeholder 3"/>
          <p:cNvSpPr>
            <a:spLocks noGrp="1" noRot="1" noChangeAspect="1"/>
          </p:cNvSpPr>
          <p:nvPr>
            <p:ph type="sldImg" idx="2"/>
          </p:nvPr>
        </p:nvSpPr>
        <p:spPr>
          <a:xfrm>
            <a:off x="-762000" y="1096963"/>
            <a:ext cx="9753600" cy="54864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822325" y="6950075"/>
            <a:ext cx="6584950" cy="65833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13896975"/>
            <a:ext cx="3565525" cy="73025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4660900" y="13896975"/>
            <a:ext cx="3567113" cy="730250"/>
          </a:xfrm>
          <a:prstGeom prst="rect">
            <a:avLst/>
          </a:prstGeom>
        </p:spPr>
        <p:txBody>
          <a:bodyPr vert="horz" lIns="91440" tIns="45720" rIns="91440" bIns="45720" rtlCol="0" anchor="b"/>
          <a:lstStyle>
            <a:lvl1pPr algn="r">
              <a:defRPr sz="1200"/>
            </a:lvl1pPr>
          </a:lstStyle>
          <a:p>
            <a:fld id="{753856FB-2EC5-4D38-8722-3417E34F6A00}" type="slidenum">
              <a:rPr lang="en-GB" smtClean="0"/>
              <a:t>‹#›</a:t>
            </a:fld>
            <a:endParaRPr lang="en-GB"/>
          </a:p>
        </p:txBody>
      </p:sp>
    </p:spTree>
    <p:extLst>
      <p:ext uri="{BB962C8B-B14F-4D97-AF65-F5344CB8AC3E}">
        <p14:creationId xmlns:p14="http://schemas.microsoft.com/office/powerpoint/2010/main" val="25741048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pic>
        <p:nvPicPr>
          <p:cNvPr id="4" name="Image 0" descr="preencoded.png"/>
          <p:cNvPicPr>
            <a:picLocks noChangeAspect="1"/>
          </p:cNvPicPr>
          <p:nvPr/>
        </p:nvPicPr>
        <p:blipFill>
          <a:blip r:embed="rId3"/>
          <a:stretch>
            <a:fillRect/>
          </a:stretch>
        </p:blipFill>
        <p:spPr>
          <a:xfrm>
            <a:off x="9151620" y="0"/>
            <a:ext cx="5486400" cy="8229600"/>
          </a:xfrm>
          <a:prstGeom prst="rect">
            <a:avLst/>
          </a:prstGeom>
        </p:spPr>
      </p:pic>
      <p:sp>
        <p:nvSpPr>
          <p:cNvPr id="5" name="Text 2"/>
          <p:cNvSpPr/>
          <p:nvPr/>
        </p:nvSpPr>
        <p:spPr>
          <a:xfrm>
            <a:off x="833199" y="2215396"/>
            <a:ext cx="6109692" cy="694373"/>
          </a:xfrm>
          <a:prstGeom prst="rect">
            <a:avLst/>
          </a:prstGeom>
          <a:noFill/>
          <a:ln/>
        </p:spPr>
        <p:txBody>
          <a:bodyPr wrap="none" rtlCol="0" anchor="t"/>
          <a:lstStyle/>
          <a:p>
            <a:pPr marL="0" indent="0">
              <a:lnSpc>
                <a:spcPts val="5468"/>
              </a:lnSpc>
              <a:buNone/>
            </a:pPr>
            <a:r>
              <a:rPr lang="en-US" sz="4800" b="1" dirty="0">
                <a:solidFill>
                  <a:srgbClr val="FF726D"/>
                </a:solidFill>
                <a:latin typeface="Dubai Light" pitchFamily="34" charset="-78"/>
                <a:ea typeface="Inconsolata" pitchFamily="34" charset="-122"/>
                <a:cs typeface="Dubai Light" pitchFamily="34" charset="-78"/>
              </a:rPr>
              <a:t>Broker System Overview</a:t>
            </a:r>
            <a:endParaRPr lang="en-US" sz="4800" b="1" dirty="0">
              <a:latin typeface="Dubai Light" pitchFamily="34" charset="-78"/>
              <a:cs typeface="Dubai Light" pitchFamily="34" charset="-78"/>
            </a:endParaRPr>
          </a:p>
        </p:txBody>
      </p:sp>
      <p:sp>
        <p:nvSpPr>
          <p:cNvPr id="6" name="Text 3"/>
          <p:cNvSpPr/>
          <p:nvPr/>
        </p:nvSpPr>
        <p:spPr>
          <a:xfrm>
            <a:off x="833199" y="3243024"/>
            <a:ext cx="8318421" cy="2132409"/>
          </a:xfrm>
          <a:prstGeom prst="rect">
            <a:avLst/>
          </a:prstGeom>
          <a:noFill/>
          <a:ln/>
        </p:spPr>
        <p:txBody>
          <a:bodyPr wrap="square" rtlCol="0" anchor="t"/>
          <a:lstStyle/>
          <a:p>
            <a:pPr marL="0" indent="0">
              <a:lnSpc>
                <a:spcPts val="2799"/>
              </a:lnSpc>
              <a:buNone/>
            </a:pPr>
            <a:r>
              <a:rPr lang="en-US" sz="2800" dirty="0">
                <a:solidFill>
                  <a:srgbClr val="DAD1E6"/>
                </a:solidFill>
                <a:latin typeface="Dubai Light" pitchFamily="34" charset="-78"/>
                <a:ea typeface="Fira Sans" pitchFamily="34" charset="-122"/>
                <a:cs typeface="Dubai Light" pitchFamily="34" charset="-78"/>
              </a:rPr>
              <a:t> The Broker System is a comprehensive platform designed to facilitate the trading of financial securities, providing brokers and traders with a secure, efficient, and user-friendly environment. This system aims to streamline the trading process, offer real-time market data, and ensure the security of transactions and user information, catering to the needs of a growing user base and high transaction volumes.</a:t>
            </a:r>
            <a:endParaRPr lang="en-US" sz="2800" dirty="0">
              <a:latin typeface="Dubai Light" pitchFamily="34" charset="-78"/>
              <a:cs typeface="Dubai Light" pitchFamily="34" charset="-78"/>
            </a:endParaRPr>
          </a:p>
        </p:txBody>
      </p:sp>
      <p:sp>
        <p:nvSpPr>
          <p:cNvPr id="11" name="Text 7"/>
          <p:cNvSpPr/>
          <p:nvPr/>
        </p:nvSpPr>
        <p:spPr>
          <a:xfrm>
            <a:off x="11483793" y="7670539"/>
            <a:ext cx="2739390" cy="342424"/>
          </a:xfrm>
          <a:prstGeom prst="rect">
            <a:avLst/>
          </a:prstGeom>
          <a:noFill/>
          <a:ln/>
        </p:spPr>
        <p:txBody>
          <a:bodyPr wrap="none" rtlCol="0" anchor="t"/>
          <a:lstStyle/>
          <a:p>
            <a:pPr marL="0" indent="0">
              <a:lnSpc>
                <a:spcPts val="2696"/>
              </a:lnSpc>
              <a:buNone/>
            </a:pPr>
            <a:fld id="{A164F1BD-093E-434A-ACDC-F809A400B6E4}" type="slidenum">
              <a:rPr lang="en-US" sz="3200" b="1" smtClean="0">
                <a:solidFill>
                  <a:srgbClr val="FF726D"/>
                </a:solidFill>
                <a:latin typeface="Dubai Light" pitchFamily="34" charset="-78"/>
                <a:ea typeface="Inconsolata" pitchFamily="34" charset="-122"/>
                <a:cs typeface="Dubai Light" pitchFamily="34" charset="-78"/>
              </a:rPr>
              <a:t>1</a:t>
            </a:fld>
            <a:endParaRPr lang="en-US" sz="3200" dirty="0">
              <a:latin typeface="Dubai Light" pitchFamily="34" charset="-78"/>
              <a:cs typeface="Dubai Light" pitchFamily="34" charset="-78"/>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91440" y="0"/>
            <a:ext cx="14630400" cy="8229600"/>
          </a:xfrm>
          <a:prstGeom prst="rect">
            <a:avLst/>
          </a:prstGeom>
          <a:solidFill>
            <a:srgbClr val="241631"/>
          </a:solidFill>
          <a:ln/>
        </p:spPr>
      </p:sp>
      <p:sp>
        <p:nvSpPr>
          <p:cNvPr id="4" name="Text 2"/>
          <p:cNvSpPr/>
          <p:nvPr/>
        </p:nvSpPr>
        <p:spPr>
          <a:xfrm>
            <a:off x="2037993" y="972860"/>
            <a:ext cx="5554980" cy="694373"/>
          </a:xfrm>
          <a:prstGeom prst="rect">
            <a:avLst/>
          </a:prstGeom>
          <a:noFill/>
          <a:ln/>
        </p:spPr>
        <p:txBody>
          <a:bodyPr wrap="none" rtlCol="0" anchor="t"/>
          <a:lstStyle/>
          <a:p>
            <a:pPr marL="0" indent="0">
              <a:lnSpc>
                <a:spcPts val="5468"/>
              </a:lnSpc>
              <a:buNone/>
            </a:pPr>
            <a:r>
              <a:rPr lang="en-US" sz="4800" b="1" dirty="0">
                <a:solidFill>
                  <a:srgbClr val="FF726D"/>
                </a:solidFill>
                <a:latin typeface="Dubai Light" pitchFamily="34" charset="-78"/>
                <a:ea typeface="Inconsolata" pitchFamily="34" charset="-122"/>
                <a:cs typeface="Dubai Light" pitchFamily="34" charset="-78"/>
              </a:rPr>
              <a:t>System Architecture</a:t>
            </a:r>
            <a:endParaRPr lang="en-US" sz="4800" dirty="0">
              <a:latin typeface="Dubai Light" pitchFamily="34" charset="-78"/>
              <a:cs typeface="Dubai Light" pitchFamily="34" charset="-78"/>
            </a:endParaRPr>
          </a:p>
        </p:txBody>
      </p:sp>
      <p:sp>
        <p:nvSpPr>
          <p:cNvPr id="5" name="Text 3"/>
          <p:cNvSpPr/>
          <p:nvPr/>
        </p:nvSpPr>
        <p:spPr>
          <a:xfrm>
            <a:off x="2037993" y="2222659"/>
            <a:ext cx="2777490" cy="347186"/>
          </a:xfrm>
          <a:prstGeom prst="rect">
            <a:avLst/>
          </a:prstGeom>
          <a:noFill/>
          <a:ln/>
        </p:spPr>
        <p:txBody>
          <a:bodyPr wrap="none" rtlCol="0" anchor="t"/>
          <a:lstStyle/>
          <a:p>
            <a:pPr marL="0" indent="0">
              <a:lnSpc>
                <a:spcPts val="2734"/>
              </a:lnSpc>
              <a:buNone/>
            </a:pPr>
            <a:r>
              <a:rPr lang="en-US" sz="2800" b="1" dirty="0">
                <a:solidFill>
                  <a:srgbClr val="FF726D"/>
                </a:solidFill>
                <a:latin typeface="Dubai Light" pitchFamily="34" charset="-78"/>
                <a:ea typeface="Inconsolata" pitchFamily="34" charset="-122"/>
                <a:cs typeface="Dubai Light" pitchFamily="34" charset="-78"/>
              </a:rPr>
              <a:t>User Interface</a:t>
            </a:r>
            <a:endParaRPr lang="en-US" sz="2800" dirty="0">
              <a:latin typeface="Dubai Light" pitchFamily="34" charset="-78"/>
              <a:cs typeface="Dubai Light" pitchFamily="34" charset="-78"/>
            </a:endParaRPr>
          </a:p>
        </p:txBody>
      </p:sp>
      <p:sp>
        <p:nvSpPr>
          <p:cNvPr id="6" name="Text 4"/>
          <p:cNvSpPr/>
          <p:nvPr/>
        </p:nvSpPr>
        <p:spPr>
          <a:xfrm>
            <a:off x="2037993" y="2792016"/>
            <a:ext cx="3156347" cy="4264819"/>
          </a:xfrm>
          <a:prstGeom prst="rect">
            <a:avLst/>
          </a:prstGeom>
          <a:noFill/>
          <a:ln/>
        </p:spPr>
        <p:txBody>
          <a:bodyPr wrap="square" rtlCol="0" anchor="t"/>
          <a:lstStyle/>
          <a:p>
            <a:pPr marL="0" indent="0">
              <a:lnSpc>
                <a:spcPts val="2799"/>
              </a:lnSpc>
              <a:buNone/>
            </a:pPr>
            <a:r>
              <a:rPr lang="en-US" sz="2000" dirty="0">
                <a:solidFill>
                  <a:srgbClr val="DAD1E6"/>
                </a:solidFill>
                <a:latin typeface="Dubai Light" pitchFamily="34" charset="-78"/>
                <a:ea typeface="Fira Sans" pitchFamily="34" charset="-122"/>
                <a:cs typeface="Dubai Light" pitchFamily="34" charset="-78"/>
              </a:rPr>
              <a:t>The Broker System features an intuitive and user-friendly interface that allows users to seamlessly access the platform's various functionalities. This includes secure login and registration processes, as well as the ability to execute trades, manage their investment portfolios, and access real-time market data.</a:t>
            </a:r>
            <a:endParaRPr lang="en-US" sz="2000" dirty="0">
              <a:latin typeface="Dubai Light" pitchFamily="34" charset="-78"/>
              <a:cs typeface="Dubai Light" pitchFamily="34" charset="-78"/>
            </a:endParaRPr>
          </a:p>
        </p:txBody>
      </p:sp>
      <p:sp>
        <p:nvSpPr>
          <p:cNvPr id="7" name="Text 5"/>
          <p:cNvSpPr/>
          <p:nvPr/>
        </p:nvSpPr>
        <p:spPr>
          <a:xfrm>
            <a:off x="5743932" y="2222659"/>
            <a:ext cx="2777490" cy="347186"/>
          </a:xfrm>
          <a:prstGeom prst="rect">
            <a:avLst/>
          </a:prstGeom>
          <a:noFill/>
          <a:ln/>
        </p:spPr>
        <p:txBody>
          <a:bodyPr wrap="none" rtlCol="0" anchor="t"/>
          <a:lstStyle/>
          <a:p>
            <a:pPr marL="0" indent="0">
              <a:lnSpc>
                <a:spcPts val="2734"/>
              </a:lnSpc>
              <a:buNone/>
            </a:pPr>
            <a:r>
              <a:rPr lang="en-US" sz="2800" b="1" dirty="0">
                <a:solidFill>
                  <a:srgbClr val="FF726D"/>
                </a:solidFill>
                <a:latin typeface="Dubai Light" pitchFamily="34" charset="-78"/>
                <a:ea typeface="Inconsolata" pitchFamily="34" charset="-122"/>
                <a:cs typeface="Dubai Light" pitchFamily="34" charset="-78"/>
              </a:rPr>
              <a:t>Trading Engine</a:t>
            </a:r>
            <a:endParaRPr lang="en-US" sz="2800" dirty="0">
              <a:latin typeface="Dubai Light" pitchFamily="34" charset="-78"/>
              <a:cs typeface="Dubai Light" pitchFamily="34" charset="-78"/>
            </a:endParaRPr>
          </a:p>
        </p:txBody>
      </p:sp>
      <p:sp>
        <p:nvSpPr>
          <p:cNvPr id="8" name="Text 6"/>
          <p:cNvSpPr/>
          <p:nvPr/>
        </p:nvSpPr>
        <p:spPr>
          <a:xfrm>
            <a:off x="5743932" y="2792016"/>
            <a:ext cx="3156347" cy="4264819"/>
          </a:xfrm>
          <a:prstGeom prst="rect">
            <a:avLst/>
          </a:prstGeom>
          <a:noFill/>
          <a:ln/>
        </p:spPr>
        <p:txBody>
          <a:bodyPr wrap="square" rtlCol="0" anchor="t"/>
          <a:lstStyle/>
          <a:p>
            <a:pPr marL="0" indent="0">
              <a:lnSpc>
                <a:spcPts val="2799"/>
              </a:lnSpc>
              <a:buNone/>
            </a:pPr>
            <a:r>
              <a:rPr lang="en-US" sz="2000" dirty="0">
                <a:solidFill>
                  <a:srgbClr val="DAD1E6"/>
                </a:solidFill>
                <a:latin typeface="Dubai Light" pitchFamily="34" charset="-78"/>
                <a:ea typeface="Fira Sans" pitchFamily="34" charset="-122"/>
                <a:cs typeface="Dubai Light" pitchFamily="34" charset="-78"/>
              </a:rPr>
              <a:t>At the core of the Broker System is the trading engine, responsible for processing and executing buy and sell orders for a variety of financial securities, including stocks, bonds, and derivatives. The trading engine supports different order types, such as market, limit, and stop orders, ensuring efficient and timely execution of trades.</a:t>
            </a:r>
            <a:endParaRPr lang="en-US" sz="2000" dirty="0">
              <a:latin typeface="Dubai Light" pitchFamily="34" charset="-78"/>
              <a:cs typeface="Dubai Light" pitchFamily="34" charset="-78"/>
            </a:endParaRPr>
          </a:p>
        </p:txBody>
      </p:sp>
      <p:sp>
        <p:nvSpPr>
          <p:cNvPr id="9" name="Text 7"/>
          <p:cNvSpPr/>
          <p:nvPr/>
        </p:nvSpPr>
        <p:spPr>
          <a:xfrm>
            <a:off x="9449872" y="2222659"/>
            <a:ext cx="2777490" cy="347186"/>
          </a:xfrm>
          <a:prstGeom prst="rect">
            <a:avLst/>
          </a:prstGeom>
          <a:noFill/>
          <a:ln/>
        </p:spPr>
        <p:txBody>
          <a:bodyPr wrap="none" rtlCol="0" anchor="t"/>
          <a:lstStyle/>
          <a:p>
            <a:pPr marL="0" indent="0">
              <a:lnSpc>
                <a:spcPts val="2734"/>
              </a:lnSpc>
              <a:buNone/>
            </a:pPr>
            <a:r>
              <a:rPr lang="en-US" sz="2800" b="1" dirty="0">
                <a:solidFill>
                  <a:srgbClr val="FF726D"/>
                </a:solidFill>
                <a:latin typeface="Dubai Light" pitchFamily="34" charset="-78"/>
                <a:ea typeface="Inconsolata" pitchFamily="34" charset="-122"/>
                <a:cs typeface="Dubai Light" pitchFamily="34" charset="-78"/>
              </a:rPr>
              <a:t>Market Data</a:t>
            </a:r>
            <a:endParaRPr lang="en-US" sz="2800" dirty="0">
              <a:latin typeface="Dubai Light" pitchFamily="34" charset="-78"/>
              <a:cs typeface="Dubai Light" pitchFamily="34" charset="-78"/>
            </a:endParaRPr>
          </a:p>
        </p:txBody>
      </p:sp>
      <p:sp>
        <p:nvSpPr>
          <p:cNvPr id="10" name="Text 8"/>
          <p:cNvSpPr/>
          <p:nvPr/>
        </p:nvSpPr>
        <p:spPr>
          <a:xfrm>
            <a:off x="9449872" y="2792016"/>
            <a:ext cx="3156347" cy="3909417"/>
          </a:xfrm>
          <a:prstGeom prst="rect">
            <a:avLst/>
          </a:prstGeom>
          <a:noFill/>
          <a:ln/>
        </p:spPr>
        <p:txBody>
          <a:bodyPr wrap="square" rtlCol="0" anchor="t"/>
          <a:lstStyle/>
          <a:p>
            <a:pPr marL="0" indent="0">
              <a:lnSpc>
                <a:spcPts val="2799"/>
              </a:lnSpc>
              <a:buNone/>
            </a:pPr>
            <a:r>
              <a:rPr lang="en-US" sz="2000" dirty="0">
                <a:solidFill>
                  <a:srgbClr val="DAD1E6"/>
                </a:solidFill>
                <a:latin typeface="Dubai Light" pitchFamily="34" charset="-78"/>
                <a:ea typeface="Fira Sans" pitchFamily="34" charset="-122"/>
                <a:cs typeface="Dubai Light" pitchFamily="34" charset="-78"/>
              </a:rPr>
              <a:t>The Broker System provides users with access to comprehensive real-time market data, including price quotes, trading volumes, and historical data. This information is presented through advanced analytics and charting tools, enabling users to make informed trading decisions.</a:t>
            </a:r>
            <a:endParaRPr lang="en-US" sz="2000" dirty="0">
              <a:latin typeface="Dubai Light" pitchFamily="34" charset="-78"/>
              <a:cs typeface="Dubai Light" pitchFamily="34" charset="-78"/>
            </a:endParaRPr>
          </a:p>
        </p:txBody>
      </p:sp>
      <p:sp>
        <p:nvSpPr>
          <p:cNvPr id="12" name="Text 7"/>
          <p:cNvSpPr/>
          <p:nvPr/>
        </p:nvSpPr>
        <p:spPr>
          <a:xfrm>
            <a:off x="11483793" y="7670539"/>
            <a:ext cx="2739390" cy="342424"/>
          </a:xfrm>
          <a:prstGeom prst="rect">
            <a:avLst/>
          </a:prstGeom>
          <a:noFill/>
          <a:ln/>
        </p:spPr>
        <p:txBody>
          <a:bodyPr wrap="none" rtlCol="0" anchor="t"/>
          <a:lstStyle/>
          <a:p>
            <a:pPr marL="0" indent="0">
              <a:lnSpc>
                <a:spcPts val="2696"/>
              </a:lnSpc>
              <a:buNone/>
            </a:pPr>
            <a:fld id="{A164F1BD-093E-434A-ACDC-F809A400B6E4}" type="slidenum">
              <a:rPr lang="en-US" sz="3200" b="1" smtClean="0">
                <a:solidFill>
                  <a:srgbClr val="FF726D"/>
                </a:solidFill>
                <a:latin typeface="Dubai Light" pitchFamily="34" charset="-78"/>
                <a:ea typeface="Inconsolata" pitchFamily="34" charset="-122"/>
                <a:cs typeface="Dubai Light" pitchFamily="34" charset="-78"/>
              </a:rPr>
              <a:t>2</a:t>
            </a:fld>
            <a:endParaRPr lang="en-US" sz="3200" dirty="0">
              <a:latin typeface="Dubai Light" pitchFamily="34" charset="-78"/>
              <a:cs typeface="Dubai Light" pitchFamily="34" charset="-78"/>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sp>
        <p:nvSpPr>
          <p:cNvPr id="4" name="Text 2"/>
          <p:cNvSpPr/>
          <p:nvPr/>
        </p:nvSpPr>
        <p:spPr>
          <a:xfrm>
            <a:off x="2037993" y="927021"/>
            <a:ext cx="6387465" cy="694373"/>
          </a:xfrm>
          <a:prstGeom prst="rect">
            <a:avLst/>
          </a:prstGeom>
          <a:noFill/>
          <a:ln/>
        </p:spPr>
        <p:txBody>
          <a:bodyPr wrap="none" rtlCol="0" anchor="t"/>
          <a:lstStyle/>
          <a:p>
            <a:pPr marL="0" indent="0">
              <a:lnSpc>
                <a:spcPts val="5468"/>
              </a:lnSpc>
              <a:buNone/>
            </a:pPr>
            <a:r>
              <a:rPr lang="en-US" sz="4800" b="1" dirty="0">
                <a:solidFill>
                  <a:srgbClr val="FF726D"/>
                </a:solidFill>
                <a:latin typeface="Dubai Light" pitchFamily="34" charset="-78"/>
                <a:ea typeface="Inconsolata" pitchFamily="34" charset="-122"/>
                <a:cs typeface="Dubai Light" pitchFamily="34" charset="-78"/>
              </a:rPr>
              <a:t>Functional Requirements</a:t>
            </a:r>
            <a:endParaRPr lang="en-US" sz="4800" dirty="0">
              <a:latin typeface="Dubai Light" pitchFamily="34" charset="-78"/>
              <a:cs typeface="Dubai Light" pitchFamily="34" charset="-78"/>
            </a:endParaRPr>
          </a:p>
        </p:txBody>
      </p:sp>
      <p:sp>
        <p:nvSpPr>
          <p:cNvPr id="5" name="Shape 3"/>
          <p:cNvSpPr/>
          <p:nvPr/>
        </p:nvSpPr>
        <p:spPr>
          <a:xfrm>
            <a:off x="2037993" y="2239328"/>
            <a:ext cx="499943" cy="499943"/>
          </a:xfrm>
          <a:prstGeom prst="roundRect">
            <a:avLst>
              <a:gd name="adj" fmla="val 13333"/>
            </a:avLst>
          </a:prstGeom>
          <a:solidFill>
            <a:srgbClr val="382748"/>
          </a:solidFill>
          <a:ln/>
        </p:spPr>
      </p:sp>
      <p:sp>
        <p:nvSpPr>
          <p:cNvPr id="6" name="Text 4"/>
          <p:cNvSpPr/>
          <p:nvPr/>
        </p:nvSpPr>
        <p:spPr>
          <a:xfrm>
            <a:off x="2204561" y="2280999"/>
            <a:ext cx="166688" cy="416481"/>
          </a:xfrm>
          <a:prstGeom prst="rect">
            <a:avLst/>
          </a:prstGeom>
          <a:noFill/>
          <a:ln/>
        </p:spPr>
        <p:txBody>
          <a:bodyPr wrap="none" rtlCol="0" anchor="t"/>
          <a:lstStyle/>
          <a:p>
            <a:pPr marL="0" indent="0" algn="ctr">
              <a:lnSpc>
                <a:spcPts val="3281"/>
              </a:lnSpc>
              <a:buNone/>
            </a:pPr>
            <a:r>
              <a:rPr lang="en-US" sz="3200" b="1" dirty="0">
                <a:solidFill>
                  <a:srgbClr val="FF726D"/>
                </a:solidFill>
                <a:latin typeface="Dubai Light" pitchFamily="34" charset="-78"/>
                <a:ea typeface="Inconsolata" pitchFamily="34" charset="-122"/>
                <a:cs typeface="Dubai Light" pitchFamily="34" charset="-78"/>
              </a:rPr>
              <a:t>1</a:t>
            </a:r>
            <a:endParaRPr lang="en-US" sz="3200" dirty="0">
              <a:latin typeface="Dubai Light" pitchFamily="34" charset="-78"/>
              <a:cs typeface="Dubai Light" pitchFamily="34" charset="-78"/>
            </a:endParaRPr>
          </a:p>
        </p:txBody>
      </p:sp>
      <p:sp>
        <p:nvSpPr>
          <p:cNvPr id="7" name="Text 5"/>
          <p:cNvSpPr/>
          <p:nvPr/>
        </p:nvSpPr>
        <p:spPr>
          <a:xfrm>
            <a:off x="2760107" y="2315647"/>
            <a:ext cx="2777490" cy="347186"/>
          </a:xfrm>
          <a:prstGeom prst="rect">
            <a:avLst/>
          </a:prstGeom>
          <a:noFill/>
          <a:ln/>
        </p:spPr>
        <p:txBody>
          <a:bodyPr wrap="none" rtlCol="0" anchor="t"/>
          <a:lstStyle/>
          <a:p>
            <a:pPr marL="0" indent="0">
              <a:lnSpc>
                <a:spcPts val="2734"/>
              </a:lnSpc>
              <a:buNone/>
            </a:pPr>
            <a:r>
              <a:rPr lang="en-US" sz="2800" b="1" dirty="0">
                <a:solidFill>
                  <a:srgbClr val="FF726D"/>
                </a:solidFill>
                <a:latin typeface="Dubai Light" pitchFamily="34" charset="-78"/>
                <a:ea typeface="Inconsolata" pitchFamily="34" charset="-122"/>
                <a:cs typeface="Dubai Light" pitchFamily="34" charset="-78"/>
              </a:rPr>
              <a:t>User Authentication</a:t>
            </a:r>
            <a:endParaRPr lang="en-US" sz="2800" dirty="0">
              <a:latin typeface="Dubai Light" pitchFamily="34" charset="-78"/>
              <a:cs typeface="Dubai Light" pitchFamily="34" charset="-78"/>
            </a:endParaRPr>
          </a:p>
        </p:txBody>
      </p:sp>
      <p:sp>
        <p:nvSpPr>
          <p:cNvPr id="8" name="Text 6"/>
          <p:cNvSpPr/>
          <p:nvPr/>
        </p:nvSpPr>
        <p:spPr>
          <a:xfrm>
            <a:off x="2760107" y="2796064"/>
            <a:ext cx="4444008" cy="1777008"/>
          </a:xfrm>
          <a:prstGeom prst="rect">
            <a:avLst/>
          </a:prstGeom>
          <a:noFill/>
          <a:ln/>
        </p:spPr>
        <p:txBody>
          <a:bodyPr wrap="square" rtlCol="0" anchor="t"/>
          <a:lstStyle/>
          <a:p>
            <a:pPr marL="0" indent="0">
              <a:lnSpc>
                <a:spcPts val="2799"/>
              </a:lnSpc>
              <a:buNone/>
            </a:pPr>
            <a:r>
              <a:rPr lang="en-US" sz="2000" dirty="0">
                <a:solidFill>
                  <a:srgbClr val="DAD1E6"/>
                </a:solidFill>
                <a:latin typeface="Dubai Light" pitchFamily="34" charset="-78"/>
                <a:ea typeface="Fira Sans" pitchFamily="34" charset="-122"/>
                <a:cs typeface="Dubai Light" pitchFamily="34" charset="-78"/>
              </a:rPr>
              <a:t>The system must support secure login and registration processes, including password encryption and two-factor authentication, to ensure the privacy and protection of user information.</a:t>
            </a:r>
            <a:endParaRPr lang="en-US" sz="2000" dirty="0">
              <a:latin typeface="Dubai Light" pitchFamily="34" charset="-78"/>
              <a:cs typeface="Dubai Light" pitchFamily="34" charset="-78"/>
            </a:endParaRPr>
          </a:p>
        </p:txBody>
      </p:sp>
      <p:sp>
        <p:nvSpPr>
          <p:cNvPr id="9" name="Shape 7"/>
          <p:cNvSpPr/>
          <p:nvPr/>
        </p:nvSpPr>
        <p:spPr>
          <a:xfrm>
            <a:off x="7426285" y="2239328"/>
            <a:ext cx="499943" cy="499943"/>
          </a:xfrm>
          <a:prstGeom prst="roundRect">
            <a:avLst>
              <a:gd name="adj" fmla="val 13333"/>
            </a:avLst>
          </a:prstGeom>
          <a:solidFill>
            <a:srgbClr val="382748"/>
          </a:solidFill>
          <a:ln/>
        </p:spPr>
      </p:sp>
      <p:sp>
        <p:nvSpPr>
          <p:cNvPr id="10" name="Text 8"/>
          <p:cNvSpPr/>
          <p:nvPr/>
        </p:nvSpPr>
        <p:spPr>
          <a:xfrm>
            <a:off x="7592854" y="2280999"/>
            <a:ext cx="166688" cy="416481"/>
          </a:xfrm>
          <a:prstGeom prst="rect">
            <a:avLst/>
          </a:prstGeom>
          <a:noFill/>
          <a:ln/>
        </p:spPr>
        <p:txBody>
          <a:bodyPr wrap="none" rtlCol="0" anchor="t"/>
          <a:lstStyle/>
          <a:p>
            <a:pPr marL="0" indent="0" algn="ctr">
              <a:lnSpc>
                <a:spcPts val="3281"/>
              </a:lnSpc>
              <a:buNone/>
            </a:pPr>
            <a:r>
              <a:rPr lang="en-US" sz="3200" b="1" dirty="0">
                <a:solidFill>
                  <a:srgbClr val="FF726D"/>
                </a:solidFill>
                <a:latin typeface="Dubai Light" pitchFamily="34" charset="-78"/>
                <a:ea typeface="Inconsolata" pitchFamily="34" charset="-122"/>
                <a:cs typeface="Dubai Light" pitchFamily="34" charset="-78"/>
              </a:rPr>
              <a:t>2</a:t>
            </a:r>
            <a:endParaRPr lang="en-US" sz="3200" dirty="0">
              <a:latin typeface="Dubai Light" pitchFamily="34" charset="-78"/>
              <a:cs typeface="Dubai Light" pitchFamily="34" charset="-78"/>
            </a:endParaRPr>
          </a:p>
        </p:txBody>
      </p:sp>
      <p:sp>
        <p:nvSpPr>
          <p:cNvPr id="11" name="Text 9"/>
          <p:cNvSpPr/>
          <p:nvPr/>
        </p:nvSpPr>
        <p:spPr>
          <a:xfrm>
            <a:off x="8148399" y="2315647"/>
            <a:ext cx="2777490" cy="347186"/>
          </a:xfrm>
          <a:prstGeom prst="rect">
            <a:avLst/>
          </a:prstGeom>
          <a:noFill/>
          <a:ln/>
        </p:spPr>
        <p:txBody>
          <a:bodyPr wrap="none" rtlCol="0" anchor="t"/>
          <a:lstStyle/>
          <a:p>
            <a:pPr marL="0" indent="0">
              <a:lnSpc>
                <a:spcPts val="2734"/>
              </a:lnSpc>
              <a:buNone/>
            </a:pPr>
            <a:r>
              <a:rPr lang="en-US" sz="2800" b="1" dirty="0">
                <a:solidFill>
                  <a:srgbClr val="FF726D"/>
                </a:solidFill>
                <a:latin typeface="Dubai Light" pitchFamily="34" charset="-78"/>
                <a:ea typeface="Inconsolata" pitchFamily="34" charset="-122"/>
                <a:cs typeface="Dubai Light" pitchFamily="34" charset="-78"/>
              </a:rPr>
              <a:t>Trade Execution</a:t>
            </a:r>
            <a:endParaRPr lang="en-US" sz="2800" dirty="0">
              <a:latin typeface="Dubai Light" pitchFamily="34" charset="-78"/>
              <a:cs typeface="Dubai Light" pitchFamily="34" charset="-78"/>
            </a:endParaRPr>
          </a:p>
        </p:txBody>
      </p:sp>
      <p:sp>
        <p:nvSpPr>
          <p:cNvPr id="12" name="Text 10"/>
          <p:cNvSpPr/>
          <p:nvPr/>
        </p:nvSpPr>
        <p:spPr>
          <a:xfrm>
            <a:off x="8148399" y="2796064"/>
            <a:ext cx="4444008" cy="1421606"/>
          </a:xfrm>
          <a:prstGeom prst="rect">
            <a:avLst/>
          </a:prstGeom>
          <a:noFill/>
          <a:ln/>
        </p:spPr>
        <p:txBody>
          <a:bodyPr wrap="square" rtlCol="0" anchor="t"/>
          <a:lstStyle/>
          <a:p>
            <a:pPr marL="0" indent="0">
              <a:lnSpc>
                <a:spcPts val="2799"/>
              </a:lnSpc>
              <a:buNone/>
            </a:pPr>
            <a:r>
              <a:rPr lang="en-US" sz="2000" dirty="0">
                <a:solidFill>
                  <a:srgbClr val="DAD1E6"/>
                </a:solidFill>
                <a:latin typeface="Dubai Light" pitchFamily="34" charset="-78"/>
                <a:ea typeface="Fira Sans" pitchFamily="34" charset="-122"/>
                <a:cs typeface="Dubai Light" pitchFamily="34" charset="-78"/>
              </a:rPr>
              <a:t>Users must be able to execute buy and sell orders for various securities, with the system supporting different order types and providing timely execution.</a:t>
            </a:r>
            <a:endParaRPr lang="en-US" sz="2000" dirty="0">
              <a:latin typeface="Dubai Light" pitchFamily="34" charset="-78"/>
              <a:cs typeface="Dubai Light" pitchFamily="34" charset="-78"/>
            </a:endParaRPr>
          </a:p>
        </p:txBody>
      </p:sp>
      <p:sp>
        <p:nvSpPr>
          <p:cNvPr id="13" name="Shape 11"/>
          <p:cNvSpPr/>
          <p:nvPr/>
        </p:nvSpPr>
        <p:spPr>
          <a:xfrm>
            <a:off x="2037993" y="4968835"/>
            <a:ext cx="499943" cy="499943"/>
          </a:xfrm>
          <a:prstGeom prst="roundRect">
            <a:avLst>
              <a:gd name="adj" fmla="val 13333"/>
            </a:avLst>
          </a:prstGeom>
          <a:solidFill>
            <a:srgbClr val="382748"/>
          </a:solidFill>
          <a:ln/>
        </p:spPr>
      </p:sp>
      <p:sp>
        <p:nvSpPr>
          <p:cNvPr id="14" name="Text 12"/>
          <p:cNvSpPr/>
          <p:nvPr/>
        </p:nvSpPr>
        <p:spPr>
          <a:xfrm>
            <a:off x="2204561" y="5010507"/>
            <a:ext cx="166688" cy="416481"/>
          </a:xfrm>
          <a:prstGeom prst="rect">
            <a:avLst/>
          </a:prstGeom>
          <a:noFill/>
          <a:ln/>
        </p:spPr>
        <p:txBody>
          <a:bodyPr wrap="none" rtlCol="0" anchor="t"/>
          <a:lstStyle/>
          <a:p>
            <a:pPr marL="0" indent="0" algn="ctr">
              <a:lnSpc>
                <a:spcPts val="3281"/>
              </a:lnSpc>
              <a:buNone/>
            </a:pPr>
            <a:r>
              <a:rPr lang="en-US" sz="3200" b="1" dirty="0">
                <a:solidFill>
                  <a:srgbClr val="FF726D"/>
                </a:solidFill>
                <a:latin typeface="Dubai Light" pitchFamily="34" charset="-78"/>
                <a:ea typeface="Inconsolata" pitchFamily="34" charset="-122"/>
                <a:cs typeface="Dubai Light" pitchFamily="34" charset="-78"/>
              </a:rPr>
              <a:t>3</a:t>
            </a:r>
            <a:endParaRPr lang="en-US" sz="3200" dirty="0">
              <a:latin typeface="Dubai Light" pitchFamily="34" charset="-78"/>
              <a:cs typeface="Dubai Light" pitchFamily="34" charset="-78"/>
            </a:endParaRPr>
          </a:p>
        </p:txBody>
      </p:sp>
      <p:sp>
        <p:nvSpPr>
          <p:cNvPr id="15" name="Text 13"/>
          <p:cNvSpPr/>
          <p:nvPr/>
        </p:nvSpPr>
        <p:spPr>
          <a:xfrm>
            <a:off x="2760107" y="5045154"/>
            <a:ext cx="2777490" cy="347186"/>
          </a:xfrm>
          <a:prstGeom prst="rect">
            <a:avLst/>
          </a:prstGeom>
          <a:noFill/>
          <a:ln/>
        </p:spPr>
        <p:txBody>
          <a:bodyPr wrap="none" rtlCol="0" anchor="t"/>
          <a:lstStyle/>
          <a:p>
            <a:pPr marL="0" indent="0">
              <a:lnSpc>
                <a:spcPts val="2734"/>
              </a:lnSpc>
              <a:buNone/>
            </a:pPr>
            <a:r>
              <a:rPr lang="en-US" sz="2800" b="1" dirty="0">
                <a:solidFill>
                  <a:srgbClr val="FF726D"/>
                </a:solidFill>
                <a:latin typeface="Dubai Light" pitchFamily="34" charset="-78"/>
                <a:ea typeface="Inconsolata" pitchFamily="34" charset="-122"/>
                <a:cs typeface="Dubai Light" pitchFamily="34" charset="-78"/>
              </a:rPr>
              <a:t>Portfolio Management</a:t>
            </a:r>
            <a:endParaRPr lang="en-US" sz="2800" dirty="0">
              <a:latin typeface="Dubai Light" pitchFamily="34" charset="-78"/>
              <a:cs typeface="Dubai Light" pitchFamily="34" charset="-78"/>
            </a:endParaRPr>
          </a:p>
        </p:txBody>
      </p:sp>
      <p:sp>
        <p:nvSpPr>
          <p:cNvPr id="16" name="Text 14"/>
          <p:cNvSpPr/>
          <p:nvPr/>
        </p:nvSpPr>
        <p:spPr>
          <a:xfrm>
            <a:off x="2760107" y="5525572"/>
            <a:ext cx="4444008" cy="1777008"/>
          </a:xfrm>
          <a:prstGeom prst="rect">
            <a:avLst/>
          </a:prstGeom>
          <a:noFill/>
          <a:ln/>
        </p:spPr>
        <p:txBody>
          <a:bodyPr wrap="square" rtlCol="0" anchor="t"/>
          <a:lstStyle/>
          <a:p>
            <a:pPr marL="0" indent="0">
              <a:lnSpc>
                <a:spcPts val="2799"/>
              </a:lnSpc>
              <a:buNone/>
            </a:pPr>
            <a:r>
              <a:rPr lang="en-US" sz="2000" dirty="0">
                <a:solidFill>
                  <a:srgbClr val="DAD1E6"/>
                </a:solidFill>
                <a:latin typeface="Dubai Light" pitchFamily="34" charset="-78"/>
                <a:ea typeface="Fira Sans" pitchFamily="34" charset="-122"/>
                <a:cs typeface="Dubai Light" pitchFamily="34" charset="-78"/>
              </a:rPr>
              <a:t>Users should have the ability to view and manage their investment portfolios, including tracking the performance of individual securities and the overall portfolio value.</a:t>
            </a:r>
            <a:endParaRPr lang="en-US" sz="2000" dirty="0">
              <a:latin typeface="Dubai Light" pitchFamily="34" charset="-78"/>
              <a:cs typeface="Dubai Light" pitchFamily="34" charset="-78"/>
            </a:endParaRPr>
          </a:p>
        </p:txBody>
      </p:sp>
      <p:sp>
        <p:nvSpPr>
          <p:cNvPr id="17" name="Shape 15"/>
          <p:cNvSpPr/>
          <p:nvPr/>
        </p:nvSpPr>
        <p:spPr>
          <a:xfrm>
            <a:off x="7426285" y="4968835"/>
            <a:ext cx="499943" cy="499943"/>
          </a:xfrm>
          <a:prstGeom prst="roundRect">
            <a:avLst>
              <a:gd name="adj" fmla="val 13333"/>
            </a:avLst>
          </a:prstGeom>
          <a:solidFill>
            <a:srgbClr val="382748"/>
          </a:solidFill>
          <a:ln/>
        </p:spPr>
      </p:sp>
      <p:sp>
        <p:nvSpPr>
          <p:cNvPr id="18" name="Text 16"/>
          <p:cNvSpPr/>
          <p:nvPr/>
        </p:nvSpPr>
        <p:spPr>
          <a:xfrm>
            <a:off x="7592854" y="5010507"/>
            <a:ext cx="166688" cy="416481"/>
          </a:xfrm>
          <a:prstGeom prst="rect">
            <a:avLst/>
          </a:prstGeom>
          <a:noFill/>
          <a:ln/>
        </p:spPr>
        <p:txBody>
          <a:bodyPr wrap="none" rtlCol="0" anchor="t"/>
          <a:lstStyle/>
          <a:p>
            <a:pPr marL="0" indent="0" algn="ctr">
              <a:lnSpc>
                <a:spcPts val="3281"/>
              </a:lnSpc>
              <a:buNone/>
            </a:pPr>
            <a:r>
              <a:rPr lang="en-US" sz="3200" b="1" dirty="0">
                <a:solidFill>
                  <a:srgbClr val="FF726D"/>
                </a:solidFill>
                <a:latin typeface="Dubai Light" pitchFamily="34" charset="-78"/>
                <a:ea typeface="Inconsolata" pitchFamily="34" charset="-122"/>
                <a:cs typeface="Dubai Light" pitchFamily="34" charset="-78"/>
              </a:rPr>
              <a:t>4</a:t>
            </a:r>
            <a:endParaRPr lang="en-US" sz="3200" dirty="0">
              <a:latin typeface="Dubai Light" pitchFamily="34" charset="-78"/>
              <a:cs typeface="Dubai Light" pitchFamily="34" charset="-78"/>
            </a:endParaRPr>
          </a:p>
        </p:txBody>
      </p:sp>
      <p:sp>
        <p:nvSpPr>
          <p:cNvPr id="19" name="Text 17"/>
          <p:cNvSpPr/>
          <p:nvPr/>
        </p:nvSpPr>
        <p:spPr>
          <a:xfrm>
            <a:off x="8148399" y="5045154"/>
            <a:ext cx="3470672" cy="347186"/>
          </a:xfrm>
          <a:prstGeom prst="rect">
            <a:avLst/>
          </a:prstGeom>
          <a:noFill/>
          <a:ln/>
        </p:spPr>
        <p:txBody>
          <a:bodyPr wrap="none" rtlCol="0" anchor="t"/>
          <a:lstStyle/>
          <a:p>
            <a:pPr marL="0" indent="0">
              <a:lnSpc>
                <a:spcPts val="2734"/>
              </a:lnSpc>
              <a:buNone/>
            </a:pPr>
            <a:r>
              <a:rPr lang="en-US" sz="2800" b="1" dirty="0">
                <a:solidFill>
                  <a:srgbClr val="FF726D"/>
                </a:solidFill>
                <a:latin typeface="Dubai Light" pitchFamily="34" charset="-78"/>
                <a:ea typeface="Inconsolata" pitchFamily="34" charset="-122"/>
                <a:cs typeface="Dubai Light" pitchFamily="34" charset="-78"/>
              </a:rPr>
              <a:t>Market Data and Analytics</a:t>
            </a:r>
            <a:endParaRPr lang="en-US" sz="2800" dirty="0">
              <a:latin typeface="Dubai Light" pitchFamily="34" charset="-78"/>
              <a:cs typeface="Dubai Light" pitchFamily="34" charset="-78"/>
            </a:endParaRPr>
          </a:p>
        </p:txBody>
      </p:sp>
      <p:sp>
        <p:nvSpPr>
          <p:cNvPr id="20" name="Text 18"/>
          <p:cNvSpPr/>
          <p:nvPr/>
        </p:nvSpPr>
        <p:spPr>
          <a:xfrm>
            <a:off x="8148399" y="5525572"/>
            <a:ext cx="4444008" cy="1777008"/>
          </a:xfrm>
          <a:prstGeom prst="rect">
            <a:avLst/>
          </a:prstGeom>
          <a:noFill/>
          <a:ln/>
        </p:spPr>
        <p:txBody>
          <a:bodyPr wrap="square" rtlCol="0" anchor="t"/>
          <a:lstStyle/>
          <a:p>
            <a:pPr marL="0" indent="0">
              <a:lnSpc>
                <a:spcPts val="2799"/>
              </a:lnSpc>
              <a:buNone/>
            </a:pPr>
            <a:r>
              <a:rPr lang="en-US" sz="2000" dirty="0">
                <a:solidFill>
                  <a:srgbClr val="DAD1E6"/>
                </a:solidFill>
                <a:latin typeface="Dubai Light" pitchFamily="34" charset="-78"/>
                <a:ea typeface="Fira Sans" pitchFamily="34" charset="-122"/>
                <a:cs typeface="Dubai Light" pitchFamily="34" charset="-78"/>
              </a:rPr>
              <a:t>The system must provide users with access to real-time market data, including price quotes, trading volumes, and historical data, as well as advanced analytics and charting tools.</a:t>
            </a:r>
            <a:endParaRPr lang="en-US" sz="2000" dirty="0">
              <a:latin typeface="Dubai Light" pitchFamily="34" charset="-78"/>
              <a:cs typeface="Dubai Light" pitchFamily="34" charset="-78"/>
            </a:endParaRPr>
          </a:p>
        </p:txBody>
      </p:sp>
      <p:sp>
        <p:nvSpPr>
          <p:cNvPr id="22" name="Text 7"/>
          <p:cNvSpPr/>
          <p:nvPr/>
        </p:nvSpPr>
        <p:spPr>
          <a:xfrm>
            <a:off x="11483793" y="7670539"/>
            <a:ext cx="2739390" cy="342424"/>
          </a:xfrm>
          <a:prstGeom prst="rect">
            <a:avLst/>
          </a:prstGeom>
          <a:noFill/>
          <a:ln/>
        </p:spPr>
        <p:txBody>
          <a:bodyPr wrap="none" rtlCol="0" anchor="t"/>
          <a:lstStyle/>
          <a:p>
            <a:pPr marL="0" indent="0">
              <a:lnSpc>
                <a:spcPts val="2696"/>
              </a:lnSpc>
              <a:buNone/>
            </a:pPr>
            <a:fld id="{A164F1BD-093E-434A-ACDC-F809A400B6E4}" type="slidenum">
              <a:rPr lang="en-US" sz="3200" b="1" smtClean="0">
                <a:solidFill>
                  <a:srgbClr val="FF726D"/>
                </a:solidFill>
                <a:latin typeface="Dubai Light" pitchFamily="34" charset="-78"/>
                <a:ea typeface="Inconsolata" pitchFamily="34" charset="-122"/>
                <a:cs typeface="Dubai Light" pitchFamily="34" charset="-78"/>
              </a:rPr>
              <a:t>3</a:t>
            </a:fld>
            <a:endParaRPr lang="en-US" sz="3200" dirty="0">
              <a:latin typeface="Dubai Light" pitchFamily="34" charset="-78"/>
              <a:cs typeface="Dubai Light" pitchFamily="34" charset="-78"/>
            </a:endParaRPr>
          </a:p>
        </p:txBody>
      </p:sp>
    </p:spTree>
  </p:cSld>
  <p:clrMapOvr>
    <a:masterClrMapping/>
  </p:clrMapOvr>
  <p:transition spd="slow">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sp>
        <p:nvSpPr>
          <p:cNvPr id="4" name="Text 2"/>
          <p:cNvSpPr/>
          <p:nvPr/>
        </p:nvSpPr>
        <p:spPr>
          <a:xfrm>
            <a:off x="2110264" y="603171"/>
            <a:ext cx="7395448" cy="684848"/>
          </a:xfrm>
          <a:prstGeom prst="rect">
            <a:avLst/>
          </a:prstGeom>
          <a:noFill/>
          <a:ln/>
        </p:spPr>
        <p:txBody>
          <a:bodyPr wrap="none" rtlCol="0" anchor="t"/>
          <a:lstStyle/>
          <a:p>
            <a:pPr marL="0" indent="0">
              <a:lnSpc>
                <a:spcPts val="5393"/>
              </a:lnSpc>
              <a:buNone/>
            </a:pPr>
            <a:r>
              <a:rPr lang="en-US" sz="5400" b="1" dirty="0">
                <a:solidFill>
                  <a:srgbClr val="FF726D"/>
                </a:solidFill>
                <a:latin typeface="Dubai Light" pitchFamily="34" charset="-78"/>
                <a:ea typeface="Inconsolata" pitchFamily="34" charset="-122"/>
                <a:cs typeface="Dubai Light" pitchFamily="34" charset="-78"/>
              </a:rPr>
              <a:t>Non-Functional Requirements</a:t>
            </a:r>
            <a:endParaRPr lang="en-US" sz="5400" dirty="0">
              <a:latin typeface="Dubai Light" pitchFamily="34" charset="-78"/>
              <a:cs typeface="Dubai Light" pitchFamily="34" charset="-78"/>
            </a:endParaRPr>
          </a:p>
        </p:txBody>
      </p:sp>
      <p:sp>
        <p:nvSpPr>
          <p:cNvPr id="5" name="Shape 3"/>
          <p:cNvSpPr/>
          <p:nvPr/>
        </p:nvSpPr>
        <p:spPr>
          <a:xfrm>
            <a:off x="2110264" y="1726287"/>
            <a:ext cx="5095399" cy="3015853"/>
          </a:xfrm>
          <a:prstGeom prst="roundRect">
            <a:avLst>
              <a:gd name="adj" fmla="val 2180"/>
            </a:avLst>
          </a:prstGeom>
          <a:solidFill>
            <a:srgbClr val="382748"/>
          </a:solidFill>
          <a:ln/>
        </p:spPr>
      </p:sp>
      <p:sp>
        <p:nvSpPr>
          <p:cNvPr id="6" name="Text 4"/>
          <p:cNvSpPr/>
          <p:nvPr/>
        </p:nvSpPr>
        <p:spPr>
          <a:xfrm>
            <a:off x="2329339" y="1945362"/>
            <a:ext cx="2739390" cy="342424"/>
          </a:xfrm>
          <a:prstGeom prst="rect">
            <a:avLst/>
          </a:prstGeom>
          <a:noFill/>
          <a:ln/>
        </p:spPr>
        <p:txBody>
          <a:bodyPr wrap="none" rtlCol="0" anchor="t"/>
          <a:lstStyle/>
          <a:p>
            <a:pPr marL="0" indent="0">
              <a:lnSpc>
                <a:spcPts val="2696"/>
              </a:lnSpc>
              <a:buNone/>
            </a:pPr>
            <a:r>
              <a:rPr lang="en-US" sz="3200" b="1" dirty="0">
                <a:solidFill>
                  <a:srgbClr val="FF726D"/>
                </a:solidFill>
                <a:latin typeface="Dubai Light" pitchFamily="34" charset="-78"/>
                <a:ea typeface="Inconsolata" pitchFamily="34" charset="-122"/>
                <a:cs typeface="Dubai Light" pitchFamily="34" charset="-78"/>
              </a:rPr>
              <a:t>Performance</a:t>
            </a:r>
            <a:endParaRPr lang="en-US" sz="3200" dirty="0">
              <a:latin typeface="Dubai Light" pitchFamily="34" charset="-78"/>
              <a:cs typeface="Dubai Light" pitchFamily="34" charset="-78"/>
            </a:endParaRPr>
          </a:p>
        </p:txBody>
      </p:sp>
      <p:sp>
        <p:nvSpPr>
          <p:cNvPr id="7" name="Text 5"/>
          <p:cNvSpPr/>
          <p:nvPr/>
        </p:nvSpPr>
        <p:spPr>
          <a:xfrm>
            <a:off x="2329339" y="2419231"/>
            <a:ext cx="4657249" cy="1402556"/>
          </a:xfrm>
          <a:prstGeom prst="rect">
            <a:avLst/>
          </a:prstGeom>
          <a:noFill/>
          <a:ln/>
        </p:spPr>
        <p:txBody>
          <a:bodyPr wrap="square" rtlCol="0" anchor="t"/>
          <a:lstStyle/>
          <a:p>
            <a:pPr marL="0" indent="0">
              <a:lnSpc>
                <a:spcPts val="2761"/>
              </a:lnSpc>
              <a:buNone/>
            </a:pPr>
            <a:r>
              <a:rPr lang="en-US" sz="2400" dirty="0">
                <a:solidFill>
                  <a:srgbClr val="DAD1E6"/>
                </a:solidFill>
                <a:latin typeface="Dubai Light" pitchFamily="34" charset="-78"/>
                <a:ea typeface="Fira Sans" pitchFamily="34" charset="-122"/>
                <a:cs typeface="Dubai Light" pitchFamily="34" charset="-78"/>
              </a:rPr>
              <a:t>The Broker System must handle high volumes of </a:t>
            </a:r>
            <a:r>
              <a:rPr lang="en-US" sz="2400" dirty="0" smtClean="0">
                <a:solidFill>
                  <a:srgbClr val="DAD1E6"/>
                </a:solidFill>
                <a:latin typeface="Dubai Light" pitchFamily="34" charset="-78"/>
                <a:ea typeface="Fira Sans" pitchFamily="34" charset="-122"/>
                <a:cs typeface="Dubai Light" pitchFamily="34" charset="-78"/>
              </a:rPr>
              <a:t>transactions </a:t>
            </a:r>
            <a:r>
              <a:rPr lang="en-US" sz="2400" dirty="0">
                <a:solidFill>
                  <a:srgbClr val="DAD1E6"/>
                </a:solidFill>
                <a:latin typeface="Dubai Light" pitchFamily="34" charset="-78"/>
                <a:ea typeface="Fira Sans" pitchFamily="34" charset="-122"/>
                <a:cs typeface="Dubai Light" pitchFamily="34" charset="-78"/>
              </a:rPr>
              <a:t>with minimal latency to ensure timely execution of trades, maintaining the efficiency and reliability of the platform.</a:t>
            </a:r>
            <a:endParaRPr lang="en-US" sz="2400" dirty="0">
              <a:latin typeface="Dubai Light" pitchFamily="34" charset="-78"/>
              <a:cs typeface="Dubai Light" pitchFamily="34" charset="-78"/>
            </a:endParaRPr>
          </a:p>
        </p:txBody>
      </p:sp>
      <p:sp>
        <p:nvSpPr>
          <p:cNvPr id="8" name="Shape 6"/>
          <p:cNvSpPr/>
          <p:nvPr/>
        </p:nvSpPr>
        <p:spPr>
          <a:xfrm>
            <a:off x="7424737" y="1726287"/>
            <a:ext cx="5095399" cy="3015853"/>
          </a:xfrm>
          <a:prstGeom prst="roundRect">
            <a:avLst>
              <a:gd name="adj" fmla="val 2180"/>
            </a:avLst>
          </a:prstGeom>
          <a:solidFill>
            <a:srgbClr val="382748"/>
          </a:solidFill>
          <a:ln/>
        </p:spPr>
      </p:sp>
      <p:sp>
        <p:nvSpPr>
          <p:cNvPr id="9" name="Text 7"/>
          <p:cNvSpPr/>
          <p:nvPr/>
        </p:nvSpPr>
        <p:spPr>
          <a:xfrm>
            <a:off x="7643813" y="1945362"/>
            <a:ext cx="2739390" cy="342424"/>
          </a:xfrm>
          <a:prstGeom prst="rect">
            <a:avLst/>
          </a:prstGeom>
          <a:noFill/>
          <a:ln/>
        </p:spPr>
        <p:txBody>
          <a:bodyPr wrap="none" rtlCol="0" anchor="t"/>
          <a:lstStyle/>
          <a:p>
            <a:pPr marL="0" indent="0">
              <a:lnSpc>
                <a:spcPts val="2696"/>
              </a:lnSpc>
              <a:buNone/>
            </a:pPr>
            <a:r>
              <a:rPr lang="en-US" sz="3200" b="1" dirty="0">
                <a:solidFill>
                  <a:srgbClr val="FF726D"/>
                </a:solidFill>
                <a:latin typeface="Dubai Light" pitchFamily="34" charset="-78"/>
                <a:ea typeface="Inconsolata" pitchFamily="34" charset="-122"/>
                <a:cs typeface="Dubai Light" pitchFamily="34" charset="-78"/>
              </a:rPr>
              <a:t>Security</a:t>
            </a:r>
            <a:endParaRPr lang="en-US" sz="3200" dirty="0">
              <a:latin typeface="Dubai Light" pitchFamily="34" charset="-78"/>
              <a:cs typeface="Dubai Light" pitchFamily="34" charset="-78"/>
            </a:endParaRPr>
          </a:p>
        </p:txBody>
      </p:sp>
      <p:sp>
        <p:nvSpPr>
          <p:cNvPr id="10" name="Text 8"/>
          <p:cNvSpPr/>
          <p:nvPr/>
        </p:nvSpPr>
        <p:spPr>
          <a:xfrm>
            <a:off x="7643813" y="2419231"/>
            <a:ext cx="4657249" cy="2103834"/>
          </a:xfrm>
          <a:prstGeom prst="rect">
            <a:avLst/>
          </a:prstGeom>
          <a:noFill/>
          <a:ln/>
        </p:spPr>
        <p:txBody>
          <a:bodyPr wrap="square" rtlCol="0" anchor="t"/>
          <a:lstStyle/>
          <a:p>
            <a:pPr marL="0" indent="0">
              <a:lnSpc>
                <a:spcPts val="2761"/>
              </a:lnSpc>
              <a:buNone/>
            </a:pPr>
            <a:r>
              <a:rPr lang="en-US" sz="2400" dirty="0">
                <a:solidFill>
                  <a:srgbClr val="DAD1E6"/>
                </a:solidFill>
                <a:latin typeface="Dubai Light" pitchFamily="34" charset="-78"/>
                <a:ea typeface="Fira Sans" pitchFamily="34" charset="-122"/>
                <a:cs typeface="Dubai Light" pitchFamily="34" charset="-78"/>
              </a:rPr>
              <a:t>The system must prioritize data privacy and protection against unauthorized access, implementing robust encryption, secure communication protocols, and regular security audits to safeguard user information and transactions.</a:t>
            </a:r>
            <a:endParaRPr lang="en-US" sz="2400" dirty="0">
              <a:latin typeface="Dubai Light" pitchFamily="34" charset="-78"/>
              <a:cs typeface="Dubai Light" pitchFamily="34" charset="-78"/>
            </a:endParaRPr>
          </a:p>
        </p:txBody>
      </p:sp>
      <p:sp>
        <p:nvSpPr>
          <p:cNvPr id="11" name="Shape 9"/>
          <p:cNvSpPr/>
          <p:nvPr/>
        </p:nvSpPr>
        <p:spPr>
          <a:xfrm>
            <a:off x="2110264" y="4961215"/>
            <a:ext cx="5095399" cy="2665214"/>
          </a:xfrm>
          <a:prstGeom prst="roundRect">
            <a:avLst>
              <a:gd name="adj" fmla="val 2467"/>
            </a:avLst>
          </a:prstGeom>
          <a:solidFill>
            <a:srgbClr val="382748"/>
          </a:solidFill>
          <a:ln/>
        </p:spPr>
      </p:sp>
      <p:sp>
        <p:nvSpPr>
          <p:cNvPr id="12" name="Text 10"/>
          <p:cNvSpPr/>
          <p:nvPr/>
        </p:nvSpPr>
        <p:spPr>
          <a:xfrm>
            <a:off x="2329339" y="5180290"/>
            <a:ext cx="2739390" cy="342424"/>
          </a:xfrm>
          <a:prstGeom prst="rect">
            <a:avLst/>
          </a:prstGeom>
          <a:noFill/>
          <a:ln/>
        </p:spPr>
        <p:txBody>
          <a:bodyPr wrap="none" rtlCol="0" anchor="t"/>
          <a:lstStyle/>
          <a:p>
            <a:pPr marL="0" indent="0">
              <a:lnSpc>
                <a:spcPts val="2696"/>
              </a:lnSpc>
              <a:buNone/>
            </a:pPr>
            <a:r>
              <a:rPr lang="en-US" sz="3200" b="1" dirty="0">
                <a:solidFill>
                  <a:srgbClr val="FF726D"/>
                </a:solidFill>
                <a:latin typeface="Dubai Light" pitchFamily="34" charset="-78"/>
                <a:ea typeface="Inconsolata" pitchFamily="34" charset="-122"/>
                <a:cs typeface="Dubai Light" pitchFamily="34" charset="-78"/>
              </a:rPr>
              <a:t>Scalability</a:t>
            </a:r>
            <a:endParaRPr lang="en-US" sz="3200" dirty="0">
              <a:latin typeface="Dubai Light" pitchFamily="34" charset="-78"/>
              <a:cs typeface="Dubai Light" pitchFamily="34" charset="-78"/>
            </a:endParaRPr>
          </a:p>
        </p:txBody>
      </p:sp>
      <p:sp>
        <p:nvSpPr>
          <p:cNvPr id="13" name="Text 11"/>
          <p:cNvSpPr/>
          <p:nvPr/>
        </p:nvSpPr>
        <p:spPr>
          <a:xfrm>
            <a:off x="2329339" y="5654159"/>
            <a:ext cx="4657249" cy="1753195"/>
          </a:xfrm>
          <a:prstGeom prst="rect">
            <a:avLst/>
          </a:prstGeom>
          <a:noFill/>
          <a:ln/>
        </p:spPr>
        <p:txBody>
          <a:bodyPr wrap="square" rtlCol="0" anchor="t"/>
          <a:lstStyle/>
          <a:p>
            <a:pPr marL="0" indent="0">
              <a:lnSpc>
                <a:spcPts val="2761"/>
              </a:lnSpc>
              <a:buNone/>
            </a:pPr>
            <a:r>
              <a:rPr lang="en-US" sz="2400" dirty="0">
                <a:solidFill>
                  <a:srgbClr val="DAD1E6"/>
                </a:solidFill>
                <a:latin typeface="Dubai Light" pitchFamily="34" charset="-78"/>
                <a:ea typeface="Fira Sans" pitchFamily="34" charset="-122"/>
                <a:cs typeface="Dubai Light" pitchFamily="34" charset="-78"/>
              </a:rPr>
              <a:t>The Broker System should be designed to scale horizontally, accommodating an increasing number of users and transactions without compromising performance or reliability.</a:t>
            </a:r>
            <a:endParaRPr lang="en-US" sz="2400" dirty="0">
              <a:latin typeface="Dubai Light" pitchFamily="34" charset="-78"/>
              <a:cs typeface="Dubai Light" pitchFamily="34" charset="-78"/>
            </a:endParaRPr>
          </a:p>
        </p:txBody>
      </p:sp>
      <p:sp>
        <p:nvSpPr>
          <p:cNvPr id="14" name="Shape 12"/>
          <p:cNvSpPr/>
          <p:nvPr/>
        </p:nvSpPr>
        <p:spPr>
          <a:xfrm>
            <a:off x="7424737" y="4961215"/>
            <a:ext cx="5095399" cy="2665214"/>
          </a:xfrm>
          <a:prstGeom prst="roundRect">
            <a:avLst>
              <a:gd name="adj" fmla="val 2467"/>
            </a:avLst>
          </a:prstGeom>
          <a:solidFill>
            <a:srgbClr val="382748"/>
          </a:solidFill>
          <a:ln/>
        </p:spPr>
      </p:sp>
      <p:sp>
        <p:nvSpPr>
          <p:cNvPr id="15" name="Text 13"/>
          <p:cNvSpPr/>
          <p:nvPr/>
        </p:nvSpPr>
        <p:spPr>
          <a:xfrm>
            <a:off x="7643813" y="5180290"/>
            <a:ext cx="2739390" cy="342424"/>
          </a:xfrm>
          <a:prstGeom prst="rect">
            <a:avLst/>
          </a:prstGeom>
          <a:noFill/>
          <a:ln/>
        </p:spPr>
        <p:txBody>
          <a:bodyPr wrap="none" rtlCol="0" anchor="t"/>
          <a:lstStyle/>
          <a:p>
            <a:pPr marL="0" indent="0">
              <a:lnSpc>
                <a:spcPts val="2696"/>
              </a:lnSpc>
              <a:buNone/>
            </a:pPr>
            <a:r>
              <a:rPr lang="en-US" sz="3200" b="1" dirty="0">
                <a:solidFill>
                  <a:srgbClr val="FF726D"/>
                </a:solidFill>
                <a:latin typeface="Dubai Light" pitchFamily="34" charset="-78"/>
                <a:ea typeface="Inconsolata" pitchFamily="34" charset="-122"/>
                <a:cs typeface="Dubai Light" pitchFamily="34" charset="-78"/>
              </a:rPr>
              <a:t>Usability</a:t>
            </a:r>
            <a:endParaRPr lang="en-US" sz="3200" dirty="0">
              <a:latin typeface="Dubai Light" pitchFamily="34" charset="-78"/>
              <a:cs typeface="Dubai Light" pitchFamily="34" charset="-78"/>
            </a:endParaRPr>
          </a:p>
        </p:txBody>
      </p:sp>
      <p:sp>
        <p:nvSpPr>
          <p:cNvPr id="16" name="Text 14"/>
          <p:cNvSpPr/>
          <p:nvPr/>
        </p:nvSpPr>
        <p:spPr>
          <a:xfrm>
            <a:off x="7643813" y="5654159"/>
            <a:ext cx="4657249" cy="1402556"/>
          </a:xfrm>
          <a:prstGeom prst="rect">
            <a:avLst/>
          </a:prstGeom>
          <a:noFill/>
          <a:ln/>
        </p:spPr>
        <p:txBody>
          <a:bodyPr wrap="square" rtlCol="0" anchor="t"/>
          <a:lstStyle/>
          <a:p>
            <a:pPr marL="0" indent="0">
              <a:lnSpc>
                <a:spcPts val="2761"/>
              </a:lnSpc>
              <a:buNone/>
            </a:pPr>
            <a:r>
              <a:rPr lang="en-US" sz="2400" dirty="0">
                <a:solidFill>
                  <a:srgbClr val="DAD1E6"/>
                </a:solidFill>
                <a:latin typeface="Dubai Light" pitchFamily="34" charset="-78"/>
                <a:ea typeface="Fira Sans" pitchFamily="34" charset="-122"/>
                <a:cs typeface="Dubai Light" pitchFamily="34" charset="-78"/>
              </a:rPr>
              <a:t>The system should offer an intuitive and user-friendly interface, with easy navigation and accessible features, ensuring a seamless and efficient user </a:t>
            </a:r>
            <a:r>
              <a:rPr lang="en-US" sz="2400" dirty="0" smtClean="0">
                <a:solidFill>
                  <a:srgbClr val="DAD1E6"/>
                </a:solidFill>
                <a:latin typeface="Dubai Light" pitchFamily="34" charset="-78"/>
                <a:ea typeface="Fira Sans" pitchFamily="34" charset="-122"/>
                <a:cs typeface="Dubai Light" pitchFamily="34" charset="-78"/>
              </a:rPr>
              <a:t>experience.</a:t>
            </a:r>
            <a:endParaRPr lang="en-US" sz="2400" dirty="0">
              <a:latin typeface="Dubai Light" pitchFamily="34" charset="-78"/>
              <a:cs typeface="Dubai Light" pitchFamily="34" charset="-78"/>
            </a:endParaRPr>
          </a:p>
        </p:txBody>
      </p:sp>
      <p:sp>
        <p:nvSpPr>
          <p:cNvPr id="34" name="Text 7"/>
          <p:cNvSpPr/>
          <p:nvPr/>
        </p:nvSpPr>
        <p:spPr>
          <a:xfrm>
            <a:off x="11483793" y="7670539"/>
            <a:ext cx="2739390" cy="342424"/>
          </a:xfrm>
          <a:prstGeom prst="rect">
            <a:avLst/>
          </a:prstGeom>
          <a:noFill/>
          <a:ln/>
        </p:spPr>
        <p:txBody>
          <a:bodyPr wrap="none" rtlCol="0" anchor="t"/>
          <a:lstStyle/>
          <a:p>
            <a:pPr marL="0" indent="0">
              <a:lnSpc>
                <a:spcPts val="2696"/>
              </a:lnSpc>
              <a:buNone/>
            </a:pPr>
            <a:fld id="{A164F1BD-093E-434A-ACDC-F809A400B6E4}" type="slidenum">
              <a:rPr lang="en-US" sz="3200" b="1" smtClean="0">
                <a:solidFill>
                  <a:srgbClr val="FF726D"/>
                </a:solidFill>
                <a:latin typeface="Dubai Light" pitchFamily="34" charset="-78"/>
                <a:ea typeface="Inconsolata" pitchFamily="34" charset="-122"/>
                <a:cs typeface="Dubai Light" pitchFamily="34" charset="-78"/>
              </a:rPr>
              <a:t>4</a:t>
            </a:fld>
            <a:endParaRPr lang="en-US" sz="3200" dirty="0">
              <a:latin typeface="Dubai Light" pitchFamily="34" charset="-78"/>
              <a:cs typeface="Dubai Light" pitchFamily="34" charset="-78"/>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31148"/>
          </a:xfrm>
          <a:prstGeom prst="rect">
            <a:avLst/>
          </a:prstGeom>
          <a:solidFill>
            <a:srgbClr val="241631"/>
          </a:solidFill>
          <a:ln/>
        </p:spPr>
      </p:sp>
      <p:pic>
        <p:nvPicPr>
          <p:cNvPr id="4" name="Image 0" descr="preencoded.png"/>
          <p:cNvPicPr>
            <a:picLocks noChangeAspect="1"/>
          </p:cNvPicPr>
          <p:nvPr/>
        </p:nvPicPr>
        <p:blipFill>
          <a:blip r:embed="rId3"/>
          <a:stretch>
            <a:fillRect/>
          </a:stretch>
        </p:blipFill>
        <p:spPr>
          <a:xfrm>
            <a:off x="0" y="0"/>
            <a:ext cx="14630400" cy="8231148"/>
          </a:xfrm>
          <a:prstGeom prst="rect">
            <a:avLst/>
          </a:prstGeom>
        </p:spPr>
      </p:pic>
      <p:sp>
        <p:nvSpPr>
          <p:cNvPr id="5" name="Shape 2"/>
          <p:cNvSpPr/>
          <p:nvPr/>
        </p:nvSpPr>
        <p:spPr>
          <a:xfrm>
            <a:off x="0" y="0"/>
            <a:ext cx="14630400" cy="8231148"/>
          </a:xfrm>
          <a:prstGeom prst="rect">
            <a:avLst/>
          </a:prstGeom>
          <a:solidFill>
            <a:srgbClr val="241631">
              <a:alpha val="80000"/>
            </a:srgbClr>
          </a:solidFill>
          <a:ln/>
        </p:spPr>
      </p:sp>
      <p:sp>
        <p:nvSpPr>
          <p:cNvPr id="6" name="Text 3"/>
          <p:cNvSpPr/>
          <p:nvPr/>
        </p:nvSpPr>
        <p:spPr>
          <a:xfrm>
            <a:off x="2359223" y="573762"/>
            <a:ext cx="5216843" cy="652105"/>
          </a:xfrm>
          <a:prstGeom prst="rect">
            <a:avLst/>
          </a:prstGeom>
          <a:noFill/>
          <a:ln/>
        </p:spPr>
        <p:txBody>
          <a:bodyPr wrap="none" rtlCol="0" anchor="t"/>
          <a:lstStyle/>
          <a:p>
            <a:pPr marL="0" indent="0">
              <a:lnSpc>
                <a:spcPts val="5135"/>
              </a:lnSpc>
              <a:buNone/>
            </a:pPr>
            <a:r>
              <a:rPr lang="en-US" sz="4800" b="1" dirty="0">
                <a:solidFill>
                  <a:srgbClr val="FF726D"/>
                </a:solidFill>
                <a:latin typeface="Dubai Light" pitchFamily="34" charset="-78"/>
                <a:ea typeface="Inconsolata" pitchFamily="34" charset="-122"/>
                <a:cs typeface="Dubai Light" pitchFamily="34" charset="-78"/>
              </a:rPr>
              <a:t>Use Cases</a:t>
            </a:r>
            <a:endParaRPr lang="en-US" sz="4800" dirty="0">
              <a:latin typeface="Dubai Light" pitchFamily="34" charset="-78"/>
              <a:cs typeface="Dubai Light" pitchFamily="34" charset="-78"/>
            </a:endParaRPr>
          </a:p>
        </p:txBody>
      </p:sp>
      <p:sp>
        <p:nvSpPr>
          <p:cNvPr id="7" name="Shape 4"/>
          <p:cNvSpPr/>
          <p:nvPr/>
        </p:nvSpPr>
        <p:spPr>
          <a:xfrm>
            <a:off x="2359223" y="4598075"/>
            <a:ext cx="9911953" cy="26075"/>
          </a:xfrm>
          <a:prstGeom prst="rect">
            <a:avLst/>
          </a:prstGeom>
          <a:solidFill>
            <a:srgbClr val="FF6680"/>
          </a:solidFill>
          <a:ln/>
        </p:spPr>
      </p:sp>
      <p:sp>
        <p:nvSpPr>
          <p:cNvPr id="8" name="Shape 5"/>
          <p:cNvSpPr/>
          <p:nvPr/>
        </p:nvSpPr>
        <p:spPr>
          <a:xfrm>
            <a:off x="4771965" y="3867745"/>
            <a:ext cx="26075" cy="730329"/>
          </a:xfrm>
          <a:prstGeom prst="rect">
            <a:avLst/>
          </a:prstGeom>
          <a:solidFill>
            <a:srgbClr val="FF6680"/>
          </a:solidFill>
          <a:ln/>
        </p:spPr>
      </p:sp>
      <p:sp>
        <p:nvSpPr>
          <p:cNvPr id="9" name="Shape 6"/>
          <p:cNvSpPr/>
          <p:nvPr/>
        </p:nvSpPr>
        <p:spPr>
          <a:xfrm>
            <a:off x="4550331" y="4363403"/>
            <a:ext cx="469463" cy="469463"/>
          </a:xfrm>
          <a:prstGeom prst="roundRect">
            <a:avLst>
              <a:gd name="adj" fmla="val 13335"/>
            </a:avLst>
          </a:prstGeom>
          <a:solidFill>
            <a:srgbClr val="382748"/>
          </a:solidFill>
          <a:ln/>
        </p:spPr>
      </p:sp>
      <p:sp>
        <p:nvSpPr>
          <p:cNvPr id="10" name="Text 7"/>
          <p:cNvSpPr/>
          <p:nvPr/>
        </p:nvSpPr>
        <p:spPr>
          <a:xfrm>
            <a:off x="4706779" y="4402455"/>
            <a:ext cx="156567" cy="391239"/>
          </a:xfrm>
          <a:prstGeom prst="rect">
            <a:avLst/>
          </a:prstGeom>
          <a:noFill/>
          <a:ln/>
        </p:spPr>
        <p:txBody>
          <a:bodyPr wrap="none" rtlCol="0" anchor="t"/>
          <a:lstStyle/>
          <a:p>
            <a:pPr marL="0" indent="0" algn="ctr">
              <a:lnSpc>
                <a:spcPts val="3081"/>
              </a:lnSpc>
              <a:buNone/>
            </a:pPr>
            <a:r>
              <a:rPr lang="en-US" sz="3200" b="1" dirty="0">
                <a:solidFill>
                  <a:srgbClr val="FF726D"/>
                </a:solidFill>
                <a:latin typeface="Dubai Light" pitchFamily="34" charset="-78"/>
                <a:ea typeface="Inconsolata" pitchFamily="34" charset="-122"/>
                <a:cs typeface="Dubai Light" pitchFamily="34" charset="-78"/>
              </a:rPr>
              <a:t>1</a:t>
            </a:r>
            <a:endParaRPr lang="en-US" sz="3200" dirty="0">
              <a:latin typeface="Dubai Light" pitchFamily="34" charset="-78"/>
              <a:cs typeface="Dubai Light" pitchFamily="34" charset="-78"/>
            </a:endParaRPr>
          </a:p>
        </p:txBody>
      </p:sp>
      <p:sp>
        <p:nvSpPr>
          <p:cNvPr id="11" name="Text 8"/>
          <p:cNvSpPr/>
          <p:nvPr/>
        </p:nvSpPr>
        <p:spPr>
          <a:xfrm>
            <a:off x="3480792" y="1538764"/>
            <a:ext cx="2608421" cy="325993"/>
          </a:xfrm>
          <a:prstGeom prst="rect">
            <a:avLst/>
          </a:prstGeom>
          <a:noFill/>
          <a:ln/>
        </p:spPr>
        <p:txBody>
          <a:bodyPr wrap="none" rtlCol="0" anchor="t"/>
          <a:lstStyle/>
          <a:p>
            <a:pPr marL="0" indent="0" algn="ctr">
              <a:lnSpc>
                <a:spcPts val="2567"/>
              </a:lnSpc>
              <a:buNone/>
            </a:pPr>
            <a:r>
              <a:rPr lang="en-US" sz="2800" b="1" dirty="0">
                <a:solidFill>
                  <a:srgbClr val="FF726D"/>
                </a:solidFill>
                <a:latin typeface="Dubai Light" pitchFamily="34" charset="-78"/>
                <a:ea typeface="Inconsolata" pitchFamily="34" charset="-122"/>
                <a:cs typeface="Dubai Light" pitchFamily="34" charset="-78"/>
              </a:rPr>
              <a:t>User Login</a:t>
            </a:r>
            <a:endParaRPr lang="en-US" sz="2800" dirty="0">
              <a:latin typeface="Dubai Light" pitchFamily="34" charset="-78"/>
              <a:cs typeface="Dubai Light" pitchFamily="34" charset="-78"/>
            </a:endParaRPr>
          </a:p>
        </p:txBody>
      </p:sp>
      <p:sp>
        <p:nvSpPr>
          <p:cNvPr id="12" name="Text 9"/>
          <p:cNvSpPr/>
          <p:nvPr/>
        </p:nvSpPr>
        <p:spPr>
          <a:xfrm>
            <a:off x="2567821" y="1989892"/>
            <a:ext cx="4434483" cy="1669256"/>
          </a:xfrm>
          <a:prstGeom prst="rect">
            <a:avLst/>
          </a:prstGeom>
          <a:noFill/>
          <a:ln/>
        </p:spPr>
        <p:txBody>
          <a:bodyPr wrap="square" rtlCol="0" anchor="t"/>
          <a:lstStyle/>
          <a:p>
            <a:pPr marL="0" indent="0" algn="ctr">
              <a:lnSpc>
                <a:spcPts val="2629"/>
              </a:lnSpc>
              <a:buNone/>
            </a:pPr>
            <a:r>
              <a:rPr lang="en-US" sz="2000" dirty="0">
                <a:solidFill>
                  <a:srgbClr val="DAD1E6"/>
                </a:solidFill>
                <a:latin typeface="Dubai Light" pitchFamily="34" charset="-78"/>
                <a:ea typeface="Fira Sans" pitchFamily="34" charset="-122"/>
                <a:cs typeface="Dubai Light" pitchFamily="34" charset="-78"/>
              </a:rPr>
              <a:t>Users log into the Broker System using their credentials, with the system verifying their identity through secure authentication methods to ensure the confidentiality and integrity of user accounts.</a:t>
            </a:r>
            <a:endParaRPr lang="en-US" sz="2000" dirty="0">
              <a:latin typeface="Dubai Light" pitchFamily="34" charset="-78"/>
              <a:cs typeface="Dubai Light" pitchFamily="34" charset="-78"/>
            </a:endParaRPr>
          </a:p>
        </p:txBody>
      </p:sp>
      <p:sp>
        <p:nvSpPr>
          <p:cNvPr id="13" name="Shape 10"/>
          <p:cNvSpPr/>
          <p:nvPr/>
        </p:nvSpPr>
        <p:spPr>
          <a:xfrm>
            <a:off x="7302044" y="4598075"/>
            <a:ext cx="26075" cy="730329"/>
          </a:xfrm>
          <a:prstGeom prst="rect">
            <a:avLst/>
          </a:prstGeom>
          <a:solidFill>
            <a:srgbClr val="FF6680"/>
          </a:solidFill>
          <a:ln/>
        </p:spPr>
      </p:sp>
      <p:sp>
        <p:nvSpPr>
          <p:cNvPr id="14" name="Shape 11"/>
          <p:cNvSpPr/>
          <p:nvPr/>
        </p:nvSpPr>
        <p:spPr>
          <a:xfrm>
            <a:off x="7080409" y="4363403"/>
            <a:ext cx="469463" cy="469463"/>
          </a:xfrm>
          <a:prstGeom prst="roundRect">
            <a:avLst>
              <a:gd name="adj" fmla="val 13335"/>
            </a:avLst>
          </a:prstGeom>
          <a:solidFill>
            <a:srgbClr val="382748"/>
          </a:solidFill>
          <a:ln/>
        </p:spPr>
      </p:sp>
      <p:sp>
        <p:nvSpPr>
          <p:cNvPr id="15" name="Text 12"/>
          <p:cNvSpPr/>
          <p:nvPr/>
        </p:nvSpPr>
        <p:spPr>
          <a:xfrm>
            <a:off x="7236857" y="4402455"/>
            <a:ext cx="156567" cy="391239"/>
          </a:xfrm>
          <a:prstGeom prst="rect">
            <a:avLst/>
          </a:prstGeom>
          <a:noFill/>
          <a:ln/>
        </p:spPr>
        <p:txBody>
          <a:bodyPr wrap="none" rtlCol="0" anchor="t"/>
          <a:lstStyle/>
          <a:p>
            <a:pPr marL="0" indent="0" algn="ctr">
              <a:lnSpc>
                <a:spcPts val="3081"/>
              </a:lnSpc>
              <a:buNone/>
            </a:pPr>
            <a:r>
              <a:rPr lang="en-US" sz="3200" b="1" dirty="0">
                <a:solidFill>
                  <a:srgbClr val="FF726D"/>
                </a:solidFill>
                <a:latin typeface="Dubai Light" pitchFamily="34" charset="-78"/>
                <a:ea typeface="Inconsolata" pitchFamily="34" charset="-122"/>
                <a:cs typeface="Dubai Light" pitchFamily="34" charset="-78"/>
              </a:rPr>
              <a:t>2</a:t>
            </a:r>
            <a:endParaRPr lang="en-US" sz="3200" dirty="0">
              <a:latin typeface="Dubai Light" pitchFamily="34" charset="-78"/>
              <a:cs typeface="Dubai Light" pitchFamily="34" charset="-78"/>
            </a:endParaRPr>
          </a:p>
        </p:txBody>
      </p:sp>
      <p:sp>
        <p:nvSpPr>
          <p:cNvPr id="16" name="Text 13"/>
          <p:cNvSpPr/>
          <p:nvPr/>
        </p:nvSpPr>
        <p:spPr>
          <a:xfrm>
            <a:off x="6010870" y="5537002"/>
            <a:ext cx="2608421" cy="325993"/>
          </a:xfrm>
          <a:prstGeom prst="rect">
            <a:avLst/>
          </a:prstGeom>
          <a:noFill/>
          <a:ln/>
        </p:spPr>
        <p:txBody>
          <a:bodyPr wrap="none" rtlCol="0" anchor="t"/>
          <a:lstStyle/>
          <a:p>
            <a:pPr marL="0" indent="0" algn="ctr">
              <a:lnSpc>
                <a:spcPts val="2567"/>
              </a:lnSpc>
              <a:buNone/>
            </a:pPr>
            <a:r>
              <a:rPr lang="en-US" sz="2800" b="1" dirty="0">
                <a:solidFill>
                  <a:srgbClr val="FF726D"/>
                </a:solidFill>
                <a:latin typeface="Dubai Light" pitchFamily="34" charset="-78"/>
                <a:ea typeface="Inconsolata" pitchFamily="34" charset="-122"/>
                <a:cs typeface="Dubai Light" pitchFamily="34" charset="-78"/>
              </a:rPr>
              <a:t>Place Order</a:t>
            </a:r>
            <a:endParaRPr lang="en-US" sz="2800" dirty="0">
              <a:latin typeface="Dubai Light" pitchFamily="34" charset="-78"/>
              <a:cs typeface="Dubai Light" pitchFamily="34" charset="-78"/>
            </a:endParaRPr>
          </a:p>
        </p:txBody>
      </p:sp>
      <p:sp>
        <p:nvSpPr>
          <p:cNvPr id="17" name="Text 14"/>
          <p:cNvSpPr/>
          <p:nvPr/>
        </p:nvSpPr>
        <p:spPr>
          <a:xfrm>
            <a:off x="5097899" y="5988129"/>
            <a:ext cx="4434483" cy="1669256"/>
          </a:xfrm>
          <a:prstGeom prst="rect">
            <a:avLst/>
          </a:prstGeom>
          <a:noFill/>
          <a:ln/>
        </p:spPr>
        <p:txBody>
          <a:bodyPr wrap="square" rtlCol="0" anchor="t"/>
          <a:lstStyle/>
          <a:p>
            <a:pPr marL="0" indent="0" algn="ctr">
              <a:lnSpc>
                <a:spcPts val="2629"/>
              </a:lnSpc>
              <a:buNone/>
            </a:pPr>
            <a:r>
              <a:rPr lang="en-US" sz="2000" dirty="0">
                <a:solidFill>
                  <a:srgbClr val="DAD1E6"/>
                </a:solidFill>
                <a:latin typeface="Dubai Light" pitchFamily="34" charset="-78"/>
                <a:ea typeface="Fira Sans" pitchFamily="34" charset="-122"/>
                <a:cs typeface="Dubai Light" pitchFamily="34" charset="-78"/>
              </a:rPr>
              <a:t>Users can place buy or sell orders for various securities, specifying the type of order (market, limit, or stop), quantity, and price. The system processes the order and provides confirmation of execution to the user.</a:t>
            </a:r>
            <a:endParaRPr lang="en-US" sz="2000" dirty="0">
              <a:latin typeface="Dubai Light" pitchFamily="34" charset="-78"/>
              <a:cs typeface="Dubai Light" pitchFamily="34" charset="-78"/>
            </a:endParaRPr>
          </a:p>
        </p:txBody>
      </p:sp>
      <p:sp>
        <p:nvSpPr>
          <p:cNvPr id="18" name="Shape 15"/>
          <p:cNvSpPr/>
          <p:nvPr/>
        </p:nvSpPr>
        <p:spPr>
          <a:xfrm>
            <a:off x="9832241" y="3867745"/>
            <a:ext cx="26075" cy="730329"/>
          </a:xfrm>
          <a:prstGeom prst="rect">
            <a:avLst/>
          </a:prstGeom>
          <a:solidFill>
            <a:srgbClr val="FF6680"/>
          </a:solidFill>
          <a:ln/>
        </p:spPr>
      </p:sp>
      <p:sp>
        <p:nvSpPr>
          <p:cNvPr id="19" name="Shape 16"/>
          <p:cNvSpPr/>
          <p:nvPr/>
        </p:nvSpPr>
        <p:spPr>
          <a:xfrm>
            <a:off x="9610606" y="4363403"/>
            <a:ext cx="469463" cy="469463"/>
          </a:xfrm>
          <a:prstGeom prst="roundRect">
            <a:avLst>
              <a:gd name="adj" fmla="val 13335"/>
            </a:avLst>
          </a:prstGeom>
          <a:solidFill>
            <a:srgbClr val="382748"/>
          </a:solidFill>
          <a:ln/>
        </p:spPr>
      </p:sp>
      <p:sp>
        <p:nvSpPr>
          <p:cNvPr id="20" name="Text 17"/>
          <p:cNvSpPr/>
          <p:nvPr/>
        </p:nvSpPr>
        <p:spPr>
          <a:xfrm>
            <a:off x="9767054" y="4402455"/>
            <a:ext cx="156567" cy="391239"/>
          </a:xfrm>
          <a:prstGeom prst="rect">
            <a:avLst/>
          </a:prstGeom>
          <a:noFill/>
          <a:ln/>
        </p:spPr>
        <p:txBody>
          <a:bodyPr wrap="none" rtlCol="0" anchor="t"/>
          <a:lstStyle/>
          <a:p>
            <a:pPr marL="0" indent="0" algn="ctr">
              <a:lnSpc>
                <a:spcPts val="3081"/>
              </a:lnSpc>
              <a:buNone/>
            </a:pPr>
            <a:r>
              <a:rPr lang="en-US" sz="3200" b="1" dirty="0">
                <a:solidFill>
                  <a:srgbClr val="FF726D"/>
                </a:solidFill>
                <a:latin typeface="Dubai Light" pitchFamily="34" charset="-78"/>
                <a:ea typeface="Inconsolata" pitchFamily="34" charset="-122"/>
                <a:cs typeface="Dubai Light" pitchFamily="34" charset="-78"/>
              </a:rPr>
              <a:t>3</a:t>
            </a:r>
            <a:endParaRPr lang="en-US" sz="3200" dirty="0">
              <a:latin typeface="Dubai Light" pitchFamily="34" charset="-78"/>
              <a:cs typeface="Dubai Light" pitchFamily="34" charset="-78"/>
            </a:endParaRPr>
          </a:p>
        </p:txBody>
      </p:sp>
      <p:sp>
        <p:nvSpPr>
          <p:cNvPr id="21" name="Text 18"/>
          <p:cNvSpPr/>
          <p:nvPr/>
        </p:nvSpPr>
        <p:spPr>
          <a:xfrm>
            <a:off x="8541068" y="1538764"/>
            <a:ext cx="2608421" cy="325993"/>
          </a:xfrm>
          <a:prstGeom prst="rect">
            <a:avLst/>
          </a:prstGeom>
          <a:noFill/>
          <a:ln/>
        </p:spPr>
        <p:txBody>
          <a:bodyPr wrap="none" rtlCol="0" anchor="t"/>
          <a:lstStyle/>
          <a:p>
            <a:pPr marL="0" indent="0" algn="ctr">
              <a:lnSpc>
                <a:spcPts val="2567"/>
              </a:lnSpc>
              <a:buNone/>
            </a:pPr>
            <a:r>
              <a:rPr lang="en-US" sz="2800" b="1" dirty="0">
                <a:solidFill>
                  <a:srgbClr val="FF726D"/>
                </a:solidFill>
                <a:latin typeface="Dubai Light" pitchFamily="34" charset="-78"/>
                <a:ea typeface="Inconsolata" pitchFamily="34" charset="-122"/>
                <a:cs typeface="Dubai Light" pitchFamily="34" charset="-78"/>
              </a:rPr>
              <a:t>View Portfolio</a:t>
            </a:r>
            <a:endParaRPr lang="en-US" sz="2800" dirty="0">
              <a:latin typeface="Dubai Light" pitchFamily="34" charset="-78"/>
              <a:cs typeface="Dubai Light" pitchFamily="34" charset="-78"/>
            </a:endParaRPr>
          </a:p>
        </p:txBody>
      </p:sp>
      <p:sp>
        <p:nvSpPr>
          <p:cNvPr id="22" name="Text 19"/>
          <p:cNvSpPr/>
          <p:nvPr/>
        </p:nvSpPr>
        <p:spPr>
          <a:xfrm>
            <a:off x="7628096" y="1989892"/>
            <a:ext cx="4434483" cy="1669256"/>
          </a:xfrm>
          <a:prstGeom prst="rect">
            <a:avLst/>
          </a:prstGeom>
          <a:noFill/>
          <a:ln/>
        </p:spPr>
        <p:txBody>
          <a:bodyPr wrap="square" rtlCol="0" anchor="t"/>
          <a:lstStyle/>
          <a:p>
            <a:pPr marL="0" indent="0" algn="ctr">
              <a:lnSpc>
                <a:spcPts val="2629"/>
              </a:lnSpc>
              <a:buNone/>
            </a:pPr>
            <a:r>
              <a:rPr lang="en-US" sz="2000" dirty="0">
                <a:solidFill>
                  <a:srgbClr val="DAD1E6"/>
                </a:solidFill>
                <a:latin typeface="Dubai Light" pitchFamily="34" charset="-78"/>
                <a:ea typeface="Fira Sans" pitchFamily="34" charset="-122"/>
                <a:cs typeface="Dubai Light" pitchFamily="34" charset="-78"/>
              </a:rPr>
              <a:t>Users can access their current investment portfolio, which includes detailed information on each security, performance metrics, and the overall portfolio value, enabling them to monitor their investments.</a:t>
            </a:r>
            <a:endParaRPr lang="en-US" sz="2000" dirty="0">
              <a:latin typeface="Dubai Light" pitchFamily="34" charset="-78"/>
              <a:cs typeface="Dubai Light" pitchFamily="34" charset="-78"/>
            </a:endParaRPr>
          </a:p>
        </p:txBody>
      </p:sp>
      <p:sp>
        <p:nvSpPr>
          <p:cNvPr id="24" name="Text 7"/>
          <p:cNvSpPr/>
          <p:nvPr/>
        </p:nvSpPr>
        <p:spPr>
          <a:xfrm>
            <a:off x="11483793" y="7670539"/>
            <a:ext cx="2739390" cy="342424"/>
          </a:xfrm>
          <a:prstGeom prst="rect">
            <a:avLst/>
          </a:prstGeom>
          <a:noFill/>
          <a:ln/>
        </p:spPr>
        <p:txBody>
          <a:bodyPr wrap="none" rtlCol="0" anchor="t"/>
          <a:lstStyle/>
          <a:p>
            <a:pPr marL="0" indent="0">
              <a:lnSpc>
                <a:spcPts val="2696"/>
              </a:lnSpc>
              <a:buNone/>
            </a:pPr>
            <a:fld id="{A164F1BD-093E-434A-ACDC-F809A400B6E4}" type="slidenum">
              <a:rPr lang="en-US" sz="3200" b="1" smtClean="0">
                <a:solidFill>
                  <a:srgbClr val="FF726D"/>
                </a:solidFill>
                <a:latin typeface="Dubai Light" pitchFamily="34" charset="-78"/>
                <a:ea typeface="Inconsolata" pitchFamily="34" charset="-122"/>
                <a:cs typeface="Dubai Light" pitchFamily="34" charset="-78"/>
              </a:rPr>
              <a:t>5</a:t>
            </a:fld>
            <a:endParaRPr lang="en-US" sz="3200" dirty="0">
              <a:latin typeface="Dubai Light" pitchFamily="34" charset="-78"/>
              <a:cs typeface="Dubai Light" pitchFamily="34" charset="-78"/>
            </a:endParaRPr>
          </a:p>
        </p:txBody>
      </p:sp>
      <p:sp>
        <p:nvSpPr>
          <p:cNvPr id="25" name="Text 7"/>
          <p:cNvSpPr/>
          <p:nvPr/>
        </p:nvSpPr>
        <p:spPr>
          <a:xfrm>
            <a:off x="10692884" y="5862995"/>
            <a:ext cx="2739390" cy="342424"/>
          </a:xfrm>
          <a:prstGeom prst="rect">
            <a:avLst/>
          </a:prstGeom>
          <a:noFill/>
          <a:ln/>
        </p:spPr>
        <p:txBody>
          <a:bodyPr wrap="none" rtlCol="0" anchor="t"/>
          <a:lstStyle/>
          <a:p>
            <a:pPr marL="0" indent="0">
              <a:lnSpc>
                <a:spcPts val="2696"/>
              </a:lnSpc>
              <a:buNone/>
            </a:pPr>
            <a:endParaRPr lang="en-US" sz="3200" dirty="0">
              <a:latin typeface="Dubai Light" pitchFamily="34" charset="-78"/>
              <a:cs typeface="Dubai Light" pitchFamily="34" charset="-78"/>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309489"/>
            <a:ext cx="14630400" cy="8229600"/>
          </a:xfrm>
          <a:prstGeom prst="rect">
            <a:avLst/>
          </a:prstGeom>
          <a:solidFill>
            <a:srgbClr val="241631"/>
          </a:solidFill>
          <a:ln/>
        </p:spPr>
      </p:sp>
      <p:sp>
        <p:nvSpPr>
          <p:cNvPr id="4" name="Text 2"/>
          <p:cNvSpPr/>
          <p:nvPr/>
        </p:nvSpPr>
        <p:spPr>
          <a:xfrm>
            <a:off x="2037993" y="1317069"/>
            <a:ext cx="5554980" cy="694373"/>
          </a:xfrm>
          <a:prstGeom prst="rect">
            <a:avLst/>
          </a:prstGeom>
          <a:noFill/>
          <a:ln/>
        </p:spPr>
        <p:txBody>
          <a:bodyPr wrap="none" rtlCol="0" anchor="t"/>
          <a:lstStyle/>
          <a:p>
            <a:pPr marL="0" indent="0">
              <a:lnSpc>
                <a:spcPts val="5468"/>
              </a:lnSpc>
              <a:buNone/>
            </a:pPr>
            <a:r>
              <a:rPr lang="en-US" sz="4800" b="1" dirty="0">
                <a:solidFill>
                  <a:srgbClr val="FF726D"/>
                </a:solidFill>
                <a:latin typeface="Dubai Light" pitchFamily="34" charset="-78"/>
                <a:ea typeface="Inconsolata" pitchFamily="34" charset="-122"/>
                <a:cs typeface="Dubai Light" pitchFamily="34" charset="-78"/>
              </a:rPr>
              <a:t>Data Flow Diagrams</a:t>
            </a:r>
            <a:endParaRPr lang="en-US" sz="4800" dirty="0">
              <a:latin typeface="Dubai Light" pitchFamily="34" charset="-78"/>
              <a:cs typeface="Dubai Light" pitchFamily="34" charset="-78"/>
            </a:endParaRPr>
          </a:p>
        </p:txBody>
      </p:sp>
      <p:pic>
        <p:nvPicPr>
          <p:cNvPr id="5" name="Image 0" descr="preencoded.png"/>
          <p:cNvPicPr>
            <a:picLocks noChangeAspect="1"/>
          </p:cNvPicPr>
          <p:nvPr/>
        </p:nvPicPr>
        <p:blipFill>
          <a:blip r:embed="rId3"/>
          <a:stretch>
            <a:fillRect/>
          </a:stretch>
        </p:blipFill>
        <p:spPr>
          <a:xfrm>
            <a:off x="2037993" y="2455783"/>
            <a:ext cx="555427" cy="555427"/>
          </a:xfrm>
          <a:prstGeom prst="rect">
            <a:avLst/>
          </a:prstGeom>
        </p:spPr>
      </p:pic>
      <p:sp>
        <p:nvSpPr>
          <p:cNvPr id="6" name="Text 3"/>
          <p:cNvSpPr/>
          <p:nvPr/>
        </p:nvSpPr>
        <p:spPr>
          <a:xfrm>
            <a:off x="2037993" y="3233380"/>
            <a:ext cx="2388632" cy="347186"/>
          </a:xfrm>
          <a:prstGeom prst="rect">
            <a:avLst/>
          </a:prstGeom>
          <a:noFill/>
          <a:ln/>
        </p:spPr>
        <p:txBody>
          <a:bodyPr wrap="none" rtlCol="0" anchor="t"/>
          <a:lstStyle/>
          <a:p>
            <a:pPr marL="0" indent="0" algn="l">
              <a:lnSpc>
                <a:spcPts val="2734"/>
              </a:lnSpc>
              <a:buNone/>
            </a:pPr>
            <a:r>
              <a:rPr lang="en-US" sz="2800" b="1" dirty="0">
                <a:solidFill>
                  <a:srgbClr val="FF726D"/>
                </a:solidFill>
                <a:latin typeface="Dubai Light" pitchFamily="34" charset="-78"/>
                <a:ea typeface="Inconsolata" pitchFamily="34" charset="-122"/>
                <a:cs typeface="Dubai Light" pitchFamily="34" charset="-78"/>
              </a:rPr>
              <a:t>User Interface</a:t>
            </a:r>
            <a:endParaRPr lang="en-US" sz="2800" dirty="0">
              <a:latin typeface="Dubai Light" pitchFamily="34" charset="-78"/>
              <a:cs typeface="Dubai Light" pitchFamily="34" charset="-78"/>
            </a:endParaRPr>
          </a:p>
        </p:txBody>
      </p:sp>
      <p:sp>
        <p:nvSpPr>
          <p:cNvPr id="7" name="Text 4"/>
          <p:cNvSpPr/>
          <p:nvPr/>
        </p:nvSpPr>
        <p:spPr>
          <a:xfrm>
            <a:off x="2037993" y="3713798"/>
            <a:ext cx="2388632" cy="2487811"/>
          </a:xfrm>
          <a:prstGeom prst="rect">
            <a:avLst/>
          </a:prstGeom>
          <a:noFill/>
          <a:ln/>
        </p:spPr>
        <p:txBody>
          <a:bodyPr wrap="square" rtlCol="0" anchor="t"/>
          <a:lstStyle/>
          <a:p>
            <a:pPr marL="0" indent="0" algn="l">
              <a:lnSpc>
                <a:spcPts val="2799"/>
              </a:lnSpc>
              <a:buNone/>
            </a:pPr>
            <a:r>
              <a:rPr lang="en-US" sz="2000" dirty="0">
                <a:solidFill>
                  <a:srgbClr val="DAD1E6"/>
                </a:solidFill>
                <a:latin typeface="Dubai Light" pitchFamily="34" charset="-78"/>
                <a:ea typeface="Fira Sans" pitchFamily="34" charset="-122"/>
                <a:cs typeface="Dubai Light" pitchFamily="34" charset="-78"/>
              </a:rPr>
              <a:t>The user interface allows users to interact with the Broker System, initiating actions such as logging in, placing orders, and accessing market data.</a:t>
            </a:r>
            <a:endParaRPr lang="en-US" sz="2000" dirty="0">
              <a:latin typeface="Dubai Light" pitchFamily="34" charset="-78"/>
              <a:cs typeface="Dubai Light" pitchFamily="34" charset="-78"/>
            </a:endParaRPr>
          </a:p>
        </p:txBody>
      </p:sp>
      <p:pic>
        <p:nvPicPr>
          <p:cNvPr id="8" name="Image 1" descr="preencoded.png"/>
          <p:cNvPicPr>
            <a:picLocks noChangeAspect="1"/>
          </p:cNvPicPr>
          <p:nvPr/>
        </p:nvPicPr>
        <p:blipFill>
          <a:blip r:embed="rId4"/>
          <a:stretch>
            <a:fillRect/>
          </a:stretch>
        </p:blipFill>
        <p:spPr>
          <a:xfrm>
            <a:off x="4759881" y="2455783"/>
            <a:ext cx="555427" cy="555427"/>
          </a:xfrm>
          <a:prstGeom prst="rect">
            <a:avLst/>
          </a:prstGeom>
        </p:spPr>
      </p:pic>
      <p:sp>
        <p:nvSpPr>
          <p:cNvPr id="9" name="Text 5"/>
          <p:cNvSpPr/>
          <p:nvPr/>
        </p:nvSpPr>
        <p:spPr>
          <a:xfrm>
            <a:off x="4759881" y="3233380"/>
            <a:ext cx="2388632" cy="347186"/>
          </a:xfrm>
          <a:prstGeom prst="rect">
            <a:avLst/>
          </a:prstGeom>
          <a:noFill/>
          <a:ln/>
        </p:spPr>
        <p:txBody>
          <a:bodyPr wrap="none" rtlCol="0" anchor="t"/>
          <a:lstStyle/>
          <a:p>
            <a:pPr marL="0" indent="0" algn="l">
              <a:lnSpc>
                <a:spcPts val="2734"/>
              </a:lnSpc>
              <a:buNone/>
            </a:pPr>
            <a:r>
              <a:rPr lang="en-US" sz="2800" b="1" dirty="0">
                <a:solidFill>
                  <a:srgbClr val="FF726D"/>
                </a:solidFill>
                <a:latin typeface="Dubai Light" pitchFamily="34" charset="-78"/>
                <a:ea typeface="Inconsolata" pitchFamily="34" charset="-122"/>
                <a:cs typeface="Dubai Light" pitchFamily="34" charset="-78"/>
              </a:rPr>
              <a:t>Database</a:t>
            </a:r>
            <a:endParaRPr lang="en-US" sz="2800" dirty="0">
              <a:latin typeface="Dubai Light" pitchFamily="34" charset="-78"/>
              <a:cs typeface="Dubai Light" pitchFamily="34" charset="-78"/>
            </a:endParaRPr>
          </a:p>
        </p:txBody>
      </p:sp>
      <p:sp>
        <p:nvSpPr>
          <p:cNvPr id="10" name="Text 6"/>
          <p:cNvSpPr/>
          <p:nvPr/>
        </p:nvSpPr>
        <p:spPr>
          <a:xfrm>
            <a:off x="4759881" y="3713798"/>
            <a:ext cx="2388632" cy="2843213"/>
          </a:xfrm>
          <a:prstGeom prst="rect">
            <a:avLst/>
          </a:prstGeom>
          <a:noFill/>
          <a:ln/>
        </p:spPr>
        <p:txBody>
          <a:bodyPr wrap="square" rtlCol="0" anchor="t"/>
          <a:lstStyle/>
          <a:p>
            <a:pPr marL="0" indent="0" algn="l">
              <a:lnSpc>
                <a:spcPts val="2799"/>
              </a:lnSpc>
              <a:buNone/>
            </a:pPr>
            <a:r>
              <a:rPr lang="en-US" sz="2000" dirty="0">
                <a:solidFill>
                  <a:srgbClr val="DAD1E6"/>
                </a:solidFill>
                <a:latin typeface="Dubai Light" pitchFamily="34" charset="-78"/>
                <a:ea typeface="Fira Sans" pitchFamily="34" charset="-122"/>
                <a:cs typeface="Dubai Light" pitchFamily="34" charset="-78"/>
              </a:rPr>
              <a:t>The database stores user information, portfolio data, and historical transaction records, providing a secure and reliable storage solution for the Broker System.</a:t>
            </a:r>
            <a:endParaRPr lang="en-US" sz="2000" dirty="0">
              <a:latin typeface="Dubai Light" pitchFamily="34" charset="-78"/>
              <a:cs typeface="Dubai Light" pitchFamily="34" charset="-78"/>
            </a:endParaRPr>
          </a:p>
        </p:txBody>
      </p:sp>
      <p:pic>
        <p:nvPicPr>
          <p:cNvPr id="11" name="Image 2" descr="preencoded.png"/>
          <p:cNvPicPr>
            <a:picLocks noChangeAspect="1"/>
          </p:cNvPicPr>
          <p:nvPr/>
        </p:nvPicPr>
        <p:blipFill>
          <a:blip r:embed="rId5"/>
          <a:stretch>
            <a:fillRect/>
          </a:stretch>
        </p:blipFill>
        <p:spPr>
          <a:xfrm>
            <a:off x="7481768" y="2455783"/>
            <a:ext cx="555427" cy="555427"/>
          </a:xfrm>
          <a:prstGeom prst="rect">
            <a:avLst/>
          </a:prstGeom>
        </p:spPr>
      </p:pic>
      <p:sp>
        <p:nvSpPr>
          <p:cNvPr id="12" name="Text 7"/>
          <p:cNvSpPr/>
          <p:nvPr/>
        </p:nvSpPr>
        <p:spPr>
          <a:xfrm>
            <a:off x="7481768" y="3233380"/>
            <a:ext cx="2388632" cy="347186"/>
          </a:xfrm>
          <a:prstGeom prst="rect">
            <a:avLst/>
          </a:prstGeom>
          <a:noFill/>
          <a:ln/>
        </p:spPr>
        <p:txBody>
          <a:bodyPr wrap="none" rtlCol="0" anchor="t"/>
          <a:lstStyle/>
          <a:p>
            <a:pPr marL="0" indent="0" algn="l">
              <a:lnSpc>
                <a:spcPts val="2734"/>
              </a:lnSpc>
              <a:buNone/>
            </a:pPr>
            <a:r>
              <a:rPr lang="en-US" sz="2800" b="1" dirty="0">
                <a:solidFill>
                  <a:srgbClr val="FF726D"/>
                </a:solidFill>
                <a:latin typeface="Dubai Light" pitchFamily="34" charset="-78"/>
                <a:ea typeface="Inconsolata" pitchFamily="34" charset="-122"/>
                <a:cs typeface="Dubai Light" pitchFamily="34" charset="-78"/>
              </a:rPr>
              <a:t>Trading Engine</a:t>
            </a:r>
            <a:endParaRPr lang="en-US" sz="2800" dirty="0">
              <a:latin typeface="Dubai Light" pitchFamily="34" charset="-78"/>
              <a:cs typeface="Dubai Light" pitchFamily="34" charset="-78"/>
            </a:endParaRPr>
          </a:p>
        </p:txBody>
      </p:sp>
      <p:sp>
        <p:nvSpPr>
          <p:cNvPr id="13" name="Text 8"/>
          <p:cNvSpPr/>
          <p:nvPr/>
        </p:nvSpPr>
        <p:spPr>
          <a:xfrm>
            <a:off x="7481768" y="3713798"/>
            <a:ext cx="2388632" cy="2487811"/>
          </a:xfrm>
          <a:prstGeom prst="rect">
            <a:avLst/>
          </a:prstGeom>
          <a:noFill/>
          <a:ln/>
        </p:spPr>
        <p:txBody>
          <a:bodyPr wrap="square" rtlCol="0" anchor="t"/>
          <a:lstStyle/>
          <a:p>
            <a:pPr marL="0" indent="0" algn="l">
              <a:lnSpc>
                <a:spcPts val="2799"/>
              </a:lnSpc>
              <a:buNone/>
            </a:pPr>
            <a:r>
              <a:rPr lang="en-US" sz="2000" dirty="0">
                <a:solidFill>
                  <a:srgbClr val="DAD1E6"/>
                </a:solidFill>
                <a:latin typeface="Dubai Light" pitchFamily="34" charset="-78"/>
                <a:ea typeface="Fira Sans" pitchFamily="34" charset="-122"/>
                <a:cs typeface="Dubai Light" pitchFamily="34" charset="-78"/>
              </a:rPr>
              <a:t>The trading engine is responsible for processing and executing buy and sell orders, ensuring the timely and accurate processing of trades.</a:t>
            </a:r>
            <a:endParaRPr lang="en-US" sz="2000" dirty="0">
              <a:latin typeface="Dubai Light" pitchFamily="34" charset="-78"/>
              <a:cs typeface="Dubai Light" pitchFamily="34" charset="-78"/>
            </a:endParaRPr>
          </a:p>
        </p:txBody>
      </p:sp>
      <p:pic>
        <p:nvPicPr>
          <p:cNvPr id="14" name="Image 3" descr="preencoded.png"/>
          <p:cNvPicPr>
            <a:picLocks noChangeAspect="1"/>
          </p:cNvPicPr>
          <p:nvPr/>
        </p:nvPicPr>
        <p:blipFill>
          <a:blip r:embed="rId6"/>
          <a:stretch>
            <a:fillRect/>
          </a:stretch>
        </p:blipFill>
        <p:spPr>
          <a:xfrm>
            <a:off x="10203656" y="2455783"/>
            <a:ext cx="555427" cy="555427"/>
          </a:xfrm>
          <a:prstGeom prst="rect">
            <a:avLst/>
          </a:prstGeom>
        </p:spPr>
      </p:pic>
      <p:sp>
        <p:nvSpPr>
          <p:cNvPr id="15" name="Text 9"/>
          <p:cNvSpPr/>
          <p:nvPr/>
        </p:nvSpPr>
        <p:spPr>
          <a:xfrm>
            <a:off x="10203656" y="3233380"/>
            <a:ext cx="2388751" cy="347186"/>
          </a:xfrm>
          <a:prstGeom prst="rect">
            <a:avLst/>
          </a:prstGeom>
          <a:noFill/>
          <a:ln/>
        </p:spPr>
        <p:txBody>
          <a:bodyPr wrap="none" rtlCol="0" anchor="t"/>
          <a:lstStyle/>
          <a:p>
            <a:pPr marL="0" indent="0" algn="l">
              <a:lnSpc>
                <a:spcPts val="2734"/>
              </a:lnSpc>
              <a:buNone/>
            </a:pPr>
            <a:r>
              <a:rPr lang="en-US" sz="2800" b="1" dirty="0">
                <a:solidFill>
                  <a:srgbClr val="FF726D"/>
                </a:solidFill>
                <a:latin typeface="Dubai Light" pitchFamily="34" charset="-78"/>
                <a:ea typeface="Inconsolata" pitchFamily="34" charset="-122"/>
                <a:cs typeface="Dubai Light" pitchFamily="34" charset="-78"/>
              </a:rPr>
              <a:t>Market Data</a:t>
            </a:r>
            <a:endParaRPr lang="en-US" sz="2800" dirty="0">
              <a:latin typeface="Dubai Light" pitchFamily="34" charset="-78"/>
              <a:cs typeface="Dubai Light" pitchFamily="34" charset="-78"/>
            </a:endParaRPr>
          </a:p>
        </p:txBody>
      </p:sp>
      <p:sp>
        <p:nvSpPr>
          <p:cNvPr id="16" name="Text 10"/>
          <p:cNvSpPr/>
          <p:nvPr/>
        </p:nvSpPr>
        <p:spPr>
          <a:xfrm>
            <a:off x="10203656" y="3713798"/>
            <a:ext cx="2388751" cy="3198614"/>
          </a:xfrm>
          <a:prstGeom prst="rect">
            <a:avLst/>
          </a:prstGeom>
          <a:noFill/>
          <a:ln/>
        </p:spPr>
        <p:txBody>
          <a:bodyPr wrap="square" rtlCol="0" anchor="t"/>
          <a:lstStyle/>
          <a:p>
            <a:pPr marL="0" indent="0" algn="l">
              <a:lnSpc>
                <a:spcPts val="2799"/>
              </a:lnSpc>
              <a:buNone/>
            </a:pPr>
            <a:r>
              <a:rPr lang="en-US" sz="2000" dirty="0">
                <a:solidFill>
                  <a:srgbClr val="DAD1E6"/>
                </a:solidFill>
                <a:latin typeface="Dubai Light" pitchFamily="34" charset="-78"/>
                <a:ea typeface="Fira Sans" pitchFamily="34" charset="-122"/>
                <a:cs typeface="Dubai Light" pitchFamily="34" charset="-78"/>
              </a:rPr>
              <a:t>The market data component provides real-time financial information, such as price quotes and trading volumes, which is essential for users to make informed trading decisions.</a:t>
            </a:r>
            <a:endParaRPr lang="en-US" sz="2000" dirty="0">
              <a:latin typeface="Dubai Light" pitchFamily="34" charset="-78"/>
              <a:cs typeface="Dubai Light" pitchFamily="34" charset="-78"/>
            </a:endParaRPr>
          </a:p>
        </p:txBody>
      </p:sp>
      <p:sp>
        <p:nvSpPr>
          <p:cNvPr id="18" name="Text 7"/>
          <p:cNvSpPr/>
          <p:nvPr/>
        </p:nvSpPr>
        <p:spPr>
          <a:xfrm>
            <a:off x="11483793" y="7670539"/>
            <a:ext cx="2739390" cy="342424"/>
          </a:xfrm>
          <a:prstGeom prst="rect">
            <a:avLst/>
          </a:prstGeom>
          <a:noFill/>
          <a:ln/>
        </p:spPr>
        <p:txBody>
          <a:bodyPr wrap="none" rtlCol="0" anchor="t"/>
          <a:lstStyle/>
          <a:p>
            <a:pPr marL="0" indent="0">
              <a:lnSpc>
                <a:spcPts val="2696"/>
              </a:lnSpc>
              <a:buNone/>
            </a:pPr>
            <a:fld id="{A164F1BD-093E-434A-ACDC-F809A400B6E4}" type="slidenum">
              <a:rPr lang="en-US" sz="3200" b="1" smtClean="0">
                <a:solidFill>
                  <a:srgbClr val="FF726D"/>
                </a:solidFill>
                <a:latin typeface="Dubai Light" pitchFamily="34" charset="-78"/>
                <a:ea typeface="Inconsolata" pitchFamily="34" charset="-122"/>
                <a:cs typeface="Dubai Light" pitchFamily="34" charset="-78"/>
              </a:rPr>
              <a:t>6</a:t>
            </a:fld>
            <a:endParaRPr lang="en-US" sz="3200" dirty="0">
              <a:latin typeface="Dubai Light" pitchFamily="34" charset="-78"/>
              <a:cs typeface="Dubai Light" pitchFamily="34" charset="-78"/>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48531"/>
          </a:xfrm>
          <a:prstGeom prst="rect">
            <a:avLst/>
          </a:prstGeom>
          <a:solidFill>
            <a:srgbClr val="241631"/>
          </a:solidFill>
          <a:ln/>
        </p:spPr>
      </p:sp>
      <p:sp>
        <p:nvSpPr>
          <p:cNvPr id="4" name="Text 2"/>
          <p:cNvSpPr/>
          <p:nvPr/>
        </p:nvSpPr>
        <p:spPr>
          <a:xfrm>
            <a:off x="2981087" y="501848"/>
            <a:ext cx="4562237" cy="570309"/>
          </a:xfrm>
          <a:prstGeom prst="rect">
            <a:avLst/>
          </a:prstGeom>
          <a:noFill/>
          <a:ln/>
        </p:spPr>
        <p:txBody>
          <a:bodyPr wrap="none" rtlCol="0" anchor="t"/>
          <a:lstStyle/>
          <a:p>
            <a:pPr marL="0" indent="0">
              <a:lnSpc>
                <a:spcPts val="4490"/>
              </a:lnSpc>
              <a:buNone/>
            </a:pPr>
            <a:r>
              <a:rPr lang="en-US" sz="4000" b="1" dirty="0">
                <a:solidFill>
                  <a:srgbClr val="FF726D"/>
                </a:solidFill>
                <a:latin typeface="Dubai Light" pitchFamily="34" charset="-78"/>
                <a:ea typeface="Inconsolata" pitchFamily="34" charset="-122"/>
                <a:cs typeface="Dubai Light" pitchFamily="34" charset="-78"/>
              </a:rPr>
              <a:t>Glossary</a:t>
            </a:r>
            <a:endParaRPr lang="en-US" sz="4000" dirty="0">
              <a:latin typeface="Dubai Light" pitchFamily="34" charset="-78"/>
              <a:cs typeface="Dubai Light" pitchFamily="34" charset="-78"/>
            </a:endParaRPr>
          </a:p>
        </p:txBody>
      </p:sp>
      <p:sp>
        <p:nvSpPr>
          <p:cNvPr id="5" name="Text 3"/>
          <p:cNvSpPr/>
          <p:nvPr/>
        </p:nvSpPr>
        <p:spPr>
          <a:xfrm>
            <a:off x="3163491" y="1554123"/>
            <a:ext cx="3965496" cy="291941"/>
          </a:xfrm>
          <a:prstGeom prst="rect">
            <a:avLst/>
          </a:prstGeom>
          <a:noFill/>
          <a:ln/>
        </p:spPr>
        <p:txBody>
          <a:bodyPr wrap="none" rtlCol="0" anchor="t"/>
          <a:lstStyle/>
          <a:p>
            <a:pPr marL="0" indent="0">
              <a:lnSpc>
                <a:spcPts val="2299"/>
              </a:lnSpc>
              <a:buNone/>
            </a:pPr>
            <a:r>
              <a:rPr lang="en-US" dirty="0">
                <a:solidFill>
                  <a:srgbClr val="DAD1E6"/>
                </a:solidFill>
                <a:latin typeface="Dubai Light" pitchFamily="34" charset="-78"/>
                <a:ea typeface="Fira Sans" pitchFamily="34" charset="-122"/>
                <a:cs typeface="Dubai Light" pitchFamily="34" charset="-78"/>
              </a:rPr>
              <a:t>Broker</a:t>
            </a:r>
            <a:endParaRPr lang="en-US" dirty="0">
              <a:latin typeface="Dubai Light" pitchFamily="34" charset="-78"/>
              <a:cs typeface="Dubai Light" pitchFamily="34" charset="-78"/>
            </a:endParaRPr>
          </a:p>
        </p:txBody>
      </p:sp>
      <p:sp>
        <p:nvSpPr>
          <p:cNvPr id="6" name="Text 4"/>
          <p:cNvSpPr/>
          <p:nvPr/>
        </p:nvSpPr>
        <p:spPr>
          <a:xfrm>
            <a:off x="7501414" y="1408151"/>
            <a:ext cx="3965496" cy="583883"/>
          </a:xfrm>
          <a:prstGeom prst="rect">
            <a:avLst/>
          </a:prstGeom>
          <a:noFill/>
          <a:ln/>
        </p:spPr>
        <p:txBody>
          <a:bodyPr wrap="square" rtlCol="0" anchor="t"/>
          <a:lstStyle/>
          <a:p>
            <a:pPr marL="0" indent="0">
              <a:lnSpc>
                <a:spcPts val="2299"/>
              </a:lnSpc>
              <a:buNone/>
            </a:pPr>
            <a:r>
              <a:rPr lang="en-US" sz="1600" dirty="0">
                <a:solidFill>
                  <a:srgbClr val="DAD1E6"/>
                </a:solidFill>
                <a:latin typeface="Dubai Light" pitchFamily="34" charset="-78"/>
                <a:ea typeface="Fira Sans" pitchFamily="34" charset="-122"/>
                <a:cs typeface="Dubai Light" pitchFamily="34" charset="-78"/>
              </a:rPr>
              <a:t>An individual or firm that arranges transactions between a buyer and a seller for a commission.</a:t>
            </a:r>
            <a:endParaRPr lang="en-US" sz="1600" dirty="0">
              <a:latin typeface="Dubai Light" pitchFamily="34" charset="-78"/>
              <a:cs typeface="Dubai Light" pitchFamily="34" charset="-78"/>
            </a:endParaRPr>
          </a:p>
        </p:txBody>
      </p:sp>
      <p:sp>
        <p:nvSpPr>
          <p:cNvPr id="7" name="Shape 5"/>
          <p:cNvSpPr/>
          <p:nvPr/>
        </p:nvSpPr>
        <p:spPr>
          <a:xfrm>
            <a:off x="2981087" y="2255045"/>
            <a:ext cx="8668226" cy="1472894"/>
          </a:xfrm>
          <a:prstGeom prst="rect">
            <a:avLst/>
          </a:prstGeom>
          <a:solidFill>
            <a:srgbClr val="382748"/>
          </a:solidFill>
          <a:ln/>
        </p:spPr>
      </p:sp>
      <p:sp>
        <p:nvSpPr>
          <p:cNvPr id="8" name="Text 6"/>
          <p:cNvSpPr/>
          <p:nvPr/>
        </p:nvSpPr>
        <p:spPr>
          <a:xfrm>
            <a:off x="3163491" y="2372082"/>
            <a:ext cx="3965496" cy="291941"/>
          </a:xfrm>
          <a:prstGeom prst="rect">
            <a:avLst/>
          </a:prstGeom>
          <a:noFill/>
          <a:ln/>
        </p:spPr>
        <p:txBody>
          <a:bodyPr wrap="none" rtlCol="0" anchor="t"/>
          <a:lstStyle/>
          <a:p>
            <a:pPr marL="0" indent="0">
              <a:lnSpc>
                <a:spcPts val="2299"/>
              </a:lnSpc>
              <a:buNone/>
            </a:pPr>
            <a:r>
              <a:rPr lang="en-US" dirty="0">
                <a:solidFill>
                  <a:srgbClr val="DAD1E6"/>
                </a:solidFill>
                <a:latin typeface="Dubai Light" pitchFamily="34" charset="-78"/>
                <a:ea typeface="Fira Sans" pitchFamily="34" charset="-122"/>
                <a:cs typeface="Dubai Light" pitchFamily="34" charset="-78"/>
              </a:rPr>
              <a:t>Security</a:t>
            </a:r>
            <a:endParaRPr lang="en-US" dirty="0">
              <a:latin typeface="Dubai Light" pitchFamily="34" charset="-78"/>
              <a:cs typeface="Dubai Light" pitchFamily="34" charset="-78"/>
            </a:endParaRPr>
          </a:p>
        </p:txBody>
      </p:sp>
      <p:sp>
        <p:nvSpPr>
          <p:cNvPr id="9" name="Text 7"/>
          <p:cNvSpPr/>
          <p:nvPr/>
        </p:nvSpPr>
        <p:spPr>
          <a:xfrm>
            <a:off x="7501414" y="2276943"/>
            <a:ext cx="3965496" cy="1459706"/>
          </a:xfrm>
          <a:prstGeom prst="rect">
            <a:avLst/>
          </a:prstGeom>
          <a:noFill/>
          <a:ln/>
        </p:spPr>
        <p:txBody>
          <a:bodyPr wrap="square" rtlCol="0" anchor="t"/>
          <a:lstStyle/>
          <a:p>
            <a:pPr marL="0" indent="0">
              <a:lnSpc>
                <a:spcPts val="2299"/>
              </a:lnSpc>
              <a:buNone/>
            </a:pPr>
            <a:r>
              <a:rPr lang="en-US" sz="1600" dirty="0">
                <a:solidFill>
                  <a:srgbClr val="DAD1E6"/>
                </a:solidFill>
                <a:latin typeface="Dubai Light" pitchFamily="34" charset="-78"/>
                <a:ea typeface="Fira Sans" pitchFamily="34" charset="-122"/>
                <a:cs typeface="Dubai Light" pitchFamily="34" charset="-78"/>
              </a:rPr>
              <a:t>A financial instrument that represents an ownership position in a corporation (stock), a creditor relationship with a governmental body or a corporation (bond), or rights to ownership as represented by an option.</a:t>
            </a:r>
            <a:endParaRPr lang="en-US" sz="1600" dirty="0">
              <a:latin typeface="Dubai Light" pitchFamily="34" charset="-78"/>
              <a:cs typeface="Dubai Light" pitchFamily="34" charset="-78"/>
            </a:endParaRPr>
          </a:p>
        </p:txBody>
      </p:sp>
      <p:sp>
        <p:nvSpPr>
          <p:cNvPr id="10" name="Text 8"/>
          <p:cNvSpPr/>
          <p:nvPr/>
        </p:nvSpPr>
        <p:spPr>
          <a:xfrm>
            <a:off x="3163491" y="4065865"/>
            <a:ext cx="3965496" cy="291941"/>
          </a:xfrm>
          <a:prstGeom prst="rect">
            <a:avLst/>
          </a:prstGeom>
          <a:noFill/>
          <a:ln/>
        </p:spPr>
        <p:txBody>
          <a:bodyPr wrap="none" rtlCol="0" anchor="t"/>
          <a:lstStyle/>
          <a:p>
            <a:pPr marL="0" indent="0">
              <a:lnSpc>
                <a:spcPts val="2299"/>
              </a:lnSpc>
              <a:buNone/>
            </a:pPr>
            <a:r>
              <a:rPr lang="en-US" dirty="0">
                <a:solidFill>
                  <a:srgbClr val="DAD1E6"/>
                </a:solidFill>
                <a:latin typeface="Dubai Light" pitchFamily="34" charset="-78"/>
                <a:ea typeface="Fira Sans" pitchFamily="34" charset="-122"/>
                <a:cs typeface="Dubai Light" pitchFamily="34" charset="-78"/>
              </a:rPr>
              <a:t>Trade</a:t>
            </a:r>
            <a:endParaRPr lang="en-US" dirty="0">
              <a:latin typeface="Dubai Light" pitchFamily="34" charset="-78"/>
              <a:cs typeface="Dubai Light" pitchFamily="34" charset="-78"/>
            </a:endParaRPr>
          </a:p>
        </p:txBody>
      </p:sp>
      <p:sp>
        <p:nvSpPr>
          <p:cNvPr id="11" name="Text 9"/>
          <p:cNvSpPr/>
          <p:nvPr/>
        </p:nvSpPr>
        <p:spPr>
          <a:xfrm>
            <a:off x="7501414" y="4065865"/>
            <a:ext cx="3965496" cy="291941"/>
          </a:xfrm>
          <a:prstGeom prst="rect">
            <a:avLst/>
          </a:prstGeom>
          <a:noFill/>
          <a:ln/>
        </p:spPr>
        <p:txBody>
          <a:bodyPr wrap="none" rtlCol="0" anchor="t"/>
          <a:lstStyle/>
          <a:p>
            <a:pPr marL="0" indent="0">
              <a:lnSpc>
                <a:spcPts val="2299"/>
              </a:lnSpc>
              <a:buNone/>
            </a:pPr>
            <a:r>
              <a:rPr lang="en-US" dirty="0">
                <a:solidFill>
                  <a:srgbClr val="DAD1E6"/>
                </a:solidFill>
                <a:latin typeface="Dubai Light" pitchFamily="34" charset="-78"/>
                <a:ea typeface="Fira Sans" pitchFamily="34" charset="-122"/>
                <a:cs typeface="Dubai Light" pitchFamily="34" charset="-78"/>
              </a:rPr>
              <a:t>The action of buying or selling a security.</a:t>
            </a:r>
            <a:endParaRPr lang="en-US" dirty="0">
              <a:latin typeface="Dubai Light" pitchFamily="34" charset="-78"/>
              <a:cs typeface="Dubai Light" pitchFamily="34" charset="-78"/>
            </a:endParaRPr>
          </a:p>
        </p:txBody>
      </p:sp>
      <p:sp>
        <p:nvSpPr>
          <p:cNvPr id="12" name="Shape 10"/>
          <p:cNvSpPr/>
          <p:nvPr/>
        </p:nvSpPr>
        <p:spPr>
          <a:xfrm>
            <a:off x="2981087" y="4474845"/>
            <a:ext cx="8668226" cy="817959"/>
          </a:xfrm>
          <a:prstGeom prst="rect">
            <a:avLst/>
          </a:prstGeom>
          <a:solidFill>
            <a:srgbClr val="382748"/>
          </a:solidFill>
          <a:ln/>
        </p:spPr>
      </p:sp>
      <p:sp>
        <p:nvSpPr>
          <p:cNvPr id="13" name="Text 11"/>
          <p:cNvSpPr/>
          <p:nvPr/>
        </p:nvSpPr>
        <p:spPr>
          <a:xfrm>
            <a:off x="3163491" y="4591883"/>
            <a:ext cx="3965496" cy="291941"/>
          </a:xfrm>
          <a:prstGeom prst="rect">
            <a:avLst/>
          </a:prstGeom>
          <a:noFill/>
          <a:ln/>
        </p:spPr>
        <p:txBody>
          <a:bodyPr wrap="none" rtlCol="0" anchor="t"/>
          <a:lstStyle/>
          <a:p>
            <a:pPr marL="0" indent="0">
              <a:lnSpc>
                <a:spcPts val="2299"/>
              </a:lnSpc>
              <a:buNone/>
            </a:pPr>
            <a:r>
              <a:rPr lang="en-US" dirty="0">
                <a:solidFill>
                  <a:srgbClr val="DAD1E6"/>
                </a:solidFill>
                <a:latin typeface="Dubai Light" pitchFamily="34" charset="-78"/>
                <a:ea typeface="Fira Sans" pitchFamily="34" charset="-122"/>
                <a:cs typeface="Dubai Light" pitchFamily="34" charset="-78"/>
              </a:rPr>
              <a:t>Portfolio</a:t>
            </a:r>
            <a:endParaRPr lang="en-US" dirty="0">
              <a:latin typeface="Dubai Light" pitchFamily="34" charset="-78"/>
              <a:cs typeface="Dubai Light" pitchFamily="34" charset="-78"/>
            </a:endParaRPr>
          </a:p>
        </p:txBody>
      </p:sp>
      <p:sp>
        <p:nvSpPr>
          <p:cNvPr id="14" name="Text 12"/>
          <p:cNvSpPr/>
          <p:nvPr/>
        </p:nvSpPr>
        <p:spPr>
          <a:xfrm>
            <a:off x="7501414" y="4591883"/>
            <a:ext cx="3965496" cy="583883"/>
          </a:xfrm>
          <a:prstGeom prst="rect">
            <a:avLst/>
          </a:prstGeom>
          <a:noFill/>
          <a:ln/>
        </p:spPr>
        <p:txBody>
          <a:bodyPr wrap="square" rtlCol="0" anchor="t"/>
          <a:lstStyle/>
          <a:p>
            <a:pPr marL="0" indent="0">
              <a:lnSpc>
                <a:spcPts val="2299"/>
              </a:lnSpc>
              <a:buNone/>
            </a:pPr>
            <a:r>
              <a:rPr lang="en-US" dirty="0">
                <a:solidFill>
                  <a:srgbClr val="DAD1E6"/>
                </a:solidFill>
                <a:latin typeface="Dubai Light" pitchFamily="34" charset="-78"/>
                <a:ea typeface="Fira Sans" pitchFamily="34" charset="-122"/>
                <a:cs typeface="Dubai Light" pitchFamily="34" charset="-78"/>
              </a:rPr>
              <a:t>A collection of investments held by an individual or institution.</a:t>
            </a:r>
            <a:endParaRPr lang="en-US" dirty="0">
              <a:latin typeface="Dubai Light" pitchFamily="34" charset="-78"/>
              <a:cs typeface="Dubai Light" pitchFamily="34" charset="-78"/>
            </a:endParaRPr>
          </a:p>
        </p:txBody>
      </p:sp>
      <p:sp>
        <p:nvSpPr>
          <p:cNvPr id="15" name="Text 13"/>
          <p:cNvSpPr/>
          <p:nvPr/>
        </p:nvSpPr>
        <p:spPr>
          <a:xfrm>
            <a:off x="3163491" y="5409843"/>
            <a:ext cx="3965496" cy="291941"/>
          </a:xfrm>
          <a:prstGeom prst="rect">
            <a:avLst/>
          </a:prstGeom>
          <a:noFill/>
          <a:ln/>
        </p:spPr>
        <p:txBody>
          <a:bodyPr wrap="none" rtlCol="0" anchor="t"/>
          <a:lstStyle/>
          <a:p>
            <a:pPr marL="0" indent="0">
              <a:lnSpc>
                <a:spcPts val="2299"/>
              </a:lnSpc>
              <a:buNone/>
            </a:pPr>
            <a:r>
              <a:rPr lang="en-US" dirty="0">
                <a:solidFill>
                  <a:srgbClr val="DAD1E6"/>
                </a:solidFill>
                <a:latin typeface="Dubai Light" pitchFamily="34" charset="-78"/>
                <a:ea typeface="Fira Sans" pitchFamily="34" charset="-122"/>
                <a:cs typeface="Dubai Light" pitchFamily="34" charset="-78"/>
              </a:rPr>
              <a:t>Market Order</a:t>
            </a:r>
            <a:endParaRPr lang="en-US" dirty="0">
              <a:latin typeface="Dubai Light" pitchFamily="34" charset="-78"/>
              <a:cs typeface="Dubai Light" pitchFamily="34" charset="-78"/>
            </a:endParaRPr>
          </a:p>
        </p:txBody>
      </p:sp>
      <p:sp>
        <p:nvSpPr>
          <p:cNvPr id="16" name="Text 14"/>
          <p:cNvSpPr/>
          <p:nvPr/>
        </p:nvSpPr>
        <p:spPr>
          <a:xfrm>
            <a:off x="7501414" y="5409843"/>
            <a:ext cx="3965496" cy="583883"/>
          </a:xfrm>
          <a:prstGeom prst="rect">
            <a:avLst/>
          </a:prstGeom>
          <a:noFill/>
          <a:ln/>
        </p:spPr>
        <p:txBody>
          <a:bodyPr wrap="square" rtlCol="0" anchor="t"/>
          <a:lstStyle/>
          <a:p>
            <a:pPr marL="0" indent="0">
              <a:lnSpc>
                <a:spcPts val="2299"/>
              </a:lnSpc>
              <a:buNone/>
            </a:pPr>
            <a:r>
              <a:rPr lang="en-US" dirty="0">
                <a:solidFill>
                  <a:srgbClr val="DAD1E6"/>
                </a:solidFill>
                <a:latin typeface="Dubai Light" pitchFamily="34" charset="-78"/>
                <a:ea typeface="Fira Sans" pitchFamily="34" charset="-122"/>
                <a:cs typeface="Dubai Light" pitchFamily="34" charset="-78"/>
              </a:rPr>
              <a:t>An order to buy or sell a security immediately at the best available current price.</a:t>
            </a:r>
            <a:endParaRPr lang="en-US" dirty="0">
              <a:latin typeface="Dubai Light" pitchFamily="34" charset="-78"/>
              <a:cs typeface="Dubai Light" pitchFamily="34" charset="-78"/>
            </a:endParaRPr>
          </a:p>
        </p:txBody>
      </p:sp>
      <p:sp>
        <p:nvSpPr>
          <p:cNvPr id="17" name="Shape 15"/>
          <p:cNvSpPr/>
          <p:nvPr/>
        </p:nvSpPr>
        <p:spPr>
          <a:xfrm>
            <a:off x="2981087" y="6110764"/>
            <a:ext cx="8668226" cy="817959"/>
          </a:xfrm>
          <a:prstGeom prst="rect">
            <a:avLst/>
          </a:prstGeom>
          <a:solidFill>
            <a:srgbClr val="382748"/>
          </a:solidFill>
          <a:ln/>
        </p:spPr>
      </p:sp>
      <p:sp>
        <p:nvSpPr>
          <p:cNvPr id="18" name="Text 16"/>
          <p:cNvSpPr/>
          <p:nvPr/>
        </p:nvSpPr>
        <p:spPr>
          <a:xfrm>
            <a:off x="3163491" y="6227802"/>
            <a:ext cx="3965496" cy="291941"/>
          </a:xfrm>
          <a:prstGeom prst="rect">
            <a:avLst/>
          </a:prstGeom>
          <a:noFill/>
          <a:ln/>
        </p:spPr>
        <p:txBody>
          <a:bodyPr wrap="none" rtlCol="0" anchor="t"/>
          <a:lstStyle/>
          <a:p>
            <a:pPr marL="0" indent="0">
              <a:lnSpc>
                <a:spcPts val="2299"/>
              </a:lnSpc>
              <a:buNone/>
            </a:pPr>
            <a:r>
              <a:rPr lang="en-US" dirty="0">
                <a:solidFill>
                  <a:srgbClr val="DAD1E6"/>
                </a:solidFill>
                <a:latin typeface="Dubai Light" pitchFamily="34" charset="-78"/>
                <a:ea typeface="Fira Sans" pitchFamily="34" charset="-122"/>
                <a:cs typeface="Dubai Light" pitchFamily="34" charset="-78"/>
              </a:rPr>
              <a:t>Limit Order</a:t>
            </a:r>
            <a:endParaRPr lang="en-US" dirty="0">
              <a:latin typeface="Dubai Light" pitchFamily="34" charset="-78"/>
              <a:cs typeface="Dubai Light" pitchFamily="34" charset="-78"/>
            </a:endParaRPr>
          </a:p>
        </p:txBody>
      </p:sp>
      <p:sp>
        <p:nvSpPr>
          <p:cNvPr id="19" name="Text 17"/>
          <p:cNvSpPr/>
          <p:nvPr/>
        </p:nvSpPr>
        <p:spPr>
          <a:xfrm>
            <a:off x="7501414" y="6227802"/>
            <a:ext cx="3965496" cy="583883"/>
          </a:xfrm>
          <a:prstGeom prst="rect">
            <a:avLst/>
          </a:prstGeom>
          <a:noFill/>
          <a:ln/>
        </p:spPr>
        <p:txBody>
          <a:bodyPr wrap="square" rtlCol="0" anchor="t"/>
          <a:lstStyle/>
          <a:p>
            <a:pPr marL="0" indent="0">
              <a:lnSpc>
                <a:spcPts val="2299"/>
              </a:lnSpc>
              <a:buNone/>
            </a:pPr>
            <a:r>
              <a:rPr lang="en-US" dirty="0">
                <a:solidFill>
                  <a:srgbClr val="DAD1E6"/>
                </a:solidFill>
                <a:latin typeface="Dubai Light" pitchFamily="34" charset="-78"/>
                <a:ea typeface="Fira Sans" pitchFamily="34" charset="-122"/>
                <a:cs typeface="Dubai Light" pitchFamily="34" charset="-78"/>
              </a:rPr>
              <a:t>An order to buy or sell a security at a specific price or better.</a:t>
            </a:r>
            <a:endParaRPr lang="en-US" dirty="0">
              <a:latin typeface="Dubai Light" pitchFamily="34" charset="-78"/>
              <a:cs typeface="Dubai Light" pitchFamily="34" charset="-78"/>
            </a:endParaRPr>
          </a:p>
        </p:txBody>
      </p:sp>
      <p:sp>
        <p:nvSpPr>
          <p:cNvPr id="20" name="Text 18"/>
          <p:cNvSpPr/>
          <p:nvPr/>
        </p:nvSpPr>
        <p:spPr>
          <a:xfrm>
            <a:off x="3163491" y="7045762"/>
            <a:ext cx="3965496" cy="291941"/>
          </a:xfrm>
          <a:prstGeom prst="rect">
            <a:avLst/>
          </a:prstGeom>
          <a:noFill/>
          <a:ln/>
        </p:spPr>
        <p:txBody>
          <a:bodyPr wrap="none" rtlCol="0" anchor="t"/>
          <a:lstStyle/>
          <a:p>
            <a:pPr marL="0" indent="0">
              <a:lnSpc>
                <a:spcPts val="2299"/>
              </a:lnSpc>
              <a:buNone/>
            </a:pPr>
            <a:r>
              <a:rPr lang="en-US" dirty="0">
                <a:solidFill>
                  <a:srgbClr val="DAD1E6"/>
                </a:solidFill>
                <a:latin typeface="Dubai Light" pitchFamily="34" charset="-78"/>
                <a:ea typeface="Fira Sans" pitchFamily="34" charset="-122"/>
                <a:cs typeface="Dubai Light" pitchFamily="34" charset="-78"/>
              </a:rPr>
              <a:t>Stop Order</a:t>
            </a:r>
            <a:endParaRPr lang="en-US" dirty="0">
              <a:latin typeface="Dubai Light" pitchFamily="34" charset="-78"/>
              <a:cs typeface="Dubai Light" pitchFamily="34" charset="-78"/>
            </a:endParaRPr>
          </a:p>
        </p:txBody>
      </p:sp>
      <p:sp>
        <p:nvSpPr>
          <p:cNvPr id="21" name="Text 19"/>
          <p:cNvSpPr/>
          <p:nvPr/>
        </p:nvSpPr>
        <p:spPr>
          <a:xfrm>
            <a:off x="7501414" y="7045762"/>
            <a:ext cx="3965496" cy="583883"/>
          </a:xfrm>
          <a:prstGeom prst="rect">
            <a:avLst/>
          </a:prstGeom>
          <a:noFill/>
          <a:ln/>
        </p:spPr>
        <p:txBody>
          <a:bodyPr wrap="square" rtlCol="0" anchor="t"/>
          <a:lstStyle/>
          <a:p>
            <a:pPr marL="0" indent="0">
              <a:lnSpc>
                <a:spcPts val="2299"/>
              </a:lnSpc>
              <a:buNone/>
            </a:pPr>
            <a:r>
              <a:rPr lang="en-US" dirty="0">
                <a:solidFill>
                  <a:srgbClr val="DAD1E6"/>
                </a:solidFill>
                <a:latin typeface="Dubai Light" pitchFamily="34" charset="-78"/>
                <a:ea typeface="Fira Sans" pitchFamily="34" charset="-122"/>
                <a:cs typeface="Dubai Light" pitchFamily="34" charset="-78"/>
              </a:rPr>
              <a:t>An order to buy or sell a security once the price reaches a specified point.</a:t>
            </a:r>
            <a:endParaRPr lang="en-US" dirty="0">
              <a:latin typeface="Dubai Light" pitchFamily="34" charset="-78"/>
              <a:cs typeface="Dubai Light" pitchFamily="34" charset="-78"/>
            </a:endParaRPr>
          </a:p>
        </p:txBody>
      </p:sp>
      <p:sp>
        <p:nvSpPr>
          <p:cNvPr id="23" name="Text 7"/>
          <p:cNvSpPr/>
          <p:nvPr/>
        </p:nvSpPr>
        <p:spPr>
          <a:xfrm>
            <a:off x="11483793" y="7670539"/>
            <a:ext cx="2739390" cy="342424"/>
          </a:xfrm>
          <a:prstGeom prst="rect">
            <a:avLst/>
          </a:prstGeom>
          <a:noFill/>
          <a:ln/>
        </p:spPr>
        <p:txBody>
          <a:bodyPr wrap="none" rtlCol="0" anchor="t"/>
          <a:lstStyle/>
          <a:p>
            <a:pPr marL="0" indent="0">
              <a:lnSpc>
                <a:spcPts val="2696"/>
              </a:lnSpc>
              <a:buNone/>
            </a:pPr>
            <a:fld id="{A164F1BD-093E-434A-ACDC-F809A400B6E4}" type="slidenum">
              <a:rPr lang="en-US" sz="3200" b="1" smtClean="0">
                <a:solidFill>
                  <a:srgbClr val="FF726D"/>
                </a:solidFill>
                <a:latin typeface="Dubai Light" pitchFamily="34" charset="-78"/>
                <a:ea typeface="Inconsolata" pitchFamily="34" charset="-122"/>
                <a:cs typeface="Dubai Light" pitchFamily="34" charset="-78"/>
              </a:rPr>
              <a:t>7</a:t>
            </a:fld>
            <a:endParaRPr lang="en-US" sz="3200" dirty="0">
              <a:latin typeface="Dubai Light" pitchFamily="34" charset="-78"/>
              <a:cs typeface="Dubai Light" pitchFamily="34" charset="-78"/>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pic>
        <p:nvPicPr>
          <p:cNvPr id="4" name="Image 0" descr="preencoded.png"/>
          <p:cNvPicPr>
            <a:picLocks noChangeAspect="1"/>
          </p:cNvPicPr>
          <p:nvPr/>
        </p:nvPicPr>
        <p:blipFill>
          <a:blip r:embed="rId3"/>
          <a:stretch>
            <a:fillRect/>
          </a:stretch>
        </p:blipFill>
        <p:spPr>
          <a:xfrm>
            <a:off x="10980420" y="0"/>
            <a:ext cx="3657600" cy="8229600"/>
          </a:xfrm>
          <a:prstGeom prst="rect">
            <a:avLst/>
          </a:prstGeom>
        </p:spPr>
      </p:pic>
      <p:sp>
        <p:nvSpPr>
          <p:cNvPr id="5" name="Text 2"/>
          <p:cNvSpPr/>
          <p:nvPr/>
        </p:nvSpPr>
        <p:spPr>
          <a:xfrm>
            <a:off x="767834" y="888921"/>
            <a:ext cx="5118854" cy="639723"/>
          </a:xfrm>
          <a:prstGeom prst="rect">
            <a:avLst/>
          </a:prstGeom>
          <a:noFill/>
          <a:ln/>
        </p:spPr>
        <p:txBody>
          <a:bodyPr wrap="none" rtlCol="0" anchor="t"/>
          <a:lstStyle/>
          <a:p>
            <a:pPr marL="0" indent="0">
              <a:lnSpc>
                <a:spcPts val="5038"/>
              </a:lnSpc>
              <a:buNone/>
            </a:pPr>
            <a:r>
              <a:rPr lang="en-US" sz="4800" b="1" dirty="0">
                <a:solidFill>
                  <a:srgbClr val="FF726D"/>
                </a:solidFill>
                <a:latin typeface="Dubai Light" pitchFamily="34" charset="-78"/>
                <a:ea typeface="Inconsolata" pitchFamily="34" charset="-122"/>
                <a:cs typeface="Dubai Light" pitchFamily="34" charset="-78"/>
              </a:rPr>
              <a:t>Conclusion</a:t>
            </a:r>
            <a:endParaRPr lang="en-US" sz="4800" dirty="0">
              <a:latin typeface="Dubai Light" pitchFamily="34" charset="-78"/>
              <a:cs typeface="Dubai Light" pitchFamily="34" charset="-78"/>
            </a:endParaRPr>
          </a:p>
        </p:txBody>
      </p:sp>
      <p:pic>
        <p:nvPicPr>
          <p:cNvPr id="6" name="Image 1" descr="preencoded.png"/>
          <p:cNvPicPr>
            <a:picLocks noChangeAspect="1"/>
          </p:cNvPicPr>
          <p:nvPr/>
        </p:nvPicPr>
        <p:blipFill>
          <a:blip r:embed="rId4"/>
          <a:stretch>
            <a:fillRect/>
          </a:stretch>
        </p:blipFill>
        <p:spPr>
          <a:xfrm>
            <a:off x="767834" y="1835706"/>
            <a:ext cx="1023699" cy="1834991"/>
          </a:xfrm>
          <a:prstGeom prst="rect">
            <a:avLst/>
          </a:prstGeom>
        </p:spPr>
      </p:pic>
      <p:sp>
        <p:nvSpPr>
          <p:cNvPr id="7" name="Text 3"/>
          <p:cNvSpPr/>
          <p:nvPr/>
        </p:nvSpPr>
        <p:spPr>
          <a:xfrm>
            <a:off x="2098596" y="2040374"/>
            <a:ext cx="2559368" cy="319921"/>
          </a:xfrm>
          <a:prstGeom prst="rect">
            <a:avLst/>
          </a:prstGeom>
          <a:noFill/>
          <a:ln/>
        </p:spPr>
        <p:txBody>
          <a:bodyPr wrap="none" rtlCol="0" anchor="t"/>
          <a:lstStyle/>
          <a:p>
            <a:pPr marL="0" indent="0" algn="l">
              <a:lnSpc>
                <a:spcPts val="2519"/>
              </a:lnSpc>
              <a:buNone/>
            </a:pPr>
            <a:r>
              <a:rPr lang="en-US" sz="2800" b="1" dirty="0">
                <a:solidFill>
                  <a:srgbClr val="FF726D"/>
                </a:solidFill>
                <a:latin typeface="Dubai Light" pitchFamily="34" charset="-78"/>
                <a:ea typeface="Inconsolata" pitchFamily="34" charset="-122"/>
                <a:cs typeface="Dubai Light" pitchFamily="34" charset="-78"/>
              </a:rPr>
              <a:t>Robust Platform</a:t>
            </a:r>
            <a:endParaRPr lang="en-US" sz="2800" dirty="0">
              <a:latin typeface="Dubai Light" pitchFamily="34" charset="-78"/>
              <a:cs typeface="Dubai Light" pitchFamily="34" charset="-78"/>
            </a:endParaRPr>
          </a:p>
        </p:txBody>
      </p:sp>
      <p:sp>
        <p:nvSpPr>
          <p:cNvPr id="8" name="Text 4"/>
          <p:cNvSpPr/>
          <p:nvPr/>
        </p:nvSpPr>
        <p:spPr>
          <a:xfrm>
            <a:off x="2098596" y="2483048"/>
            <a:ext cx="8106370" cy="982980"/>
          </a:xfrm>
          <a:prstGeom prst="rect">
            <a:avLst/>
          </a:prstGeom>
          <a:noFill/>
          <a:ln/>
        </p:spPr>
        <p:txBody>
          <a:bodyPr wrap="square" rtlCol="0" anchor="t"/>
          <a:lstStyle/>
          <a:p>
            <a:pPr marL="0" indent="0" algn="l">
              <a:lnSpc>
                <a:spcPts val="2580"/>
              </a:lnSpc>
              <a:buNone/>
            </a:pPr>
            <a:r>
              <a:rPr lang="en-US" sz="2000" dirty="0">
                <a:solidFill>
                  <a:srgbClr val="DAD1E6"/>
                </a:solidFill>
                <a:latin typeface="Dubai Light" pitchFamily="34" charset="-78"/>
                <a:ea typeface="Fira Sans" pitchFamily="34" charset="-122"/>
                <a:cs typeface="Dubai Light" pitchFamily="34" charset="-78"/>
              </a:rPr>
              <a:t>The Broker System is designed to provide a robust, secure, and user-friendly platform for trading financial securities, addressing both functional and non-functional requirements to deliver an exceptional user experience.</a:t>
            </a:r>
            <a:endParaRPr lang="en-US" sz="2000" dirty="0">
              <a:latin typeface="Dubai Light" pitchFamily="34" charset="-78"/>
              <a:cs typeface="Dubai Light" pitchFamily="34" charset="-78"/>
            </a:endParaRPr>
          </a:p>
        </p:txBody>
      </p:sp>
      <p:pic>
        <p:nvPicPr>
          <p:cNvPr id="9" name="Image 2" descr="preencoded.png"/>
          <p:cNvPicPr>
            <a:picLocks noChangeAspect="1"/>
          </p:cNvPicPr>
          <p:nvPr/>
        </p:nvPicPr>
        <p:blipFill>
          <a:blip r:embed="rId5"/>
          <a:stretch>
            <a:fillRect/>
          </a:stretch>
        </p:blipFill>
        <p:spPr>
          <a:xfrm>
            <a:off x="767834" y="3670697"/>
            <a:ext cx="1023699" cy="1834991"/>
          </a:xfrm>
          <a:prstGeom prst="rect">
            <a:avLst/>
          </a:prstGeom>
        </p:spPr>
      </p:pic>
      <p:sp>
        <p:nvSpPr>
          <p:cNvPr id="10" name="Text 5"/>
          <p:cNvSpPr/>
          <p:nvPr/>
        </p:nvSpPr>
        <p:spPr>
          <a:xfrm>
            <a:off x="2098596" y="3875365"/>
            <a:ext cx="2559368" cy="319921"/>
          </a:xfrm>
          <a:prstGeom prst="rect">
            <a:avLst/>
          </a:prstGeom>
          <a:noFill/>
          <a:ln/>
        </p:spPr>
        <p:txBody>
          <a:bodyPr wrap="none" rtlCol="0" anchor="t"/>
          <a:lstStyle/>
          <a:p>
            <a:pPr marL="0" indent="0" algn="l">
              <a:lnSpc>
                <a:spcPts val="2519"/>
              </a:lnSpc>
              <a:buNone/>
            </a:pPr>
            <a:r>
              <a:rPr lang="en-US" sz="2800" b="1" dirty="0">
                <a:solidFill>
                  <a:srgbClr val="FF726D"/>
                </a:solidFill>
                <a:latin typeface="Dubai Light" pitchFamily="34" charset="-78"/>
                <a:ea typeface="Inconsolata" pitchFamily="34" charset="-122"/>
                <a:cs typeface="Dubai Light" pitchFamily="34" charset="-78"/>
              </a:rPr>
              <a:t>Streamlined Trading</a:t>
            </a:r>
            <a:endParaRPr lang="en-US" sz="2800" dirty="0">
              <a:latin typeface="Dubai Light" pitchFamily="34" charset="-78"/>
              <a:cs typeface="Dubai Light" pitchFamily="34" charset="-78"/>
            </a:endParaRPr>
          </a:p>
        </p:txBody>
      </p:sp>
      <p:sp>
        <p:nvSpPr>
          <p:cNvPr id="11" name="Text 6"/>
          <p:cNvSpPr/>
          <p:nvPr/>
        </p:nvSpPr>
        <p:spPr>
          <a:xfrm>
            <a:off x="2098596" y="4318040"/>
            <a:ext cx="8106370" cy="982980"/>
          </a:xfrm>
          <a:prstGeom prst="rect">
            <a:avLst/>
          </a:prstGeom>
          <a:noFill/>
          <a:ln/>
        </p:spPr>
        <p:txBody>
          <a:bodyPr wrap="square" rtlCol="0" anchor="t"/>
          <a:lstStyle/>
          <a:p>
            <a:pPr marL="0" indent="0" algn="l">
              <a:lnSpc>
                <a:spcPts val="2580"/>
              </a:lnSpc>
              <a:buNone/>
            </a:pPr>
            <a:r>
              <a:rPr lang="en-US" sz="2000" dirty="0">
                <a:solidFill>
                  <a:srgbClr val="DAD1E6"/>
                </a:solidFill>
                <a:latin typeface="Dubai Light" pitchFamily="34" charset="-78"/>
                <a:ea typeface="Fira Sans" pitchFamily="34" charset="-122"/>
                <a:cs typeface="Dubai Light" pitchFamily="34" charset="-78"/>
              </a:rPr>
              <a:t>By facilitating the trading process, offering real-time market data, and ensuring the security of transactions, the Broker System aims to empower brokers and traders to make informed decisions and execute trades efficiently.</a:t>
            </a:r>
            <a:endParaRPr lang="en-US" sz="2000" dirty="0">
              <a:latin typeface="Dubai Light" pitchFamily="34" charset="-78"/>
              <a:cs typeface="Dubai Light" pitchFamily="34" charset="-78"/>
            </a:endParaRPr>
          </a:p>
        </p:txBody>
      </p:sp>
      <p:pic>
        <p:nvPicPr>
          <p:cNvPr id="12" name="Image 3" descr="preencoded.png"/>
          <p:cNvPicPr>
            <a:picLocks noChangeAspect="1"/>
          </p:cNvPicPr>
          <p:nvPr/>
        </p:nvPicPr>
        <p:blipFill>
          <a:blip r:embed="rId6"/>
          <a:stretch>
            <a:fillRect/>
          </a:stretch>
        </p:blipFill>
        <p:spPr>
          <a:xfrm>
            <a:off x="767834" y="5505688"/>
            <a:ext cx="1023699" cy="1834991"/>
          </a:xfrm>
          <a:prstGeom prst="rect">
            <a:avLst/>
          </a:prstGeom>
        </p:spPr>
      </p:pic>
      <p:sp>
        <p:nvSpPr>
          <p:cNvPr id="13" name="Text 7"/>
          <p:cNvSpPr/>
          <p:nvPr/>
        </p:nvSpPr>
        <p:spPr>
          <a:xfrm>
            <a:off x="2098596" y="5710357"/>
            <a:ext cx="2559368" cy="319921"/>
          </a:xfrm>
          <a:prstGeom prst="rect">
            <a:avLst/>
          </a:prstGeom>
          <a:noFill/>
          <a:ln/>
        </p:spPr>
        <p:txBody>
          <a:bodyPr wrap="none" rtlCol="0" anchor="t"/>
          <a:lstStyle/>
          <a:p>
            <a:pPr marL="0" indent="0" algn="l">
              <a:lnSpc>
                <a:spcPts val="2519"/>
              </a:lnSpc>
              <a:buNone/>
            </a:pPr>
            <a:r>
              <a:rPr lang="en-US" sz="2800" b="1" dirty="0">
                <a:solidFill>
                  <a:srgbClr val="FF726D"/>
                </a:solidFill>
                <a:latin typeface="Dubai Light" pitchFamily="34" charset="-78"/>
                <a:ea typeface="Inconsolata" pitchFamily="34" charset="-122"/>
                <a:cs typeface="Dubai Light" pitchFamily="34" charset="-78"/>
              </a:rPr>
              <a:t>Scalable Solution</a:t>
            </a:r>
            <a:endParaRPr lang="en-US" sz="2800" dirty="0">
              <a:latin typeface="Dubai Light" pitchFamily="34" charset="-78"/>
              <a:cs typeface="Dubai Light" pitchFamily="34" charset="-78"/>
            </a:endParaRPr>
          </a:p>
        </p:txBody>
      </p:sp>
      <p:sp>
        <p:nvSpPr>
          <p:cNvPr id="14" name="Text 8"/>
          <p:cNvSpPr/>
          <p:nvPr/>
        </p:nvSpPr>
        <p:spPr>
          <a:xfrm>
            <a:off x="2098596" y="6153031"/>
            <a:ext cx="8106370" cy="982980"/>
          </a:xfrm>
          <a:prstGeom prst="rect">
            <a:avLst/>
          </a:prstGeom>
          <a:noFill/>
          <a:ln/>
        </p:spPr>
        <p:txBody>
          <a:bodyPr wrap="square" rtlCol="0" anchor="t"/>
          <a:lstStyle/>
          <a:p>
            <a:pPr marL="0" indent="0" algn="l">
              <a:lnSpc>
                <a:spcPts val="2580"/>
              </a:lnSpc>
              <a:buNone/>
            </a:pPr>
            <a:r>
              <a:rPr lang="en-US" sz="2000" dirty="0">
                <a:solidFill>
                  <a:srgbClr val="DAD1E6"/>
                </a:solidFill>
                <a:latin typeface="Dubai Light" pitchFamily="34" charset="-78"/>
                <a:ea typeface="Fira Sans" pitchFamily="34" charset="-122"/>
                <a:cs typeface="Dubai Light" pitchFamily="34" charset="-78"/>
              </a:rPr>
              <a:t>The system's scalable architecture and focus on performance, security, and reliability ensure that the Broker System can accommodate a growing user base and high transaction volumes, making it a comprehensive solution for the financial industry.</a:t>
            </a:r>
            <a:endParaRPr lang="en-US" sz="2000" dirty="0">
              <a:latin typeface="Dubai Light" pitchFamily="34" charset="-78"/>
              <a:cs typeface="Dubai Light" pitchFamily="34" charset="-78"/>
            </a:endParaRPr>
          </a:p>
        </p:txBody>
      </p:sp>
      <p:sp>
        <p:nvSpPr>
          <p:cNvPr id="16" name="Text 7"/>
          <p:cNvSpPr/>
          <p:nvPr/>
        </p:nvSpPr>
        <p:spPr>
          <a:xfrm>
            <a:off x="11483793" y="7670539"/>
            <a:ext cx="2739390" cy="342424"/>
          </a:xfrm>
          <a:prstGeom prst="rect">
            <a:avLst/>
          </a:prstGeom>
          <a:noFill/>
          <a:ln/>
        </p:spPr>
        <p:txBody>
          <a:bodyPr wrap="none" rtlCol="0" anchor="t"/>
          <a:lstStyle/>
          <a:p>
            <a:pPr marL="0" indent="0">
              <a:lnSpc>
                <a:spcPts val="2696"/>
              </a:lnSpc>
              <a:buNone/>
            </a:pPr>
            <a:fld id="{A164F1BD-093E-434A-ACDC-F809A400B6E4}" type="slidenum">
              <a:rPr lang="en-US" sz="3200" b="1" smtClean="0">
                <a:solidFill>
                  <a:srgbClr val="FF726D"/>
                </a:solidFill>
                <a:latin typeface="Dubai Light" pitchFamily="34" charset="-78"/>
                <a:ea typeface="Inconsolata" pitchFamily="34" charset="-122"/>
                <a:cs typeface="Dubai Light" pitchFamily="34" charset="-78"/>
              </a:rPr>
              <a:t>8</a:t>
            </a:fld>
            <a:endParaRPr lang="en-US" sz="3200" dirty="0">
              <a:latin typeface="Dubai Light" pitchFamily="34" charset="-78"/>
              <a:cs typeface="Dubai Light" pitchFamily="34" charset="-78"/>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sp>
        <p:nvSpPr>
          <p:cNvPr id="4" name="Text 2"/>
          <p:cNvSpPr/>
          <p:nvPr/>
        </p:nvSpPr>
        <p:spPr>
          <a:xfrm>
            <a:off x="2037993" y="1154668"/>
            <a:ext cx="5554980" cy="694373"/>
          </a:xfrm>
          <a:prstGeom prst="rect">
            <a:avLst/>
          </a:prstGeom>
          <a:noFill/>
          <a:ln/>
        </p:spPr>
        <p:txBody>
          <a:bodyPr wrap="none" rtlCol="0" anchor="t"/>
          <a:lstStyle/>
          <a:p>
            <a:pPr marL="0" indent="0">
              <a:lnSpc>
                <a:spcPts val="5468"/>
              </a:lnSpc>
              <a:buNone/>
            </a:pPr>
            <a:r>
              <a:rPr lang="en-US" sz="4800" b="1" dirty="0">
                <a:solidFill>
                  <a:srgbClr val="FF726D"/>
                </a:solidFill>
                <a:latin typeface="Dubai Light" pitchFamily="34" charset="-78"/>
                <a:ea typeface="Inconsolata" pitchFamily="34" charset="-122"/>
                <a:cs typeface="Dubai Light" pitchFamily="34" charset="-78"/>
              </a:rPr>
              <a:t>Future Developments</a:t>
            </a:r>
            <a:endParaRPr lang="en-US" sz="4800" dirty="0">
              <a:latin typeface="Dubai Light" pitchFamily="34" charset="-78"/>
              <a:cs typeface="Dubai Light" pitchFamily="34" charset="-78"/>
            </a:endParaRPr>
          </a:p>
        </p:txBody>
      </p:sp>
      <p:sp>
        <p:nvSpPr>
          <p:cNvPr id="5" name="Text 3"/>
          <p:cNvSpPr/>
          <p:nvPr/>
        </p:nvSpPr>
        <p:spPr>
          <a:xfrm>
            <a:off x="2037993" y="2404467"/>
            <a:ext cx="2777490" cy="347186"/>
          </a:xfrm>
          <a:prstGeom prst="rect">
            <a:avLst/>
          </a:prstGeom>
          <a:noFill/>
          <a:ln/>
        </p:spPr>
        <p:txBody>
          <a:bodyPr wrap="none" rtlCol="0" anchor="t"/>
          <a:lstStyle/>
          <a:p>
            <a:pPr marL="0" indent="0">
              <a:lnSpc>
                <a:spcPts val="2734"/>
              </a:lnSpc>
              <a:buNone/>
            </a:pPr>
            <a:r>
              <a:rPr lang="en-US" sz="2800" b="1" dirty="0">
                <a:solidFill>
                  <a:srgbClr val="FF726D"/>
                </a:solidFill>
                <a:latin typeface="Dubai Light" pitchFamily="34" charset="-78"/>
                <a:ea typeface="Inconsolata" pitchFamily="34" charset="-122"/>
                <a:cs typeface="Dubai Light" pitchFamily="34" charset="-78"/>
              </a:rPr>
              <a:t>Mobile Trading</a:t>
            </a:r>
            <a:endParaRPr lang="en-US" sz="2800" dirty="0">
              <a:latin typeface="Dubai Light" pitchFamily="34" charset="-78"/>
              <a:cs typeface="Dubai Light" pitchFamily="34" charset="-78"/>
            </a:endParaRPr>
          </a:p>
        </p:txBody>
      </p:sp>
      <p:sp>
        <p:nvSpPr>
          <p:cNvPr id="6" name="Text 4"/>
          <p:cNvSpPr/>
          <p:nvPr/>
        </p:nvSpPr>
        <p:spPr>
          <a:xfrm>
            <a:off x="2037993" y="2973824"/>
            <a:ext cx="3156347" cy="2487811"/>
          </a:xfrm>
          <a:prstGeom prst="rect">
            <a:avLst/>
          </a:prstGeom>
          <a:noFill/>
          <a:ln/>
        </p:spPr>
        <p:txBody>
          <a:bodyPr wrap="square" rtlCol="0" anchor="t"/>
          <a:lstStyle/>
          <a:p>
            <a:pPr marL="0" indent="0">
              <a:lnSpc>
                <a:spcPts val="2799"/>
              </a:lnSpc>
              <a:buNone/>
            </a:pPr>
            <a:r>
              <a:rPr lang="en-US" sz="2000" dirty="0">
                <a:solidFill>
                  <a:srgbClr val="DAD1E6"/>
                </a:solidFill>
                <a:latin typeface="Dubai Light" pitchFamily="34" charset="-78"/>
                <a:ea typeface="Fira Sans" pitchFamily="34" charset="-122"/>
                <a:cs typeface="Dubai Light" pitchFamily="34" charset="-78"/>
              </a:rPr>
              <a:t>The Broker System plans to introduce a mobile trading platform, allowing users to access the system and execute trades on-the-go, further enhancing the convenience and flexibility of the platform.</a:t>
            </a:r>
            <a:endParaRPr lang="en-US" sz="2000" dirty="0">
              <a:latin typeface="Dubai Light" pitchFamily="34" charset="-78"/>
              <a:cs typeface="Dubai Light" pitchFamily="34" charset="-78"/>
            </a:endParaRPr>
          </a:p>
        </p:txBody>
      </p:sp>
      <p:sp>
        <p:nvSpPr>
          <p:cNvPr id="7" name="Text 5"/>
          <p:cNvSpPr/>
          <p:nvPr/>
        </p:nvSpPr>
        <p:spPr>
          <a:xfrm>
            <a:off x="5743932" y="2404467"/>
            <a:ext cx="3156347" cy="694373"/>
          </a:xfrm>
          <a:prstGeom prst="rect">
            <a:avLst/>
          </a:prstGeom>
          <a:noFill/>
          <a:ln/>
        </p:spPr>
        <p:txBody>
          <a:bodyPr wrap="square" rtlCol="0" anchor="t"/>
          <a:lstStyle/>
          <a:p>
            <a:pPr marL="0" indent="0">
              <a:lnSpc>
                <a:spcPts val="2734"/>
              </a:lnSpc>
              <a:buNone/>
            </a:pPr>
            <a:r>
              <a:rPr lang="en-US" sz="2800" b="1" dirty="0">
                <a:solidFill>
                  <a:srgbClr val="FF726D"/>
                </a:solidFill>
                <a:latin typeface="Dubai Light" pitchFamily="34" charset="-78"/>
                <a:ea typeface="Inconsolata" pitchFamily="34" charset="-122"/>
                <a:cs typeface="Dubai Light" pitchFamily="34" charset="-78"/>
              </a:rPr>
              <a:t>Artificial Intelligence</a:t>
            </a:r>
            <a:endParaRPr lang="en-US" sz="2800" dirty="0">
              <a:latin typeface="Dubai Light" pitchFamily="34" charset="-78"/>
              <a:cs typeface="Dubai Light" pitchFamily="34" charset="-78"/>
            </a:endParaRPr>
          </a:p>
        </p:txBody>
      </p:sp>
      <p:sp>
        <p:nvSpPr>
          <p:cNvPr id="8" name="Text 6"/>
          <p:cNvSpPr/>
          <p:nvPr/>
        </p:nvSpPr>
        <p:spPr>
          <a:xfrm>
            <a:off x="5743932" y="3321010"/>
            <a:ext cx="3156347" cy="3554016"/>
          </a:xfrm>
          <a:prstGeom prst="rect">
            <a:avLst/>
          </a:prstGeom>
          <a:noFill/>
          <a:ln/>
        </p:spPr>
        <p:txBody>
          <a:bodyPr wrap="square" rtlCol="0" anchor="t"/>
          <a:lstStyle/>
          <a:p>
            <a:pPr marL="0" indent="0">
              <a:lnSpc>
                <a:spcPts val="2799"/>
              </a:lnSpc>
              <a:buNone/>
            </a:pPr>
            <a:r>
              <a:rPr lang="en-US" sz="2000" dirty="0">
                <a:solidFill>
                  <a:srgbClr val="DAD1E6"/>
                </a:solidFill>
                <a:latin typeface="Dubai Light" pitchFamily="34" charset="-78"/>
                <a:ea typeface="Fira Sans" pitchFamily="34" charset="-122"/>
                <a:cs typeface="Dubai Light" pitchFamily="34" charset="-78"/>
              </a:rPr>
              <a:t>The incorporation of advanced analytics and machine learning algorithms will enable the Broker System to provide users with personalized investment recommendations and automated trading strategies, empowering them to make more informed and data-driven decisions.</a:t>
            </a:r>
            <a:endParaRPr lang="en-US" sz="2000" dirty="0">
              <a:latin typeface="Dubai Light" pitchFamily="34" charset="-78"/>
              <a:cs typeface="Dubai Light" pitchFamily="34" charset="-78"/>
            </a:endParaRPr>
          </a:p>
        </p:txBody>
      </p:sp>
      <p:sp>
        <p:nvSpPr>
          <p:cNvPr id="9" name="Text 7"/>
          <p:cNvSpPr/>
          <p:nvPr/>
        </p:nvSpPr>
        <p:spPr>
          <a:xfrm>
            <a:off x="9449872" y="2404467"/>
            <a:ext cx="3054191" cy="347186"/>
          </a:xfrm>
          <a:prstGeom prst="rect">
            <a:avLst/>
          </a:prstGeom>
          <a:noFill/>
          <a:ln/>
        </p:spPr>
        <p:txBody>
          <a:bodyPr wrap="none" rtlCol="0" anchor="t"/>
          <a:lstStyle/>
          <a:p>
            <a:pPr marL="0" indent="0">
              <a:lnSpc>
                <a:spcPts val="2734"/>
              </a:lnSpc>
              <a:buNone/>
            </a:pPr>
            <a:r>
              <a:rPr lang="en-US" sz="2800" b="1" dirty="0">
                <a:solidFill>
                  <a:srgbClr val="FF726D"/>
                </a:solidFill>
                <a:latin typeface="Dubai Light" pitchFamily="34" charset="-78"/>
                <a:ea typeface="Inconsolata" pitchFamily="34" charset="-122"/>
                <a:cs typeface="Dubai Light" pitchFamily="34" charset="-78"/>
              </a:rPr>
              <a:t>Blockchain Integration</a:t>
            </a:r>
            <a:endParaRPr lang="en-US" sz="2800" dirty="0">
              <a:latin typeface="Dubai Light" pitchFamily="34" charset="-78"/>
              <a:cs typeface="Dubai Light" pitchFamily="34" charset="-78"/>
            </a:endParaRPr>
          </a:p>
        </p:txBody>
      </p:sp>
      <p:sp>
        <p:nvSpPr>
          <p:cNvPr id="10" name="Text 8"/>
          <p:cNvSpPr/>
          <p:nvPr/>
        </p:nvSpPr>
        <p:spPr>
          <a:xfrm>
            <a:off x="9449872" y="2973824"/>
            <a:ext cx="3156347" cy="2843213"/>
          </a:xfrm>
          <a:prstGeom prst="rect">
            <a:avLst/>
          </a:prstGeom>
          <a:noFill/>
          <a:ln/>
        </p:spPr>
        <p:txBody>
          <a:bodyPr wrap="square" rtlCol="0" anchor="t"/>
          <a:lstStyle/>
          <a:p>
            <a:pPr marL="0" indent="0">
              <a:lnSpc>
                <a:spcPts val="2799"/>
              </a:lnSpc>
              <a:buNone/>
            </a:pPr>
            <a:r>
              <a:rPr lang="en-US" sz="2000" dirty="0">
                <a:solidFill>
                  <a:srgbClr val="DAD1E6"/>
                </a:solidFill>
                <a:latin typeface="Dubai Light" pitchFamily="34" charset="-78"/>
                <a:ea typeface="Fira Sans" pitchFamily="34" charset="-122"/>
                <a:cs typeface="Dubai Light" pitchFamily="34" charset="-78"/>
              </a:rPr>
              <a:t>The Broker System is exploring the integration of blockchain technology to enhance the security and transparency of financial transactions, further solidifying its position as a cutting-edge solution in the evolving fintech landscape.</a:t>
            </a:r>
            <a:endParaRPr lang="en-US" sz="2000" dirty="0">
              <a:latin typeface="Dubai Light" pitchFamily="34" charset="-78"/>
              <a:cs typeface="Dubai Light" pitchFamily="34" charset="-78"/>
            </a:endParaRPr>
          </a:p>
        </p:txBody>
      </p:sp>
      <p:sp>
        <p:nvSpPr>
          <p:cNvPr id="12" name="Text 7"/>
          <p:cNvSpPr/>
          <p:nvPr/>
        </p:nvSpPr>
        <p:spPr>
          <a:xfrm>
            <a:off x="11483793" y="7670539"/>
            <a:ext cx="2739390" cy="342424"/>
          </a:xfrm>
          <a:prstGeom prst="rect">
            <a:avLst/>
          </a:prstGeom>
          <a:noFill/>
          <a:ln/>
        </p:spPr>
        <p:txBody>
          <a:bodyPr wrap="none" rtlCol="0" anchor="t"/>
          <a:lstStyle/>
          <a:p>
            <a:pPr marL="0" indent="0">
              <a:lnSpc>
                <a:spcPts val="2696"/>
              </a:lnSpc>
              <a:buNone/>
            </a:pPr>
            <a:fld id="{A164F1BD-093E-434A-ACDC-F809A400B6E4}" type="slidenum">
              <a:rPr lang="en-US" sz="3200" b="1" smtClean="0">
                <a:solidFill>
                  <a:srgbClr val="FF726D"/>
                </a:solidFill>
                <a:latin typeface="Dubai Light" pitchFamily="34" charset="-78"/>
                <a:ea typeface="Inconsolata" pitchFamily="34" charset="-122"/>
                <a:cs typeface="Dubai Light" pitchFamily="34" charset="-78"/>
              </a:rPr>
              <a:t>9</a:t>
            </a:fld>
            <a:endParaRPr lang="en-US" sz="3200" dirty="0">
              <a:latin typeface="Dubai Light" pitchFamily="34" charset="-78"/>
              <a:cs typeface="Dubai Light" pitchFamily="34" charset="-78"/>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TotalTime>
  <Words>1079</Words>
  <Application>Microsoft Office PowerPoint</Application>
  <PresentationFormat>Custom</PresentationFormat>
  <Paragraphs>97</Paragraphs>
  <Slides>9</Slides>
  <Notes>9</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DELL</cp:lastModifiedBy>
  <cp:revision>4</cp:revision>
  <dcterms:created xsi:type="dcterms:W3CDTF">2024-05-19T21:30:08Z</dcterms:created>
  <dcterms:modified xsi:type="dcterms:W3CDTF">2024-05-19T22:11:37Z</dcterms:modified>
</cp:coreProperties>
</file>