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79" r:id="rId6"/>
    <p:sldId id="262" r:id="rId7"/>
    <p:sldId id="259" r:id="rId8"/>
    <p:sldId id="260" r:id="rId9"/>
    <p:sldId id="264" r:id="rId10"/>
    <p:sldId id="263" r:id="rId11"/>
    <p:sldId id="278" r:id="rId12"/>
    <p:sldId id="265" r:id="rId13"/>
    <p:sldId id="267" r:id="rId14"/>
    <p:sldId id="266" r:id="rId15"/>
    <p:sldId id="268" r:id="rId16"/>
    <p:sldId id="269" r:id="rId17"/>
    <p:sldId id="271" r:id="rId18"/>
    <p:sldId id="270" r:id="rId19"/>
    <p:sldId id="272" r:id="rId20"/>
    <p:sldId id="273" r:id="rId21"/>
    <p:sldId id="275" r:id="rId22"/>
    <p:sldId id="274" r:id="rId23"/>
    <p:sldId id="276" r:id="rId24"/>
    <p:sldId id="277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99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>
      <p:cViewPr varScale="1">
        <p:scale>
          <a:sx n="86" d="100"/>
          <a:sy n="86" d="100"/>
        </p:scale>
        <p:origin x="63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9060-71BD-4C68-A8B1-E83FF2C90DE9}" type="datetimeFigureOut">
              <a:rPr lang="es-MX" smtClean="0"/>
              <a:pPr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FE810-F8C6-4E66-988C-A48C719E5387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place.pmi.org/Pages/ProductDetail.aspx?GMProduct=00101388701&amp;language=es-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place.pmi.org/Pages/ProductDetail.aspx?GMProduct=00101388801&amp;language=es-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place.pmi.org/Pages/ProductDetail.aspx?GMProduct=00101388901&amp;language=es-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etplace.pmi.org/Pages/ProductDetail.aspx?GMProduct=00101095801&amp;language=es-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mericalatina.pmi.org/latam/KnowledgeCenter/~/media/D673013D12D5405B905CFBEA24391B8D.ash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mericalatina.pmi.org/latam/KnowledgeCenter/~/media/89EC0F88D7D3413EB949A08B88DB9768.ashx" TargetMode="External"/><Relationship Id="rId4" Type="http://schemas.openxmlformats.org/officeDocument/2006/relationships/hyperlink" Target="http://americalatina.pmi.org/latam/KnowledgeCenter/~/media/3517B83794A54A7DB206165104B73339.ash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050" dirty="0"/>
              <a:t>relacionados con la administración (gestión) de proyectos:</a:t>
            </a:r>
            <a:endParaRPr lang="es-MX" sz="2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2CB8FCDC-D105-4C09-992D-50BDBBA19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600"/>
              </p:ext>
            </p:extLst>
          </p:nvPr>
        </p:nvGraphicFramePr>
        <p:xfrm>
          <a:off x="740783" y="1700808"/>
          <a:ext cx="7931224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41">
                  <a:extLst>
                    <a:ext uri="{9D8B030D-6E8A-4147-A177-3AD203B41FA5}">
                      <a16:colId xmlns:a16="http://schemas.microsoft.com/office/drawing/2014/main" val="3562302894"/>
                    </a:ext>
                  </a:extLst>
                </a:gridCol>
                <a:gridCol w="2540835">
                  <a:extLst>
                    <a:ext uri="{9D8B030D-6E8A-4147-A177-3AD203B41FA5}">
                      <a16:colId xmlns:a16="http://schemas.microsoft.com/office/drawing/2014/main" val="2013615104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2950334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400" dirty="0"/>
                        <a:t>Nombre de la organización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PMI </a:t>
                      </a:r>
                      <a:r>
                        <a:rPr lang="es-MX" sz="1400" dirty="0"/>
                        <a:t>(Project Management </a:t>
                      </a:r>
                      <a:r>
                        <a:rPr lang="es-MX" sz="1400" dirty="0" err="1"/>
                        <a:t>Institute</a:t>
                      </a:r>
                      <a:r>
                        <a:rPr lang="es-MX" sz="14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PMBOK </a:t>
                      </a:r>
                      <a:r>
                        <a:rPr lang="es-MX" sz="1400" dirty="0"/>
                        <a:t>(Project Management </a:t>
                      </a:r>
                      <a:r>
                        <a:rPr lang="es-MX" sz="1400" dirty="0" err="1"/>
                        <a:t>Body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of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Knowledge</a:t>
                      </a:r>
                      <a:r>
                        <a:rPr lang="es-MX" sz="1400" dirty="0"/>
                        <a:t>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https://www.pmi.org/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5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APM</a:t>
                      </a:r>
                      <a:r>
                        <a:rPr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</a:t>
                      </a:r>
                      <a:r>
                        <a:rPr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MX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Project Management)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PRINCE2</a:t>
                      </a:r>
                      <a:r>
                        <a:rPr lang="es-MX" sz="1400" dirty="0"/>
                        <a:t> ( Project IN </a:t>
                      </a:r>
                      <a:r>
                        <a:rPr lang="es-MX" sz="1400" dirty="0" err="1"/>
                        <a:t>Controlled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Enviroments</a:t>
                      </a:r>
                      <a:r>
                        <a:rPr lang="es-MX" sz="1400" dirty="0"/>
                        <a:t>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https://www.apm.org.uk/about-us/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PMAJ</a:t>
                      </a:r>
                      <a:r>
                        <a:rPr lang="es-MX" sz="1400" dirty="0"/>
                        <a:t> (Project </a:t>
                      </a:r>
                      <a:r>
                        <a:rPr lang="es-MX" sz="1400" dirty="0" err="1"/>
                        <a:t>anagement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Association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of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Japan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P2M</a:t>
                      </a:r>
                      <a:r>
                        <a:rPr lang="es-MX" sz="1400" dirty="0"/>
                        <a:t> (Project &amp; </a:t>
                      </a:r>
                      <a:r>
                        <a:rPr lang="es-MX" sz="1400" dirty="0" err="1"/>
                        <a:t>Program</a:t>
                      </a:r>
                      <a:r>
                        <a:rPr lang="es-MX" sz="1400" dirty="0"/>
                        <a:t> Management </a:t>
                      </a:r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Enterprise </a:t>
                      </a:r>
                      <a:r>
                        <a:rPr lang="es-MX" sz="1400" dirty="0" err="1"/>
                        <a:t>Innovations</a:t>
                      </a:r>
                      <a:r>
                        <a:rPr lang="es-MX" sz="1400" dirty="0"/>
                        <a:t>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https://www.pmaj.or.jp/ENG/p2m/p2m_guide/p2m_guide.html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2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/>
                        <a:t>IPMA</a:t>
                      </a:r>
                      <a:r>
                        <a:rPr lang="es-MX" sz="1400" dirty="0"/>
                        <a:t> (International Project Management </a:t>
                      </a:r>
                      <a:r>
                        <a:rPr lang="es-MX" sz="1400" dirty="0" err="1"/>
                        <a:t>Association</a:t>
                      </a:r>
                      <a:r>
                        <a:rPr lang="es-MX" sz="1400" dirty="0"/>
                        <a:t>)</a:t>
                      </a:r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b="1" dirty="0"/>
                        <a:t>ICB </a:t>
                      </a:r>
                      <a:r>
                        <a:rPr lang="es-MX" sz="1400" b="0" dirty="0"/>
                        <a:t>IPMA </a:t>
                      </a:r>
                      <a:r>
                        <a:rPr lang="es-MX" sz="1400" b="0" dirty="0" err="1"/>
                        <a:t>Competence</a:t>
                      </a:r>
                      <a:r>
                        <a:rPr lang="es-MX" sz="1400" b="0" dirty="0"/>
                        <a:t> </a:t>
                      </a:r>
                      <a:r>
                        <a:rPr lang="es-MX" sz="1400" b="0" dirty="0" err="1"/>
                        <a:t>Baseline</a:t>
                      </a:r>
                      <a:endParaRPr lang="es-MX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https://uv-mdap.com/programa-desarrollado/bloque-7-certificacion-ipma/presentacion-del-bloque-ipma/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0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b="1" dirty="0"/>
                        <a:t>ISO</a:t>
                      </a:r>
                      <a:r>
                        <a:rPr lang="es-MX" sz="1400" dirty="0"/>
                        <a:t> (International </a:t>
                      </a:r>
                      <a:r>
                        <a:rPr lang="es-MX" sz="1400" dirty="0" err="1"/>
                        <a:t>Organization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for</a:t>
                      </a:r>
                      <a:r>
                        <a:rPr lang="es-MX" sz="1400" dirty="0"/>
                        <a:t> </a:t>
                      </a:r>
                      <a:r>
                        <a:rPr lang="es-MX" sz="1400" dirty="0" err="1"/>
                        <a:t>Standardization</a:t>
                      </a:r>
                      <a:r>
                        <a:rPr lang="es-MX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ISO 21500: Guía para la gestión de proyectos</a:t>
                      </a:r>
                      <a:endParaRPr lang="es-MX" sz="1400" dirty="0"/>
                    </a:p>
                    <a:p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https://www.iso.org/search.html?q=21500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475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ISO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1763688" y="4272677"/>
            <a:ext cx="53645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ISO desarrolla normas internacionales. La certificación es realizada por organismos de certificación externos, que son en gran parte privados. Por lo tanto, una empresa u organización no puede ser certificada por ISO.</a:t>
            </a:r>
          </a:p>
          <a:p>
            <a:pPr algn="just"/>
            <a:endParaRPr lang="es-MX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A0B7A-8C8A-4C6F-9039-31480DAF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76" y="2257782"/>
            <a:ext cx="1219200" cy="14573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CB2976-1401-45B2-87A2-207D13FB1876}"/>
              </a:ext>
            </a:extLst>
          </p:cNvPr>
          <p:cNvSpPr txBox="1"/>
          <p:nvPr/>
        </p:nvSpPr>
        <p:spPr>
          <a:xfrm>
            <a:off x="683568" y="213285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ISO (Organización Internacional de Normalización) inició en 1946. </a:t>
            </a:r>
          </a:p>
        </p:txBody>
      </p:sp>
    </p:spTree>
    <p:extLst>
      <p:ext uri="{BB962C8B-B14F-4D97-AF65-F5344CB8AC3E}">
        <p14:creationId xmlns:p14="http://schemas.microsoft.com/office/powerpoint/2010/main" val="272379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ISO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611560" y="2420888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– ISO 9000 - Gestión de la calidad</a:t>
            </a:r>
          </a:p>
          <a:p>
            <a:pPr algn="just"/>
            <a:r>
              <a:rPr lang="es-MX" dirty="0"/>
              <a:t>– ISO 14000 - Gestión ambiental</a:t>
            </a:r>
          </a:p>
          <a:p>
            <a:pPr algn="just"/>
            <a:r>
              <a:rPr lang="es-MX" dirty="0"/>
              <a:t>– ISO 18001 – Gestión de la PRL (OHSAS)</a:t>
            </a:r>
          </a:p>
          <a:p>
            <a:pPr algn="just"/>
            <a:r>
              <a:rPr lang="es-MX" dirty="0"/>
              <a:t>– ISO 31000 - Gestión del riesgo</a:t>
            </a:r>
          </a:p>
          <a:p>
            <a:pPr algn="just"/>
            <a:r>
              <a:rPr lang="es-MX" dirty="0"/>
              <a:t>– ISO 21500- GESTION DE PROYECTOS (Aprobada: Septiembre 2012)</a:t>
            </a:r>
          </a:p>
          <a:p>
            <a:pPr algn="just"/>
            <a:r>
              <a:rPr lang="es-MX" dirty="0"/>
              <a:t>– ISO 27001 - Gestión de seguridad en la información</a:t>
            </a:r>
          </a:p>
          <a:p>
            <a:pPr algn="just"/>
            <a:r>
              <a:rPr lang="es-MX" dirty="0"/>
              <a:t>– ISO 26000 - Responsabilidad social</a:t>
            </a:r>
          </a:p>
          <a:p>
            <a:pPr algn="just"/>
            <a:r>
              <a:rPr lang="es-MX" dirty="0"/>
              <a:t>– ISO 50001 - Gestión de la Energía</a:t>
            </a:r>
          </a:p>
          <a:p>
            <a:pPr algn="just"/>
            <a:r>
              <a:rPr lang="es-MX" dirty="0"/>
              <a:t>– ISO 20000 – Gestión de Servicios TI</a:t>
            </a:r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EA0B7A-8C8A-4C6F-9039-31480DAF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476" y="5140027"/>
            <a:ext cx="1219200" cy="14573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7D5E8B-4734-49A5-8F3A-A394C18D39F1}"/>
              </a:ext>
            </a:extLst>
          </p:cNvPr>
          <p:cNvSpPr txBox="1"/>
          <p:nvPr/>
        </p:nvSpPr>
        <p:spPr>
          <a:xfrm>
            <a:off x="593809" y="17530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Estándares de mayor utilización:</a:t>
            </a:r>
          </a:p>
        </p:txBody>
      </p:sp>
    </p:spTree>
    <p:extLst>
      <p:ext uri="{BB962C8B-B14F-4D97-AF65-F5344CB8AC3E}">
        <p14:creationId xmlns:p14="http://schemas.microsoft.com/office/powerpoint/2010/main" val="378154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ISO 21500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485025" y="1556792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Septiembre 2012, aparece ISO 21500 “Project Management – Guide </a:t>
            </a:r>
            <a:r>
              <a:rPr lang="es-ES" dirty="0" err="1"/>
              <a:t>to</a:t>
            </a:r>
            <a:r>
              <a:rPr lang="es-ES" dirty="0"/>
              <a:t> Project </a:t>
            </a:r>
          </a:p>
          <a:p>
            <a:pPr algn="just"/>
            <a:r>
              <a:rPr lang="es-ES" dirty="0"/>
              <a:t>Management”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Consta de 39 procesos directivos se reducen a la definición y relación entre procesos de entrada y salida con su documentación correspondiente, pero no desarrolla las herramientas y técnicas aplicables a cada proceso. Por eso, constituye una norma de principios y directrices como competencias </a:t>
            </a:r>
          </a:p>
          <a:p>
            <a:pPr algn="just"/>
            <a:r>
              <a:rPr lang="es-MX" dirty="0"/>
              <a:t>de Gestión y Dirección de Proyectos, y no entra en los requisitos y exigencias sobre herramientas y técnicas a emplear para realizar cada proceso.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Esto hace que inicialmente, sea una norma no certificable, pues al no explicitar requisitos y exigencias sobre los procesos, no se dispone de criterios explícitos para auditar su aplicación metodológica. 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842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ISO 21500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485025" y="1556792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Asociaciones como el Project Management </a:t>
            </a:r>
            <a:r>
              <a:rPr lang="es-MX" dirty="0" err="1"/>
              <a:t>Institute</a:t>
            </a:r>
            <a:r>
              <a:rPr lang="es-MX" dirty="0"/>
              <a:t> (PMI®), la Office of </a:t>
            </a:r>
            <a:r>
              <a:rPr lang="es-MX" dirty="0" err="1"/>
              <a:t>Government</a:t>
            </a:r>
            <a:r>
              <a:rPr lang="es-MX" dirty="0"/>
              <a:t> Commerce (OGC), la International Project Management </a:t>
            </a:r>
            <a:r>
              <a:rPr lang="es-MX" dirty="0" err="1"/>
              <a:t>Association</a:t>
            </a:r>
            <a:r>
              <a:rPr lang="es-MX" dirty="0"/>
              <a:t> (IPMA) y otras, han aportado sus respectivos estándares como el </a:t>
            </a:r>
            <a:r>
              <a:rPr lang="es-MX" dirty="0" err="1"/>
              <a:t>PMBoK</a:t>
            </a:r>
            <a:r>
              <a:rPr lang="es-MX" dirty="0"/>
              <a:t>® Guide, </a:t>
            </a:r>
            <a:r>
              <a:rPr lang="es-MX" dirty="0" err="1"/>
              <a:t>Fourth</a:t>
            </a:r>
            <a:r>
              <a:rPr lang="es-MX" dirty="0"/>
              <a:t> </a:t>
            </a:r>
            <a:r>
              <a:rPr lang="es-MX" dirty="0" err="1"/>
              <a:t>Edition</a:t>
            </a:r>
            <a:r>
              <a:rPr lang="es-MX" dirty="0"/>
              <a:t> (A Guide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Project Management </a:t>
            </a:r>
            <a:r>
              <a:rPr lang="es-MX" dirty="0" err="1"/>
              <a:t>Body</a:t>
            </a:r>
            <a:r>
              <a:rPr lang="es-MX" dirty="0"/>
              <a:t> of </a:t>
            </a:r>
            <a:r>
              <a:rPr lang="es-MX" dirty="0" err="1"/>
              <a:t>Knowledge</a:t>
            </a:r>
            <a:r>
              <a:rPr lang="es-MX" dirty="0"/>
              <a:t>), PRINCE2 (</a:t>
            </a:r>
            <a:r>
              <a:rPr lang="es-MX" dirty="0" err="1"/>
              <a:t>PRojects</a:t>
            </a:r>
            <a:r>
              <a:rPr lang="es-MX" dirty="0"/>
              <a:t> IN </a:t>
            </a:r>
            <a:r>
              <a:rPr lang="es-MX" dirty="0" err="1"/>
              <a:t>Controlled</a:t>
            </a:r>
            <a:r>
              <a:rPr lang="es-MX" dirty="0"/>
              <a:t> </a:t>
            </a:r>
            <a:r>
              <a:rPr lang="es-MX" dirty="0" err="1"/>
              <a:t>Environments</a:t>
            </a:r>
            <a:r>
              <a:rPr lang="es-MX" dirty="0"/>
              <a:t>), ICB 3.0 (IPMA </a:t>
            </a:r>
            <a:r>
              <a:rPr lang="es-MX" dirty="0" err="1"/>
              <a:t>Competence</a:t>
            </a:r>
            <a:r>
              <a:rPr lang="es-MX" dirty="0"/>
              <a:t> </a:t>
            </a:r>
            <a:r>
              <a:rPr lang="es-MX" dirty="0" err="1"/>
              <a:t>Baseline</a:t>
            </a:r>
            <a:r>
              <a:rPr lang="es-MX" dirty="0"/>
              <a:t> 3.0), para desarrollar a través de la International </a:t>
            </a:r>
            <a:r>
              <a:rPr lang="es-MX" dirty="0" err="1"/>
              <a:t>Organization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Standardization</a:t>
            </a:r>
            <a:r>
              <a:rPr lang="es-MX" dirty="0"/>
              <a:t> (ISO) una norma que unifique los conceptos y procesos de la Gestión de Proyectos, denominándose ISO 21500 Project Management.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 ISO 21500 Project Management constituye una guía en cuanto a principios y directrices a aplicar en los proyectos, y que sirva de referencia para </a:t>
            </a:r>
            <a:r>
              <a:rPr lang="es-MX" dirty="0" err="1"/>
              <a:t>procedimentar</a:t>
            </a:r>
            <a:r>
              <a:rPr lang="es-MX" dirty="0"/>
              <a:t> sistemas de gestión de proyectos dentro de la estructura funcional de las organizaciones. En particular, en </a:t>
            </a:r>
            <a:r>
              <a:rPr lang="es-MX" dirty="0" err="1"/>
              <a:t>PMBoK</a:t>
            </a:r>
            <a:r>
              <a:rPr lang="es-MX" dirty="0"/>
              <a:t>® del PMI es norma ANSI en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85003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6" y="1772816"/>
            <a:ext cx="7461917" cy="4560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3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Parámetros principales en la gestión de proyectos</a:t>
            </a:r>
            <a:br>
              <a:rPr lang="es-MX" sz="2400" dirty="0"/>
            </a:b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83568" y="1720840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los tres parámetros principales que definen un proyecto software a lo largo de su ciclo de vida:</a:t>
            </a:r>
          </a:p>
          <a:p>
            <a:pPr lvl="0" algn="just"/>
            <a:r>
              <a:rPr lang="es-MX" dirty="0"/>
              <a:t>1. La funcionalidad que el sistema en construcción ha de proporcionar.</a:t>
            </a:r>
          </a:p>
          <a:p>
            <a:pPr lvl="0" algn="just"/>
            <a:r>
              <a:rPr lang="es-MX" dirty="0"/>
              <a:t>2. El plazo en que se debe desarrollar.</a:t>
            </a:r>
          </a:p>
          <a:p>
            <a:pPr lvl="0" algn="just"/>
            <a:r>
              <a:rPr lang="es-MX" dirty="0"/>
              <a:t>3. Los recursos de los que se dispone para ello (económicos, humanos, herramientas, métodos, etc.).</a:t>
            </a:r>
          </a:p>
          <a:p>
            <a:pPr lvl="0" algn="just"/>
            <a:endParaRPr lang="es-MX" dirty="0"/>
          </a:p>
          <a:p>
            <a:pPr algn="just"/>
            <a:r>
              <a:rPr lang="es-MX" dirty="0"/>
              <a:t>Estos parámetros influyen unos en otros de manera importante.</a:t>
            </a:r>
          </a:p>
        </p:txBody>
      </p:sp>
      <p:sp>
        <p:nvSpPr>
          <p:cNvPr id="8" name="2 Cuadro de texto"/>
          <p:cNvSpPr txBox="1"/>
          <p:nvPr/>
        </p:nvSpPr>
        <p:spPr>
          <a:xfrm>
            <a:off x="5730240" y="4411683"/>
            <a:ext cx="2316480" cy="196342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Funcionalidad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 dirty="0">
                <a:effectLst/>
                <a:ea typeface="Calibri"/>
                <a:cs typeface="Times New Roman"/>
              </a:rPr>
              <a:t>Costos                           Plazos</a:t>
            </a:r>
          </a:p>
        </p:txBody>
      </p:sp>
      <p:sp>
        <p:nvSpPr>
          <p:cNvPr id="9" name="3 Triángulo isósceles"/>
          <p:cNvSpPr/>
          <p:nvPr/>
        </p:nvSpPr>
        <p:spPr>
          <a:xfrm>
            <a:off x="6078220" y="4646633"/>
            <a:ext cx="1530985" cy="12674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100">
                <a:solidFill>
                  <a:srgbClr val="000000"/>
                </a:solidFill>
                <a:effectLst/>
                <a:ea typeface="Calibri"/>
                <a:cs typeface="Times New Roman"/>
              </a:rPr>
              <a:t>Calidad</a:t>
            </a:r>
            <a:endParaRPr lang="es-MX" sz="1100">
              <a:effectLst/>
              <a:ea typeface="Calibri"/>
              <a:cs typeface="Times New Roman"/>
            </a:endParaRPr>
          </a:p>
        </p:txBody>
      </p:sp>
      <p:cxnSp>
        <p:nvCxnSpPr>
          <p:cNvPr id="10" name="4 Conector recto"/>
          <p:cNvCxnSpPr/>
          <p:nvPr/>
        </p:nvCxnSpPr>
        <p:spPr>
          <a:xfrm flipV="1">
            <a:off x="6078220" y="5580718"/>
            <a:ext cx="616585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5 Conector recto"/>
          <p:cNvCxnSpPr/>
          <p:nvPr/>
        </p:nvCxnSpPr>
        <p:spPr>
          <a:xfrm>
            <a:off x="6852285" y="4646633"/>
            <a:ext cx="10795" cy="81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6 Conector recto"/>
          <p:cNvCxnSpPr/>
          <p:nvPr/>
        </p:nvCxnSpPr>
        <p:spPr>
          <a:xfrm flipH="1" flipV="1">
            <a:off x="7014845" y="5580718"/>
            <a:ext cx="593725" cy="33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5904148" y="6372036"/>
            <a:ext cx="2196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Triángulo mágico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07853" y="438885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/>
              <a:t>Si como lo indica </a:t>
            </a:r>
            <a:r>
              <a:rPr lang="es-MX" dirty="0" err="1"/>
              <a:t>DeMarco</a:t>
            </a:r>
            <a:r>
              <a:rPr lang="es-MX" dirty="0"/>
              <a:t> &lt;&lt;No puede controlarse lo que no se puede medir&gt;&gt;, parece evidente que para llevar a cabo la gestión de proyectos, la organización debe establecer un conjunto de procesos de medición. </a:t>
            </a:r>
          </a:p>
        </p:txBody>
      </p:sp>
    </p:spTree>
    <p:extLst>
      <p:ext uri="{BB962C8B-B14F-4D97-AF65-F5344CB8AC3E}">
        <p14:creationId xmlns:p14="http://schemas.microsoft.com/office/powerpoint/2010/main" val="2946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Procesos en la gestión de proyectos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501658" y="1874441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gestión de proyectos según el PMBOK es la aplicación de conocimiento, habilidades, herramientas y técnicas a las actividades de un proyecto para cumplir los requisitos del mismo.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34260" y="3212976"/>
            <a:ext cx="81369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En los más importantes guías de referencia y estándares (el estándar IEEE/EIA 12207, las guías SWEBOK y PMBOK), la gestión de proyectos se lleva a cabo a través de los siguientes procesos:</a:t>
            </a:r>
          </a:p>
          <a:p>
            <a:pPr algn="just"/>
            <a:endParaRPr lang="es-MX" dirty="0"/>
          </a:p>
          <a:p>
            <a:pPr lvl="0" algn="just"/>
            <a:r>
              <a:rPr lang="es-MX" b="1" dirty="0"/>
              <a:t>1. Iniciación y alcance del proyecto</a:t>
            </a:r>
            <a:r>
              <a:rPr lang="es-MX" dirty="0"/>
              <a:t>. </a:t>
            </a:r>
          </a:p>
          <a:p>
            <a:pPr algn="just"/>
            <a:r>
              <a:rPr lang="es-MX" b="1" dirty="0"/>
              <a:t>2. Planificación del proyecto.</a:t>
            </a:r>
            <a:r>
              <a:rPr lang="es-MX" dirty="0"/>
              <a:t> </a:t>
            </a:r>
            <a:endParaRPr lang="es-MX" b="1" dirty="0"/>
          </a:p>
          <a:p>
            <a:pPr lvl="0" algn="just"/>
            <a:r>
              <a:rPr lang="es-MX" b="1" dirty="0"/>
              <a:t>3. Seguimiento del proyecto.</a:t>
            </a:r>
            <a:r>
              <a:rPr lang="es-MX" dirty="0"/>
              <a:t> </a:t>
            </a:r>
          </a:p>
          <a:p>
            <a:pPr lvl="0" algn="just"/>
            <a:r>
              <a:rPr lang="es-MX" b="1" dirty="0"/>
              <a:t>4. Revisión y evaluación del proyecto.</a:t>
            </a:r>
            <a:r>
              <a:rPr lang="es-MX" dirty="0"/>
              <a:t> </a:t>
            </a:r>
          </a:p>
          <a:p>
            <a:pPr lvl="0" algn="just"/>
            <a:r>
              <a:rPr lang="es-MX" b="1" dirty="0"/>
              <a:t>5. Cierre del proyecto.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20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Procesos en la gestión de proyectos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467544" y="1844824"/>
            <a:ext cx="8136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dirty="0"/>
              <a:t>1. </a:t>
            </a:r>
            <a:r>
              <a:rPr lang="es-MX" b="1" dirty="0"/>
              <a:t>Iniciación y alcance del proyecto</a:t>
            </a:r>
            <a:r>
              <a:rPr lang="es-MX" dirty="0"/>
              <a:t>. Incluye todas las actividades necesarias para decidir si el proyecto debe llevarse a cabo. Estas actividades incluyen la determinación y alcance de los objetivos, los estudios de viabilidad del proyecto y la revisión e inspección de los requisitos.</a:t>
            </a:r>
          </a:p>
          <a:p>
            <a:pPr marL="342900" lvl="0" indent="-342900" algn="just">
              <a:buAutoNum type="arabicPeriod"/>
            </a:pPr>
            <a:endParaRPr lang="es-MX" dirty="0"/>
          </a:p>
        </p:txBody>
      </p:sp>
      <p:sp>
        <p:nvSpPr>
          <p:cNvPr id="2" name="1 Rectángulo"/>
          <p:cNvSpPr/>
          <p:nvPr/>
        </p:nvSpPr>
        <p:spPr>
          <a:xfrm>
            <a:off x="483956" y="3717032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2. Planificación del proyecto.</a:t>
            </a:r>
            <a:r>
              <a:rPr lang="es-MX" dirty="0"/>
              <a:t> Incluyen las actividades de preparación del proyecto tales como la planificación del proceso, donde se decide el ciclo de vida y las herramientas a utilizar, la determinación de entregables, la estimación de costos, plazos y esfuerzo, la asignación de recursos a actividades, la planificación de la gestión de riesgos y la gestión de la calidad.</a:t>
            </a:r>
          </a:p>
        </p:txBody>
      </p:sp>
    </p:spTree>
    <p:extLst>
      <p:ext uri="{BB962C8B-B14F-4D97-AF65-F5344CB8AC3E}">
        <p14:creationId xmlns:p14="http://schemas.microsoft.com/office/powerpoint/2010/main" val="35217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Procesos en la gestión de proyectos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467544" y="1484784"/>
            <a:ext cx="81369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MX" b="1" dirty="0"/>
          </a:p>
          <a:p>
            <a:pPr lvl="0" algn="just"/>
            <a:r>
              <a:rPr lang="es-MX" b="1" dirty="0"/>
              <a:t>3. Seguimiento del proyecto.</a:t>
            </a:r>
            <a:r>
              <a:rPr lang="es-MX" dirty="0"/>
              <a:t> Una vez que el proyecto está en marcha resulta necesario un constante control del mismo que permitirá llevar a cabo acciones correctivas si la planificación y el actual curso del proyecto divergen. Otras tareas del seguimiento son el mantener alta la moral del equipo, y dependiendo del proyecto, mantener a la dirección de la organización informada del progreso.</a:t>
            </a:r>
          </a:p>
          <a:p>
            <a:pPr lvl="0" algn="just"/>
            <a:endParaRPr lang="es-MX" dirty="0"/>
          </a:p>
          <a:p>
            <a:pPr lvl="0" algn="just"/>
            <a:r>
              <a:rPr lang="es-MX" b="1" dirty="0"/>
              <a:t>4. Revisión y evaluación del proyecto.</a:t>
            </a:r>
            <a:r>
              <a:rPr lang="es-MX" dirty="0"/>
              <a:t> Es importante revisar si los requisitos han sido satisfechos, así como la eficiencia y eficacia con la que se ha llevado a cabo el proyecto.</a:t>
            </a:r>
          </a:p>
          <a:p>
            <a:pPr lvl="0" algn="just"/>
            <a:endParaRPr lang="es-MX" dirty="0"/>
          </a:p>
          <a:p>
            <a:pPr lvl="0" algn="just"/>
            <a:r>
              <a:rPr lang="es-MX" b="1" dirty="0"/>
              <a:t>5. Cierre del proyecto.</a:t>
            </a:r>
            <a:r>
              <a:rPr lang="es-MX" dirty="0"/>
              <a:t> Análisis post-mortem del proyecto, donde se aprende de los errores y se analizan posibles mejoras de cara a futuros proyectos.</a:t>
            </a:r>
          </a:p>
        </p:txBody>
      </p:sp>
    </p:spTree>
    <p:extLst>
      <p:ext uri="{BB962C8B-B14F-4D97-AF65-F5344CB8AC3E}">
        <p14:creationId xmlns:p14="http://schemas.microsoft.com/office/powerpoint/2010/main" val="84441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Fundamentos del PMI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467544" y="1484784"/>
            <a:ext cx="81369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s-MX" b="1" dirty="0"/>
          </a:p>
          <a:p>
            <a:pPr lvl="0" algn="just"/>
            <a:r>
              <a:rPr lang="es-MX" dirty="0"/>
              <a:t>La librería de estándares globales del PMI se agrupan en </a:t>
            </a:r>
            <a:r>
              <a:rPr lang="es-MX" b="1" dirty="0"/>
              <a:t>estándares de fundamentos</a:t>
            </a:r>
            <a:r>
              <a:rPr lang="es-MX" dirty="0"/>
              <a:t>, </a:t>
            </a:r>
            <a:r>
              <a:rPr lang="es-MX" b="1" dirty="0"/>
              <a:t>estándares de práctica y marcos de referencia, y en extensiones a los estándares.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81153" y="2893000"/>
            <a:ext cx="806489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Estándares de Fundamentos</a:t>
            </a:r>
          </a:p>
          <a:p>
            <a:endParaRPr lang="es-MX" dirty="0"/>
          </a:p>
          <a:p>
            <a:r>
              <a:rPr lang="es-MX" dirty="0"/>
              <a:t>Estos estándares proveen los fundamentos del conocimiento de la dirección de proyectos y representan las cuatro áreas de la profesión: </a:t>
            </a:r>
          </a:p>
          <a:p>
            <a:endParaRPr lang="es-MX" dirty="0"/>
          </a:p>
          <a:p>
            <a:r>
              <a:rPr lang="es-MX" dirty="0"/>
              <a:t>1. El enfoque a la dirección de proyectos</a:t>
            </a:r>
          </a:p>
          <a:p>
            <a:r>
              <a:rPr lang="es-MX" dirty="0"/>
              <a:t>2. Programas, </a:t>
            </a:r>
          </a:p>
          <a:p>
            <a:r>
              <a:rPr lang="es-MX" dirty="0"/>
              <a:t>3. Portafolios y </a:t>
            </a:r>
          </a:p>
          <a:p>
            <a:r>
              <a:rPr lang="es-MX" dirty="0"/>
              <a:t>4. Organizacional. </a:t>
            </a:r>
          </a:p>
          <a:p>
            <a:endParaRPr lang="es-MX" dirty="0"/>
          </a:p>
          <a:p>
            <a:r>
              <a:rPr lang="es-MX" dirty="0"/>
              <a:t>Ellos son el fundamento sobre el cual se construyen los estándares de práctica y las extensiones específicas para distintas industrias.</a:t>
            </a:r>
          </a:p>
        </p:txBody>
      </p:sp>
    </p:spTree>
    <p:extLst>
      <p:ext uri="{BB962C8B-B14F-4D97-AF65-F5344CB8AC3E}">
        <p14:creationId xmlns:p14="http://schemas.microsoft.com/office/powerpoint/2010/main" val="74096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PMI  PMBOK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647564" y="2924944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Publicó en 1987 la primera edición del PMBOK, Actualmente se utiliza la sexta edición</a:t>
            </a:r>
          </a:p>
          <a:p>
            <a:pPr algn="just"/>
            <a:endParaRPr lang="es-ES" dirty="0"/>
          </a:p>
          <a:p>
            <a:pPr algn="just"/>
            <a:r>
              <a:rPr lang="es-MX" dirty="0"/>
              <a:t>Provee guías y estándares para la dirección de proyectos para diferentes propósitos: </a:t>
            </a:r>
          </a:p>
          <a:p>
            <a:pPr algn="just"/>
            <a:endParaRPr lang="es-MX" dirty="0"/>
          </a:p>
          <a:p>
            <a:pPr marL="342900" indent="-342900" algn="just">
              <a:buAutoNum type="arabicParenR"/>
            </a:pPr>
            <a:r>
              <a:rPr lang="es-MX" dirty="0"/>
              <a:t>Brindar conocimiento y prácticas para la dirección de proyectos individuales (Proyectos), </a:t>
            </a:r>
          </a:p>
          <a:p>
            <a:pPr marL="342900" indent="-342900" algn="just">
              <a:buAutoNum type="arabicParenR"/>
            </a:pPr>
            <a:r>
              <a:rPr lang="es-MX" dirty="0"/>
              <a:t>Brindar conocimiento y prácticas para la dirección de proyectos empresariales (Organizaciones), y </a:t>
            </a:r>
          </a:p>
          <a:p>
            <a:pPr marL="342900" indent="-342900" algn="just">
              <a:buAutoNum type="arabicParenR"/>
            </a:pPr>
            <a:r>
              <a:rPr lang="es-MX" dirty="0"/>
              <a:t>El desarrollo, evaluación y certificación de personas (Personas).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FD133F-7E39-48C4-B08E-B7A3C3BE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4" y="1616161"/>
            <a:ext cx="3143250" cy="9429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D137EA-4808-40E4-A580-0D88850033E7}"/>
              </a:ext>
            </a:extLst>
          </p:cNvPr>
          <p:cNvSpPr txBox="1"/>
          <p:nvPr/>
        </p:nvSpPr>
        <p:spPr>
          <a:xfrm>
            <a:off x="4114800" y="177281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/>
              <a:t>El PMI fundado en 1969 en Estados Unidos</a:t>
            </a:r>
          </a:p>
          <a:p>
            <a:pPr algn="r"/>
            <a:endParaRPr lang="es-ES" dirty="0"/>
          </a:p>
          <a:p>
            <a:pPr algn="r"/>
            <a:r>
              <a:rPr lang="es-ES" dirty="0"/>
              <a:t>Reconocido a nivel mundial</a:t>
            </a:r>
          </a:p>
        </p:txBody>
      </p:sp>
    </p:spTree>
    <p:extLst>
      <p:ext uri="{BB962C8B-B14F-4D97-AF65-F5344CB8AC3E}">
        <p14:creationId xmlns:p14="http://schemas.microsoft.com/office/powerpoint/2010/main" val="24592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Estándares de fundamentos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467544" y="1582341"/>
            <a:ext cx="59395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u="sng" dirty="0">
                <a:hlinkClick r:id="rId3"/>
              </a:rPr>
              <a:t>Guía de los Fundamentos para la Dirección de Proyectos (</a:t>
            </a:r>
            <a:r>
              <a:rPr lang="es-MX" b="1" i="1" u="sng" dirty="0">
                <a:hlinkClick r:id="rId3"/>
              </a:rPr>
              <a:t>Guía del PMBOK</a:t>
            </a:r>
            <a:r>
              <a:rPr lang="es-MX" b="1" i="1" u="sng" baseline="30000" dirty="0">
                <a:hlinkClick r:id="rId3"/>
              </a:rPr>
              <a:t>®</a:t>
            </a:r>
            <a:r>
              <a:rPr lang="es-MX" b="1" u="sng" dirty="0">
                <a:hlinkClick r:id="rId3"/>
              </a:rPr>
              <a:t>) - Quinta Edición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 </a:t>
            </a:r>
            <a:r>
              <a:rPr lang="es-MX" i="1" dirty="0"/>
              <a:t>Guía del PMBOK</a:t>
            </a:r>
            <a:r>
              <a:rPr lang="es-MX" i="1" baseline="30000" dirty="0"/>
              <a:t>®</a:t>
            </a:r>
            <a:r>
              <a:rPr lang="es-MX" dirty="0"/>
              <a:t>— Quinta Edición. Este estándar contiene las prácticas fundamentales que deben tener todos los directores de proyectos para lograr altos niveles de excelencia en los proyectos. El mismo es reconocido internacionalmente y le da a los directores de proyectos las herramientas esenciales para realizar la dirección de proyectos y entregar resultados a las organizaciones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444663"/>
            <a:ext cx="20859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Estándares de fundamentos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87736" y="1912764"/>
            <a:ext cx="5452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hlinkClick r:id="rId3"/>
              </a:rPr>
              <a:t>El Estándar para la Dirección de Programas — Tercera Edición</a:t>
            </a:r>
            <a:endParaRPr lang="es-MX" b="1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Ayuda a los directores de programas a encontrar las mejores formas de lograr sus metas y de conducir al éxito de la organización. Tiene la habilidad de ayudar a evaluar una variedad de factores que vinculan a los proyectos bajo un programa y a brindar la mejor asignación de recursos entre dichos proyectos. Este estándar es una herramienta muy valiosa para los directores de programas, proyectos, portafolios y similar, así como para los interesados del proyecto y los gerentes </a:t>
            </a:r>
            <a:r>
              <a:rPr lang="es-MX" dirty="0" err="1"/>
              <a:t>senior</a:t>
            </a:r>
            <a:r>
              <a:rPr lang="es-MX" dirty="0"/>
              <a:t>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98" y="4191265"/>
            <a:ext cx="2448272" cy="22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766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Estándares de fundamentos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611561" y="1542825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hlinkClick r:id="rId3"/>
              </a:rPr>
              <a:t>El Estándar para la Dirección de Portfolios— Tercera Edición</a:t>
            </a:r>
            <a:endParaRPr lang="es-MX" b="1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Ofrece la información más actualizada referente a las prácticas aceptadas en la dirección de portafolios. Este estándar es una referencia fundamental para cualquiera que esté interesado en gestionar un portafolio de proyectos y programas.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15430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11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Estándares de fundamentos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611559" y="1628800"/>
            <a:ext cx="77048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hlinkClick r:id="rId3"/>
              </a:rPr>
              <a:t>Modelo de Madurez de la Dirección de Proyectos Organizacional (OPM3</a:t>
            </a:r>
            <a:r>
              <a:rPr lang="es-MX" b="1" baseline="30000" dirty="0">
                <a:hlinkClick r:id="rId3"/>
              </a:rPr>
              <a:t>®</a:t>
            </a:r>
            <a:r>
              <a:rPr lang="es-MX" b="1" dirty="0">
                <a:hlinkClick r:id="rId3"/>
              </a:rPr>
              <a:t>) — Segunda Edición</a:t>
            </a:r>
            <a:endParaRPr lang="es-MX" b="1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Las organizaciones pueden beneficiarse al lograr madurar en su dirección de proyectos a nivel organizacional. Ello sucede cuando los proyectos no son ejecutados en forma aleatoria sino que derivan de la estrategia del negocio y sustentan las metas del mismo. OPM3</a:t>
            </a:r>
            <a:r>
              <a:rPr lang="es-MX" baseline="30000" dirty="0"/>
              <a:t>®</a:t>
            </a:r>
            <a:r>
              <a:rPr lang="es-MX" dirty="0"/>
              <a:t> provee las herramientas que las organizaciones necesitan para medir su madurez contra un conjunto exhaustivo de mejores prácticas organizacionales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24" y="4081140"/>
            <a:ext cx="2232248" cy="26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60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Estándares de fundamentos</a:t>
            </a:r>
            <a:endParaRPr lang="es-MX" sz="1400" dirty="0"/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2" name="1 Rectángulo"/>
          <p:cNvSpPr/>
          <p:nvPr/>
        </p:nvSpPr>
        <p:spPr>
          <a:xfrm>
            <a:off x="1087551" y="4041938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3"/>
              </a:rPr>
              <a:t>http://americalatina.pmi.org/latam/KnowledgeCenter/~/media/D673013D12D5405B905CFBEA24391B8D.ashx</a:t>
            </a:r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473371" y="1628800"/>
            <a:ext cx="349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Casos de estudio de América Latina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87551" y="2718212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4"/>
              </a:rPr>
              <a:t>http://americalatina.pmi.org/latam/KnowledgeCenter/~/media/3517B83794A54A7DB206165104B73339.ashx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539552" y="234888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Chile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539552" y="3501008"/>
            <a:ext cx="86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México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087551" y="544522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hlinkClick r:id="rId5"/>
              </a:rPr>
              <a:t>http://americalatina.pmi.org/latam/KnowledgeCenter/~/media/89EC0F88D7D3413EB949A08B88DB9768.ashx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539552" y="4869160"/>
            <a:ext cx="1146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Venezuela</a:t>
            </a:r>
          </a:p>
        </p:txBody>
      </p:sp>
    </p:spTree>
    <p:extLst>
      <p:ext uri="{BB962C8B-B14F-4D97-AF65-F5344CB8AC3E}">
        <p14:creationId xmlns:p14="http://schemas.microsoft.com/office/powerpoint/2010/main" val="26839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PMI  PMBOK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611560" y="2276872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PMBOK es un estándar reconocido ampliamente IEEE </a:t>
            </a:r>
            <a:r>
              <a:rPr lang="es-MX" dirty="0" err="1"/>
              <a:t>std</a:t>
            </a:r>
            <a:r>
              <a:rPr lang="es-MX" dirty="0"/>
              <a:t>  1490:2003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Reconoce 5 grupos de procesos básicos y 9 áreas de conocimiento comunes a casi todos los proyectos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procesos son descritos en términos de: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Entradas (documentos, planos, diseños,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pPr algn="just"/>
            <a:r>
              <a:rPr lang="es-MX" dirty="0"/>
              <a:t>Herramientas y técnicas (mecanismos aplicados a las entradas)</a:t>
            </a:r>
          </a:p>
          <a:p>
            <a:pPr algn="just"/>
            <a:r>
              <a:rPr lang="es-MX" dirty="0"/>
              <a:t>Salidas (documentos, productos,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F2E3BFC-89DA-4A02-810D-C3C5C2D0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94" y="1556792"/>
            <a:ext cx="1711337" cy="399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75646D-CA84-4D24-ACC7-73D343BEC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853335"/>
            <a:ext cx="4283968" cy="3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PRINCE2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810310" y="4257789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 utiliza y es reconocido principalmente en Europa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Inicialmente solo se enfocaba en la administración de proyectos </a:t>
            </a:r>
            <a:r>
              <a:rPr lang="es-ES" dirty="0" err="1"/>
              <a:t>TIC´s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 su versión Prince2:2009 </a:t>
            </a:r>
            <a:r>
              <a:rPr lang="es-ES" dirty="0" err="1"/>
              <a:t>refresh</a:t>
            </a:r>
            <a:r>
              <a:rPr lang="es-ES" dirty="0"/>
              <a:t>  administra todo tipo de proyectos </a:t>
            </a:r>
          </a:p>
          <a:p>
            <a:pPr algn="just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0F18C1-EE37-49FE-A057-620F0118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16236"/>
            <a:ext cx="2160240" cy="8446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CDD119-4FE5-4343-8A3B-655374D518C9}"/>
              </a:ext>
            </a:extLst>
          </p:cNvPr>
          <p:cNvSpPr txBox="1"/>
          <p:nvPr/>
        </p:nvSpPr>
        <p:spPr>
          <a:xfrm>
            <a:off x="4114800" y="153963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PRINCE 2 inició su aplicación en el Reino Unido.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29E4A48-B8B8-40C7-8E7D-B57E5C2C4E18}"/>
              </a:ext>
            </a:extLst>
          </p:cNvPr>
          <p:cNvSpPr txBox="1"/>
          <p:nvPr/>
        </p:nvSpPr>
        <p:spPr>
          <a:xfrm>
            <a:off x="810310" y="2892951"/>
            <a:ext cx="784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PRINCE fue desarrollado por la CCTA (Central </a:t>
            </a:r>
            <a:r>
              <a:rPr lang="es-MX" dirty="0" err="1"/>
              <a:t>Computer</a:t>
            </a:r>
            <a:r>
              <a:rPr lang="es-MX" dirty="0"/>
              <a:t> and </a:t>
            </a:r>
            <a:r>
              <a:rPr lang="es-MX" dirty="0" err="1"/>
              <a:t>Telecommunications</a:t>
            </a:r>
            <a:r>
              <a:rPr lang="es-MX" dirty="0"/>
              <a:t> </a:t>
            </a:r>
          </a:p>
          <a:p>
            <a:pPr algn="just"/>
            <a:r>
              <a:rPr lang="es-MX" dirty="0"/>
              <a:t>Agency: Agencia Central de Informática y Telecomunicaciones) después renombrada como la OGC (Office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Government</a:t>
            </a:r>
            <a:r>
              <a:rPr lang="es-MX" dirty="0"/>
              <a:t> Commerce: Oficina Gubernamental de Comercio)</a:t>
            </a:r>
          </a:p>
        </p:txBody>
      </p:sp>
    </p:spTree>
    <p:extLst>
      <p:ext uri="{BB962C8B-B14F-4D97-AF65-F5344CB8AC3E}">
        <p14:creationId xmlns:p14="http://schemas.microsoft.com/office/powerpoint/2010/main" val="86795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PRINCE2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611560" y="212313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dirty="0"/>
          </a:p>
          <a:p>
            <a:pPr algn="just"/>
            <a:r>
              <a:rPr lang="es-ES" dirty="0"/>
              <a:t>Solo se enfoca a </a:t>
            </a:r>
          </a:p>
          <a:p>
            <a:pPr algn="just"/>
            <a:endParaRPr lang="es-ES" dirty="0"/>
          </a:p>
          <a:p>
            <a:pPr marL="342900" indent="-342900" algn="just">
              <a:buAutoNum type="arabicParenR"/>
            </a:pPr>
            <a:r>
              <a:rPr lang="es-MX" dirty="0"/>
              <a:t>Brindar conocimiento y prácticas para la dirección de proyectos empresariales (Organizaciones).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0F18C1-EE37-49FE-A057-620F0118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278486"/>
            <a:ext cx="2160240" cy="8446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4402A98-D876-49F7-9C04-550F0C16FF59}"/>
              </a:ext>
            </a:extLst>
          </p:cNvPr>
          <p:cNvSpPr txBox="1"/>
          <p:nvPr/>
        </p:nvSpPr>
        <p:spPr>
          <a:xfrm>
            <a:off x="2286000" y="414908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El método PRINCE2 describe como un proyecto debería dividirse en fases sencillas de organizar, permitiendo un control eficiente de los recursos y un progreso regular. </a:t>
            </a:r>
          </a:p>
        </p:txBody>
      </p:sp>
    </p:spTree>
    <p:extLst>
      <p:ext uri="{BB962C8B-B14F-4D97-AF65-F5344CB8AC3E}">
        <p14:creationId xmlns:p14="http://schemas.microsoft.com/office/powerpoint/2010/main" val="26251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PRINCE2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557809" y="1340768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MX" dirty="0"/>
          </a:p>
          <a:p>
            <a:pPr algn="just"/>
            <a:r>
              <a:rPr lang="es-MX" dirty="0"/>
              <a:t>La estructura del método PRINCE2 está organizada principalmente en tres partes: </a:t>
            </a:r>
          </a:p>
          <a:p>
            <a:pPr algn="just"/>
            <a:r>
              <a:rPr lang="es-MX" dirty="0"/>
              <a:t>componentes (8), </a:t>
            </a:r>
          </a:p>
          <a:p>
            <a:pPr algn="just"/>
            <a:r>
              <a:rPr lang="es-MX" dirty="0"/>
              <a:t>procesos(8 y 45 subprocesos) y</a:t>
            </a:r>
          </a:p>
          <a:p>
            <a:pPr algn="just"/>
            <a:r>
              <a:rPr lang="es-MX" dirty="0"/>
              <a:t> técnicas(3).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F199E8-F7A6-4DC0-B544-CD3BC6F1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278486"/>
            <a:ext cx="2160240" cy="8446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7E078BE-0A67-48E7-9C92-4AFAEA55B9CD}"/>
              </a:ext>
            </a:extLst>
          </p:cNvPr>
          <p:cNvSpPr txBox="1"/>
          <p:nvPr/>
        </p:nvSpPr>
        <p:spPr>
          <a:xfrm>
            <a:off x="1331640" y="4149080"/>
            <a:ext cx="7128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</a:t>
            </a:r>
            <a:r>
              <a:rPr lang="es-MX" b="1" dirty="0"/>
              <a:t> componentes </a:t>
            </a:r>
            <a:r>
              <a:rPr lang="es-MX" dirty="0"/>
              <a:t>son áreas de conocimiento que deben aplicarse al proyecto cuando corresponda, los componentes son implementados mediante los </a:t>
            </a:r>
            <a:r>
              <a:rPr lang="es-MX" b="1" dirty="0"/>
              <a:t>procesos</a:t>
            </a:r>
            <a:r>
              <a:rPr lang="es-MX" dirty="0"/>
              <a:t>, que son los elementos que explican qué debe ocurrir y cuándo a lo largo del ciclo de vida del proyecto. </a:t>
            </a:r>
            <a:r>
              <a:rPr lang="es-MX" b="1" dirty="0"/>
              <a:t>Las técnicas </a:t>
            </a:r>
            <a:r>
              <a:rPr lang="es-MX" dirty="0"/>
              <a:t>ofrecidas son métodos de trabajo de uso opcional pero muy recomendable.</a:t>
            </a:r>
          </a:p>
        </p:txBody>
      </p:sp>
    </p:spTree>
    <p:extLst>
      <p:ext uri="{BB962C8B-B14F-4D97-AF65-F5344CB8AC3E}">
        <p14:creationId xmlns:p14="http://schemas.microsoft.com/office/powerpoint/2010/main" val="35742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P2M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539552" y="3068960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P2M inició su aplicación en Japón</a:t>
            </a:r>
          </a:p>
          <a:p>
            <a:pPr algn="just"/>
            <a:endParaRPr lang="es-ES" dirty="0"/>
          </a:p>
          <a:p>
            <a:pPr marL="342900" indent="-342900" algn="just">
              <a:buAutoNum type="arabicParenR"/>
            </a:pPr>
            <a:r>
              <a:rPr lang="es-MX" dirty="0"/>
              <a:t>Brindar conocimiento y prácticas para la dirección de proyectos individuales (Proyectos), y</a:t>
            </a:r>
          </a:p>
          <a:p>
            <a:pPr marL="342900" indent="-342900" algn="just">
              <a:buAutoNum type="arabicParenR"/>
            </a:pPr>
            <a:r>
              <a:rPr lang="es-MX" dirty="0"/>
              <a:t>Brindar conocimiento y prácticas para la dirección de proyectos empresariales (Organizaciones).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3E69B-A7EB-49B2-A6F9-55D3D1E4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556792"/>
            <a:ext cx="6229350" cy="9810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CB946B-B4A2-4015-BCBC-DA168B667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653136"/>
            <a:ext cx="1581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IPMA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485025" y="1700808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El IPMA  inició su aplicación en Suiza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Fundada en 1965</a:t>
            </a:r>
          </a:p>
          <a:p>
            <a:pPr algn="just"/>
            <a:endParaRPr lang="es-ES" dirty="0"/>
          </a:p>
          <a:p>
            <a:pPr algn="just"/>
            <a:r>
              <a:rPr lang="es-MX" dirty="0"/>
              <a:t>ha desarrollado sus guías y estándares para Proyectos y Personas; es decir se enfoca en:</a:t>
            </a:r>
          </a:p>
          <a:p>
            <a:pPr algn="just"/>
            <a:endParaRPr lang="es-MX" dirty="0"/>
          </a:p>
          <a:p>
            <a:pPr marL="342900" indent="-342900" algn="just">
              <a:buAutoNum type="arabicParenR"/>
            </a:pPr>
            <a:r>
              <a:rPr lang="es-MX" dirty="0"/>
              <a:t> Brindar conocimiento y prácticas para la dirección de proyectos individuales (Proyectos), </a:t>
            </a:r>
          </a:p>
          <a:p>
            <a:pPr marL="342900" indent="-342900" algn="just">
              <a:buAutoNum type="arabicParenR"/>
            </a:pPr>
            <a:r>
              <a:rPr lang="es-MX" dirty="0"/>
              <a:t>El desarrollo, evaluación y certificación de personas (Personas).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Utiliza el estándar ICB 4.0 (IPMA </a:t>
            </a:r>
            <a:r>
              <a:rPr lang="es-MX" dirty="0" err="1"/>
              <a:t>Competence</a:t>
            </a:r>
            <a:r>
              <a:rPr lang="es-MX" dirty="0"/>
              <a:t> </a:t>
            </a:r>
            <a:r>
              <a:rPr lang="es-MX" dirty="0" err="1"/>
              <a:t>baseline</a:t>
            </a:r>
            <a:r>
              <a:rPr lang="es-MX" dirty="0"/>
              <a:t> 4.0)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DAC371-1632-49B0-8FD4-7F2BCE91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747" y="5304215"/>
            <a:ext cx="31051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64096"/>
          </a:xfr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es-MX" sz="2400" dirty="0"/>
              <a:t>Organizaciones y Estándares</a:t>
            </a:r>
            <a:br>
              <a:rPr lang="es-MX" sz="2400" dirty="0"/>
            </a:br>
            <a:r>
              <a:rPr lang="es-MX" sz="1400" dirty="0"/>
              <a:t>IPMA</a:t>
            </a:r>
          </a:p>
        </p:txBody>
      </p:sp>
      <p:pic>
        <p:nvPicPr>
          <p:cNvPr id="4" name="3 Imagen" descr="logo te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60648"/>
            <a:ext cx="882502" cy="882502"/>
          </a:xfrm>
          <a:prstGeom prst="rect">
            <a:avLst/>
          </a:prstGeom>
        </p:spPr>
      </p:pic>
      <p:sp>
        <p:nvSpPr>
          <p:cNvPr id="14" name="13 Rectángulo"/>
          <p:cNvSpPr/>
          <p:nvPr/>
        </p:nvSpPr>
        <p:spPr>
          <a:xfrm>
            <a:off x="485025" y="1700808"/>
            <a:ext cx="78488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ICB 3.0 (IPMA </a:t>
            </a:r>
            <a:r>
              <a:rPr lang="es-MX" dirty="0" err="1"/>
              <a:t>Competence</a:t>
            </a:r>
            <a:r>
              <a:rPr lang="es-MX" dirty="0"/>
              <a:t> </a:t>
            </a:r>
            <a:r>
              <a:rPr lang="es-MX" dirty="0" err="1"/>
              <a:t>Baseline</a:t>
            </a:r>
            <a:r>
              <a:rPr lang="es-MX" dirty="0"/>
              <a:t> 4.0) de IPMA representa la integración de todos los elementos de la gestión de proyectos como se han visto a través de los ojos del Jefe de Proyecto en la evaluación de una situación específica. Consta de 46 elementos de competencia que cubren:</a:t>
            </a:r>
          </a:p>
          <a:p>
            <a:pPr algn="just"/>
            <a:endParaRPr lang="es-ES" dirty="0"/>
          </a:p>
          <a:p>
            <a:pPr algn="just"/>
            <a:r>
              <a:rPr lang="es-MX" dirty="0"/>
              <a:t>Las técnicas de gestión de proyectos (20)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comportamiento profesional del personal de gestión de proyectos (15)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Las relaciones con el contexto del proyecto (11)</a:t>
            </a:r>
            <a:endParaRPr lang="es-ES" dirty="0"/>
          </a:p>
          <a:p>
            <a:pPr algn="just"/>
            <a:endParaRPr lang="es-ES" dirty="0"/>
          </a:p>
          <a:p>
            <a:pPr algn="just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21BDE7-FC36-4735-B856-47BD6FA00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4149080"/>
            <a:ext cx="1693757" cy="25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60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2137</Words>
  <Application>Microsoft Office PowerPoint</Application>
  <PresentationFormat>Presentación en pantalla (4:3)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Calibri</vt:lpstr>
      <vt:lpstr>Tema de Office</vt:lpstr>
      <vt:lpstr>Organizaciones y Estándares relacionados con la administración (gestión) de proyectos:</vt:lpstr>
      <vt:lpstr>Organizaciones y Estándares PMI  PMBOK</vt:lpstr>
      <vt:lpstr>Organizaciones y Estándares PMI  PMBOK</vt:lpstr>
      <vt:lpstr>Organizaciones y Estándares PRINCE2</vt:lpstr>
      <vt:lpstr>Organizaciones y Estándares PRINCE2</vt:lpstr>
      <vt:lpstr>Organizaciones y Estándares PRINCE2</vt:lpstr>
      <vt:lpstr>Organizaciones y Estándares P2M</vt:lpstr>
      <vt:lpstr>Organizaciones y Estándares IPMA</vt:lpstr>
      <vt:lpstr>Organizaciones y Estándares IPMA</vt:lpstr>
      <vt:lpstr>Organizaciones y Estándares ISO</vt:lpstr>
      <vt:lpstr>Organizaciones y Estándares ISO</vt:lpstr>
      <vt:lpstr>Organizaciones y Estándares ISO 21500</vt:lpstr>
      <vt:lpstr>Organizaciones y Estándares ISO 21500</vt:lpstr>
      <vt:lpstr>Organizaciones y Estándares </vt:lpstr>
      <vt:lpstr>Parámetros principales en la gestión de proyectos </vt:lpstr>
      <vt:lpstr>Procesos en la gestión de proyectos</vt:lpstr>
      <vt:lpstr>Procesos en la gestión de proyectos</vt:lpstr>
      <vt:lpstr>Procesos en la gestión de proyectos</vt:lpstr>
      <vt:lpstr>Fundamentos del PMI</vt:lpstr>
      <vt:lpstr>Estándares de fundamentos</vt:lpstr>
      <vt:lpstr>Estándares de fundamentos</vt:lpstr>
      <vt:lpstr>Estándares de fundamentos</vt:lpstr>
      <vt:lpstr>Estándares de fundamentos</vt:lpstr>
      <vt:lpstr>Estándares de fundamentos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¿Adicción a las Redes Sociales?</dc:title>
  <dc:creator>Mariza</dc:creator>
  <cp:lastModifiedBy>Mariza R</cp:lastModifiedBy>
  <cp:revision>51</cp:revision>
  <dcterms:created xsi:type="dcterms:W3CDTF">2010-11-08T18:35:56Z</dcterms:created>
  <dcterms:modified xsi:type="dcterms:W3CDTF">2020-10-01T04:23:04Z</dcterms:modified>
</cp:coreProperties>
</file>