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3" r:id="rId7"/>
    <p:sldId id="265" r:id="rId8"/>
    <p:sldId id="266" r:id="rId9"/>
    <p:sldId id="267" r:id="rId10"/>
    <p:sldId id="274" r:id="rId11"/>
    <p:sldId id="275" r:id="rId12"/>
    <p:sldId id="276" r:id="rId13"/>
    <p:sldId id="277" r:id="rId14"/>
    <p:sldId id="269" r:id="rId15"/>
    <p:sldId id="273"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8535" autoAdjust="0"/>
  </p:normalViewPr>
  <p:slideViewPr>
    <p:cSldViewPr snapToGrid="0">
      <p:cViewPr varScale="1">
        <p:scale>
          <a:sx n="50" d="100"/>
          <a:sy n="50" d="100"/>
        </p:scale>
        <p:origin x="13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532B-83D5-4D48-A2E9-D7DB26AA3A17}"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A011E-3FD2-43AB-95C7-B5B44DE64E7D}" type="slidenum">
              <a:rPr lang="en-US" smtClean="0"/>
              <a:t>‹#›</a:t>
            </a:fld>
            <a:endParaRPr lang="en-US"/>
          </a:p>
        </p:txBody>
      </p:sp>
    </p:spTree>
    <p:extLst>
      <p:ext uri="{BB962C8B-B14F-4D97-AF65-F5344CB8AC3E}">
        <p14:creationId xmlns:p14="http://schemas.microsoft.com/office/powerpoint/2010/main" val="278658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Importance of keeping records</a:t>
            </a:r>
          </a:p>
        </p:txBody>
      </p:sp>
      <p:sp>
        <p:nvSpPr>
          <p:cNvPr id="4" name="Slide Number Placeholder 3"/>
          <p:cNvSpPr>
            <a:spLocks noGrp="1"/>
          </p:cNvSpPr>
          <p:nvPr>
            <p:ph type="sldNum" sz="quarter" idx="10"/>
          </p:nvPr>
        </p:nvSpPr>
        <p:spPr/>
        <p:txBody>
          <a:bodyPr/>
          <a:lstStyle/>
          <a:p>
            <a:fld id="{B75A011E-3FD2-43AB-95C7-B5B44DE64E7D}" type="slidenum">
              <a:rPr lang="en-US" smtClean="0"/>
              <a:t>2</a:t>
            </a:fld>
            <a:endParaRPr lang="en-US"/>
          </a:p>
        </p:txBody>
      </p:sp>
    </p:spTree>
    <p:extLst>
      <p:ext uri="{BB962C8B-B14F-4D97-AF65-F5344CB8AC3E}">
        <p14:creationId xmlns:p14="http://schemas.microsoft.com/office/powerpoint/2010/main" val="5252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Difficulty in keeping track of business progress</a:t>
            </a:r>
          </a:p>
          <a:p>
            <a:endParaRPr lang="en-US" dirty="0"/>
          </a:p>
          <a:p>
            <a:r>
              <a:rPr lang="en-US" dirty="0"/>
              <a:t>Manual process of record keeping</a:t>
            </a:r>
          </a:p>
          <a:p>
            <a:pPr marL="171450" indent="-171450">
              <a:buFont typeface="Arial" panose="020B0604020202020204" pitchFamily="34" charset="0"/>
              <a:buChar char="•"/>
            </a:pPr>
            <a:r>
              <a:rPr lang="en-US" dirty="0"/>
              <a:t>Books of account (journals and ledgers)</a:t>
            </a:r>
          </a:p>
          <a:p>
            <a:pPr marL="171450" indent="-171450">
              <a:buFont typeface="Arial" panose="020B0604020202020204" pitchFamily="34" charset="0"/>
              <a:buChar char="•"/>
            </a:pPr>
            <a:r>
              <a:rPr lang="en-US" dirty="0"/>
              <a:t>Exercise books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Makes data </a:t>
            </a:r>
            <a:r>
              <a:rPr lang="en-US"/>
              <a:t>analysis difficult.</a:t>
            </a:r>
            <a:endParaRPr lang="en-US" dirty="0"/>
          </a:p>
        </p:txBody>
      </p:sp>
      <p:sp>
        <p:nvSpPr>
          <p:cNvPr id="4" name="Slide Number Placeholder 3"/>
          <p:cNvSpPr>
            <a:spLocks noGrp="1"/>
          </p:cNvSpPr>
          <p:nvPr>
            <p:ph type="sldNum" sz="quarter" idx="10"/>
          </p:nvPr>
        </p:nvSpPr>
        <p:spPr/>
        <p:txBody>
          <a:bodyPr/>
          <a:lstStyle/>
          <a:p>
            <a:fld id="{B75A011E-3FD2-43AB-95C7-B5B44DE64E7D}" type="slidenum">
              <a:rPr lang="en-US" smtClean="0"/>
              <a:t>3</a:t>
            </a:fld>
            <a:endParaRPr lang="en-US"/>
          </a:p>
        </p:txBody>
      </p:sp>
    </p:spTree>
    <p:extLst>
      <p:ext uri="{BB962C8B-B14F-4D97-AF65-F5344CB8AC3E}">
        <p14:creationId xmlns:p14="http://schemas.microsoft.com/office/powerpoint/2010/main" val="76989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Stock shop</a:t>
            </a:r>
          </a:p>
          <a:p>
            <a:pPr marL="171450" indent="-171450">
              <a:buFont typeface="Arial" panose="020B0604020202020204" pitchFamily="34" charset="0"/>
              <a:buChar char="•"/>
            </a:pPr>
            <a:r>
              <a:rPr lang="en-US" dirty="0"/>
              <a:t>Record sales</a:t>
            </a:r>
          </a:p>
          <a:p>
            <a:pPr marL="171450" indent="-171450">
              <a:buFont typeface="Arial" panose="020B0604020202020204" pitchFamily="34" charset="0"/>
              <a:buChar char="•"/>
            </a:pPr>
            <a:r>
              <a:rPr lang="en-US" dirty="0"/>
              <a:t>Track Stock = tell what is in stock at every time</a:t>
            </a:r>
          </a:p>
          <a:p>
            <a:pPr marL="171450" indent="-171450">
              <a:buFont typeface="Arial" panose="020B0604020202020204" pitchFamily="34" charset="0"/>
              <a:buChar char="•"/>
            </a:pPr>
            <a:r>
              <a:rPr lang="en-US" dirty="0"/>
              <a:t>Profit and loss statements/ income statements.</a:t>
            </a:r>
          </a:p>
          <a:p>
            <a:pPr marL="171450" indent="-171450">
              <a:buFont typeface="Arial" panose="020B0604020202020204" pitchFamily="34" charset="0"/>
              <a:buChar char="•"/>
            </a:pPr>
            <a:r>
              <a:rPr lang="en-US" dirty="0"/>
              <a:t>SMS alerts </a:t>
            </a:r>
          </a:p>
        </p:txBody>
      </p:sp>
      <p:sp>
        <p:nvSpPr>
          <p:cNvPr id="4" name="Slide Number Placeholder 3"/>
          <p:cNvSpPr>
            <a:spLocks noGrp="1"/>
          </p:cNvSpPr>
          <p:nvPr>
            <p:ph type="sldNum" sz="quarter" idx="10"/>
          </p:nvPr>
        </p:nvSpPr>
        <p:spPr/>
        <p:txBody>
          <a:bodyPr/>
          <a:lstStyle/>
          <a:p>
            <a:fld id="{B75A011E-3FD2-43AB-95C7-B5B44DE64E7D}" type="slidenum">
              <a:rPr lang="en-US" smtClean="0"/>
              <a:t>5</a:t>
            </a:fld>
            <a:endParaRPr lang="en-US"/>
          </a:p>
        </p:txBody>
      </p:sp>
    </p:spTree>
    <p:extLst>
      <p:ext uri="{BB962C8B-B14F-4D97-AF65-F5344CB8AC3E}">
        <p14:creationId xmlns:p14="http://schemas.microsoft.com/office/powerpoint/2010/main" val="18603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5A011E-3FD2-43AB-95C7-B5B44DE64E7D}" type="slidenum">
              <a:rPr lang="en-US" smtClean="0"/>
              <a:t>6</a:t>
            </a:fld>
            <a:endParaRPr lang="en-US"/>
          </a:p>
        </p:txBody>
      </p:sp>
    </p:spTree>
    <p:extLst>
      <p:ext uri="{BB962C8B-B14F-4D97-AF65-F5344CB8AC3E}">
        <p14:creationId xmlns:p14="http://schemas.microsoft.com/office/powerpoint/2010/main" val="381412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can create accounts.</a:t>
            </a:r>
          </a:p>
          <a:p>
            <a:endParaRPr lang="en-US" dirty="0"/>
          </a:p>
          <a:p>
            <a:pPr marL="171450" indent="-171450">
              <a:buFont typeface="Arial" panose="020B0604020202020204" pitchFamily="34" charset="0"/>
              <a:buChar char="•"/>
            </a:pPr>
            <a:r>
              <a:rPr lang="en-US" dirty="0"/>
              <a:t>Warehouse mgt</a:t>
            </a:r>
          </a:p>
          <a:p>
            <a:pPr marL="171450" indent="-171450">
              <a:buFont typeface="Arial" panose="020B0604020202020204" pitchFamily="34" charset="0"/>
              <a:buChar char="•"/>
            </a:pPr>
            <a:r>
              <a:rPr lang="en-US" dirty="0"/>
              <a:t>HR mgt</a:t>
            </a:r>
          </a:p>
          <a:p>
            <a:pPr marL="171450" indent="-171450">
              <a:buFont typeface="Arial" panose="020B0604020202020204" pitchFamily="34" charset="0"/>
              <a:buChar char="•"/>
            </a:pPr>
            <a:r>
              <a:rPr lang="en-US" dirty="0"/>
              <a:t>Financial Accounting</a:t>
            </a:r>
          </a:p>
          <a:p>
            <a:pPr marL="171450" indent="-171450">
              <a:buFont typeface="Arial" panose="020B0604020202020204" pitchFamily="34" charset="0"/>
              <a:buChar char="•"/>
            </a:pPr>
            <a:r>
              <a:rPr lang="en-US" dirty="0"/>
              <a:t>POS</a:t>
            </a:r>
          </a:p>
        </p:txBody>
      </p:sp>
      <p:sp>
        <p:nvSpPr>
          <p:cNvPr id="4" name="Slide Number Placeholder 3"/>
          <p:cNvSpPr>
            <a:spLocks noGrp="1"/>
          </p:cNvSpPr>
          <p:nvPr>
            <p:ph type="sldNum" sz="quarter" idx="10"/>
          </p:nvPr>
        </p:nvSpPr>
        <p:spPr/>
        <p:txBody>
          <a:bodyPr/>
          <a:lstStyle/>
          <a:p>
            <a:fld id="{B75A011E-3FD2-43AB-95C7-B5B44DE64E7D}" type="slidenum">
              <a:rPr lang="en-US" smtClean="0"/>
              <a:t>7</a:t>
            </a:fld>
            <a:endParaRPr lang="en-US"/>
          </a:p>
        </p:txBody>
      </p:sp>
    </p:spTree>
    <p:extLst>
      <p:ext uri="{BB962C8B-B14F-4D97-AF65-F5344CB8AC3E}">
        <p14:creationId xmlns:p14="http://schemas.microsoft.com/office/powerpoint/2010/main" val="334792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the project scope in detail.</a:t>
            </a:r>
          </a:p>
          <a:p>
            <a:endParaRPr lang="en-US" dirty="0"/>
          </a:p>
          <a:p>
            <a:r>
              <a:rPr lang="en-US" dirty="0"/>
              <a:t>To tell What is required to develop the system.</a:t>
            </a:r>
          </a:p>
          <a:p>
            <a:endParaRPr lang="en-US" dirty="0"/>
          </a:p>
          <a:p>
            <a:pPr marL="171450" indent="-171450">
              <a:buFont typeface="Arial" panose="020B0604020202020204" pitchFamily="34" charset="0"/>
              <a:buChar char="•"/>
            </a:pPr>
            <a:r>
              <a:rPr lang="en-US" b="1" dirty="0"/>
              <a:t>automated recording of sales </a:t>
            </a:r>
            <a:r>
              <a:rPr lang="en-US" b="0" dirty="0"/>
              <a:t>and</a:t>
            </a:r>
            <a:r>
              <a:rPr lang="en-US" dirty="0"/>
              <a:t> </a:t>
            </a:r>
            <a:r>
              <a:rPr lang="en-US" b="1" dirty="0"/>
              <a:t>purchases(Stocking)</a:t>
            </a:r>
            <a:r>
              <a:rPr lang="en-US" dirty="0"/>
              <a:t> and </a:t>
            </a:r>
          </a:p>
          <a:p>
            <a:pPr marL="171450" indent="-171450">
              <a:buFont typeface="Arial" panose="020B0604020202020204" pitchFamily="34" charset="0"/>
              <a:buChar char="•"/>
            </a:pPr>
            <a:r>
              <a:rPr lang="en-US" b="1" dirty="0"/>
              <a:t>the access of profit and loss statements </a:t>
            </a:r>
          </a:p>
          <a:p>
            <a:pPr marL="171450" indent="-171450">
              <a:buFont typeface="Arial" panose="020B0604020202020204" pitchFamily="34" charset="0"/>
              <a:buChar char="•"/>
            </a:pPr>
            <a:r>
              <a:rPr lang="en-US" b="1" dirty="0"/>
              <a:t>Stock tracking</a:t>
            </a:r>
            <a:endParaRPr lang="en-US" dirty="0"/>
          </a:p>
        </p:txBody>
      </p:sp>
      <p:sp>
        <p:nvSpPr>
          <p:cNvPr id="4" name="Slide Number Placeholder 3"/>
          <p:cNvSpPr>
            <a:spLocks noGrp="1"/>
          </p:cNvSpPr>
          <p:nvPr>
            <p:ph type="sldNum" sz="quarter" idx="10"/>
          </p:nvPr>
        </p:nvSpPr>
        <p:spPr/>
        <p:txBody>
          <a:bodyPr/>
          <a:lstStyle/>
          <a:p>
            <a:fld id="{B75A011E-3FD2-43AB-95C7-B5B44DE64E7D}" type="slidenum">
              <a:rPr lang="en-US" smtClean="0"/>
              <a:t>10</a:t>
            </a:fld>
            <a:endParaRPr lang="en-US"/>
          </a:p>
        </p:txBody>
      </p:sp>
    </p:spTree>
    <p:extLst>
      <p:ext uri="{BB962C8B-B14F-4D97-AF65-F5344CB8AC3E}">
        <p14:creationId xmlns:p14="http://schemas.microsoft.com/office/powerpoint/2010/main" val="27318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Importance of the system.?</a:t>
            </a:r>
          </a:p>
          <a:p>
            <a:endParaRPr lang="en-US" dirty="0"/>
          </a:p>
          <a:p>
            <a:r>
              <a:rPr lang="en-US" dirty="0"/>
              <a:t>Does it solve the problem?</a:t>
            </a:r>
          </a:p>
          <a:p>
            <a:endParaRPr lang="en-US" dirty="0"/>
          </a:p>
          <a:p>
            <a:r>
              <a:rPr lang="en-US" dirty="0"/>
              <a:t>It make tracking of business progress easy and in other cases possible</a:t>
            </a:r>
          </a:p>
          <a:p>
            <a:endParaRPr lang="en-US" dirty="0"/>
          </a:p>
          <a:p>
            <a:r>
              <a:rPr lang="en-US" dirty="0"/>
              <a:t>How, Reports, statements, Inventory/stock report</a:t>
            </a:r>
          </a:p>
        </p:txBody>
      </p:sp>
      <p:sp>
        <p:nvSpPr>
          <p:cNvPr id="4" name="Slide Number Placeholder 3"/>
          <p:cNvSpPr>
            <a:spLocks noGrp="1"/>
          </p:cNvSpPr>
          <p:nvPr>
            <p:ph type="sldNum" sz="quarter" idx="10"/>
          </p:nvPr>
        </p:nvSpPr>
        <p:spPr/>
        <p:txBody>
          <a:bodyPr/>
          <a:lstStyle/>
          <a:p>
            <a:fld id="{B75A011E-3FD2-43AB-95C7-B5B44DE64E7D}" type="slidenum">
              <a:rPr lang="en-US" smtClean="0"/>
              <a:t>14</a:t>
            </a:fld>
            <a:endParaRPr lang="en-US"/>
          </a:p>
        </p:txBody>
      </p:sp>
    </p:spTree>
    <p:extLst>
      <p:ext uri="{BB962C8B-B14F-4D97-AF65-F5344CB8AC3E}">
        <p14:creationId xmlns:p14="http://schemas.microsoft.com/office/powerpoint/2010/main" val="879352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7C82-AE25-4508-A065-3F01765A1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45F11-5695-4E1B-BA07-460F2EAB01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7E342-D1A2-4EBD-90CA-7CC979E415FF}"/>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5" name="Footer Placeholder 4">
            <a:extLst>
              <a:ext uri="{FF2B5EF4-FFF2-40B4-BE49-F238E27FC236}">
                <a16:creationId xmlns:a16="http://schemas.microsoft.com/office/drawing/2014/main" id="{1C8C9E88-B133-4B64-8923-45140FE62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A7CCA-A1D1-4C77-99D8-465751F43632}"/>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42770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C547-ED4B-472F-84B9-546A9D7DCA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4AF9E5-8A8D-440D-918E-2EC374D7E3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3E6F8-F6BD-4826-8B47-F35157A62CDD}"/>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5" name="Footer Placeholder 4">
            <a:extLst>
              <a:ext uri="{FF2B5EF4-FFF2-40B4-BE49-F238E27FC236}">
                <a16:creationId xmlns:a16="http://schemas.microsoft.com/office/drawing/2014/main" id="{E42EB753-5854-43C2-BC9A-B236C3C81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4AF24-12FD-4B5D-8D11-2D4DDF9DCA05}"/>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287490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38E7F-CE8B-4162-A256-BF5F88BE8F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7FB784-F0C2-4700-BC95-85673357C8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4884C-47B5-40B3-AC52-61FE1D5703E3}"/>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5" name="Footer Placeholder 4">
            <a:extLst>
              <a:ext uri="{FF2B5EF4-FFF2-40B4-BE49-F238E27FC236}">
                <a16:creationId xmlns:a16="http://schemas.microsoft.com/office/drawing/2014/main" id="{86389AC4-3650-42A0-86C0-33A30BBC8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14A93-C3A1-4AD5-BEC8-B1C888FEA3B1}"/>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188988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F813-3E18-4F16-86A1-0E2513A8A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8DB87F-41BF-46C5-9F8F-081EE3BBB3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4B700B-3E8F-46B4-836A-64F792DAA709}"/>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5" name="Footer Placeholder 4">
            <a:extLst>
              <a:ext uri="{FF2B5EF4-FFF2-40B4-BE49-F238E27FC236}">
                <a16:creationId xmlns:a16="http://schemas.microsoft.com/office/drawing/2014/main" id="{7448812C-6D3A-4C2A-BF2A-5CF736ED4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20F8C-793A-4949-B4CA-7FE082B8EF2A}"/>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411694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4091-737B-4401-9CCE-6614BA476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22FDF5-9A77-46E7-BCCA-452EFA090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BC8CF3-88C6-4BB1-8E44-D9CA27782788}"/>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5" name="Footer Placeholder 4">
            <a:extLst>
              <a:ext uri="{FF2B5EF4-FFF2-40B4-BE49-F238E27FC236}">
                <a16:creationId xmlns:a16="http://schemas.microsoft.com/office/drawing/2014/main" id="{FB261AF7-2CC7-452B-954F-0C3A1217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42643-F02F-41D2-A9FE-B00601894285}"/>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18034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9814-1F6F-4EFE-830D-0C2501ECD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85F35-4579-4A42-BFDC-149B77A7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75BD0E-E9AF-4169-84CB-81CEFE2E38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0DA4E0-DA7F-45B8-A483-088B689E88B3}"/>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6" name="Footer Placeholder 5">
            <a:extLst>
              <a:ext uri="{FF2B5EF4-FFF2-40B4-BE49-F238E27FC236}">
                <a16:creationId xmlns:a16="http://schemas.microsoft.com/office/drawing/2014/main" id="{5FAD008D-0A4D-4F9D-A7A9-1C9192BE3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5CF56-3053-435F-858E-B421193E6174}"/>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25310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74AD-129A-4AA0-9784-BB98B8C64F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8446C8-40C9-431B-8645-B2BD56D35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45BAC5-E157-4D8D-B540-3194A1AAA6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117C25-FC29-400B-9A86-C367382F4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3EB879-BE8E-4521-AA42-04A6536F0E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408CE-9A2C-4196-9230-3C2A6C21AB9A}"/>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8" name="Footer Placeholder 7">
            <a:extLst>
              <a:ext uri="{FF2B5EF4-FFF2-40B4-BE49-F238E27FC236}">
                <a16:creationId xmlns:a16="http://schemas.microsoft.com/office/drawing/2014/main" id="{F5E1917A-2861-49BE-8BE8-63228FE50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34B897-28EB-426B-85CD-B5E51197297E}"/>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22440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8F09-22C3-4788-BB8D-2157096834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5D080E-53A8-4037-B0C8-A71EDB326216}"/>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4" name="Footer Placeholder 3">
            <a:extLst>
              <a:ext uri="{FF2B5EF4-FFF2-40B4-BE49-F238E27FC236}">
                <a16:creationId xmlns:a16="http://schemas.microsoft.com/office/drawing/2014/main" id="{AE447DE8-93C8-4FD2-9235-E4F75EDBC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7072FF-D6ED-48F9-ABE4-11A50F1755F4}"/>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233321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77455-0E70-4FF9-B102-0F0FFA3BA6A9}"/>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3" name="Footer Placeholder 2">
            <a:extLst>
              <a:ext uri="{FF2B5EF4-FFF2-40B4-BE49-F238E27FC236}">
                <a16:creationId xmlns:a16="http://schemas.microsoft.com/office/drawing/2014/main" id="{07CC13E3-CF89-454F-8886-44D9FC0A3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1AFFFD-A656-486E-9D30-34C416454339}"/>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54174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54AB-6C62-4E2E-8A28-BB16E71FB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E922E-146F-4B8E-BBE4-2D3B801E61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495AE5-30D2-4603-A686-C2F1BA3D9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C5B271-73FE-4D87-8DDE-CE6042A4AC8A}"/>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6" name="Footer Placeholder 5">
            <a:extLst>
              <a:ext uri="{FF2B5EF4-FFF2-40B4-BE49-F238E27FC236}">
                <a16:creationId xmlns:a16="http://schemas.microsoft.com/office/drawing/2014/main" id="{FD733EBC-C8C7-4BF9-8264-491E1C9D5C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71E77-48CE-464D-9CD7-1D2519FADA24}"/>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214385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1F61-AD28-4282-83E9-4FD0EFD93C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48CC6-8E54-4F92-A1C3-316C74CD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A1ED6D-0DE1-4C44-835E-006E54556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E086BE-EF22-44A0-A4EB-E3DA179B8EFA}"/>
              </a:ext>
            </a:extLst>
          </p:cNvPr>
          <p:cNvSpPr>
            <a:spLocks noGrp="1"/>
          </p:cNvSpPr>
          <p:nvPr>
            <p:ph type="dt" sz="half" idx="10"/>
          </p:nvPr>
        </p:nvSpPr>
        <p:spPr/>
        <p:txBody>
          <a:bodyPr/>
          <a:lstStyle/>
          <a:p>
            <a:fld id="{0CCDD860-9EFD-4F20-914B-6902EBAD200E}" type="datetimeFigureOut">
              <a:rPr lang="en-US" smtClean="0"/>
              <a:t>4/17/2019</a:t>
            </a:fld>
            <a:endParaRPr lang="en-US"/>
          </a:p>
        </p:txBody>
      </p:sp>
      <p:sp>
        <p:nvSpPr>
          <p:cNvPr id="6" name="Footer Placeholder 5">
            <a:extLst>
              <a:ext uri="{FF2B5EF4-FFF2-40B4-BE49-F238E27FC236}">
                <a16:creationId xmlns:a16="http://schemas.microsoft.com/office/drawing/2014/main" id="{AC551BDE-E262-4CA3-B682-73D386D8D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B08E2-39CD-44F4-9999-51DD5C318DA2}"/>
              </a:ext>
            </a:extLst>
          </p:cNvPr>
          <p:cNvSpPr>
            <a:spLocks noGrp="1"/>
          </p:cNvSpPr>
          <p:nvPr>
            <p:ph type="sldNum" sz="quarter" idx="12"/>
          </p:nvPr>
        </p:nvSpPr>
        <p:spPr/>
        <p:txBody>
          <a:bodyPr/>
          <a:lstStyle/>
          <a:p>
            <a:fld id="{3A502366-28A8-42A2-9B8F-661DA1B4576A}" type="slidenum">
              <a:rPr lang="en-US" smtClean="0"/>
              <a:t>‹#›</a:t>
            </a:fld>
            <a:endParaRPr lang="en-US"/>
          </a:p>
        </p:txBody>
      </p:sp>
    </p:spTree>
    <p:extLst>
      <p:ext uri="{BB962C8B-B14F-4D97-AF65-F5344CB8AC3E}">
        <p14:creationId xmlns:p14="http://schemas.microsoft.com/office/powerpoint/2010/main" val="200324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2A0B1-8E74-43EF-86F9-FC7EF1046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D44F29-4E4E-4C32-97D6-4B62516A4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5A432-24A0-4908-BDA5-54EE80A62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DD860-9EFD-4F20-914B-6902EBAD200E}" type="datetimeFigureOut">
              <a:rPr lang="en-US" smtClean="0"/>
              <a:t>4/17/2019</a:t>
            </a:fld>
            <a:endParaRPr lang="en-US"/>
          </a:p>
        </p:txBody>
      </p:sp>
      <p:sp>
        <p:nvSpPr>
          <p:cNvPr id="5" name="Footer Placeholder 4">
            <a:extLst>
              <a:ext uri="{FF2B5EF4-FFF2-40B4-BE49-F238E27FC236}">
                <a16:creationId xmlns:a16="http://schemas.microsoft.com/office/drawing/2014/main" id="{4F25440F-6B43-47EB-9DAE-791AEBCCD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FA239-05BA-4489-9FD2-D7E16B1F2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02366-28A8-42A2-9B8F-661DA1B4576A}" type="slidenum">
              <a:rPr lang="en-US" smtClean="0"/>
              <a:t>‹#›</a:t>
            </a:fld>
            <a:endParaRPr lang="en-US"/>
          </a:p>
        </p:txBody>
      </p:sp>
    </p:spTree>
    <p:extLst>
      <p:ext uri="{BB962C8B-B14F-4D97-AF65-F5344CB8AC3E}">
        <p14:creationId xmlns:p14="http://schemas.microsoft.com/office/powerpoint/2010/main" val="1868785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7031-CD48-4513-8538-55535178B7BC}"/>
              </a:ext>
            </a:extLst>
          </p:cNvPr>
          <p:cNvSpPr>
            <a:spLocks noGrp="1"/>
          </p:cNvSpPr>
          <p:nvPr>
            <p:ph type="ctrTitle"/>
          </p:nvPr>
        </p:nvSpPr>
        <p:spPr>
          <a:xfrm>
            <a:off x="369558" y="270518"/>
            <a:ext cx="11015002" cy="1413876"/>
          </a:xfrm>
        </p:spPr>
        <p:txBody>
          <a:bodyPr>
            <a:normAutofit/>
          </a:bodyPr>
          <a:lstStyle/>
          <a:p>
            <a:endParaRPr lang="en-US" dirty="0"/>
          </a:p>
        </p:txBody>
      </p:sp>
      <p:sp>
        <p:nvSpPr>
          <p:cNvPr id="3" name="Subtitle 2">
            <a:extLst>
              <a:ext uri="{FF2B5EF4-FFF2-40B4-BE49-F238E27FC236}">
                <a16:creationId xmlns:a16="http://schemas.microsoft.com/office/drawing/2014/main" id="{547F867C-67D1-4917-96F1-DCBE804CF619}"/>
              </a:ext>
            </a:extLst>
          </p:cNvPr>
          <p:cNvSpPr>
            <a:spLocks noGrp="1"/>
          </p:cNvSpPr>
          <p:nvPr>
            <p:ph type="subTitle" idx="1"/>
          </p:nvPr>
        </p:nvSpPr>
        <p:spPr>
          <a:xfrm>
            <a:off x="944451" y="2235475"/>
            <a:ext cx="9144000" cy="3418349"/>
          </a:xfrm>
        </p:spPr>
        <p:txBody>
          <a:bodyPr>
            <a:normAutofit/>
          </a:bodyPr>
          <a:lstStyle/>
          <a:p>
            <a:r>
              <a:rPr lang="en-US" dirty="0"/>
              <a:t>NAME: DAVID WACHIRA GITONGA</a:t>
            </a:r>
          </a:p>
          <a:p>
            <a:endParaRPr lang="en-US" dirty="0"/>
          </a:p>
          <a:p>
            <a:r>
              <a:rPr lang="en-US" dirty="0"/>
              <a:t>REG NO: SCCI/00277/2015</a:t>
            </a:r>
          </a:p>
          <a:p>
            <a:endParaRPr lang="en-US" dirty="0"/>
          </a:p>
          <a:p>
            <a:r>
              <a:rPr lang="en-US" dirty="0"/>
              <a:t>COURSE</a:t>
            </a:r>
            <a:r>
              <a:rPr lang="en-US"/>
              <a:t>: BACHELOR OF TECHNOLOGY (COMPUTER TECHNOLOGY)</a:t>
            </a:r>
            <a:endParaRPr lang="en-US" dirty="0"/>
          </a:p>
          <a:p>
            <a:endParaRPr lang="en-US" dirty="0"/>
          </a:p>
          <a:p>
            <a:r>
              <a:rPr lang="en-US" dirty="0"/>
              <a:t>PROJECT TITLE: SHOP INVENTORY MIS</a:t>
            </a:r>
          </a:p>
        </p:txBody>
      </p:sp>
      <p:pic>
        <p:nvPicPr>
          <p:cNvPr id="4" name="Picture 3" descr="C:\Documents and Settings\tim_ayah\Local Settings\Temporary Internet Files\Content.IE5\ZEFWYT5B\582411_521080427922743_348240748_n[1].png">
            <a:extLst>
              <a:ext uri="{FF2B5EF4-FFF2-40B4-BE49-F238E27FC236}">
                <a16:creationId xmlns:a16="http://schemas.microsoft.com/office/drawing/2014/main" id="{2A6F88FA-DB6C-4C04-A22F-5703DF691716}"/>
              </a:ext>
            </a:extLst>
          </p:cNvPr>
          <p:cNvPicPr/>
          <p:nvPr/>
        </p:nvPicPr>
        <p:blipFill>
          <a:blip r:embed="rId2"/>
          <a:srcRect/>
          <a:stretch>
            <a:fillRect/>
          </a:stretch>
        </p:blipFill>
        <p:spPr bwMode="auto">
          <a:xfrm>
            <a:off x="4972891" y="668236"/>
            <a:ext cx="1087120" cy="1071880"/>
          </a:xfrm>
          <a:prstGeom prst="rect">
            <a:avLst/>
          </a:prstGeom>
          <a:noFill/>
          <a:ln w="9525">
            <a:noFill/>
            <a:miter lim="800000"/>
            <a:headEnd/>
            <a:tailEnd/>
          </a:ln>
        </p:spPr>
      </p:pic>
    </p:spTree>
    <p:extLst>
      <p:ext uri="{BB962C8B-B14F-4D97-AF65-F5344CB8AC3E}">
        <p14:creationId xmlns:p14="http://schemas.microsoft.com/office/powerpoint/2010/main" val="211974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5B5-DB46-4D2C-89B9-DC405591214E}"/>
              </a:ext>
            </a:extLst>
          </p:cNvPr>
          <p:cNvSpPr>
            <a:spLocks noGrp="1"/>
          </p:cNvSpPr>
          <p:nvPr>
            <p:ph type="title"/>
          </p:nvPr>
        </p:nvSpPr>
        <p:spPr/>
        <p:txBody>
          <a:bodyPr/>
          <a:lstStyle/>
          <a:p>
            <a:pPr algn="ctr"/>
            <a:r>
              <a:rPr lang="en-US" dirty="0"/>
              <a:t>SYSTEM ANALYSIS</a:t>
            </a:r>
          </a:p>
        </p:txBody>
      </p:sp>
      <p:sp>
        <p:nvSpPr>
          <p:cNvPr id="3" name="Content Placeholder 2">
            <a:extLst>
              <a:ext uri="{FF2B5EF4-FFF2-40B4-BE49-F238E27FC236}">
                <a16:creationId xmlns:a16="http://schemas.microsoft.com/office/drawing/2014/main" id="{75C0BEC6-C594-4A4F-8F64-C58925C5CCB1}"/>
              </a:ext>
            </a:extLst>
          </p:cNvPr>
          <p:cNvSpPr>
            <a:spLocks noGrp="1"/>
          </p:cNvSpPr>
          <p:nvPr>
            <p:ph idx="1"/>
          </p:nvPr>
        </p:nvSpPr>
        <p:spPr/>
        <p:txBody>
          <a:bodyPr/>
          <a:lstStyle/>
          <a:p>
            <a:pPr marL="0" indent="0">
              <a:buNone/>
            </a:pPr>
            <a:r>
              <a:rPr lang="en-US" dirty="0"/>
              <a:t>After research which was done through interviews and questionnaires, the need for this system in the small-scale business domain was established. </a:t>
            </a:r>
          </a:p>
          <a:p>
            <a:pPr marL="0" indent="0">
              <a:buNone/>
            </a:pPr>
            <a:r>
              <a:rPr lang="en-US" dirty="0"/>
              <a:t>This system will provide an interface for </a:t>
            </a:r>
            <a:r>
              <a:rPr lang="en-US" b="1" dirty="0"/>
              <a:t>automated recording of sales </a:t>
            </a:r>
            <a:r>
              <a:rPr lang="en-US" dirty="0"/>
              <a:t>and </a:t>
            </a:r>
            <a:r>
              <a:rPr lang="en-US" b="1" dirty="0"/>
              <a:t>purchases(Stocking)</a:t>
            </a:r>
            <a:r>
              <a:rPr lang="en-US" dirty="0"/>
              <a:t> and </a:t>
            </a:r>
            <a:r>
              <a:rPr lang="en-US" b="1" dirty="0"/>
              <a:t>the access of profit and loss statements </a:t>
            </a:r>
            <a:r>
              <a:rPr lang="en-US" dirty="0"/>
              <a:t>for small-scale business persons. </a:t>
            </a:r>
          </a:p>
          <a:p>
            <a:pPr marL="0" indent="0">
              <a:buNone/>
            </a:pPr>
            <a:r>
              <a:rPr lang="en-US" dirty="0"/>
              <a:t>The system will have a user-friendly user interface shall be clear and easy to use, it is through this UI that users can access all the user requirements.</a:t>
            </a:r>
          </a:p>
          <a:p>
            <a:endParaRPr lang="en-US" dirty="0"/>
          </a:p>
        </p:txBody>
      </p:sp>
    </p:spTree>
    <p:extLst>
      <p:ext uri="{BB962C8B-B14F-4D97-AF65-F5344CB8AC3E}">
        <p14:creationId xmlns:p14="http://schemas.microsoft.com/office/powerpoint/2010/main" val="132512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FDA4-06BD-4630-801D-DD701F0BD2D9}"/>
              </a:ext>
            </a:extLst>
          </p:cNvPr>
          <p:cNvSpPr>
            <a:spLocks noGrp="1"/>
          </p:cNvSpPr>
          <p:nvPr>
            <p:ph type="title"/>
          </p:nvPr>
        </p:nvSpPr>
        <p:spPr/>
        <p:txBody>
          <a:bodyPr/>
          <a:lstStyle/>
          <a:p>
            <a:pPr algn="ctr"/>
            <a:r>
              <a:rPr lang="en-US" dirty="0"/>
              <a:t>SYSTEM DESIGN</a:t>
            </a:r>
          </a:p>
        </p:txBody>
      </p:sp>
      <p:pic>
        <p:nvPicPr>
          <p:cNvPr id="4" name="Content Placeholder 3" descr="http://www.oracle-apex.co.uk/images/appnetwork-small.gif">
            <a:extLst>
              <a:ext uri="{FF2B5EF4-FFF2-40B4-BE49-F238E27FC236}">
                <a16:creationId xmlns:a16="http://schemas.microsoft.com/office/drawing/2014/main" id="{51925924-5A48-4A9C-B1D9-19BD68FAD27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6031" y="1904999"/>
            <a:ext cx="8792307" cy="3182815"/>
          </a:xfrm>
          <a:prstGeom prst="rect">
            <a:avLst/>
          </a:prstGeom>
          <a:noFill/>
          <a:ln>
            <a:noFill/>
          </a:ln>
        </p:spPr>
      </p:pic>
      <p:sp>
        <p:nvSpPr>
          <p:cNvPr id="5" name="Rectangle 4">
            <a:extLst>
              <a:ext uri="{FF2B5EF4-FFF2-40B4-BE49-F238E27FC236}">
                <a16:creationId xmlns:a16="http://schemas.microsoft.com/office/drawing/2014/main" id="{5DA1FE1C-81CD-46E6-B3E1-CBADF7E750D9}"/>
              </a:ext>
            </a:extLst>
          </p:cNvPr>
          <p:cNvSpPr/>
          <p:nvPr/>
        </p:nvSpPr>
        <p:spPr>
          <a:xfrm>
            <a:off x="2265974" y="4695655"/>
            <a:ext cx="2220544" cy="392159"/>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HTML, CSS, JavaScript</a:t>
            </a:r>
          </a:p>
        </p:txBody>
      </p:sp>
      <p:sp>
        <p:nvSpPr>
          <p:cNvPr id="6" name="Text Box 11">
            <a:extLst>
              <a:ext uri="{FF2B5EF4-FFF2-40B4-BE49-F238E27FC236}">
                <a16:creationId xmlns:a16="http://schemas.microsoft.com/office/drawing/2014/main" id="{07912796-4A62-44B2-A5C8-47E22BFF9C38}"/>
              </a:ext>
            </a:extLst>
          </p:cNvPr>
          <p:cNvSpPr txBox="1"/>
          <p:nvPr/>
        </p:nvSpPr>
        <p:spPr>
          <a:xfrm>
            <a:off x="5451230" y="4891734"/>
            <a:ext cx="1289539" cy="127460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Apache Server. PHP</a:t>
            </a:r>
          </a:p>
        </p:txBody>
      </p:sp>
      <p:sp>
        <p:nvSpPr>
          <p:cNvPr id="9" name="Text Box 12">
            <a:extLst>
              <a:ext uri="{FF2B5EF4-FFF2-40B4-BE49-F238E27FC236}">
                <a16:creationId xmlns:a16="http://schemas.microsoft.com/office/drawing/2014/main" id="{F559F317-11EE-450E-A1BC-619213C1DE46}"/>
              </a:ext>
            </a:extLst>
          </p:cNvPr>
          <p:cNvSpPr txBox="1"/>
          <p:nvPr/>
        </p:nvSpPr>
        <p:spPr>
          <a:xfrm>
            <a:off x="8797460" y="4891734"/>
            <a:ext cx="1448508" cy="410391"/>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MySQL DB</a:t>
            </a:r>
          </a:p>
        </p:txBody>
      </p:sp>
    </p:spTree>
    <p:extLst>
      <p:ext uri="{BB962C8B-B14F-4D97-AF65-F5344CB8AC3E}">
        <p14:creationId xmlns:p14="http://schemas.microsoft.com/office/powerpoint/2010/main" val="2607803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5B07-F1CC-440B-BECC-BAD58F74038D}"/>
              </a:ext>
            </a:extLst>
          </p:cNvPr>
          <p:cNvSpPr>
            <a:spLocks noGrp="1"/>
          </p:cNvSpPr>
          <p:nvPr>
            <p:ph type="title"/>
          </p:nvPr>
        </p:nvSpPr>
        <p:spPr/>
        <p:txBody>
          <a:bodyPr/>
          <a:lstStyle/>
          <a:p>
            <a:pPr algn="ctr"/>
            <a:r>
              <a:rPr lang="en-US" dirty="0"/>
              <a:t>Shop Inventory MIS Flow Chart</a:t>
            </a:r>
          </a:p>
        </p:txBody>
      </p:sp>
      <p:pic>
        <p:nvPicPr>
          <p:cNvPr id="4" name="Content Placeholder 3">
            <a:extLst>
              <a:ext uri="{FF2B5EF4-FFF2-40B4-BE49-F238E27FC236}">
                <a16:creationId xmlns:a16="http://schemas.microsoft.com/office/drawing/2014/main" id="{1A5CABE5-39C3-45A7-9BFB-4C226830373D}"/>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5693" y="1289538"/>
            <a:ext cx="7174522" cy="5568462"/>
          </a:xfrm>
          <a:prstGeom prst="rect">
            <a:avLst/>
          </a:prstGeom>
        </p:spPr>
      </p:pic>
    </p:spTree>
    <p:extLst>
      <p:ext uri="{BB962C8B-B14F-4D97-AF65-F5344CB8AC3E}">
        <p14:creationId xmlns:p14="http://schemas.microsoft.com/office/powerpoint/2010/main" val="146112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6CE6-5E10-43D5-9762-DC8CE68B05B0}"/>
              </a:ext>
            </a:extLst>
          </p:cNvPr>
          <p:cNvSpPr>
            <a:spLocks noGrp="1"/>
          </p:cNvSpPr>
          <p:nvPr>
            <p:ph type="title"/>
          </p:nvPr>
        </p:nvSpPr>
        <p:spPr/>
        <p:txBody>
          <a:bodyPr/>
          <a:lstStyle/>
          <a:p>
            <a:r>
              <a:rPr lang="en-US" dirty="0"/>
              <a:t>SHOP INVENTORY MIS DFD</a:t>
            </a:r>
          </a:p>
        </p:txBody>
      </p:sp>
      <p:pic>
        <p:nvPicPr>
          <p:cNvPr id="4" name="Content Placeholder 3">
            <a:extLst>
              <a:ext uri="{FF2B5EF4-FFF2-40B4-BE49-F238E27FC236}">
                <a16:creationId xmlns:a16="http://schemas.microsoft.com/office/drawing/2014/main" id="{78BA8CD9-D5DC-4F54-AB15-9B91244644A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741" y="1237962"/>
            <a:ext cx="10515600" cy="7663262"/>
          </a:xfrm>
          <a:prstGeom prst="rect">
            <a:avLst/>
          </a:prstGeom>
        </p:spPr>
      </p:pic>
    </p:spTree>
    <p:extLst>
      <p:ext uri="{BB962C8B-B14F-4D97-AF65-F5344CB8AC3E}">
        <p14:creationId xmlns:p14="http://schemas.microsoft.com/office/powerpoint/2010/main" val="197210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E57A-9366-491F-AA34-B46B52EDA529}"/>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B15349C7-1D3D-49B7-96AA-4037D2B9D8DA}"/>
              </a:ext>
            </a:extLst>
          </p:cNvPr>
          <p:cNvSpPr>
            <a:spLocks noGrp="1"/>
          </p:cNvSpPr>
          <p:nvPr>
            <p:ph idx="1"/>
          </p:nvPr>
        </p:nvSpPr>
        <p:spPr/>
        <p:txBody>
          <a:bodyPr>
            <a:normAutofit fontScale="92500" lnSpcReduction="10000"/>
          </a:bodyPr>
          <a:lstStyle/>
          <a:p>
            <a:r>
              <a:rPr lang="en-US" dirty="0"/>
              <a:t>It is important that shop keepers have a software system for record keeping and inventory tracking.</a:t>
            </a:r>
          </a:p>
          <a:p>
            <a:r>
              <a:rPr lang="en-US" dirty="0"/>
              <a:t>This system would give the shopkeepers an interface for easy record keeping and analysis of data such as; </a:t>
            </a:r>
            <a:r>
              <a:rPr lang="en-US" b="1" dirty="0"/>
              <a:t>stock sold, available stock, amount of profit made, amount of loss made</a:t>
            </a:r>
            <a:r>
              <a:rPr lang="en-US" dirty="0"/>
              <a:t>, etc.</a:t>
            </a:r>
          </a:p>
          <a:p>
            <a:r>
              <a:rPr lang="en-US" dirty="0"/>
              <a:t>According to (Experian Information Solution Inc, 2018) “</a:t>
            </a:r>
            <a:r>
              <a:rPr lang="en-US" b="1" dirty="0"/>
              <a:t>You need good records to monitor the progress of your business. Records can show whether your business is improving, which items are selling, or what changes you need to make. Good records can increase the likelihood of business success.</a:t>
            </a:r>
            <a:r>
              <a:rPr lang="en-US" dirty="0"/>
              <a:t>”  </a:t>
            </a:r>
          </a:p>
          <a:p>
            <a:r>
              <a:rPr lang="en-US" dirty="0"/>
              <a:t>The proposed system provides a cheap and simple way for shop keepers and business owners to meet the above objective.</a:t>
            </a:r>
          </a:p>
          <a:p>
            <a:endParaRPr lang="en-US" dirty="0"/>
          </a:p>
        </p:txBody>
      </p:sp>
    </p:spTree>
    <p:extLst>
      <p:ext uri="{BB962C8B-B14F-4D97-AF65-F5344CB8AC3E}">
        <p14:creationId xmlns:p14="http://schemas.microsoft.com/office/powerpoint/2010/main" val="3187576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CFC3-ACD7-46E3-BCD8-7510313C2B7C}"/>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1352AC5C-B3AA-4BC8-9BD3-14F41810B152}"/>
              </a:ext>
            </a:extLst>
          </p:cNvPr>
          <p:cNvSpPr>
            <a:spLocks noGrp="1"/>
          </p:cNvSpPr>
          <p:nvPr>
            <p:ph idx="1"/>
          </p:nvPr>
        </p:nvSpPr>
        <p:spPr/>
        <p:txBody>
          <a:bodyPr/>
          <a:lstStyle/>
          <a:p>
            <a:pPr marL="0" indent="0">
              <a:buNone/>
            </a:pPr>
            <a:r>
              <a:rPr lang="en-US" dirty="0"/>
              <a:t>The following recommendations (when implemented) would make the Shop Inventory MIS an even better system i.e. more efficient and effective in meeting user requirements. They include: -</a:t>
            </a:r>
          </a:p>
          <a:p>
            <a:pPr lvl="0"/>
            <a:r>
              <a:rPr lang="en-US" dirty="0"/>
              <a:t>Development of mobile applications for the system in the various platforms e.g. android, windows etc.</a:t>
            </a:r>
          </a:p>
          <a:p>
            <a:pPr lvl="0"/>
            <a:r>
              <a:rPr lang="en-US" dirty="0"/>
              <a:t>Implementing offline use of the system.</a:t>
            </a:r>
          </a:p>
          <a:p>
            <a:pPr lvl="0"/>
            <a:r>
              <a:rPr lang="en-US" dirty="0"/>
              <a:t>Integration of payment methods, especially Mpesa.</a:t>
            </a:r>
          </a:p>
          <a:p>
            <a:pPr lvl="0"/>
            <a:r>
              <a:rPr lang="en-US" dirty="0"/>
              <a:t>Including Profit and Loss predictions from previous data analysis.</a:t>
            </a:r>
          </a:p>
          <a:p>
            <a:endParaRPr lang="en-US" dirty="0"/>
          </a:p>
        </p:txBody>
      </p:sp>
    </p:spTree>
    <p:extLst>
      <p:ext uri="{BB962C8B-B14F-4D97-AF65-F5344CB8AC3E}">
        <p14:creationId xmlns:p14="http://schemas.microsoft.com/office/powerpoint/2010/main" val="1083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930F-0663-4D0B-804D-225E16411EED}"/>
              </a:ext>
            </a:extLst>
          </p:cNvPr>
          <p:cNvSpPr>
            <a:spLocks noGrp="1"/>
          </p:cNvSpPr>
          <p:nvPr>
            <p:ph type="title"/>
          </p:nvPr>
        </p:nvSpPr>
        <p:spPr/>
        <p:txBody>
          <a:bodyPr/>
          <a:lstStyle/>
          <a:p>
            <a:pPr algn="ctr"/>
            <a:r>
              <a:rPr lang="en-US" b="1" dirty="0"/>
              <a:t>REFERENCES</a:t>
            </a:r>
            <a:endParaRPr lang="en-US" dirty="0"/>
          </a:p>
        </p:txBody>
      </p:sp>
      <p:sp>
        <p:nvSpPr>
          <p:cNvPr id="3" name="Content Placeholder 2">
            <a:extLst>
              <a:ext uri="{FF2B5EF4-FFF2-40B4-BE49-F238E27FC236}">
                <a16:creationId xmlns:a16="http://schemas.microsoft.com/office/drawing/2014/main" id="{DC18CA17-F6BF-4D19-933B-8E1C0156381B}"/>
              </a:ext>
            </a:extLst>
          </p:cNvPr>
          <p:cNvSpPr>
            <a:spLocks noGrp="1"/>
          </p:cNvSpPr>
          <p:nvPr>
            <p:ph idx="1"/>
          </p:nvPr>
        </p:nvSpPr>
        <p:spPr/>
        <p:txBody>
          <a:bodyPr>
            <a:normAutofit fontScale="40000" lnSpcReduction="20000"/>
          </a:bodyPr>
          <a:lstStyle/>
          <a:p>
            <a:r>
              <a:rPr lang="en-US" dirty="0" err="1"/>
              <a:t>Picincu</a:t>
            </a:r>
            <a:r>
              <a:rPr lang="en-US" dirty="0"/>
              <a:t>, A., 2018. </a:t>
            </a:r>
            <a:r>
              <a:rPr lang="en-US" i="1" dirty="0"/>
              <a:t>What is Tally Accounting Software. </a:t>
            </a:r>
            <a:r>
              <a:rPr lang="en-US" dirty="0"/>
              <a:t>[Online] </a:t>
            </a:r>
            <a:br>
              <a:rPr lang="en-US" dirty="0"/>
            </a:br>
            <a:r>
              <a:rPr lang="en-US" dirty="0"/>
              <a:t>Available at: </a:t>
            </a:r>
            <a:r>
              <a:rPr lang="en-US" u="sng" dirty="0"/>
              <a:t>https://bizfluent.com/about-7321977-tally-accounting-software-.html</a:t>
            </a:r>
            <a:br>
              <a:rPr lang="en-US" dirty="0"/>
            </a:br>
            <a:r>
              <a:rPr lang="en-US" dirty="0"/>
              <a:t>[Accessed 30 November 2018].</a:t>
            </a:r>
          </a:p>
          <a:p>
            <a:r>
              <a:rPr lang="en-US" dirty="0" err="1"/>
              <a:t>Sincero</a:t>
            </a:r>
            <a:r>
              <a:rPr lang="en-US" dirty="0"/>
              <a:t>, S. M., 2012. </a:t>
            </a:r>
            <a:r>
              <a:rPr lang="en-US" i="1" dirty="0"/>
              <a:t>Personal Interview Survey. </a:t>
            </a:r>
            <a:r>
              <a:rPr lang="en-US" dirty="0"/>
              <a:t>[Online] </a:t>
            </a:r>
            <a:br>
              <a:rPr lang="en-US" dirty="0"/>
            </a:br>
            <a:r>
              <a:rPr lang="en-US" dirty="0"/>
              <a:t>Available at: </a:t>
            </a:r>
            <a:r>
              <a:rPr lang="en-US" u="sng" dirty="0"/>
              <a:t>https://explorable.com/personal-interview-survey</a:t>
            </a:r>
            <a:br>
              <a:rPr lang="en-US" dirty="0"/>
            </a:br>
            <a:r>
              <a:rPr lang="en-US" dirty="0"/>
              <a:t>[Accessed 28 November 2018].</a:t>
            </a:r>
          </a:p>
          <a:p>
            <a:r>
              <a:rPr lang="en-US" dirty="0"/>
              <a:t>S, M., 2011. </a:t>
            </a:r>
            <a:r>
              <a:rPr lang="en-US" i="1" dirty="0"/>
              <a:t>Software Development Life Cycle Models and Methodologies. </a:t>
            </a:r>
            <a:r>
              <a:rPr lang="en-US" dirty="0"/>
              <a:t>[Online] </a:t>
            </a:r>
            <a:br>
              <a:rPr lang="en-US" dirty="0"/>
            </a:br>
            <a:r>
              <a:rPr lang="en-US" dirty="0"/>
              <a:t>Available at: </a:t>
            </a:r>
            <a:r>
              <a:rPr lang="en-US" u="sng" dirty="0"/>
              <a:t>https://www.google.com/amp/s/melsatar.blog/2012/3/15/software-development-life-cycle-models-and-methodologies/amp/</a:t>
            </a:r>
            <a:br>
              <a:rPr lang="en-US" dirty="0"/>
            </a:br>
            <a:r>
              <a:rPr lang="en-US" dirty="0"/>
              <a:t>[Accessed 29 November 2018].</a:t>
            </a:r>
          </a:p>
          <a:p>
            <a:r>
              <a:rPr lang="en-US" dirty="0"/>
              <a:t>Taylor, F. W., 1919. </a:t>
            </a:r>
            <a:r>
              <a:rPr lang="en-US" i="1" dirty="0"/>
              <a:t>Shop Management. </a:t>
            </a:r>
            <a:r>
              <a:rPr lang="en-US" dirty="0"/>
              <a:t>1st ed. New York and London: Harper and Brothers Publishers.</a:t>
            </a:r>
          </a:p>
          <a:p>
            <a:r>
              <a:rPr lang="en-US" dirty="0" err="1"/>
              <a:t>Hormozi</a:t>
            </a:r>
            <a:r>
              <a:rPr lang="en-US" dirty="0"/>
              <a:t> et al., Manufacturing process improvement: The role of vision systems, Production and Inventory Management Journal. Alexandria: Fourth Quarter 1992, vol. 33, </a:t>
            </a:r>
          </a:p>
          <a:p>
            <a:r>
              <a:rPr lang="en-US" dirty="0"/>
              <a:t>Tyagi, G., 2000. </a:t>
            </a:r>
            <a:r>
              <a:rPr lang="en-US" i="1" dirty="0"/>
              <a:t>6 Stages of Software Development Process. </a:t>
            </a:r>
            <a:r>
              <a:rPr lang="en-US" dirty="0"/>
              <a:t>[Online] </a:t>
            </a:r>
            <a:br>
              <a:rPr lang="en-US" dirty="0"/>
            </a:br>
            <a:r>
              <a:rPr lang="en-US" dirty="0"/>
              <a:t>Available at: </a:t>
            </a:r>
            <a:r>
              <a:rPr lang="en-US" u="sng" dirty="0"/>
              <a:t>www.synaseindia.com/6-stages-of-software-development-process/141</a:t>
            </a:r>
            <a:br>
              <a:rPr lang="en-US" dirty="0"/>
            </a:br>
            <a:r>
              <a:rPr lang="en-US" dirty="0"/>
              <a:t>[Accessed 29 November 2018].</a:t>
            </a:r>
          </a:p>
          <a:p>
            <a:r>
              <a:rPr lang="en-US" dirty="0" err="1"/>
              <a:t>Magher</a:t>
            </a:r>
            <a:r>
              <a:rPr lang="en-US" dirty="0"/>
              <a:t>, M., 2018. </a:t>
            </a:r>
            <a:r>
              <a:rPr lang="en-US" i="1" dirty="0"/>
              <a:t>How to Write a Justification. </a:t>
            </a:r>
            <a:r>
              <a:rPr lang="en-US" dirty="0"/>
              <a:t>[Online] </a:t>
            </a:r>
            <a:br>
              <a:rPr lang="en-US" dirty="0"/>
            </a:br>
            <a:r>
              <a:rPr lang="en-US" dirty="0"/>
              <a:t>Available at: </a:t>
            </a:r>
            <a:r>
              <a:rPr lang="en-US" u="sng" dirty="0"/>
              <a:t>www.education.seattle.com/write-justification-narrative-6609.html</a:t>
            </a:r>
            <a:br>
              <a:rPr lang="en-US" dirty="0"/>
            </a:br>
            <a:r>
              <a:rPr lang="en-US" dirty="0"/>
              <a:t>[Accessed 29 December 2018].</a:t>
            </a:r>
          </a:p>
          <a:p>
            <a:r>
              <a:rPr lang="en-US" dirty="0"/>
              <a:t>McLeod, S., 2018. </a:t>
            </a:r>
            <a:r>
              <a:rPr lang="en-US" i="1" dirty="0"/>
              <a:t>Questionnaire. </a:t>
            </a:r>
            <a:r>
              <a:rPr lang="en-US" dirty="0"/>
              <a:t>[Online] </a:t>
            </a:r>
            <a:br>
              <a:rPr lang="en-US" dirty="0"/>
            </a:br>
            <a:r>
              <a:rPr lang="en-US" dirty="0"/>
              <a:t>Available at: </a:t>
            </a:r>
            <a:r>
              <a:rPr lang="en-US" u="sng" dirty="0"/>
              <a:t>htteps://www.simplypsychology.org/questionnaires.html</a:t>
            </a:r>
            <a:br>
              <a:rPr lang="en-US" dirty="0"/>
            </a:br>
            <a:r>
              <a:rPr lang="en-US" dirty="0"/>
              <a:t>[Accessed 28 November 2018].</a:t>
            </a:r>
          </a:p>
          <a:p>
            <a:r>
              <a:rPr lang="en-US" dirty="0"/>
              <a:t>Nextar, 2018. </a:t>
            </a:r>
            <a:r>
              <a:rPr lang="en-US" i="1" dirty="0"/>
              <a:t>Supermarket POS Software. </a:t>
            </a:r>
            <a:r>
              <a:rPr lang="en-US" dirty="0"/>
              <a:t>[Online] </a:t>
            </a:r>
            <a:br>
              <a:rPr lang="en-US" dirty="0"/>
            </a:br>
            <a:r>
              <a:rPr lang="en-US" dirty="0"/>
              <a:t>Available at: </a:t>
            </a:r>
            <a:r>
              <a:rPr lang="en-US" u="sng" dirty="0"/>
              <a:t>www.nextar.com/examples/supermarket</a:t>
            </a:r>
            <a:br>
              <a:rPr lang="en-US" dirty="0"/>
            </a:br>
            <a:r>
              <a:rPr lang="en-US" dirty="0"/>
              <a:t>[Accessed 29 December 2018].</a:t>
            </a:r>
          </a:p>
          <a:p>
            <a:r>
              <a:rPr lang="en-US" dirty="0" err="1"/>
              <a:t>Owlgen</a:t>
            </a:r>
            <a:r>
              <a:rPr lang="en-US" dirty="0"/>
              <a:t>, 2018. </a:t>
            </a:r>
            <a:r>
              <a:rPr lang="en-US" i="1" dirty="0"/>
              <a:t>Distinguish between different types of small-scale retailers. </a:t>
            </a:r>
            <a:r>
              <a:rPr lang="en-US" dirty="0"/>
              <a:t>[Online] </a:t>
            </a:r>
            <a:br>
              <a:rPr lang="en-US" dirty="0"/>
            </a:br>
            <a:r>
              <a:rPr lang="en-US" dirty="0"/>
              <a:t>Available at: </a:t>
            </a:r>
            <a:r>
              <a:rPr lang="en-US" u="sng" dirty="0"/>
              <a:t>https://www.owlgen.com/question/distinguish-between-different-types-of-small-scale-retailers</a:t>
            </a:r>
            <a:br>
              <a:rPr lang="en-US" dirty="0"/>
            </a:br>
            <a:r>
              <a:rPr lang="en-US" dirty="0"/>
              <a:t>[Accessed 30 November 2018].</a:t>
            </a:r>
          </a:p>
          <a:p>
            <a:endParaRPr lang="en-US" dirty="0"/>
          </a:p>
          <a:p>
            <a:endParaRPr lang="en-US" dirty="0"/>
          </a:p>
        </p:txBody>
      </p:sp>
    </p:spTree>
    <p:extLst>
      <p:ext uri="{BB962C8B-B14F-4D97-AF65-F5344CB8AC3E}">
        <p14:creationId xmlns:p14="http://schemas.microsoft.com/office/powerpoint/2010/main" val="153841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472A-833C-4759-A0C7-4ACDD0868D53}"/>
              </a:ext>
            </a:extLst>
          </p:cNvPr>
          <p:cNvSpPr>
            <a:spLocks noGrp="1"/>
          </p:cNvSpPr>
          <p:nvPr>
            <p:ph type="title"/>
          </p:nvPr>
        </p:nvSpPr>
        <p:spPr/>
        <p:txBody>
          <a:bodyPr/>
          <a:lstStyle/>
          <a:p>
            <a:pPr algn="ctr"/>
            <a:r>
              <a:rPr lang="en-US" dirty="0"/>
              <a:t>THANK YOU!</a:t>
            </a:r>
            <a:br>
              <a:rPr lang="en-US" dirty="0"/>
            </a:br>
            <a:br>
              <a:rPr lang="en-US" dirty="0"/>
            </a:br>
            <a:r>
              <a:rPr lang="en-US" dirty="0"/>
              <a:t>GOD BLESS!</a:t>
            </a:r>
          </a:p>
        </p:txBody>
      </p:sp>
    </p:spTree>
    <p:extLst>
      <p:ext uri="{BB962C8B-B14F-4D97-AF65-F5344CB8AC3E}">
        <p14:creationId xmlns:p14="http://schemas.microsoft.com/office/powerpoint/2010/main" val="23534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7F98-AFAD-4172-B2D6-324B1569D966}"/>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B19F2333-9DA8-42D4-85EB-94161941D9A1}"/>
              </a:ext>
            </a:extLst>
          </p:cNvPr>
          <p:cNvSpPr>
            <a:spLocks noGrp="1"/>
          </p:cNvSpPr>
          <p:nvPr>
            <p:ph idx="1"/>
          </p:nvPr>
        </p:nvSpPr>
        <p:spPr/>
        <p:txBody>
          <a:bodyPr/>
          <a:lstStyle/>
          <a:p>
            <a:r>
              <a:rPr lang="en-US" dirty="0"/>
              <a:t>A </a:t>
            </a:r>
            <a:r>
              <a:rPr lang="en-US" b="1" dirty="0"/>
              <a:t>business</a:t>
            </a:r>
            <a:r>
              <a:rPr lang="en-US" dirty="0"/>
              <a:t> is an organization or economic system where goods and services are exchanged for one another or money. </a:t>
            </a:r>
          </a:p>
          <a:p>
            <a:r>
              <a:rPr lang="en-US" dirty="0"/>
              <a:t>According to Internal Revenue service (IRS), keeping good records is very important for businesses.</a:t>
            </a:r>
          </a:p>
          <a:p>
            <a:r>
              <a:rPr lang="en-US" dirty="0"/>
              <a:t>It helps them; monitor the progress of their business, prepare financial statements, identify their sources of income.</a:t>
            </a:r>
          </a:p>
          <a:p>
            <a:r>
              <a:rPr lang="en-US" dirty="0"/>
              <a:t>Record keeping for </a:t>
            </a:r>
            <a:r>
              <a:rPr lang="en-US" b="1" dirty="0"/>
              <a:t>small-scale retailers/ fixed shop retailers</a:t>
            </a:r>
            <a:r>
              <a:rPr lang="en-US" dirty="0"/>
              <a:t>.</a:t>
            </a:r>
          </a:p>
          <a:p>
            <a:r>
              <a:rPr lang="en-US" dirty="0"/>
              <a:t>Record keeping facilitates stock tracking and monitoring of business finances. </a:t>
            </a:r>
          </a:p>
          <a:p>
            <a:endParaRPr lang="en-US" dirty="0"/>
          </a:p>
        </p:txBody>
      </p:sp>
    </p:spTree>
    <p:extLst>
      <p:ext uri="{BB962C8B-B14F-4D97-AF65-F5344CB8AC3E}">
        <p14:creationId xmlns:p14="http://schemas.microsoft.com/office/powerpoint/2010/main" val="173780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9A19-9A22-435C-B662-7ED3F2BBDA77}"/>
              </a:ext>
            </a:extLst>
          </p:cNvPr>
          <p:cNvSpPr>
            <a:spLocks noGrp="1"/>
          </p:cNvSpPr>
          <p:nvPr>
            <p:ph type="title"/>
          </p:nvPr>
        </p:nvSpPr>
        <p:spPr>
          <a:xfrm>
            <a:off x="838200" y="135230"/>
            <a:ext cx="10515600" cy="1136896"/>
          </a:xfrm>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113A36CE-9F2D-45AA-B0AD-FFC81169E493}"/>
              </a:ext>
            </a:extLst>
          </p:cNvPr>
          <p:cNvSpPr>
            <a:spLocks noGrp="1"/>
          </p:cNvSpPr>
          <p:nvPr>
            <p:ph idx="1"/>
          </p:nvPr>
        </p:nvSpPr>
        <p:spPr>
          <a:xfrm>
            <a:off x="838200" y="1506828"/>
            <a:ext cx="10515600" cy="5254579"/>
          </a:xfrm>
        </p:spPr>
        <p:txBody>
          <a:bodyPr>
            <a:normAutofit fontScale="92500" lnSpcReduction="10000"/>
          </a:bodyPr>
          <a:lstStyle/>
          <a:p>
            <a:r>
              <a:rPr lang="en-US" dirty="0"/>
              <a:t>It would be ideal for small-scale shop keepers/owners to have proper records which will facilitate monitoring of business progress and financial reporting. </a:t>
            </a:r>
          </a:p>
          <a:p>
            <a:r>
              <a:rPr lang="en-US" dirty="0"/>
              <a:t>Currently, keeping track of business progress is a difficult manual task which some small-scale shop owners even ignore. </a:t>
            </a:r>
          </a:p>
          <a:p>
            <a:r>
              <a:rPr lang="en-US" b="1" dirty="0"/>
              <a:t>Disadvantages: -</a:t>
            </a:r>
          </a:p>
          <a:p>
            <a:pPr>
              <a:buFont typeface="Wingdings" panose="05000000000000000000" pitchFamily="2" charset="2"/>
              <a:buChar char="ü"/>
            </a:pPr>
            <a:r>
              <a:rPr lang="en-US" dirty="0"/>
              <a:t>Losses</a:t>
            </a:r>
          </a:p>
          <a:p>
            <a:pPr>
              <a:buFont typeface="Wingdings" panose="05000000000000000000" pitchFamily="2" charset="2"/>
              <a:buChar char="ü"/>
            </a:pPr>
            <a:r>
              <a:rPr lang="en-US" dirty="0"/>
              <a:t>Inability to track stock</a:t>
            </a:r>
          </a:p>
          <a:p>
            <a:pPr>
              <a:buFont typeface="Wingdings" panose="05000000000000000000" pitchFamily="2" charset="2"/>
              <a:buChar char="ü"/>
            </a:pPr>
            <a:r>
              <a:rPr lang="en-US" dirty="0"/>
              <a:t>Unnecessary Loans</a:t>
            </a:r>
          </a:p>
          <a:p>
            <a:pPr>
              <a:buFont typeface="Wingdings" panose="05000000000000000000" pitchFamily="2" charset="2"/>
              <a:buChar char="ü"/>
            </a:pPr>
            <a:r>
              <a:rPr lang="en-US" dirty="0"/>
              <a:t>Inability to study the market</a:t>
            </a:r>
          </a:p>
          <a:p>
            <a:r>
              <a:rPr lang="en-US" dirty="0"/>
              <a:t>The proposed system will be very effective in managing the business operations and hence meeting the above disadvantages for small-scale retailers.</a:t>
            </a:r>
          </a:p>
          <a:p>
            <a:endParaRPr lang="en-US" dirty="0"/>
          </a:p>
        </p:txBody>
      </p:sp>
    </p:spTree>
    <p:extLst>
      <p:ext uri="{BB962C8B-B14F-4D97-AF65-F5344CB8AC3E}">
        <p14:creationId xmlns:p14="http://schemas.microsoft.com/office/powerpoint/2010/main" val="34979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1365-11EE-4588-9BAC-FE8CBD57B109}"/>
              </a:ext>
            </a:extLst>
          </p:cNvPr>
          <p:cNvSpPr>
            <a:spLocks noGrp="1"/>
          </p:cNvSpPr>
          <p:nvPr>
            <p:ph type="title"/>
          </p:nvPr>
        </p:nvSpPr>
        <p:spPr/>
        <p:txBody>
          <a:bodyPr/>
          <a:lstStyle/>
          <a:p>
            <a:pPr algn="ctr"/>
            <a:r>
              <a:rPr lang="en-US" b="1" dirty="0"/>
              <a:t>OBJECTIVES</a:t>
            </a:r>
          </a:p>
        </p:txBody>
      </p:sp>
      <p:sp>
        <p:nvSpPr>
          <p:cNvPr id="3" name="Content Placeholder 2">
            <a:extLst>
              <a:ext uri="{FF2B5EF4-FFF2-40B4-BE49-F238E27FC236}">
                <a16:creationId xmlns:a16="http://schemas.microsoft.com/office/drawing/2014/main" id="{A559BA55-C9F6-4E7D-9578-9EA2AAABBAEE}"/>
              </a:ext>
            </a:extLst>
          </p:cNvPr>
          <p:cNvSpPr>
            <a:spLocks noGrp="1"/>
          </p:cNvSpPr>
          <p:nvPr>
            <p:ph idx="1"/>
          </p:nvPr>
        </p:nvSpPr>
        <p:spPr/>
        <p:txBody>
          <a:bodyPr/>
          <a:lstStyle/>
          <a:p>
            <a:r>
              <a:rPr lang="en-US" b="1" dirty="0"/>
              <a:t>Major Objective</a:t>
            </a:r>
          </a:p>
          <a:p>
            <a:pPr marL="0" indent="0">
              <a:buNone/>
            </a:pPr>
            <a:r>
              <a:rPr lang="en-US" dirty="0"/>
              <a:t>The main goal of this project is to ease the work of data recording and analysis for owners of small businesses.</a:t>
            </a:r>
          </a:p>
          <a:p>
            <a:r>
              <a:rPr lang="en-US" b="1" dirty="0"/>
              <a:t>General Objective</a:t>
            </a:r>
          </a:p>
          <a:p>
            <a:pPr marL="0" indent="0">
              <a:buNone/>
            </a:pPr>
            <a:r>
              <a:rPr lang="en-US" dirty="0"/>
              <a:t>To develop a web application that automates data recording and analysis for the owners of small businesses.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1045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FA20-F56D-444A-B09E-994250DC369F}"/>
              </a:ext>
            </a:extLst>
          </p:cNvPr>
          <p:cNvSpPr>
            <a:spLocks noGrp="1"/>
          </p:cNvSpPr>
          <p:nvPr>
            <p:ph type="title"/>
          </p:nvPr>
        </p:nvSpPr>
        <p:spPr/>
        <p:txBody>
          <a:bodyPr>
            <a:normAutofit/>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SPECIFIC OBJECTIVES</a:t>
            </a:r>
            <a:endParaRPr lang="en-US" dirty="0"/>
          </a:p>
        </p:txBody>
      </p:sp>
      <p:sp>
        <p:nvSpPr>
          <p:cNvPr id="3" name="Content Placeholder 2">
            <a:extLst>
              <a:ext uri="{FF2B5EF4-FFF2-40B4-BE49-F238E27FC236}">
                <a16:creationId xmlns:a16="http://schemas.microsoft.com/office/drawing/2014/main" id="{BE640C29-4A23-4A6C-87D7-516337F6A077}"/>
              </a:ext>
            </a:extLst>
          </p:cNvPr>
          <p:cNvSpPr>
            <a:spLocks noGrp="1"/>
          </p:cNvSpPr>
          <p:nvPr>
            <p:ph idx="1"/>
          </p:nvPr>
        </p:nvSpPr>
        <p:spPr/>
        <p:txBody>
          <a:bodyPr>
            <a:normAutofit/>
          </a:bodyPr>
          <a:lstStyle/>
          <a:p>
            <a:pPr lvl="0"/>
            <a:r>
              <a:rPr lang="en-US" dirty="0"/>
              <a:t>To provide users with an interface through which they can stock their shops (they can either add new items or update the quantities of already existing items).</a:t>
            </a:r>
          </a:p>
          <a:p>
            <a:pPr lvl="0"/>
            <a:r>
              <a:rPr lang="en-US" dirty="0"/>
              <a:t>To provide users with an interface for recording sales.</a:t>
            </a:r>
          </a:p>
          <a:p>
            <a:pPr lvl="0"/>
            <a:r>
              <a:rPr lang="en-US" dirty="0"/>
              <a:t>To design an interface through which users can track their stock. They will be able to tell how much stock they have left at any point of time.</a:t>
            </a:r>
          </a:p>
          <a:p>
            <a:pPr lvl="0"/>
            <a:r>
              <a:rPr lang="en-US" dirty="0"/>
              <a:t>To create an interface that allows user to view, download and print profit and loss statements.</a:t>
            </a:r>
          </a:p>
          <a:p>
            <a:pPr lvl="0"/>
            <a:r>
              <a:rPr lang="en-US" dirty="0"/>
              <a:t>To send users SMS alerts when they are almost out of stock.</a:t>
            </a:r>
          </a:p>
          <a:p>
            <a:endParaRPr lang="en-US" dirty="0"/>
          </a:p>
        </p:txBody>
      </p:sp>
    </p:spTree>
    <p:extLst>
      <p:ext uri="{BB962C8B-B14F-4D97-AF65-F5344CB8AC3E}">
        <p14:creationId xmlns:p14="http://schemas.microsoft.com/office/powerpoint/2010/main" val="259586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3C6B-CC12-408F-90E0-B556E70EAFD5}"/>
              </a:ext>
            </a:extLst>
          </p:cNvPr>
          <p:cNvSpPr>
            <a:spLocks noGrp="1"/>
          </p:cNvSpPr>
          <p:nvPr>
            <p:ph type="title"/>
          </p:nvPr>
        </p:nvSpPr>
        <p:spPr/>
        <p:txBody>
          <a:bodyPr/>
          <a:lstStyle/>
          <a:p>
            <a:pPr algn="ctr"/>
            <a:r>
              <a:rPr lang="en-US" b="1" dirty="0"/>
              <a:t>LITERATURE REVIEW</a:t>
            </a:r>
          </a:p>
        </p:txBody>
      </p:sp>
      <p:sp>
        <p:nvSpPr>
          <p:cNvPr id="3" name="Content Placeholder 2">
            <a:extLst>
              <a:ext uri="{FF2B5EF4-FFF2-40B4-BE49-F238E27FC236}">
                <a16:creationId xmlns:a16="http://schemas.microsoft.com/office/drawing/2014/main" id="{F5647C24-85F4-4954-81EB-31D52C7B1D56}"/>
              </a:ext>
            </a:extLst>
          </p:cNvPr>
          <p:cNvSpPr>
            <a:spLocks noGrp="1"/>
          </p:cNvSpPr>
          <p:nvPr>
            <p:ph idx="1"/>
          </p:nvPr>
        </p:nvSpPr>
        <p:spPr/>
        <p:txBody>
          <a:bodyPr>
            <a:normAutofit fontScale="92500" lnSpcReduction="20000"/>
          </a:bodyPr>
          <a:lstStyle/>
          <a:p>
            <a:pPr marL="0" indent="0" algn="ctr">
              <a:buNone/>
            </a:pPr>
            <a:r>
              <a:rPr lang="en-US" b="1" dirty="0"/>
              <a:t>SMALL-SCALE RETAILERS</a:t>
            </a:r>
          </a:p>
          <a:p>
            <a:r>
              <a:rPr lang="en-US" dirty="0"/>
              <a:t>They are also called fixed shop retailers.</a:t>
            </a:r>
          </a:p>
          <a:p>
            <a:r>
              <a:rPr lang="en-US" dirty="0"/>
              <a:t>These are retailers who run small shops that deal with miscellaneous products of daily use and shops that sell particular products of various varieties. </a:t>
            </a:r>
          </a:p>
          <a:p>
            <a:r>
              <a:rPr lang="en-US" dirty="0"/>
              <a:t>Examples: -</a:t>
            </a:r>
          </a:p>
          <a:p>
            <a:pPr>
              <a:buFont typeface="Wingdings" panose="05000000000000000000" pitchFamily="2" charset="2"/>
              <a:buChar char="ü"/>
            </a:pPr>
            <a:r>
              <a:rPr lang="en-US" dirty="0"/>
              <a:t>Single Shops</a:t>
            </a:r>
          </a:p>
          <a:p>
            <a:pPr>
              <a:buFont typeface="Wingdings" panose="05000000000000000000" pitchFamily="2" charset="2"/>
              <a:buChar char="ü"/>
            </a:pPr>
            <a:r>
              <a:rPr lang="en-US" dirty="0"/>
              <a:t>Tied shops</a:t>
            </a:r>
          </a:p>
          <a:p>
            <a:pPr>
              <a:buFont typeface="Wingdings" panose="05000000000000000000" pitchFamily="2" charset="2"/>
              <a:buChar char="ü"/>
            </a:pPr>
            <a:r>
              <a:rPr lang="en-US" dirty="0"/>
              <a:t>Market stalls</a:t>
            </a:r>
          </a:p>
          <a:p>
            <a:pPr>
              <a:buFont typeface="Wingdings" panose="05000000000000000000" pitchFamily="2" charset="2"/>
              <a:buChar char="ü"/>
            </a:pPr>
            <a:r>
              <a:rPr lang="en-US" dirty="0"/>
              <a:t>Kiosks</a:t>
            </a:r>
          </a:p>
          <a:p>
            <a:pPr>
              <a:buFont typeface="Wingdings" panose="05000000000000000000" pitchFamily="2" charset="2"/>
              <a:buChar char="ü"/>
            </a:pPr>
            <a:r>
              <a:rPr lang="en-US" dirty="0"/>
              <a:t>Canteens</a:t>
            </a:r>
          </a:p>
          <a:p>
            <a:pPr marL="0" indent="0">
              <a:buNone/>
            </a:pPr>
            <a:endParaRPr lang="en-US" b="1" dirty="0"/>
          </a:p>
        </p:txBody>
      </p:sp>
    </p:spTree>
    <p:extLst>
      <p:ext uri="{BB962C8B-B14F-4D97-AF65-F5344CB8AC3E}">
        <p14:creationId xmlns:p14="http://schemas.microsoft.com/office/powerpoint/2010/main" val="284466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EB08-C05F-4CAE-85EF-9D8609BBC4C7}"/>
              </a:ext>
            </a:extLst>
          </p:cNvPr>
          <p:cNvSpPr>
            <a:spLocks noGrp="1"/>
          </p:cNvSpPr>
          <p:nvPr>
            <p:ph type="title"/>
          </p:nvPr>
        </p:nvSpPr>
        <p:spPr/>
        <p:txBody>
          <a:bodyPr/>
          <a:lstStyle/>
          <a:p>
            <a:r>
              <a:rPr lang="en-US" dirty="0"/>
              <a:t>LITERATURE REVIEW </a:t>
            </a:r>
            <a:r>
              <a:rPr lang="en-US" dirty="0" err="1"/>
              <a:t>cont</a:t>
            </a:r>
            <a:r>
              <a:rPr lang="en-US" dirty="0"/>
              <a:t>………</a:t>
            </a:r>
          </a:p>
        </p:txBody>
      </p:sp>
      <p:sp>
        <p:nvSpPr>
          <p:cNvPr id="3" name="Content Placeholder 2">
            <a:extLst>
              <a:ext uri="{FF2B5EF4-FFF2-40B4-BE49-F238E27FC236}">
                <a16:creationId xmlns:a16="http://schemas.microsoft.com/office/drawing/2014/main" id="{B6E12B26-EAF2-486C-99A9-4578A1E5F91D}"/>
              </a:ext>
            </a:extLst>
          </p:cNvPr>
          <p:cNvSpPr>
            <a:spLocks noGrp="1"/>
          </p:cNvSpPr>
          <p:nvPr>
            <p:ph idx="1"/>
          </p:nvPr>
        </p:nvSpPr>
        <p:spPr/>
        <p:txBody>
          <a:bodyPr>
            <a:normAutofit fontScale="92500"/>
          </a:bodyPr>
          <a:lstStyle/>
          <a:p>
            <a:pPr marL="0" indent="0" algn="ctr">
              <a:buNone/>
            </a:pPr>
            <a:r>
              <a:rPr lang="en-US" b="1" dirty="0"/>
              <a:t>EXISTING SYSTEMS</a:t>
            </a:r>
          </a:p>
          <a:p>
            <a:pPr>
              <a:buFont typeface="Wingdings" panose="05000000000000000000" pitchFamily="2" charset="2"/>
              <a:buChar char="ü"/>
            </a:pPr>
            <a:r>
              <a:rPr lang="en-US" b="1" dirty="0"/>
              <a:t>Odoo</a:t>
            </a:r>
          </a:p>
          <a:p>
            <a:pPr marL="0" indent="0">
              <a:buNone/>
            </a:pPr>
            <a:r>
              <a:rPr lang="en-US" dirty="0"/>
              <a:t>ODOO, formerly known as </a:t>
            </a:r>
            <a:r>
              <a:rPr lang="en-US" dirty="0" err="1"/>
              <a:t>OpenERP</a:t>
            </a:r>
            <a:r>
              <a:rPr lang="en-US" dirty="0"/>
              <a:t> (Enterprise Resource Planning), is a platform that companies can use to easily manage the basics of the company such as materials and warehouse management, human resources, finance, accounting, sales and many other enterprise features.</a:t>
            </a:r>
            <a:br>
              <a:rPr lang="en-US" dirty="0"/>
            </a:br>
            <a:r>
              <a:rPr lang="en-US" dirty="0"/>
              <a:t>This is being done by means of an intuitive user interface that can be easily extended with community modules or with customized modules that suit the client's purposes. Helping you make smart decisions every day, ODOO can be used by companies of all sizes, offering a clear and integrated view of your business</a:t>
            </a:r>
          </a:p>
          <a:p>
            <a:pPr marL="0" indent="0">
              <a:buNone/>
            </a:pPr>
            <a:endParaRPr lang="en-US" dirty="0"/>
          </a:p>
          <a:p>
            <a:pPr>
              <a:buFont typeface="Wingdings" panose="05000000000000000000" pitchFamily="2" charset="2"/>
              <a:buChar char="ü"/>
            </a:pPr>
            <a:endParaRPr lang="en-US" dirty="0"/>
          </a:p>
          <a:p>
            <a:endParaRPr lang="en-US" b="1" dirty="0"/>
          </a:p>
        </p:txBody>
      </p:sp>
    </p:spTree>
    <p:extLst>
      <p:ext uri="{BB962C8B-B14F-4D97-AF65-F5344CB8AC3E}">
        <p14:creationId xmlns:p14="http://schemas.microsoft.com/office/powerpoint/2010/main" val="3370785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15F2-4D32-40A3-B4E3-961C3547D3C5}"/>
              </a:ext>
            </a:extLst>
          </p:cNvPr>
          <p:cNvSpPr>
            <a:spLocks noGrp="1"/>
          </p:cNvSpPr>
          <p:nvPr>
            <p:ph type="title"/>
          </p:nvPr>
        </p:nvSpPr>
        <p:spPr/>
        <p:txBody>
          <a:bodyPr/>
          <a:lstStyle/>
          <a:p>
            <a:pPr algn="ctr"/>
            <a:r>
              <a:rPr lang="en-US" b="1" dirty="0"/>
              <a:t>METHODOLOGY</a:t>
            </a:r>
          </a:p>
        </p:txBody>
      </p:sp>
      <p:sp>
        <p:nvSpPr>
          <p:cNvPr id="3" name="Content Placeholder 2">
            <a:extLst>
              <a:ext uri="{FF2B5EF4-FFF2-40B4-BE49-F238E27FC236}">
                <a16:creationId xmlns:a16="http://schemas.microsoft.com/office/drawing/2014/main" id="{502A79A1-91E0-444E-8CAB-37B4E5FEBC94}"/>
              </a:ext>
            </a:extLst>
          </p:cNvPr>
          <p:cNvSpPr>
            <a:spLocks noGrp="1"/>
          </p:cNvSpPr>
          <p:nvPr>
            <p:ph idx="1"/>
          </p:nvPr>
        </p:nvSpPr>
        <p:spPr/>
        <p:txBody>
          <a:bodyPr>
            <a:normAutofit fontScale="55000" lnSpcReduction="20000"/>
          </a:bodyPr>
          <a:lstStyle/>
          <a:p>
            <a:pPr marL="0" indent="0" algn="ctr">
              <a:buNone/>
            </a:pPr>
            <a:r>
              <a:rPr lang="en-US" b="1" dirty="0"/>
              <a:t>METHODS OF DATA COLLECTION</a:t>
            </a:r>
          </a:p>
          <a:p>
            <a:pPr>
              <a:buFont typeface="Wingdings" panose="05000000000000000000" pitchFamily="2" charset="2"/>
              <a:buChar char="ü"/>
            </a:pPr>
            <a:r>
              <a:rPr lang="en-US" b="1" dirty="0"/>
              <a:t>The Questionnaire Survey</a:t>
            </a:r>
          </a:p>
          <a:p>
            <a:r>
              <a:rPr lang="en-US" dirty="0"/>
              <a:t>A questionnaire is a research instrument consisting of a series of questions for the purpose of gathering information from respondents.</a:t>
            </a:r>
          </a:p>
          <a:p>
            <a:r>
              <a:rPr lang="en-US" dirty="0"/>
              <a:t>For this study, a questionnaire with both closed and open-ended questions was designed to call for response. </a:t>
            </a:r>
          </a:p>
          <a:p>
            <a:r>
              <a:rPr lang="en-US" dirty="0"/>
              <a:t>The questionnaires was designed to gather information about how shop keepers and business owners record their income and expenses, whether/how they report on the data and whether/ how the analyzed data helps the business.</a:t>
            </a:r>
          </a:p>
          <a:p>
            <a:pPr>
              <a:buFont typeface="Wingdings" panose="05000000000000000000" pitchFamily="2" charset="2"/>
              <a:buChar char="ü"/>
            </a:pPr>
            <a:r>
              <a:rPr lang="en-US" b="1" dirty="0"/>
              <a:t>The Interview Survey</a:t>
            </a:r>
          </a:p>
          <a:p>
            <a:r>
              <a:rPr lang="en-US" dirty="0"/>
              <a:t>A personal interview survey is a survey method that is utilized when a specific target population is involved. The purpose of conducting this survey is to explore the responses of the people to gather more and deep information.</a:t>
            </a:r>
          </a:p>
          <a:p>
            <a:r>
              <a:rPr lang="en-US" dirty="0"/>
              <a:t>This technique is used to probe the answer of the respondents and at the same time to observe their behavior. </a:t>
            </a:r>
          </a:p>
          <a:p>
            <a:r>
              <a:rPr lang="en-US" dirty="0"/>
              <a:t> For the purpose of this study, face to face interviews were conducted involving two interest groups: business owners and shop keepers. </a:t>
            </a:r>
            <a:endParaRPr lang="en-US" b="1" dirty="0"/>
          </a:p>
          <a:p>
            <a:pPr>
              <a:buFont typeface="Wingdings" panose="05000000000000000000" pitchFamily="2" charset="2"/>
              <a:buChar char="ü"/>
            </a:pPr>
            <a:endParaRPr lang="en-US" b="1" dirty="0"/>
          </a:p>
          <a:p>
            <a:pPr>
              <a:buFont typeface="Wingdings" panose="05000000000000000000" pitchFamily="2" charset="2"/>
              <a:buChar char="ü"/>
            </a:pPr>
            <a:endParaRPr lang="en-US" b="1" dirty="0"/>
          </a:p>
        </p:txBody>
      </p:sp>
    </p:spTree>
    <p:extLst>
      <p:ext uri="{BB962C8B-B14F-4D97-AF65-F5344CB8AC3E}">
        <p14:creationId xmlns:p14="http://schemas.microsoft.com/office/powerpoint/2010/main" val="265183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73BB-D4E9-454B-BB48-AF0134E3155D}"/>
              </a:ext>
            </a:extLst>
          </p:cNvPr>
          <p:cNvSpPr>
            <a:spLocks noGrp="1"/>
          </p:cNvSpPr>
          <p:nvPr>
            <p:ph type="title"/>
          </p:nvPr>
        </p:nvSpPr>
        <p:spPr/>
        <p:txBody>
          <a:bodyPr/>
          <a:lstStyle/>
          <a:p>
            <a:r>
              <a:rPr lang="en-US" b="1" dirty="0"/>
              <a:t>METHODOLOGY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6C136839-7ECE-4E96-8ACB-3F0FF415F1EA}"/>
              </a:ext>
            </a:extLst>
          </p:cNvPr>
          <p:cNvSpPr>
            <a:spLocks noGrp="1"/>
          </p:cNvSpPr>
          <p:nvPr>
            <p:ph idx="1"/>
          </p:nvPr>
        </p:nvSpPr>
        <p:spPr/>
        <p:txBody>
          <a:bodyPr>
            <a:normAutofit fontScale="92500" lnSpcReduction="20000"/>
          </a:bodyPr>
          <a:lstStyle/>
          <a:p>
            <a:pPr marL="0" indent="0" algn="ctr">
              <a:buNone/>
            </a:pPr>
            <a:r>
              <a:rPr lang="en-US" b="1" dirty="0"/>
              <a:t>IMPLIMENTATION</a:t>
            </a:r>
          </a:p>
          <a:p>
            <a:pPr marL="0" indent="0">
              <a:buNone/>
            </a:pPr>
            <a:r>
              <a:rPr lang="en-US" dirty="0"/>
              <a:t>The implementation of the proposed system applied the </a:t>
            </a:r>
            <a:r>
              <a:rPr lang="en-US" i="1" dirty="0"/>
              <a:t>waterfall model</a:t>
            </a:r>
            <a:r>
              <a:rPr lang="en-US" dirty="0"/>
              <a:t> of the Software Development Life Cycle (SDLC). </a:t>
            </a:r>
          </a:p>
          <a:p>
            <a:pPr marL="0" indent="0">
              <a:buNone/>
            </a:pPr>
            <a:r>
              <a:rPr lang="en-US" dirty="0"/>
              <a:t>In this model, progress is seen as flowing steadily downwards (like a waterfall) through the phases of software implementation.</a:t>
            </a:r>
          </a:p>
          <a:p>
            <a:pPr marL="0" indent="0">
              <a:buNone/>
            </a:pPr>
            <a:r>
              <a:rPr lang="en-US" dirty="0"/>
              <a:t>The phases of the SDLC involved in the waterfall model are: -</a:t>
            </a:r>
          </a:p>
          <a:p>
            <a:pPr lvl="0"/>
            <a:r>
              <a:rPr lang="en-US" dirty="0"/>
              <a:t>Requirements gathering</a:t>
            </a:r>
          </a:p>
          <a:p>
            <a:pPr lvl="0"/>
            <a:r>
              <a:rPr lang="en-US" dirty="0"/>
              <a:t>System Design</a:t>
            </a:r>
          </a:p>
          <a:p>
            <a:pPr lvl="0"/>
            <a:r>
              <a:rPr lang="en-US" dirty="0"/>
              <a:t>System development and implementation</a:t>
            </a:r>
          </a:p>
          <a:p>
            <a:pPr lvl="0"/>
            <a:r>
              <a:rPr lang="en-US" dirty="0"/>
              <a:t>System Testing </a:t>
            </a:r>
          </a:p>
          <a:p>
            <a:pPr lvl="0"/>
            <a:r>
              <a:rPr lang="en-US" dirty="0"/>
              <a:t>Maintenance</a:t>
            </a:r>
          </a:p>
          <a:p>
            <a:pPr marL="0" indent="0">
              <a:buNone/>
            </a:pPr>
            <a:endParaRPr lang="en-US" dirty="0"/>
          </a:p>
        </p:txBody>
      </p:sp>
    </p:spTree>
    <p:extLst>
      <p:ext uri="{BB962C8B-B14F-4D97-AF65-F5344CB8AC3E}">
        <p14:creationId xmlns:p14="http://schemas.microsoft.com/office/powerpoint/2010/main" val="2267130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1166</Words>
  <Application>Microsoft Office PowerPoint</Application>
  <PresentationFormat>Widescreen</PresentationFormat>
  <Paragraphs>142</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INTRODUCTION</vt:lpstr>
      <vt:lpstr>PROBLEM STATEMENT</vt:lpstr>
      <vt:lpstr>OBJECTIVES</vt:lpstr>
      <vt:lpstr>SPECIFIC OBJECTIVES</vt:lpstr>
      <vt:lpstr>LITERATURE REVIEW</vt:lpstr>
      <vt:lpstr>LITERATURE REVIEW cont………</vt:lpstr>
      <vt:lpstr>METHODOLOGY</vt:lpstr>
      <vt:lpstr>METHODOLOGY cont……</vt:lpstr>
      <vt:lpstr>SYSTEM ANALYSIS</vt:lpstr>
      <vt:lpstr>SYSTEM DESIGN</vt:lpstr>
      <vt:lpstr>Shop Inventory MIS Flow Chart</vt:lpstr>
      <vt:lpstr>SHOP INVENTORY MIS DFD</vt:lpstr>
      <vt:lpstr>CONCLUSION</vt:lpstr>
      <vt:lpstr>RECOMMENDATIONS</vt:lpstr>
      <vt:lpstr>REFERENCES</vt:lpstr>
      <vt:lpstr>THANK YOU!  GOD BLESS!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David Wachira</cp:lastModifiedBy>
  <cp:revision>48</cp:revision>
  <dcterms:created xsi:type="dcterms:W3CDTF">2018-12-29T20:41:36Z</dcterms:created>
  <dcterms:modified xsi:type="dcterms:W3CDTF">2019-04-17T20:04:03Z</dcterms:modified>
</cp:coreProperties>
</file>