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7"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26" d="100"/>
          <a:sy n="126" d="100"/>
        </p:scale>
        <p:origin x="-1230"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248E591-D108-4624-A812-72130C1DA278}" type="datetimeFigureOut">
              <a:rPr lang="en-US" smtClean="0"/>
              <a:t>10/24/2020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524A42-88AC-46C9-9B9D-B2F2891F7F2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F524A42-88AC-46C9-9B9D-B2F2891F7F20}"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C238450-19BF-4FB8-B204-CD2E97AFBFE6}" type="datetimeFigureOut">
              <a:rPr lang="en-US" smtClean="0"/>
              <a:pPr/>
              <a:t>10/24/2020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BF1FAD-910A-4EEF-8141-B69A96249BA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238450-19BF-4FB8-B204-CD2E97AFBFE6}" type="datetimeFigureOut">
              <a:rPr lang="en-US" smtClean="0"/>
              <a:pPr/>
              <a:t>10/24/2020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BF1FAD-910A-4EEF-8141-B69A96249BA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238450-19BF-4FB8-B204-CD2E97AFBFE6}" type="datetimeFigureOut">
              <a:rPr lang="en-US" smtClean="0"/>
              <a:pPr/>
              <a:t>10/24/2020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BF1FAD-910A-4EEF-8141-B69A96249BA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238450-19BF-4FB8-B204-CD2E97AFBFE6}" type="datetimeFigureOut">
              <a:rPr lang="en-US" smtClean="0"/>
              <a:pPr/>
              <a:t>10/24/2020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BF1FAD-910A-4EEF-8141-B69A96249BA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238450-19BF-4FB8-B204-CD2E97AFBFE6}" type="datetimeFigureOut">
              <a:rPr lang="en-US" smtClean="0"/>
              <a:pPr/>
              <a:t>10/24/2020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BF1FAD-910A-4EEF-8141-B69A96249BA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C238450-19BF-4FB8-B204-CD2E97AFBFE6}" type="datetimeFigureOut">
              <a:rPr lang="en-US" smtClean="0"/>
              <a:pPr/>
              <a:t>10/24/2020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BF1FAD-910A-4EEF-8141-B69A96249BA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238450-19BF-4FB8-B204-CD2E97AFBFE6}" type="datetimeFigureOut">
              <a:rPr lang="en-US" smtClean="0"/>
              <a:pPr/>
              <a:t>10/24/2020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BF1FAD-910A-4EEF-8141-B69A96249BA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238450-19BF-4FB8-B204-CD2E97AFBFE6}" type="datetimeFigureOut">
              <a:rPr lang="en-US" smtClean="0"/>
              <a:pPr/>
              <a:t>10/24/2020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BF1FAD-910A-4EEF-8141-B69A96249BA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238450-19BF-4FB8-B204-CD2E97AFBFE6}" type="datetimeFigureOut">
              <a:rPr lang="en-US" smtClean="0"/>
              <a:pPr/>
              <a:t>10/24/2020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BF1FAD-910A-4EEF-8141-B69A96249BA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238450-19BF-4FB8-B204-CD2E97AFBFE6}" type="datetimeFigureOut">
              <a:rPr lang="en-US" smtClean="0"/>
              <a:pPr/>
              <a:t>10/24/2020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BF1FAD-910A-4EEF-8141-B69A96249BA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238450-19BF-4FB8-B204-CD2E97AFBFE6}" type="datetimeFigureOut">
              <a:rPr lang="en-US" smtClean="0"/>
              <a:pPr/>
              <a:t>10/24/2020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BF1FAD-910A-4EEF-8141-B69A96249BA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238450-19BF-4FB8-B204-CD2E97AFBFE6}" type="datetimeFigureOut">
              <a:rPr lang="en-US" smtClean="0"/>
              <a:pPr/>
              <a:t>10/24/2020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BF1FAD-910A-4EEF-8141-B69A96249BA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457201"/>
            <a:ext cx="4724400" cy="457199"/>
          </a:xfrm>
        </p:spPr>
        <p:txBody>
          <a:bodyPr>
            <a:normAutofit/>
          </a:bodyPr>
          <a:lstStyle/>
          <a:p>
            <a:r>
              <a:rPr lang="en-US" sz="1600" b="1" u="sng" dirty="0" smtClean="0"/>
              <a:t>AGES Vs. DISPENSATIONS</a:t>
            </a:r>
            <a:endParaRPr lang="en-US" sz="1600" b="1" u="sng" dirty="0"/>
          </a:p>
        </p:txBody>
      </p:sp>
      <p:cxnSp>
        <p:nvCxnSpPr>
          <p:cNvPr id="5" name="Straight Connector 4"/>
          <p:cNvCxnSpPr/>
          <p:nvPr/>
        </p:nvCxnSpPr>
        <p:spPr>
          <a:xfrm>
            <a:off x="1219200" y="2743200"/>
            <a:ext cx="0" cy="91440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667000" y="2743200"/>
            <a:ext cx="0" cy="91440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962400" y="2743200"/>
            <a:ext cx="0" cy="9144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257800" y="2667000"/>
            <a:ext cx="0" cy="91440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781800" y="2667000"/>
            <a:ext cx="0" cy="91440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066800" y="3200400"/>
            <a:ext cx="6781800"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524000" y="2895600"/>
            <a:ext cx="914400" cy="307777"/>
          </a:xfrm>
          <a:prstGeom prst="rect">
            <a:avLst/>
          </a:prstGeom>
          <a:noFill/>
        </p:spPr>
        <p:txBody>
          <a:bodyPr wrap="square" rtlCol="0">
            <a:spAutoFit/>
          </a:bodyPr>
          <a:lstStyle/>
          <a:p>
            <a:r>
              <a:rPr lang="en-US" sz="1400" b="1" dirty="0" smtClean="0"/>
              <a:t>2000 Yrs.</a:t>
            </a:r>
            <a:endParaRPr lang="en-US" sz="1400" b="1" dirty="0"/>
          </a:p>
        </p:txBody>
      </p:sp>
      <p:sp>
        <p:nvSpPr>
          <p:cNvPr id="16" name="TextBox 15"/>
          <p:cNvSpPr txBox="1"/>
          <p:nvPr/>
        </p:nvSpPr>
        <p:spPr>
          <a:xfrm>
            <a:off x="2895600" y="2895600"/>
            <a:ext cx="914400" cy="307777"/>
          </a:xfrm>
          <a:prstGeom prst="rect">
            <a:avLst/>
          </a:prstGeom>
          <a:noFill/>
        </p:spPr>
        <p:txBody>
          <a:bodyPr wrap="square" rtlCol="0">
            <a:spAutoFit/>
          </a:bodyPr>
          <a:lstStyle/>
          <a:p>
            <a:r>
              <a:rPr lang="en-US" sz="1400" b="1" dirty="0" smtClean="0"/>
              <a:t>1993 Yrs.</a:t>
            </a:r>
            <a:endParaRPr lang="en-US" sz="1400" b="1" dirty="0"/>
          </a:p>
        </p:txBody>
      </p:sp>
      <p:sp>
        <p:nvSpPr>
          <p:cNvPr id="18" name="TextBox 17"/>
          <p:cNvSpPr txBox="1"/>
          <p:nvPr/>
        </p:nvSpPr>
        <p:spPr>
          <a:xfrm>
            <a:off x="3581400" y="2438400"/>
            <a:ext cx="914400" cy="369332"/>
          </a:xfrm>
          <a:prstGeom prst="rect">
            <a:avLst/>
          </a:prstGeom>
          <a:noFill/>
        </p:spPr>
        <p:txBody>
          <a:bodyPr wrap="square" rtlCol="0">
            <a:spAutoFit/>
          </a:bodyPr>
          <a:lstStyle/>
          <a:p>
            <a:r>
              <a:rPr lang="en-US" b="1" dirty="0" smtClean="0"/>
              <a:t>C</a:t>
            </a:r>
            <a:r>
              <a:rPr lang="en-US" sz="1200" b="1" dirty="0" smtClean="0"/>
              <a:t>HRIST</a:t>
            </a:r>
            <a:endParaRPr lang="en-US" sz="1200" b="1" dirty="0"/>
          </a:p>
        </p:txBody>
      </p:sp>
      <p:cxnSp>
        <p:nvCxnSpPr>
          <p:cNvPr id="20" name="Straight Connector 19"/>
          <p:cNvCxnSpPr/>
          <p:nvPr/>
        </p:nvCxnSpPr>
        <p:spPr>
          <a:xfrm>
            <a:off x="3810000" y="2895600"/>
            <a:ext cx="3048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495800" y="2286000"/>
            <a:ext cx="1524000" cy="461665"/>
          </a:xfrm>
          <a:prstGeom prst="rect">
            <a:avLst/>
          </a:prstGeom>
          <a:noFill/>
        </p:spPr>
        <p:txBody>
          <a:bodyPr wrap="square" rtlCol="0">
            <a:spAutoFit/>
          </a:bodyPr>
          <a:lstStyle/>
          <a:p>
            <a:pPr algn="ctr"/>
            <a:r>
              <a:rPr lang="en-US" sz="1200" b="1" dirty="0" smtClean="0"/>
              <a:t>JUDGMENT SEAT OF CHRIST</a:t>
            </a:r>
            <a:endParaRPr lang="en-US" sz="1200" b="1" dirty="0"/>
          </a:p>
        </p:txBody>
      </p:sp>
      <p:cxnSp>
        <p:nvCxnSpPr>
          <p:cNvPr id="26" name="Straight Arrow Connector 25"/>
          <p:cNvCxnSpPr/>
          <p:nvPr/>
        </p:nvCxnSpPr>
        <p:spPr>
          <a:xfrm>
            <a:off x="3962400" y="2057400"/>
            <a:ext cx="1219200" cy="10668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3429000" y="1752600"/>
            <a:ext cx="1524000" cy="461665"/>
          </a:xfrm>
          <a:prstGeom prst="rect">
            <a:avLst/>
          </a:prstGeom>
          <a:noFill/>
        </p:spPr>
        <p:txBody>
          <a:bodyPr wrap="square" rtlCol="0">
            <a:spAutoFit/>
          </a:bodyPr>
          <a:lstStyle/>
          <a:p>
            <a:r>
              <a:rPr lang="en-US" sz="1200" b="1" dirty="0" smtClean="0"/>
              <a:t>WE ARE ABOUT HERE</a:t>
            </a:r>
            <a:endParaRPr lang="en-US" sz="1200" b="1" dirty="0"/>
          </a:p>
        </p:txBody>
      </p:sp>
      <p:cxnSp>
        <p:nvCxnSpPr>
          <p:cNvPr id="30" name="Straight Connector 29"/>
          <p:cNvCxnSpPr/>
          <p:nvPr/>
        </p:nvCxnSpPr>
        <p:spPr>
          <a:xfrm>
            <a:off x="5791200" y="2667000"/>
            <a:ext cx="0" cy="91440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010400" y="2895600"/>
            <a:ext cx="1066800" cy="646331"/>
          </a:xfrm>
          <a:prstGeom prst="rect">
            <a:avLst/>
          </a:prstGeom>
          <a:noFill/>
        </p:spPr>
        <p:txBody>
          <a:bodyPr wrap="square" rtlCol="0">
            <a:spAutoFit/>
          </a:bodyPr>
          <a:lstStyle/>
          <a:p>
            <a:r>
              <a:rPr lang="en-US" b="1" dirty="0" smtClean="0"/>
              <a:t>ENDLESS AGES</a:t>
            </a:r>
            <a:endParaRPr lang="en-US" b="1" dirty="0"/>
          </a:p>
        </p:txBody>
      </p:sp>
      <p:sp>
        <p:nvSpPr>
          <p:cNvPr id="38" name="TextBox 37"/>
          <p:cNvSpPr txBox="1"/>
          <p:nvPr/>
        </p:nvSpPr>
        <p:spPr>
          <a:xfrm>
            <a:off x="5715000" y="2667000"/>
            <a:ext cx="1143000" cy="738664"/>
          </a:xfrm>
          <a:prstGeom prst="rect">
            <a:avLst/>
          </a:prstGeom>
          <a:noFill/>
        </p:spPr>
        <p:txBody>
          <a:bodyPr wrap="square" rtlCol="0">
            <a:spAutoFit/>
          </a:bodyPr>
          <a:lstStyle/>
          <a:p>
            <a:r>
              <a:rPr lang="en-US" sz="1400" b="1" dirty="0" smtClean="0"/>
              <a:t>Messianic Era -1000Yrs.</a:t>
            </a:r>
            <a:endParaRPr lang="en-US" sz="1400" b="1" dirty="0" smtClean="0"/>
          </a:p>
          <a:p>
            <a:r>
              <a:rPr lang="en-US" sz="1400" b="1" dirty="0" smtClean="0"/>
              <a:t> </a:t>
            </a:r>
            <a:endParaRPr lang="en-US" sz="1400" b="1" dirty="0"/>
          </a:p>
        </p:txBody>
      </p:sp>
      <p:sp>
        <p:nvSpPr>
          <p:cNvPr id="40" name="TextBox 39"/>
          <p:cNvSpPr txBox="1"/>
          <p:nvPr/>
        </p:nvSpPr>
        <p:spPr>
          <a:xfrm>
            <a:off x="4114800" y="2895600"/>
            <a:ext cx="854951" cy="307777"/>
          </a:xfrm>
          <a:prstGeom prst="rect">
            <a:avLst/>
          </a:prstGeom>
          <a:noFill/>
        </p:spPr>
        <p:txBody>
          <a:bodyPr wrap="square" rtlCol="0">
            <a:spAutoFit/>
          </a:bodyPr>
          <a:lstStyle/>
          <a:p>
            <a:r>
              <a:rPr lang="en-US" sz="1400" b="1" dirty="0" smtClean="0"/>
              <a:t>2000 Yrs.</a:t>
            </a:r>
            <a:endParaRPr lang="en-US" sz="1400" b="1" dirty="0"/>
          </a:p>
        </p:txBody>
      </p:sp>
      <p:sp>
        <p:nvSpPr>
          <p:cNvPr id="41" name="TextBox 40"/>
          <p:cNvSpPr txBox="1"/>
          <p:nvPr/>
        </p:nvSpPr>
        <p:spPr>
          <a:xfrm>
            <a:off x="5257800" y="2895600"/>
            <a:ext cx="533400" cy="307777"/>
          </a:xfrm>
          <a:prstGeom prst="rect">
            <a:avLst/>
          </a:prstGeom>
          <a:noFill/>
        </p:spPr>
        <p:txBody>
          <a:bodyPr wrap="square" rtlCol="0">
            <a:spAutoFit/>
          </a:bodyPr>
          <a:lstStyle/>
          <a:p>
            <a:r>
              <a:rPr lang="en-US" sz="1400" b="1" dirty="0" smtClean="0"/>
              <a:t>7 Yrs</a:t>
            </a:r>
            <a:endParaRPr lang="en-US" sz="1400" b="1" dirty="0"/>
          </a:p>
        </p:txBody>
      </p:sp>
      <p:sp>
        <p:nvSpPr>
          <p:cNvPr id="42" name="TextBox 41"/>
          <p:cNvSpPr txBox="1"/>
          <p:nvPr/>
        </p:nvSpPr>
        <p:spPr>
          <a:xfrm>
            <a:off x="5257800" y="3124200"/>
            <a:ext cx="609600" cy="461665"/>
          </a:xfrm>
          <a:prstGeom prst="rect">
            <a:avLst/>
          </a:prstGeom>
          <a:noFill/>
        </p:spPr>
        <p:txBody>
          <a:bodyPr wrap="square" rtlCol="0">
            <a:spAutoFit/>
          </a:bodyPr>
          <a:lstStyle/>
          <a:p>
            <a:r>
              <a:rPr lang="en-US" sz="1200" b="1" dirty="0" smtClean="0"/>
              <a:t>1 WEEK</a:t>
            </a:r>
            <a:endParaRPr lang="en-US" sz="1200" b="1" dirty="0"/>
          </a:p>
        </p:txBody>
      </p:sp>
      <p:sp>
        <p:nvSpPr>
          <p:cNvPr id="43" name="TextBox 42"/>
          <p:cNvSpPr txBox="1"/>
          <p:nvPr/>
        </p:nvSpPr>
        <p:spPr>
          <a:xfrm>
            <a:off x="5943600" y="3276600"/>
            <a:ext cx="762000" cy="307777"/>
          </a:xfrm>
          <a:prstGeom prst="rect">
            <a:avLst/>
          </a:prstGeom>
          <a:noFill/>
        </p:spPr>
        <p:txBody>
          <a:bodyPr wrap="square" rtlCol="0">
            <a:spAutoFit/>
          </a:bodyPr>
          <a:lstStyle/>
          <a:p>
            <a:r>
              <a:rPr lang="en-US" sz="1400" b="1" dirty="0" smtClean="0"/>
              <a:t>1 DAY</a:t>
            </a:r>
            <a:endParaRPr lang="en-US" sz="1400" b="1" dirty="0"/>
          </a:p>
        </p:txBody>
      </p:sp>
      <p:sp>
        <p:nvSpPr>
          <p:cNvPr id="44" name="TextBox 43"/>
          <p:cNvSpPr txBox="1"/>
          <p:nvPr/>
        </p:nvSpPr>
        <p:spPr>
          <a:xfrm>
            <a:off x="4191000" y="3276600"/>
            <a:ext cx="838200" cy="307777"/>
          </a:xfrm>
          <a:prstGeom prst="rect">
            <a:avLst/>
          </a:prstGeom>
          <a:noFill/>
        </p:spPr>
        <p:txBody>
          <a:bodyPr wrap="square" rtlCol="0">
            <a:spAutoFit/>
          </a:bodyPr>
          <a:lstStyle/>
          <a:p>
            <a:r>
              <a:rPr lang="en-US" sz="1400" b="1" dirty="0" smtClean="0"/>
              <a:t>2 DAYS</a:t>
            </a:r>
            <a:endParaRPr lang="en-US" sz="1400" b="1" dirty="0"/>
          </a:p>
        </p:txBody>
      </p:sp>
      <p:sp>
        <p:nvSpPr>
          <p:cNvPr id="45" name="TextBox 44"/>
          <p:cNvSpPr txBox="1"/>
          <p:nvPr/>
        </p:nvSpPr>
        <p:spPr>
          <a:xfrm>
            <a:off x="1447800" y="3276600"/>
            <a:ext cx="914400" cy="307777"/>
          </a:xfrm>
          <a:prstGeom prst="rect">
            <a:avLst/>
          </a:prstGeom>
          <a:noFill/>
        </p:spPr>
        <p:txBody>
          <a:bodyPr wrap="square" rtlCol="0">
            <a:spAutoFit/>
          </a:bodyPr>
          <a:lstStyle/>
          <a:p>
            <a:r>
              <a:rPr lang="en-US" sz="1400" b="1" dirty="0" smtClean="0"/>
              <a:t>2 DAYS</a:t>
            </a:r>
            <a:endParaRPr lang="en-US" sz="1400" b="1" dirty="0"/>
          </a:p>
        </p:txBody>
      </p:sp>
      <p:sp>
        <p:nvSpPr>
          <p:cNvPr id="46" name="TextBox 45"/>
          <p:cNvSpPr txBox="1"/>
          <p:nvPr/>
        </p:nvSpPr>
        <p:spPr>
          <a:xfrm>
            <a:off x="2743200" y="3276600"/>
            <a:ext cx="762000" cy="307777"/>
          </a:xfrm>
          <a:prstGeom prst="rect">
            <a:avLst/>
          </a:prstGeom>
          <a:noFill/>
        </p:spPr>
        <p:txBody>
          <a:bodyPr wrap="square" rtlCol="0">
            <a:spAutoFit/>
          </a:bodyPr>
          <a:lstStyle/>
          <a:p>
            <a:r>
              <a:rPr lang="en-US" sz="1400" b="1" dirty="0" smtClean="0"/>
              <a:t>2 DAYS</a:t>
            </a:r>
            <a:endParaRPr lang="en-US" sz="1400" b="1" dirty="0"/>
          </a:p>
        </p:txBody>
      </p:sp>
      <p:sp>
        <p:nvSpPr>
          <p:cNvPr id="47" name="TextBox 46"/>
          <p:cNvSpPr txBox="1"/>
          <p:nvPr/>
        </p:nvSpPr>
        <p:spPr>
          <a:xfrm>
            <a:off x="3124200" y="3429000"/>
            <a:ext cx="914400" cy="276999"/>
          </a:xfrm>
          <a:prstGeom prst="rect">
            <a:avLst/>
          </a:prstGeom>
          <a:noFill/>
        </p:spPr>
        <p:txBody>
          <a:bodyPr wrap="square" rtlCol="0">
            <a:spAutoFit/>
          </a:bodyPr>
          <a:lstStyle/>
          <a:p>
            <a:r>
              <a:rPr lang="en-US" sz="1200" b="1" dirty="0" smtClean="0"/>
              <a:t>(69 WEEKS)</a:t>
            </a:r>
            <a:endParaRPr lang="en-US" sz="1200" b="1" dirty="0"/>
          </a:p>
        </p:txBody>
      </p:sp>
      <p:cxnSp>
        <p:nvCxnSpPr>
          <p:cNvPr id="49" name="Straight Arrow Connector 48"/>
          <p:cNvCxnSpPr>
            <a:stCxn id="47" idx="2"/>
          </p:cNvCxnSpPr>
          <p:nvPr/>
        </p:nvCxnSpPr>
        <p:spPr>
          <a:xfrm>
            <a:off x="3581400" y="3705999"/>
            <a:ext cx="1447800" cy="34650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endCxn id="52" idx="0"/>
          </p:cNvCxnSpPr>
          <p:nvPr/>
        </p:nvCxnSpPr>
        <p:spPr>
          <a:xfrm flipH="1">
            <a:off x="5410200" y="3429000"/>
            <a:ext cx="228600" cy="381001"/>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4953000" y="3810001"/>
            <a:ext cx="914400" cy="646331"/>
          </a:xfrm>
          <a:prstGeom prst="rect">
            <a:avLst/>
          </a:prstGeom>
          <a:noFill/>
        </p:spPr>
        <p:txBody>
          <a:bodyPr wrap="square" rtlCol="0">
            <a:spAutoFit/>
          </a:bodyPr>
          <a:lstStyle/>
          <a:p>
            <a:r>
              <a:rPr lang="en-US" sz="1200" b="1" dirty="0" smtClean="0"/>
              <a:t>DANIELS’S 70 WEEKS</a:t>
            </a:r>
          </a:p>
          <a:p>
            <a:r>
              <a:rPr lang="en-US" sz="1200" b="1" dirty="0" smtClean="0"/>
              <a:t>PROPHESY</a:t>
            </a:r>
            <a:endParaRPr lang="en-US" sz="1200" b="1" dirty="0"/>
          </a:p>
        </p:txBody>
      </p:sp>
      <p:sp>
        <p:nvSpPr>
          <p:cNvPr id="63" name="TextBox 62"/>
          <p:cNvSpPr txBox="1"/>
          <p:nvPr/>
        </p:nvSpPr>
        <p:spPr>
          <a:xfrm>
            <a:off x="2209800" y="2514600"/>
            <a:ext cx="990600" cy="276999"/>
          </a:xfrm>
          <a:prstGeom prst="rect">
            <a:avLst/>
          </a:prstGeom>
          <a:noFill/>
        </p:spPr>
        <p:txBody>
          <a:bodyPr wrap="square" rtlCol="0">
            <a:spAutoFit/>
          </a:bodyPr>
          <a:lstStyle/>
          <a:p>
            <a:r>
              <a:rPr lang="en-US" sz="1200" b="1" dirty="0" smtClean="0"/>
              <a:t>ABRAHAM</a:t>
            </a:r>
            <a:endParaRPr lang="en-US" sz="1200" b="1" dirty="0"/>
          </a:p>
        </p:txBody>
      </p:sp>
      <p:sp>
        <p:nvSpPr>
          <p:cNvPr id="64" name="TextBox 63"/>
          <p:cNvSpPr txBox="1"/>
          <p:nvPr/>
        </p:nvSpPr>
        <p:spPr>
          <a:xfrm>
            <a:off x="914400" y="2514600"/>
            <a:ext cx="609600" cy="276999"/>
          </a:xfrm>
          <a:prstGeom prst="rect">
            <a:avLst/>
          </a:prstGeom>
          <a:noFill/>
        </p:spPr>
        <p:txBody>
          <a:bodyPr wrap="square" rtlCol="0">
            <a:spAutoFit/>
          </a:bodyPr>
          <a:lstStyle/>
          <a:p>
            <a:r>
              <a:rPr lang="en-US" sz="1200" b="1" dirty="0" smtClean="0"/>
              <a:t>ADAM</a:t>
            </a:r>
            <a:endParaRPr lang="en-US" sz="1200" b="1" dirty="0"/>
          </a:p>
        </p:txBody>
      </p:sp>
      <p:cxnSp>
        <p:nvCxnSpPr>
          <p:cNvPr id="34" name="Straight Connector 33"/>
          <p:cNvCxnSpPr/>
          <p:nvPr/>
        </p:nvCxnSpPr>
        <p:spPr>
          <a:xfrm>
            <a:off x="1219200" y="1371600"/>
            <a:ext cx="45720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endCxn id="64" idx="0"/>
          </p:cNvCxnSpPr>
          <p:nvPr/>
        </p:nvCxnSpPr>
        <p:spPr>
          <a:xfrm>
            <a:off x="1219200" y="1371600"/>
            <a:ext cx="0" cy="1143000"/>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5791200" y="1371600"/>
            <a:ext cx="0" cy="1219200"/>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2971800" y="1066800"/>
            <a:ext cx="914400" cy="369332"/>
          </a:xfrm>
          <a:prstGeom prst="rect">
            <a:avLst/>
          </a:prstGeom>
          <a:noFill/>
        </p:spPr>
        <p:txBody>
          <a:bodyPr wrap="square" rtlCol="0">
            <a:spAutoFit/>
          </a:bodyPr>
          <a:lstStyle/>
          <a:p>
            <a:pPr algn="ctr"/>
            <a:r>
              <a:rPr lang="en-US" b="1" dirty="0" smtClean="0"/>
              <a:t>An AGE</a:t>
            </a:r>
            <a:endParaRPr lang="en-US" b="1" dirty="0"/>
          </a:p>
        </p:txBody>
      </p:sp>
      <p:cxnSp>
        <p:nvCxnSpPr>
          <p:cNvPr id="71" name="Straight Arrow Connector 70"/>
          <p:cNvCxnSpPr/>
          <p:nvPr/>
        </p:nvCxnSpPr>
        <p:spPr>
          <a:xfrm flipH="1">
            <a:off x="2057400" y="1828800"/>
            <a:ext cx="533400" cy="838200"/>
          </a:xfrm>
          <a:prstGeom prst="straightConnector1">
            <a:avLst/>
          </a:prstGeom>
          <a:ln w="12700">
            <a:solidFill>
              <a:schemeClr val="accent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2590800" y="1828800"/>
            <a:ext cx="533400" cy="914400"/>
          </a:xfrm>
          <a:prstGeom prst="straightConnector1">
            <a:avLst/>
          </a:prstGeom>
          <a:ln w="12700">
            <a:solidFill>
              <a:schemeClr val="accent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2590800" y="1828800"/>
            <a:ext cx="1600200" cy="685800"/>
          </a:xfrm>
          <a:prstGeom prst="straightConnector1">
            <a:avLst/>
          </a:prstGeom>
          <a:ln w="12700">
            <a:solidFill>
              <a:schemeClr val="accent2">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1752600" y="1600200"/>
            <a:ext cx="1981200" cy="461665"/>
          </a:xfrm>
          <a:prstGeom prst="rect">
            <a:avLst/>
          </a:prstGeom>
          <a:noFill/>
        </p:spPr>
        <p:txBody>
          <a:bodyPr wrap="square" rtlCol="0">
            <a:spAutoFit/>
          </a:bodyPr>
          <a:lstStyle/>
          <a:p>
            <a:r>
              <a:rPr lang="en-US" sz="1200" b="1" dirty="0" smtClean="0"/>
              <a:t>(3 Dispensations within an age)</a:t>
            </a:r>
            <a:endParaRPr lang="en-US" sz="1200" b="1" dirty="0"/>
          </a:p>
        </p:txBody>
      </p:sp>
      <p:cxnSp>
        <p:nvCxnSpPr>
          <p:cNvPr id="89" name="Straight Connector 88"/>
          <p:cNvCxnSpPr/>
          <p:nvPr/>
        </p:nvCxnSpPr>
        <p:spPr>
          <a:xfrm>
            <a:off x="5791200" y="2133600"/>
            <a:ext cx="990600" cy="0"/>
          </a:xfrm>
          <a:prstGeom prst="line">
            <a:avLst/>
          </a:prstGeom>
          <a:ln w="28575">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a:off x="6781800" y="2133600"/>
            <a:ext cx="0" cy="457200"/>
          </a:xfrm>
          <a:prstGeom prst="straightConnector1">
            <a:avLst/>
          </a:prstGeom>
          <a:ln w="28575">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5867400" y="1905000"/>
            <a:ext cx="738728" cy="307777"/>
          </a:xfrm>
          <a:prstGeom prst="rect">
            <a:avLst/>
          </a:prstGeom>
          <a:noFill/>
        </p:spPr>
        <p:txBody>
          <a:bodyPr wrap="square" rtlCol="0">
            <a:spAutoFit/>
          </a:bodyPr>
          <a:lstStyle/>
          <a:p>
            <a:r>
              <a:rPr lang="en-US" sz="1400" b="1" dirty="0" smtClean="0"/>
              <a:t>An AGE</a:t>
            </a:r>
            <a:endParaRPr lang="en-US" sz="1400" b="1" dirty="0"/>
          </a:p>
        </p:txBody>
      </p:sp>
      <p:cxnSp>
        <p:nvCxnSpPr>
          <p:cNvPr id="96" name="Straight Arrow Connector 95"/>
          <p:cNvCxnSpPr/>
          <p:nvPr/>
        </p:nvCxnSpPr>
        <p:spPr>
          <a:xfrm flipH="1">
            <a:off x="6400800" y="1828800"/>
            <a:ext cx="533400" cy="457200"/>
          </a:xfrm>
          <a:prstGeom prst="straightConnector1">
            <a:avLst/>
          </a:prstGeom>
          <a:ln w="12700">
            <a:solidFill>
              <a:schemeClr val="accent2">
                <a:lumMod val="40000"/>
                <a:lumOff val="60000"/>
              </a:schemeClr>
            </a:solidFill>
            <a:tailEnd type="arrow"/>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6629400" y="1600200"/>
            <a:ext cx="1095364" cy="276999"/>
          </a:xfrm>
          <a:prstGeom prst="rect">
            <a:avLst/>
          </a:prstGeom>
          <a:noFill/>
        </p:spPr>
        <p:txBody>
          <a:bodyPr wrap="square" rtlCol="0">
            <a:spAutoFit/>
          </a:bodyPr>
          <a:lstStyle/>
          <a:p>
            <a:r>
              <a:rPr lang="en-US" sz="1200" b="1" dirty="0" smtClean="0"/>
              <a:t>I Dispensation</a:t>
            </a:r>
            <a:endParaRPr lang="en-US" sz="1200" b="1" dirty="0"/>
          </a:p>
        </p:txBody>
      </p:sp>
      <p:sp>
        <p:nvSpPr>
          <p:cNvPr id="99" name="TextBox 98"/>
          <p:cNvSpPr txBox="1"/>
          <p:nvPr/>
        </p:nvSpPr>
        <p:spPr>
          <a:xfrm>
            <a:off x="304800" y="4419601"/>
            <a:ext cx="8610600" cy="2585323"/>
          </a:xfrm>
          <a:prstGeom prst="rect">
            <a:avLst/>
          </a:prstGeom>
          <a:noFill/>
        </p:spPr>
        <p:txBody>
          <a:bodyPr wrap="square" rtlCol="0">
            <a:spAutoFit/>
          </a:bodyPr>
          <a:lstStyle/>
          <a:p>
            <a:r>
              <a:rPr lang="en-US" sz="1600" b="1" dirty="0" smtClean="0"/>
              <a:t>“Dispensation</a:t>
            </a:r>
            <a:r>
              <a:rPr lang="en-US" sz="1600" dirty="0" smtClean="0"/>
              <a:t>” is the term used in Scripture to show distinctions in God’s dealings with different groups of mankind during Man’s Day, along with the Messianic Era. One age covers the whole of Man’s Day, and another age covers the succeeding Messianic Era; but, there are </a:t>
            </a:r>
            <a:r>
              <a:rPr lang="en-US" sz="1600" b="1" dirty="0" smtClean="0"/>
              <a:t>more than two dispensations within the scope of these two ages</a:t>
            </a:r>
            <a:r>
              <a:rPr lang="en-US" sz="1600" dirty="0" smtClean="0"/>
              <a:t>.</a:t>
            </a:r>
          </a:p>
          <a:p>
            <a:r>
              <a:rPr lang="en-US" sz="1600" dirty="0" smtClean="0"/>
              <a:t>The word “dispensation” is the translation of the Greek word, </a:t>
            </a:r>
            <a:r>
              <a:rPr lang="en-US" sz="1600" dirty="0" err="1" smtClean="0"/>
              <a:t>oikonomia</a:t>
            </a:r>
            <a:r>
              <a:rPr lang="en-US" sz="1600" dirty="0" smtClean="0"/>
              <a:t>. A cognate form of the word is </a:t>
            </a:r>
            <a:r>
              <a:rPr lang="en-US" sz="1600" dirty="0" err="1" smtClean="0"/>
              <a:t>oikonomos</a:t>
            </a:r>
            <a:r>
              <a:rPr lang="en-US" sz="1600" dirty="0" smtClean="0"/>
              <a:t>, which is made up of two words — </a:t>
            </a:r>
            <a:r>
              <a:rPr lang="en-US" sz="1600" dirty="0" err="1" smtClean="0"/>
              <a:t>oikos</a:t>
            </a:r>
            <a:r>
              <a:rPr lang="en-US" sz="1600" dirty="0" smtClean="0"/>
              <a:t> (house) and </a:t>
            </a:r>
            <a:r>
              <a:rPr lang="en-US" sz="1600" dirty="0" err="1" smtClean="0"/>
              <a:t>nemo</a:t>
            </a:r>
            <a:r>
              <a:rPr lang="en-US" sz="1600" dirty="0" smtClean="0"/>
              <a:t> (to manage). Thus, </a:t>
            </a:r>
            <a:r>
              <a:rPr lang="en-US" sz="1600" dirty="0" err="1" smtClean="0"/>
              <a:t>oikonomos</a:t>
            </a:r>
            <a:r>
              <a:rPr lang="en-US" sz="1600" dirty="0" smtClean="0"/>
              <a:t> has to do with the management of a house — a central person placed in charge, with others holding responsible positions in the house under this person. And </a:t>
            </a:r>
            <a:r>
              <a:rPr lang="en-US" sz="1600" dirty="0" err="1" smtClean="0"/>
              <a:t>oikonomia</a:t>
            </a:r>
            <a:r>
              <a:rPr lang="en-US" sz="1600" dirty="0" smtClean="0"/>
              <a:t> (the word used for “dispensation”) carries the same basic meaning.</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914400" y="381000"/>
            <a:ext cx="7848600"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TextBox 2"/>
          <p:cNvSpPr txBox="1"/>
          <p:nvPr/>
        </p:nvSpPr>
        <p:spPr>
          <a:xfrm>
            <a:off x="228600" y="381000"/>
            <a:ext cx="8229600" cy="6063198"/>
          </a:xfrm>
          <a:prstGeom prst="rect">
            <a:avLst/>
          </a:prstGeom>
          <a:noFill/>
        </p:spPr>
        <p:txBody>
          <a:bodyPr wrap="square" rtlCol="0">
            <a:spAutoFit/>
          </a:bodyPr>
          <a:lstStyle/>
          <a:p>
            <a:r>
              <a:rPr lang="en-US" sz="1600" dirty="0" err="1" smtClean="0"/>
              <a:t>Oikonomia</a:t>
            </a:r>
            <a:r>
              <a:rPr lang="en-US" sz="1600" dirty="0" smtClean="0"/>
              <a:t> has been translated “stewardship” in three instances in the New Testament (Luke </a:t>
            </a:r>
            <a:r>
              <a:rPr lang="en-US" sz="1600" b="1" dirty="0" smtClean="0"/>
              <a:t>16:2-4, KJV</a:t>
            </a:r>
            <a:r>
              <a:rPr lang="en-US" sz="1600" dirty="0" smtClean="0"/>
              <a:t>); and the word actually only appears six other times, translated “dispensation” (KJV) four of the six times </a:t>
            </a:r>
            <a:r>
              <a:rPr lang="en-US" sz="1600" b="1" dirty="0" smtClean="0"/>
              <a:t>(I Cor. 9:17; Eph. 1:10; 3:2, 9; Col. 1:25; I Tim. 1:4</a:t>
            </a:r>
            <a:r>
              <a:rPr lang="en-US" sz="1600" dirty="0" smtClean="0"/>
              <a:t>).</a:t>
            </a:r>
          </a:p>
          <a:p>
            <a:r>
              <a:rPr lang="en-US" sz="1600" dirty="0" smtClean="0"/>
              <a:t>“</a:t>
            </a:r>
            <a:r>
              <a:rPr lang="en-US" sz="1600" dirty="0" smtClean="0"/>
              <a:t>Stewardship” has to do with household management. Christians are stewards in this respect since they are members of a household, have been placed in charge of a portion of the Owner’s goods, and are expected to manage those goods within the household (under the leadership of the Holy Spirit) after such a fashion that there will be an increase (cf. </a:t>
            </a:r>
            <a:r>
              <a:rPr lang="en-US" sz="1600" b="1" dirty="0" smtClean="0"/>
              <a:t>Matt. 25:14ff; Luke 19:12ff</a:t>
            </a:r>
            <a:r>
              <a:rPr lang="en-US" sz="1600" dirty="0" smtClean="0"/>
              <a:t>).</a:t>
            </a:r>
          </a:p>
          <a:p>
            <a:r>
              <a:rPr lang="en-US" sz="1600" dirty="0" smtClean="0"/>
              <a:t>Thus</a:t>
            </a:r>
            <a:r>
              <a:rPr lang="en-US" sz="1600" dirty="0" smtClean="0"/>
              <a:t>, “a dispensation” simply has to do with the management of the Lord’s household affairs through those whom He has placed in His house (stewards). And when there is a stewardship change within God’s dealing with mankind, there is, correspondingly, a change in the dispensation. This would have to be the case, for stewardship and dispensation are synonymous in this respect.</a:t>
            </a:r>
          </a:p>
          <a:p>
            <a:r>
              <a:rPr lang="en-US" sz="1600" dirty="0" smtClean="0"/>
              <a:t>Within the scope of the 7,000 years set forth through that foreshadowed by the seven days in </a:t>
            </a:r>
            <a:r>
              <a:rPr lang="en-US" sz="1600" b="1" dirty="0" smtClean="0"/>
              <a:t>Gen. 1:2b-2:3</a:t>
            </a:r>
            <a:r>
              <a:rPr lang="en-US" sz="1600" dirty="0" smtClean="0"/>
              <a:t>, there are at least four different dispensations. There is a present dispensation (during which God is dealing with Christians), there were at least two past dispensations (one in which God dealt with Israel, and the other in which He dealt with mankind at large prior to His dealings with Israel), and there is a future dispensation (the Messianic Era</a:t>
            </a:r>
            <a:r>
              <a:rPr lang="en-US" sz="1600" dirty="0" smtClean="0"/>
              <a:t>).</a:t>
            </a:r>
          </a:p>
          <a:p>
            <a:r>
              <a:rPr lang="en-US" sz="1600" dirty="0" smtClean="0"/>
              <a:t>(</a:t>
            </a:r>
            <a:r>
              <a:rPr lang="en-US" sz="1600" b="1" dirty="0" smtClean="0"/>
              <a:t>Eph. 3:2, 3a, 9-11)</a:t>
            </a:r>
            <a:r>
              <a:rPr lang="en-US" sz="1600" dirty="0" smtClean="0"/>
              <a:t>The</a:t>
            </a:r>
            <a:r>
              <a:rPr lang="en-US" sz="1600" b="1" dirty="0" smtClean="0"/>
              <a:t> </a:t>
            </a:r>
            <a:r>
              <a:rPr lang="en-US" sz="1600" dirty="0" smtClean="0"/>
              <a:t>words “age” and “dispensation” do NOT, at all, refer to the same </a:t>
            </a:r>
            <a:r>
              <a:rPr lang="en-US" sz="1600" dirty="0" smtClean="0"/>
              <a:t>thing. An </a:t>
            </a:r>
            <a:r>
              <a:rPr lang="en-US" sz="1600" dirty="0" smtClean="0"/>
              <a:t>“age” has to do with a period of time, but a “dispensation” does not refer to time. Rather, the word refers to a “stewardship,” which occurs within time — within part of an age, a complete age, or even possibly a sequence of ages. Thus, there are ages, and there are dispensations within the framework of these ages</a:t>
            </a:r>
            <a:r>
              <a:rPr lang="en-US" sz="1600" dirty="0" smtClean="0"/>
              <a:t>.</a:t>
            </a:r>
          </a:p>
          <a:p>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533400"/>
            <a:ext cx="8305800" cy="4031873"/>
          </a:xfrm>
          <a:prstGeom prst="rect">
            <a:avLst/>
          </a:prstGeom>
          <a:noFill/>
        </p:spPr>
        <p:txBody>
          <a:bodyPr wrap="square" rtlCol="0">
            <a:spAutoFit/>
          </a:bodyPr>
          <a:lstStyle/>
          <a:p>
            <a:r>
              <a:rPr lang="en-US" sz="1600" dirty="0" smtClean="0"/>
              <a:t>To understand </a:t>
            </a:r>
            <a:r>
              <a:rPr lang="en-US" sz="1600" b="1" dirty="0" smtClean="0"/>
              <a:t>AGE</a:t>
            </a:r>
            <a:r>
              <a:rPr lang="en-US" sz="1600" dirty="0" smtClean="0"/>
              <a:t> within </a:t>
            </a:r>
            <a:r>
              <a:rPr lang="en-US" sz="1600" dirty="0" smtClean="0"/>
              <a:t>its Scriptural framework, note </a:t>
            </a:r>
            <a:r>
              <a:rPr lang="en-US" sz="1600" b="1" dirty="0" smtClean="0"/>
              <a:t>Matt. 12:31, 32</a:t>
            </a:r>
            <a:r>
              <a:rPr lang="en-US" sz="1600" dirty="0" smtClean="0"/>
              <a:t>. In these verses, reference is made to </a:t>
            </a:r>
            <a:r>
              <a:rPr lang="en-US" sz="1600" b="1" dirty="0" smtClean="0"/>
              <a:t>two ages</a:t>
            </a:r>
            <a:r>
              <a:rPr lang="en-US" sz="1600" dirty="0" smtClean="0"/>
              <a:t>, connected with what is called “the blasphemy against the Holy Spirit [attributing to Christ an exercise of supernatural power emanating from Satan rather than from the Holy Spirit].” And the sin of committing this blasphemy against the Holy Spirit by the religious leaders in Israel was such that it would not be forgiven them, “neither in this </a:t>
            </a:r>
            <a:r>
              <a:rPr lang="en-US" sz="1600" b="1" dirty="0" smtClean="0"/>
              <a:t>world [‘age’],</a:t>
            </a:r>
            <a:r>
              <a:rPr lang="en-US" sz="1600" dirty="0" smtClean="0"/>
              <a:t> nor in the </a:t>
            </a:r>
            <a:r>
              <a:rPr lang="en-US" sz="1600" b="1" dirty="0" smtClean="0"/>
              <a:t>world [‘age’</a:t>
            </a:r>
            <a:r>
              <a:rPr lang="en-US" sz="1600" dirty="0" smtClean="0"/>
              <a:t> to come” (</a:t>
            </a:r>
            <a:r>
              <a:rPr lang="en-US" sz="1600" b="1" dirty="0" smtClean="0"/>
              <a:t>v. 32</a:t>
            </a:r>
            <a:r>
              <a:rPr lang="en-US" sz="1600" dirty="0" smtClean="0"/>
              <a:t>). That is, there would be no forgiveness during either the age in which </a:t>
            </a:r>
            <a:r>
              <a:rPr lang="en-US" sz="1600" b="1" dirty="0" smtClean="0"/>
              <a:t>they lived or in the age which would follow</a:t>
            </a:r>
            <a:r>
              <a:rPr lang="en-US" sz="1600" dirty="0" smtClean="0"/>
              <a:t>. And, the action by the religious leaders in Israel (looked upon in a larger sense as action by the entire nation), followed by Christ’s announcement to them, forms the major turning point in Matthew’s gospel </a:t>
            </a:r>
            <a:r>
              <a:rPr lang="en-US" sz="1600" b="1" dirty="0" smtClean="0"/>
              <a:t>(Mat. 21:43).</a:t>
            </a:r>
            <a:endParaRPr lang="en-US" sz="1600" dirty="0" smtClean="0"/>
          </a:p>
          <a:p>
            <a:r>
              <a:rPr lang="en-US" sz="1600" dirty="0" smtClean="0"/>
              <a:t>The two ages referred to in </a:t>
            </a:r>
            <a:r>
              <a:rPr lang="en-US" sz="1600" b="1" dirty="0" smtClean="0"/>
              <a:t>Matt. 12:32 cover 7,000 years of time</a:t>
            </a:r>
            <a:r>
              <a:rPr lang="en-US" sz="1600" dirty="0" smtClean="0"/>
              <a:t> — the age covering </a:t>
            </a:r>
            <a:r>
              <a:rPr lang="en-US" sz="1600" b="1" dirty="0" smtClean="0"/>
              <a:t>Man’s Day, and the age covering the Messianic </a:t>
            </a:r>
            <a:r>
              <a:rPr lang="en-US" sz="1600" b="1" dirty="0" smtClean="0"/>
              <a:t>Era.</a:t>
            </a:r>
          </a:p>
          <a:p>
            <a:r>
              <a:rPr lang="en-US" sz="1600" dirty="0" smtClean="0"/>
              <a:t>As you read scriptures</a:t>
            </a:r>
            <a:r>
              <a:rPr lang="en-US" sz="1600" b="1" dirty="0" smtClean="0"/>
              <a:t>, </a:t>
            </a:r>
            <a:r>
              <a:rPr lang="en-US" sz="1600" dirty="0" smtClean="0"/>
              <a:t>you will be able to tell what age is being referenced and what group of people the word is referring to based on the dispensation in question. Please read all the scriptures in these slides for easier understanding and of course as the Holy Spirit enlightens you.</a:t>
            </a:r>
            <a:endParaRPr lang="en-US" sz="1600" b="1" dirty="0" smtClean="0"/>
          </a:p>
          <a:p>
            <a:endParaRPr lang="en-US" sz="1600" dirty="0" smtClean="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TotalTime>
  <Words>881</Words>
  <Application>Microsoft Office PowerPoint</Application>
  <PresentationFormat>On-screen Show (4:3)</PresentationFormat>
  <Paragraphs>36</Paragraphs>
  <Slides>3</Slides>
  <Notes>1</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AGES Vs. DISPENSATIONS</vt:lpstr>
      <vt:lpstr>Slide 2</vt:lpstr>
      <vt:lpstr>Slide 3</vt:lpstr>
    </vt:vector>
  </TitlesOfParts>
  <Company>Deftones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TIMELINE – SEVEN DAYS</dc:title>
  <dc:creator>Valued Customer</dc:creator>
  <cp:lastModifiedBy>Valued Customer</cp:lastModifiedBy>
  <cp:revision>27</cp:revision>
  <dcterms:created xsi:type="dcterms:W3CDTF">2020-09-28T03:40:39Z</dcterms:created>
  <dcterms:modified xsi:type="dcterms:W3CDTF">2020-10-24T18:27:44Z</dcterms:modified>
</cp:coreProperties>
</file>