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66" r:id="rId5"/>
    <p:sldId id="261" r:id="rId6"/>
    <p:sldId id="262" r:id="rId7"/>
    <p:sldId id="265" r:id="rId8"/>
    <p:sldId id="263" r:id="rId9"/>
    <p:sldId id="267" r:id="rId10"/>
    <p:sldId id="270" r:id="rId11"/>
    <p:sldId id="268" r:id="rId12"/>
    <p:sldId id="264" r:id="rId13"/>
    <p:sldId id="26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avesurfer.janelia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wb.org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eurodatawithoutborders.github.io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9304" y="1803405"/>
            <a:ext cx="9653392" cy="1825096"/>
          </a:xfrm>
        </p:spPr>
        <p:txBody>
          <a:bodyPr/>
          <a:lstStyle/>
          <a:p>
            <a:r>
              <a:rPr lang="en-US" dirty="0" err="1" smtClean="0"/>
              <a:t>Analysis_Tools_MWLab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</a:t>
            </a:r>
            <a:r>
              <a:rPr lang="en-US" dirty="0" smtClean="0"/>
              <a:t>/30/2019, Thomas Rust,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8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/ Suggestions</a:t>
            </a:r>
            <a:endParaRPr lang="en-US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685800" y="2194560"/>
            <a:ext cx="10820400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“Nullius in </a:t>
            </a:r>
            <a:r>
              <a:rPr lang="en-US" sz="4000" dirty="0" err="1" smtClean="0"/>
              <a:t>Verba</a:t>
            </a:r>
            <a:r>
              <a:rPr lang="en-US" sz="4000" dirty="0" smtClean="0"/>
              <a:t>”</a:t>
            </a:r>
          </a:p>
          <a:p>
            <a:pPr marL="0" indent="0">
              <a:buNone/>
            </a:pPr>
            <a:r>
              <a:rPr lang="en-US" sz="4000" dirty="0"/>
              <a:t>	</a:t>
            </a:r>
            <a:r>
              <a:rPr lang="en-US" sz="4000" dirty="0" smtClean="0"/>
              <a:t>-</a:t>
            </a:r>
            <a:r>
              <a:rPr lang="en-US" sz="3600" dirty="0" smtClean="0"/>
              <a:t>Don’t take my (or anybody’s) word for it.</a:t>
            </a:r>
          </a:p>
        </p:txBody>
      </p:sp>
    </p:spTree>
    <p:extLst>
      <p:ext uri="{BB962C8B-B14F-4D97-AF65-F5344CB8AC3E}">
        <p14:creationId xmlns:p14="http://schemas.microsoft.com/office/powerpoint/2010/main" val="310275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Management Discussion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Option #1 – To each his/her own; Make a copy and go…</a:t>
            </a:r>
          </a:p>
          <a:p>
            <a:endParaRPr lang="en-US" dirty="0" smtClean="0"/>
          </a:p>
          <a:p>
            <a:r>
              <a:rPr lang="en-US" dirty="0" smtClean="0"/>
              <a:t>Option #2 – Put someone in charge of updates</a:t>
            </a:r>
          </a:p>
          <a:p>
            <a:endParaRPr lang="en-US" dirty="0" smtClean="0"/>
          </a:p>
          <a:p>
            <a:r>
              <a:rPr lang="en-US" dirty="0" smtClean="0"/>
              <a:t>Option #3 – Move it to </a:t>
            </a:r>
            <a:r>
              <a:rPr lang="en-US" dirty="0" err="1" smtClean="0"/>
              <a:t>GITHub</a:t>
            </a:r>
            <a:r>
              <a:rPr lang="en-US" dirty="0" smtClean="0"/>
              <a:t> (shared ownership)</a:t>
            </a:r>
          </a:p>
          <a:p>
            <a:endParaRPr lang="en-US" dirty="0" smtClean="0"/>
          </a:p>
          <a:p>
            <a:r>
              <a:rPr lang="en-US" dirty="0" smtClean="0"/>
              <a:t>Other Ideas…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Future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Acquisition</a:t>
            </a:r>
          </a:p>
          <a:p>
            <a:pPr lvl="1"/>
            <a:r>
              <a:rPr lang="en-US" dirty="0"/>
              <a:t>Write a dashboard program to drive experiments </a:t>
            </a:r>
            <a:r>
              <a:rPr lang="en-US" dirty="0" smtClean="0"/>
              <a:t>and trigger 2p imaging rigs</a:t>
            </a:r>
          </a:p>
          <a:p>
            <a:pPr lvl="1"/>
            <a:r>
              <a:rPr lang="en-US" dirty="0" smtClean="0"/>
              <a:t>Try: </a:t>
            </a:r>
            <a:r>
              <a:rPr lang="en-US" dirty="0" err="1" smtClean="0"/>
              <a:t>WaveSurfer</a:t>
            </a:r>
            <a:r>
              <a:rPr lang="en-US" dirty="0" smtClean="0"/>
              <a:t> (</a:t>
            </a:r>
            <a:r>
              <a:rPr lang="en-US" dirty="0">
                <a:hlinkClick r:id="rId2"/>
              </a:rPr>
              <a:t>https://wavesurfer.janelia.org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 in MATLAB</a:t>
            </a:r>
            <a:endParaRPr lang="en-US" dirty="0"/>
          </a:p>
          <a:p>
            <a:r>
              <a:rPr lang="en-US" dirty="0" smtClean="0"/>
              <a:t>Data Server / Compute Server (Center </a:t>
            </a:r>
            <a:r>
              <a:rPr lang="en-US" dirty="0"/>
              <a:t>for High Performance </a:t>
            </a:r>
            <a:r>
              <a:rPr lang="en-US" dirty="0" smtClean="0"/>
              <a:t>Computing)</a:t>
            </a:r>
          </a:p>
          <a:p>
            <a:r>
              <a:rPr lang="en-US" dirty="0"/>
              <a:t>Machine Learning and Data Mining</a:t>
            </a:r>
          </a:p>
          <a:p>
            <a:pPr lvl="1"/>
            <a:r>
              <a:rPr lang="en-US" dirty="0"/>
              <a:t>Automatic ROI selection </a:t>
            </a:r>
          </a:p>
          <a:p>
            <a:pPr lvl="2"/>
            <a:r>
              <a:rPr lang="en-US" dirty="0" smtClean="0"/>
              <a:t>Try </a:t>
            </a:r>
            <a:r>
              <a:rPr lang="en-US" dirty="0"/>
              <a:t>Trainable WEKA segmentation in </a:t>
            </a:r>
            <a:r>
              <a:rPr lang="en-US" dirty="0" smtClean="0"/>
              <a:t>ImageJ</a:t>
            </a:r>
            <a:endParaRPr lang="en-US" dirty="0"/>
          </a:p>
          <a:p>
            <a:pPr lvl="2"/>
            <a:r>
              <a:rPr lang="en-US" dirty="0" smtClean="0"/>
              <a:t>Try </a:t>
            </a:r>
            <a:r>
              <a:rPr lang="en-US" dirty="0"/>
              <a:t>Suite 2P (convert data to HTF5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Develop a method to use our existing ROI tools to train Neural Network</a:t>
            </a:r>
            <a:endParaRPr lang="en-US" dirty="0"/>
          </a:p>
          <a:p>
            <a:pPr lvl="1"/>
            <a:r>
              <a:rPr lang="en-US" dirty="0"/>
              <a:t>Add </a:t>
            </a:r>
            <a:r>
              <a:rPr lang="en-US" dirty="0" err="1"/>
              <a:t>TSdata</a:t>
            </a:r>
            <a:r>
              <a:rPr lang="en-US" dirty="0"/>
              <a:t> &amp; </a:t>
            </a:r>
            <a:r>
              <a:rPr lang="en-US" dirty="0" err="1"/>
              <a:t>MapsData</a:t>
            </a:r>
            <a:r>
              <a:rPr lang="en-US" dirty="0"/>
              <a:t> to experiments Database</a:t>
            </a:r>
          </a:p>
          <a:p>
            <a:r>
              <a:rPr lang="en-US" dirty="0" smtClean="0"/>
              <a:t>NWB </a:t>
            </a:r>
            <a:r>
              <a:rPr lang="en-US" dirty="0"/>
              <a:t>– </a:t>
            </a:r>
            <a:r>
              <a:rPr lang="en-US" dirty="0" err="1"/>
              <a:t>Neurodata</a:t>
            </a:r>
            <a:r>
              <a:rPr lang="en-US" dirty="0"/>
              <a:t> w/out borders (structured HTF5 file format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69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358" t="45114" r="30957" b="8676"/>
          <a:stretch/>
        </p:blipFill>
        <p:spPr>
          <a:xfrm>
            <a:off x="4484317" y="943876"/>
            <a:ext cx="6939420" cy="52565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5885" y="2187134"/>
            <a:ext cx="379538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Example NWB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 smtClean="0"/>
              <a:t>Resources:</a:t>
            </a:r>
            <a:endParaRPr lang="en-US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https://www.nwb.org/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https://neurodatawithoutborders.github.io/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Neuron, Vol 88, Issue 4, 18  Nov 2015, 629:634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71612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240" y="530660"/>
            <a:ext cx="6663976" cy="59999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02081" y="2718148"/>
            <a:ext cx="3056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Thank you!</a:t>
            </a:r>
          </a:p>
          <a:p>
            <a:endParaRPr lang="en-US" dirty="0" smtClean="0"/>
          </a:p>
          <a:p>
            <a:r>
              <a:rPr lang="en-US" dirty="0" smtClean="0"/>
              <a:t>And always remember that success is 50% inspiration and 50% expiration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23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30049"/>
            <a:ext cx="4800601" cy="2617940"/>
          </a:xfrm>
        </p:spPr>
        <p:txBody>
          <a:bodyPr/>
          <a:lstStyle/>
          <a:p>
            <a:r>
              <a:rPr lang="en-US" dirty="0" smtClean="0"/>
              <a:t>Review of Current Programs</a:t>
            </a:r>
            <a:endParaRPr lang="en-US" dirty="0"/>
          </a:p>
          <a:p>
            <a:endParaRPr lang="en-US" dirty="0"/>
          </a:p>
          <a:p>
            <a:r>
              <a:rPr lang="en-US" dirty="0"/>
              <a:t>Questions, </a:t>
            </a:r>
            <a:r>
              <a:rPr lang="en-US" dirty="0" smtClean="0"/>
              <a:t>Suggestions</a:t>
            </a:r>
          </a:p>
          <a:p>
            <a:endParaRPr lang="en-US" dirty="0" smtClean="0"/>
          </a:p>
          <a:p>
            <a:r>
              <a:rPr lang="en-US" dirty="0" smtClean="0"/>
              <a:t>Management Discussion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0448" t="45533" r="21795" b="10037"/>
          <a:stretch/>
        </p:blipFill>
        <p:spPr bwMode="auto">
          <a:xfrm>
            <a:off x="5974915" y="2307985"/>
            <a:ext cx="5531286" cy="231411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7521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Lesson in MATLAB Graphics Handles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h</a:t>
            </a:r>
            <a:r>
              <a:rPr lang="en-US" dirty="0" err="1" smtClean="0"/>
              <a:t>root</a:t>
            </a:r>
            <a:r>
              <a:rPr lang="en-US" dirty="0" smtClean="0"/>
              <a:t> = </a:t>
            </a:r>
            <a:r>
              <a:rPr lang="en-US" dirty="0" err="1" smtClean="0"/>
              <a:t>groot</a:t>
            </a:r>
            <a:r>
              <a:rPr lang="en-US" dirty="0" smtClean="0"/>
              <a:t>;   “get graphics root object”</a:t>
            </a:r>
          </a:p>
          <a:p>
            <a:pPr lvl="1"/>
            <a:r>
              <a:rPr lang="en-US" dirty="0" smtClean="0"/>
              <a:t>Root properties: see Children, </a:t>
            </a:r>
            <a:r>
              <a:rPr lang="en-US" dirty="0" err="1" smtClean="0"/>
              <a:t>CurrentFigure</a:t>
            </a:r>
            <a:r>
              <a:rPr lang="en-US" dirty="0" smtClean="0"/>
              <a:t>, Units, </a:t>
            </a:r>
            <a:r>
              <a:rPr lang="en-US" dirty="0" err="1" smtClean="0"/>
              <a:t>ScreenSize</a:t>
            </a:r>
            <a:r>
              <a:rPr lang="en-US" dirty="0" smtClean="0"/>
              <a:t>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err="1" smtClean="0"/>
              <a:t>hfig</a:t>
            </a:r>
            <a:r>
              <a:rPr lang="en-US" dirty="0" smtClean="0"/>
              <a:t> = figure;  -or- </a:t>
            </a:r>
            <a:r>
              <a:rPr lang="en-US" dirty="0" err="1" smtClean="0"/>
              <a:t>hfig</a:t>
            </a:r>
            <a:r>
              <a:rPr lang="en-US" dirty="0" smtClean="0"/>
              <a:t>=</a:t>
            </a:r>
            <a:r>
              <a:rPr lang="en-US" dirty="0" err="1" smtClean="0"/>
              <a:t>gcf</a:t>
            </a:r>
            <a:r>
              <a:rPr lang="en-US" dirty="0" smtClean="0"/>
              <a:t>;  “get current figure”</a:t>
            </a:r>
          </a:p>
          <a:p>
            <a:pPr lvl="1"/>
            <a:r>
              <a:rPr lang="en-US" dirty="0" smtClean="0"/>
              <a:t>Figure properties: (parent = </a:t>
            </a:r>
            <a:r>
              <a:rPr lang="en-US" dirty="0" err="1" smtClean="0"/>
              <a:t>hroot</a:t>
            </a:r>
            <a:r>
              <a:rPr lang="en-US" dirty="0" smtClean="0"/>
              <a:t>)</a:t>
            </a:r>
          </a:p>
          <a:p>
            <a:pPr lvl="2"/>
            <a:r>
              <a:rPr lang="en-US" sz="1600" dirty="0" err="1" smtClean="0"/>
              <a:t>hfig.Number</a:t>
            </a:r>
            <a:r>
              <a:rPr lang="en-US" sz="1600" dirty="0" smtClean="0"/>
              <a:t>(read only);  </a:t>
            </a:r>
            <a:r>
              <a:rPr lang="en-US" sz="1600" dirty="0" err="1" smtClean="0"/>
              <a:t>hfig.Name</a:t>
            </a:r>
            <a:r>
              <a:rPr lang="en-US" sz="1600" dirty="0" smtClean="0"/>
              <a:t>: ‘’;  </a:t>
            </a:r>
            <a:r>
              <a:rPr lang="en-US" sz="1600" dirty="0" err="1" smtClean="0"/>
              <a:t>hfig.Color</a:t>
            </a:r>
            <a:r>
              <a:rPr lang="en-US" sz="1600" dirty="0" smtClean="0"/>
              <a:t>: [0.94 0.94 0.94]</a:t>
            </a:r>
          </a:p>
          <a:p>
            <a:pPr lvl="2"/>
            <a:r>
              <a:rPr lang="en-US" sz="1600" dirty="0" smtClean="0"/>
              <a:t>Units</a:t>
            </a:r>
            <a:r>
              <a:rPr lang="en-US" sz="1600" dirty="0"/>
              <a:t>: default – ‘pixels</a:t>
            </a:r>
            <a:r>
              <a:rPr lang="en-US" sz="1600" dirty="0" smtClean="0"/>
              <a:t>’;  Position: [</a:t>
            </a:r>
            <a:r>
              <a:rPr lang="en-US" sz="1600" dirty="0"/>
              <a:t>680 678 560 </a:t>
            </a:r>
            <a:r>
              <a:rPr lang="en-US" sz="1600" dirty="0" smtClean="0"/>
              <a:t>420</a:t>
            </a:r>
            <a:r>
              <a:rPr lang="en-US" sz="1600" dirty="0"/>
              <a:t> ]; </a:t>
            </a:r>
            <a:r>
              <a:rPr lang="en-US" sz="1600" dirty="0" smtClean="0"/>
              <a:t> [left bottom width height]</a:t>
            </a:r>
          </a:p>
          <a:p>
            <a:pPr lvl="2"/>
            <a:r>
              <a:rPr lang="en-US" sz="1600" dirty="0" err="1" smtClean="0"/>
              <a:t>hfig.Units</a:t>
            </a:r>
            <a:r>
              <a:rPr lang="en-US" sz="1600" dirty="0" smtClean="0"/>
              <a:t> = “normalized</a:t>
            </a:r>
            <a:r>
              <a:rPr lang="en-US" sz="1600" dirty="0"/>
              <a:t>”, </a:t>
            </a:r>
            <a:r>
              <a:rPr lang="en-US" sz="1600" dirty="0" err="1" smtClean="0"/>
              <a:t>hfig.Position</a:t>
            </a:r>
            <a:r>
              <a:rPr lang="en-US" sz="1600" dirty="0" smtClean="0"/>
              <a:t> = [0.35 0.56 0.29 0.35], (related to </a:t>
            </a:r>
            <a:r>
              <a:rPr lang="en-US" sz="1600" dirty="0" err="1" smtClean="0"/>
              <a:t>hroot.ScreenSize</a:t>
            </a:r>
            <a:r>
              <a:rPr lang="en-US" sz="1600" dirty="0" smtClean="0"/>
              <a:t>)</a:t>
            </a:r>
          </a:p>
          <a:p>
            <a:r>
              <a:rPr lang="en-US" dirty="0" err="1"/>
              <a:t>h</a:t>
            </a:r>
            <a:r>
              <a:rPr lang="en-US" dirty="0" err="1" smtClean="0"/>
              <a:t>ax</a:t>
            </a:r>
            <a:r>
              <a:rPr lang="en-US" dirty="0" smtClean="0"/>
              <a:t> = Axes(</a:t>
            </a:r>
            <a:r>
              <a:rPr lang="en-US" dirty="0" err="1" smtClean="0"/>
              <a:t>hfig</a:t>
            </a:r>
            <a:r>
              <a:rPr lang="en-US" dirty="0" smtClean="0"/>
              <a:t>) (</a:t>
            </a:r>
            <a:r>
              <a:rPr lang="en-US" dirty="0" err="1" smtClean="0"/>
              <a:t>hax</a:t>
            </a:r>
            <a:r>
              <a:rPr lang="en-US" dirty="0" smtClean="0"/>
              <a:t>=</a:t>
            </a:r>
            <a:r>
              <a:rPr lang="en-US" dirty="0" err="1" smtClean="0"/>
              <a:t>gca</a:t>
            </a:r>
            <a:r>
              <a:rPr lang="en-US" dirty="0" smtClean="0"/>
              <a:t>; “get current axes”)</a:t>
            </a:r>
          </a:p>
          <a:p>
            <a:pPr lvl="1"/>
            <a:r>
              <a:rPr lang="en-US" dirty="0" smtClean="0"/>
              <a:t>Axes properties (parent = </a:t>
            </a:r>
            <a:r>
              <a:rPr lang="en-US" dirty="0" err="1" smtClean="0"/>
              <a:t>hfig</a:t>
            </a:r>
            <a:r>
              <a:rPr lang="en-US" dirty="0" smtClean="0"/>
              <a:t>,  …or could be a </a:t>
            </a:r>
            <a:r>
              <a:rPr lang="en-US" dirty="0" err="1" smtClean="0"/>
              <a:t>UIpanel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Units, position (relative to parent figure)</a:t>
            </a:r>
          </a:p>
          <a:p>
            <a:pPr lvl="2"/>
            <a:r>
              <a:rPr lang="en-US" dirty="0" err="1" smtClean="0"/>
              <a:t>XLim,XTick</a:t>
            </a:r>
            <a:r>
              <a:rPr lang="en-US" dirty="0" smtClean="0"/>
              <a:t>, </a:t>
            </a:r>
            <a:r>
              <a:rPr lang="en-US" dirty="0" err="1" smtClean="0"/>
              <a:t>XLabel</a:t>
            </a:r>
            <a:r>
              <a:rPr lang="en-US" dirty="0" smtClean="0"/>
              <a:t>, etc. plus Y/Z  </a:t>
            </a:r>
            <a:r>
              <a:rPr lang="en-US" dirty="0" err="1" smtClean="0"/>
              <a:t>Clim</a:t>
            </a:r>
            <a:r>
              <a:rPr lang="en-US" dirty="0" smtClean="0"/>
              <a:t>, </a:t>
            </a:r>
            <a:r>
              <a:rPr lang="en-US" dirty="0" err="1" smtClean="0"/>
              <a:t>Colormap</a:t>
            </a:r>
            <a:r>
              <a:rPr lang="en-US" dirty="0" smtClean="0"/>
              <a:t>, and so on…</a:t>
            </a:r>
          </a:p>
          <a:p>
            <a:pPr lvl="2"/>
            <a:r>
              <a:rPr lang="en-US" dirty="0" err="1" smtClean="0"/>
              <a:t>CameraPosition</a:t>
            </a:r>
            <a:r>
              <a:rPr lang="en-US" dirty="0" smtClean="0"/>
              <a:t>, </a:t>
            </a:r>
            <a:r>
              <a:rPr lang="en-US" dirty="0" err="1" smtClean="0"/>
              <a:t>CameraTarget</a:t>
            </a:r>
            <a:r>
              <a:rPr lang="en-US" dirty="0" smtClean="0"/>
              <a:t>, </a:t>
            </a:r>
            <a:r>
              <a:rPr lang="en-US" dirty="0" err="1" smtClean="0"/>
              <a:t>CameraAngle</a:t>
            </a:r>
            <a:r>
              <a:rPr lang="en-US" dirty="0" smtClean="0"/>
              <a:t> control 2D-3D views (whoa!)</a:t>
            </a:r>
          </a:p>
          <a:p>
            <a:r>
              <a:rPr lang="en-US" dirty="0" err="1" smtClean="0"/>
              <a:t>UIControl</a:t>
            </a:r>
            <a:r>
              <a:rPr lang="en-US" dirty="0" smtClean="0"/>
              <a:t> objects (pushbutton, checkbox, slider, </a:t>
            </a:r>
            <a:r>
              <a:rPr lang="en-US" dirty="0" err="1" smtClean="0"/>
              <a:t>listbox</a:t>
            </a:r>
            <a:r>
              <a:rPr lang="en-US" dirty="0" smtClean="0"/>
              <a:t>, etc., see </a:t>
            </a:r>
            <a:r>
              <a:rPr lang="en-US" dirty="0" err="1"/>
              <a:t>uicontrol</a:t>
            </a:r>
            <a:r>
              <a:rPr lang="en-US" dirty="0"/>
              <a:t> </a:t>
            </a:r>
            <a:r>
              <a:rPr lang="en-US" dirty="0" smtClean="0"/>
              <a:t>properties)</a:t>
            </a:r>
          </a:p>
          <a:p>
            <a:r>
              <a:rPr lang="en-US" dirty="0" smtClean="0"/>
              <a:t>“Callback functions” For help, search: callback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Loading Scan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LoadFile_MWLab</a:t>
            </a:r>
            <a:r>
              <a:rPr lang="en-US" dirty="0" smtClean="0"/>
              <a:t> - loads data to command window or GUIs</a:t>
            </a:r>
          </a:p>
          <a:p>
            <a:r>
              <a:rPr lang="en-US" dirty="0" err="1" smtClean="0"/>
              <a:t>Scanbox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TTL inputs saved as timestamp w/frame#, line# in info file,</a:t>
            </a:r>
          </a:p>
          <a:p>
            <a:pPr lvl="1"/>
            <a:r>
              <a:rPr lang="en-US" dirty="0" smtClean="0"/>
              <a:t>*.</a:t>
            </a:r>
            <a:r>
              <a:rPr lang="en-US" dirty="0" err="1" smtClean="0"/>
              <a:t>ephys</a:t>
            </a:r>
            <a:r>
              <a:rPr lang="en-US" dirty="0" smtClean="0"/>
              <a:t> files – loaded if available, improves framerate estimates!</a:t>
            </a:r>
          </a:p>
          <a:p>
            <a:r>
              <a:rPr lang="en-US" dirty="0" err="1" smtClean="0"/>
              <a:t>ScanImage</a:t>
            </a:r>
            <a:endParaRPr lang="en-US" dirty="0" smtClean="0"/>
          </a:p>
          <a:p>
            <a:pPr lvl="1"/>
            <a:r>
              <a:rPr lang="en-US" dirty="0" smtClean="0"/>
              <a:t>TTL inputs saved as times in .</a:t>
            </a:r>
            <a:r>
              <a:rPr lang="en-US" dirty="0" err="1" smtClean="0"/>
              <a:t>tif</a:t>
            </a:r>
            <a:r>
              <a:rPr lang="en-US" dirty="0" smtClean="0"/>
              <a:t> headers</a:t>
            </a:r>
          </a:p>
          <a:p>
            <a:pPr lvl="1"/>
            <a:r>
              <a:rPr lang="en-US" u="sng" dirty="0" smtClean="0"/>
              <a:t>**data are converted to uint16 w/offset = median of min values of first 60 frames (~4sec@15Hz)**</a:t>
            </a:r>
          </a:p>
          <a:p>
            <a:pPr lvl="1"/>
            <a:r>
              <a:rPr lang="en-US" dirty="0" smtClean="0"/>
              <a:t>Latest development: improved framerate estimates!</a:t>
            </a:r>
          </a:p>
          <a:p>
            <a:r>
              <a:rPr lang="en-US" dirty="0" err="1" smtClean="0"/>
              <a:t>Neuroplex.m</a:t>
            </a:r>
            <a:r>
              <a:rPr lang="en-US" dirty="0" smtClean="0"/>
              <a:t> – aux BNC voltages converted to binary signals</a:t>
            </a:r>
            <a:endParaRPr lang="en-US" dirty="0"/>
          </a:p>
          <a:p>
            <a:r>
              <a:rPr lang="en-US" dirty="0" err="1" smtClean="0"/>
              <a:t>MWfile</a:t>
            </a:r>
            <a:r>
              <a:rPr lang="en-US" dirty="0" smtClean="0"/>
              <a:t> </a:t>
            </a:r>
            <a:r>
              <a:rPr lang="en-US" dirty="0" err="1" smtClean="0"/>
              <a:t>struct</a:t>
            </a:r>
            <a:r>
              <a:rPr lang="en-US" dirty="0"/>
              <a:t> </a:t>
            </a:r>
            <a:r>
              <a:rPr lang="en-US" dirty="0" smtClean="0"/>
              <a:t>: Type, </a:t>
            </a:r>
            <a:r>
              <a:rPr lang="en-US" dirty="0" err="1" smtClean="0"/>
              <a:t>dir</a:t>
            </a:r>
            <a:r>
              <a:rPr lang="en-US" dirty="0" smtClean="0"/>
              <a:t>, name, </a:t>
            </a:r>
            <a:r>
              <a:rPr lang="en-US" dirty="0"/>
              <a:t>size</a:t>
            </a:r>
            <a:r>
              <a:rPr lang="en-US" dirty="0" smtClean="0"/>
              <a:t>, frames</a:t>
            </a:r>
            <a:r>
              <a:rPr lang="en-US" dirty="0"/>
              <a:t>, </a:t>
            </a:r>
            <a:r>
              <a:rPr lang="en-US" dirty="0" smtClean="0"/>
              <a:t>framerate, </a:t>
            </a:r>
            <a:r>
              <a:rPr lang="en-US" dirty="0" err="1" smtClean="0"/>
              <a:t>im</a:t>
            </a:r>
            <a:r>
              <a:rPr lang="en-US" dirty="0" smtClean="0"/>
              <a:t>(cell for 2-channel data)</a:t>
            </a:r>
          </a:p>
          <a:p>
            <a:r>
              <a:rPr lang="en-US" dirty="0" err="1" smtClean="0"/>
              <a:t>getFileInfo.m</a:t>
            </a:r>
            <a:r>
              <a:rPr lang="en-US" dirty="0"/>
              <a:t>, </a:t>
            </a:r>
            <a:r>
              <a:rPr lang="en-US" dirty="0" err="1"/>
              <a:t>getImageSize.m</a:t>
            </a:r>
            <a:r>
              <a:rPr lang="en-US" dirty="0"/>
              <a:t>, </a:t>
            </a:r>
            <a:r>
              <a:rPr lang="en-US" dirty="0" err="1" smtClean="0"/>
              <a:t>getNumChannels.m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0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Analysis GUI’s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4775548" cy="4024125"/>
          </a:xfrm>
        </p:spPr>
        <p:txBody>
          <a:bodyPr>
            <a:normAutofit/>
          </a:bodyPr>
          <a:lstStyle/>
          <a:p>
            <a:r>
              <a:rPr lang="en-US" i="1" dirty="0" err="1" smtClean="0"/>
              <a:t>ImageAnalysis</a:t>
            </a:r>
            <a:endParaRPr lang="en-US" i="1" dirty="0"/>
          </a:p>
          <a:p>
            <a:pPr lvl="1"/>
            <a:r>
              <a:rPr lang="en-US" dirty="0" smtClean="0"/>
              <a:t>view data from all rigs</a:t>
            </a:r>
          </a:p>
          <a:p>
            <a:pPr lvl="1"/>
            <a:r>
              <a:rPr lang="en-US" dirty="0" smtClean="0"/>
              <a:t>make maps w/ all odor trials</a:t>
            </a:r>
            <a:endParaRPr lang="en-US" dirty="0"/>
          </a:p>
          <a:p>
            <a:r>
              <a:rPr lang="en-US" i="1" dirty="0" err="1"/>
              <a:t>MapsAnalysis</a:t>
            </a:r>
            <a:endParaRPr lang="en-US" i="1" dirty="0"/>
          </a:p>
          <a:p>
            <a:pPr lvl="1"/>
            <a:r>
              <a:rPr lang="en-US" dirty="0" err="1"/>
              <a:t>MapsData</a:t>
            </a:r>
            <a:r>
              <a:rPr lang="en-US" dirty="0"/>
              <a:t> (base, response)</a:t>
            </a:r>
          </a:p>
          <a:p>
            <a:pPr lvl="1"/>
            <a:r>
              <a:rPr lang="en-US" dirty="0"/>
              <a:t>Best tool for drawing ROIs</a:t>
            </a:r>
          </a:p>
          <a:p>
            <a:pPr lvl="1"/>
            <a:r>
              <a:rPr lang="en-US" dirty="0"/>
              <a:t>Export .</a:t>
            </a:r>
            <a:r>
              <a:rPr lang="en-US" dirty="0" err="1"/>
              <a:t>tif</a:t>
            </a:r>
            <a:r>
              <a:rPr lang="en-US" dirty="0"/>
              <a:t> stacks, </a:t>
            </a:r>
            <a:r>
              <a:rPr lang="en-US" dirty="0" err="1"/>
              <a:t>ORdata</a:t>
            </a:r>
            <a:endParaRPr lang="en-US" dirty="0"/>
          </a:p>
          <a:p>
            <a:r>
              <a:rPr lang="en-US" i="1" dirty="0" err="1" smtClean="0"/>
              <a:t>MovieMaker</a:t>
            </a:r>
            <a:endParaRPr lang="en-US" i="1" dirty="0" smtClean="0"/>
          </a:p>
          <a:p>
            <a:pPr lvl="1"/>
            <a:r>
              <a:rPr lang="en-US" dirty="0" err="1" smtClean="0"/>
              <a:t>Avg</a:t>
            </a:r>
            <a:r>
              <a:rPr lang="en-US" dirty="0" smtClean="0"/>
              <a:t> odor trials, show </a:t>
            </a:r>
            <a:r>
              <a:rPr lang="en-US" dirty="0" err="1" smtClean="0"/>
              <a:t>rois</a:t>
            </a:r>
            <a:endParaRPr lang="en-US" dirty="0" smtClean="0"/>
          </a:p>
          <a:p>
            <a:pPr lvl="1"/>
            <a:r>
              <a:rPr lang="en-US" dirty="0" smtClean="0"/>
              <a:t>Make movies w/traces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577" y="2194560"/>
            <a:ext cx="6386101" cy="388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0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</a:t>
            </a:r>
            <a:r>
              <a:rPr lang="en-US" dirty="0" err="1" smtClean="0"/>
              <a:t>SerieS</a:t>
            </a:r>
            <a:r>
              <a:rPr lang="en-US" dirty="0" smtClean="0"/>
              <a:t> Analysis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hTS</a:t>
            </a:r>
            <a:r>
              <a:rPr lang="en-US" dirty="0" smtClean="0"/>
              <a:t>=</a:t>
            </a:r>
            <a:r>
              <a:rPr lang="en-US" dirty="0" err="1" smtClean="0"/>
              <a:t>TimeSeriesAnalysis</a:t>
            </a:r>
            <a:r>
              <a:rPr lang="en-US" dirty="0" smtClean="0"/>
              <a:t>; (or click on controls figure, type: “</a:t>
            </a:r>
            <a:r>
              <a:rPr lang="en-US" dirty="0" err="1" smtClean="0"/>
              <a:t>hTS</a:t>
            </a:r>
            <a:r>
              <a:rPr lang="en-US" dirty="0" smtClean="0"/>
              <a:t> = </a:t>
            </a:r>
            <a:r>
              <a:rPr lang="en-US" dirty="0" err="1" smtClean="0"/>
              <a:t>gcf</a:t>
            </a:r>
            <a:r>
              <a:rPr lang="en-US" dirty="0"/>
              <a:t>”) see “</a:t>
            </a:r>
            <a:r>
              <a:rPr lang="en-US" dirty="0" err="1"/>
              <a:t>UserData</a:t>
            </a:r>
            <a:r>
              <a:rPr lang="en-US" dirty="0"/>
              <a:t>” </a:t>
            </a:r>
          </a:p>
          <a:p>
            <a:r>
              <a:rPr lang="en-US" dirty="0" err="1" smtClean="0"/>
              <a:t>TSdata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smtClean="0"/>
              <a:t>full-length </a:t>
            </a:r>
            <a:r>
              <a:rPr lang="en-US" dirty="0"/>
              <a:t>time series</a:t>
            </a:r>
            <a:r>
              <a:rPr lang="en-US" dirty="0" smtClean="0"/>
              <a:t>) - AKA “App Data”</a:t>
            </a:r>
          </a:p>
          <a:p>
            <a:pPr lvl="1"/>
            <a:r>
              <a:rPr lang="en-US" dirty="0" err="1" smtClean="0"/>
              <a:t>hTS.UserData.TSdata.file</a:t>
            </a:r>
            <a:r>
              <a:rPr lang="en-US" dirty="0"/>
              <a:t>().</a:t>
            </a:r>
            <a:r>
              <a:rPr lang="en-US" dirty="0" err="1"/>
              <a:t>roi</a:t>
            </a:r>
            <a:r>
              <a:rPr lang="en-US" dirty="0"/>
              <a:t>().{</a:t>
            </a:r>
            <a:r>
              <a:rPr lang="en-US" dirty="0" err="1"/>
              <a:t>time,series</a:t>
            </a:r>
            <a:r>
              <a:rPr lang="en-US" dirty="0"/>
              <a:t>}</a:t>
            </a:r>
          </a:p>
          <a:p>
            <a:pPr lvl="1"/>
            <a:r>
              <a:rPr lang="en-US" dirty="0" smtClean="0"/>
              <a:t>ROIs have sub-frame time shifts (based on centroid y-position</a:t>
            </a:r>
            <a:r>
              <a:rPr lang="en-US" dirty="0"/>
              <a:t>)</a:t>
            </a:r>
          </a:p>
          <a:p>
            <a:r>
              <a:rPr lang="en-US" dirty="0" err="1"/>
              <a:t>plotdata</a:t>
            </a:r>
            <a:r>
              <a:rPr lang="en-US" dirty="0"/>
              <a:t>{} – current figure(s</a:t>
            </a:r>
            <a:r>
              <a:rPr lang="en-US" dirty="0" smtClean="0"/>
              <a:t>)  w/interpolation and averaging</a:t>
            </a:r>
          </a:p>
          <a:p>
            <a:pPr lvl="1"/>
            <a:r>
              <a:rPr lang="en-US" dirty="0"/>
              <a:t>Example: </a:t>
            </a:r>
            <a:r>
              <a:rPr lang="en-US" dirty="0" err="1" smtClean="0"/>
              <a:t>hTS.UserData.plotdata</a:t>
            </a:r>
            <a:r>
              <a:rPr lang="en-US" dirty="0" smtClean="0"/>
              <a:t>{}.file</a:t>
            </a:r>
            <a:r>
              <a:rPr lang="en-US" dirty="0"/>
              <a:t>().</a:t>
            </a:r>
            <a:r>
              <a:rPr lang="en-US" dirty="0" err="1"/>
              <a:t>roi</a:t>
            </a:r>
            <a:r>
              <a:rPr lang="en-US" dirty="0" smtClean="0"/>
              <a:t>().odor().trial().{</a:t>
            </a:r>
            <a:r>
              <a:rPr lang="en-US" dirty="0" err="1" smtClean="0"/>
              <a:t>time,series</a:t>
            </a:r>
            <a:r>
              <a:rPr lang="en-US" dirty="0" smtClean="0"/>
              <a:t>}</a:t>
            </a:r>
          </a:p>
          <a:p>
            <a:pPr lvl="1"/>
            <a:r>
              <a:rPr lang="en-US" dirty="0"/>
              <a:t>Background ROI subtraction (interpolated to exact times for each ROI)</a:t>
            </a:r>
          </a:p>
          <a:p>
            <a:pPr lvl="1"/>
            <a:r>
              <a:rPr lang="en-US" dirty="0"/>
              <a:t>ROIs </a:t>
            </a:r>
            <a:r>
              <a:rPr lang="en-US" dirty="0" smtClean="0"/>
              <a:t>combined </a:t>
            </a:r>
            <a:r>
              <a:rPr lang="en-US" dirty="0"/>
              <a:t>by weighted </a:t>
            </a:r>
            <a:r>
              <a:rPr lang="en-US" dirty="0" smtClean="0"/>
              <a:t>“average” </a:t>
            </a:r>
            <a:r>
              <a:rPr lang="en-US" dirty="0"/>
              <a:t>(#pixels)</a:t>
            </a:r>
          </a:p>
          <a:p>
            <a:pPr lvl="1"/>
            <a:r>
              <a:rPr lang="en-US" dirty="0" smtClean="0"/>
              <a:t>Use Aux </a:t>
            </a:r>
            <a:r>
              <a:rPr lang="en-US" dirty="0"/>
              <a:t>signals </a:t>
            </a:r>
            <a:r>
              <a:rPr lang="en-US" dirty="0" smtClean="0"/>
              <a:t>to </a:t>
            </a:r>
            <a:r>
              <a:rPr lang="en-US" dirty="0"/>
              <a:t>get pre- to </a:t>
            </a:r>
            <a:r>
              <a:rPr lang="en-US" dirty="0" smtClean="0"/>
              <a:t>post-stim frames (see </a:t>
            </a:r>
            <a:r>
              <a:rPr lang="en-US" i="1" dirty="0" err="1" smtClean="0"/>
              <a:t>getAllOdorTrials.m</a:t>
            </a:r>
            <a:r>
              <a:rPr lang="en-US" dirty="0"/>
              <a:t>)</a:t>
            </a:r>
          </a:p>
          <a:p>
            <a:pPr lvl="1"/>
            <a:r>
              <a:rPr lang="en-US" dirty="0" err="1" smtClean="0"/>
              <a:t>TSdata</a:t>
            </a:r>
            <a:r>
              <a:rPr lang="en-US" dirty="0" smtClean="0"/>
              <a:t> interpolated to 150Hz (MATLAB interp1 w/“</a:t>
            </a:r>
            <a:r>
              <a:rPr lang="en-US" dirty="0" err="1" smtClean="0"/>
              <a:t>pchip</a:t>
            </a:r>
            <a:r>
              <a:rPr lang="en-US" dirty="0" smtClean="0"/>
              <a:t>”)</a:t>
            </a:r>
          </a:p>
          <a:p>
            <a:pPr lvl="1"/>
            <a:r>
              <a:rPr lang="en-US" dirty="0"/>
              <a:t>Low/High pass filters; DF, DF/F calculations are </a:t>
            </a:r>
            <a:r>
              <a:rPr lang="en-US" dirty="0" smtClean="0"/>
              <a:t>done</a:t>
            </a:r>
          </a:p>
          <a:p>
            <a:pPr lvl="1"/>
            <a:r>
              <a:rPr lang="en-US" u="sng" dirty="0" smtClean="0"/>
              <a:t>Last: </a:t>
            </a:r>
            <a:r>
              <a:rPr lang="en-US" dirty="0" smtClean="0"/>
              <a:t>Files/Odors/Trials </a:t>
            </a:r>
            <a:r>
              <a:rPr lang="en-US" dirty="0" smtClean="0"/>
              <a:t>selected &amp; averaged (all trials weighted equally</a:t>
            </a:r>
            <a:r>
              <a:rPr lang="en-US" dirty="0" smtClean="0"/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6028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Image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5289115" cy="4024125"/>
          </a:xfrm>
        </p:spPr>
        <p:txBody>
          <a:bodyPr/>
          <a:lstStyle/>
          <a:p>
            <a:r>
              <a:rPr lang="en-US" dirty="0" smtClean="0"/>
              <a:t>Load 1 file - no list</a:t>
            </a:r>
          </a:p>
          <a:p>
            <a:r>
              <a:rPr lang="en-US" dirty="0" smtClean="0"/>
              <a:t>Show Images or Movies (and save)</a:t>
            </a:r>
          </a:p>
          <a:p>
            <a:r>
              <a:rPr lang="en-US" dirty="0" smtClean="0"/>
              <a:t>Select odors/trials, average</a:t>
            </a:r>
          </a:p>
          <a:p>
            <a:r>
              <a:rPr lang="en-US" dirty="0" smtClean="0"/>
              <a:t>Draw ROIs - any frame</a:t>
            </a:r>
          </a:p>
          <a:p>
            <a:r>
              <a:rPr lang="en-US" dirty="0" smtClean="0"/>
              <a:t>Show traces w/Movie</a:t>
            </a:r>
          </a:p>
          <a:p>
            <a:r>
              <a:rPr lang="en-US" dirty="0" smtClean="0"/>
              <a:t>Establish your methods</a:t>
            </a:r>
          </a:p>
          <a:p>
            <a:r>
              <a:rPr lang="en-US" dirty="0"/>
              <a:t>O</a:t>
            </a:r>
            <a:r>
              <a:rPr lang="en-US" dirty="0" smtClean="0"/>
              <a:t>pen multiple files in other GUIs: </a:t>
            </a:r>
            <a:r>
              <a:rPr lang="en-US" dirty="0" err="1" smtClean="0"/>
              <a:t>TimeSeriesAnalysis</a:t>
            </a:r>
            <a:r>
              <a:rPr lang="en-US" dirty="0" smtClean="0"/>
              <a:t> </a:t>
            </a:r>
            <a:r>
              <a:rPr lang="en-US" dirty="0"/>
              <a:t>or </a:t>
            </a:r>
            <a:r>
              <a:rPr lang="en-US" dirty="0" err="1" smtClean="0"/>
              <a:t>MapsAnalysis</a:t>
            </a:r>
            <a:r>
              <a:rPr lang="en-US" dirty="0" smtClean="0"/>
              <a:t>, or use </a:t>
            </a:r>
            <a:r>
              <a:rPr lang="en-US" i="1" u="sng" dirty="0" err="1"/>
              <a:t>doBatchProcessing.m</a:t>
            </a:r>
            <a:r>
              <a:rPr lang="en-US" dirty="0"/>
              <a:t> </a:t>
            </a:r>
            <a:r>
              <a:rPr lang="en-US" dirty="0" smtClean="0"/>
              <a:t>script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233" y="1866378"/>
            <a:ext cx="5891419" cy="431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6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Folder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 smtClean="0"/>
              <a:t>“</a:t>
            </a:r>
            <a:r>
              <a:rPr lang="en-US" i="1" dirty="0" err="1" smtClean="0"/>
              <a:t>getdatatypes.m</a:t>
            </a:r>
            <a:r>
              <a:rPr lang="en-US" i="1" dirty="0" smtClean="0"/>
              <a:t>” and “</a:t>
            </a:r>
            <a:r>
              <a:rPr lang="en-US" i="1" dirty="0" err="1" smtClean="0"/>
              <a:t>getauxtypes.m</a:t>
            </a:r>
            <a:r>
              <a:rPr lang="en-US" i="1" dirty="0" smtClean="0"/>
              <a:t>”</a:t>
            </a:r>
          </a:p>
          <a:p>
            <a:r>
              <a:rPr lang="en-US" i="1" dirty="0" err="1" smtClean="0"/>
              <a:t>doBatchProcessing</a:t>
            </a:r>
            <a:r>
              <a:rPr lang="en-US" dirty="0" smtClean="0"/>
              <a:t> – copy, edit, run</a:t>
            </a:r>
          </a:p>
          <a:p>
            <a:pPr lvl="1"/>
            <a:r>
              <a:rPr lang="en-US" dirty="0" err="1" smtClean="0"/>
              <a:t>Alignfiles</a:t>
            </a:r>
            <a:r>
              <a:rPr lang="en-US" dirty="0" smtClean="0"/>
              <a:t>, </a:t>
            </a:r>
            <a:r>
              <a:rPr lang="en-US" dirty="0" err="1" smtClean="0"/>
              <a:t>alignmeanfiles</a:t>
            </a:r>
            <a:r>
              <a:rPr lang="en-US" dirty="0" smtClean="0"/>
              <a:t>, make/save </a:t>
            </a:r>
            <a:r>
              <a:rPr lang="en-US" dirty="0" err="1" smtClean="0"/>
              <a:t>mapsdata</a:t>
            </a:r>
            <a:r>
              <a:rPr lang="en-US" dirty="0" smtClean="0"/>
              <a:t>, (do traces w/ ROIs)</a:t>
            </a:r>
          </a:p>
          <a:p>
            <a:pPr lvl="1"/>
            <a:r>
              <a:rPr lang="en-US" dirty="0" smtClean="0"/>
              <a:t>Odor trials processing not currently included</a:t>
            </a:r>
          </a:p>
          <a:p>
            <a:r>
              <a:rPr lang="en-US" dirty="0" smtClean="0"/>
              <a:t>Updates to </a:t>
            </a:r>
            <a:r>
              <a:rPr lang="en-US" dirty="0" err="1" smtClean="0"/>
              <a:t>alignImage</a:t>
            </a:r>
            <a:r>
              <a:rPr lang="en-US" dirty="0" smtClean="0"/>
              <a:t>, </a:t>
            </a:r>
            <a:r>
              <a:rPr lang="en-US" dirty="0" err="1" smtClean="0"/>
              <a:t>alignMeanImages</a:t>
            </a:r>
            <a:endParaRPr lang="en-US" dirty="0" smtClean="0"/>
          </a:p>
          <a:p>
            <a:r>
              <a:rPr lang="en-US" dirty="0" err="1" smtClean="0"/>
              <a:t>getAllOdorTrials</a:t>
            </a:r>
            <a:r>
              <a:rPr lang="en-US" dirty="0" smtClean="0"/>
              <a:t> (1 file, outputs are not trials - frame indices)</a:t>
            </a:r>
          </a:p>
          <a:p>
            <a:pPr lvl="1"/>
            <a:r>
              <a:rPr lang="en-US" dirty="0" smtClean="0"/>
              <a:t>[</a:t>
            </a:r>
            <a:r>
              <a:rPr lang="en-US" dirty="0" err="1"/>
              <a:t>allOdorTrials</a:t>
            </a:r>
            <a:r>
              <a:rPr lang="en-US" dirty="0"/>
              <a:t>] = </a:t>
            </a:r>
            <a:r>
              <a:rPr lang="en-US" dirty="0" err="1"/>
              <a:t>getAllOdorTrials</a:t>
            </a:r>
            <a:r>
              <a:rPr lang="en-US" dirty="0"/>
              <a:t>(</a:t>
            </a:r>
            <a:r>
              <a:rPr lang="en-US" dirty="0" err="1"/>
              <a:t>auxtype,prestimtime,poststimtime,mwfile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allOdorTrials.odor</a:t>
            </a:r>
            <a:r>
              <a:rPr lang="en-US" dirty="0" smtClean="0"/>
              <a:t>().trial().{</a:t>
            </a:r>
            <a:r>
              <a:rPr lang="en-US" dirty="0" err="1" smtClean="0"/>
              <a:t>auxindex,imindex</a:t>
            </a:r>
            <a:r>
              <a:rPr lang="en-US" dirty="0" smtClean="0"/>
              <a:t>} = which frames to grab</a:t>
            </a:r>
          </a:p>
          <a:p>
            <a:r>
              <a:rPr lang="en-US" dirty="0" err="1" smtClean="0"/>
              <a:t>makeMaps</a:t>
            </a:r>
            <a:endParaRPr lang="en-US" dirty="0" smtClean="0"/>
          </a:p>
          <a:p>
            <a:pPr lvl="1"/>
            <a:r>
              <a:rPr lang="en-US" dirty="0"/>
              <a:t>Maps = </a:t>
            </a:r>
            <a:r>
              <a:rPr lang="en-US" dirty="0" err="1" smtClean="0"/>
              <a:t>makeMaps</a:t>
            </a:r>
            <a:r>
              <a:rPr lang="en-US" dirty="0" smtClean="0"/>
              <a:t>(</a:t>
            </a:r>
            <a:r>
              <a:rPr lang="en-US" dirty="0" err="1" smtClean="0"/>
              <a:t>mwdata</a:t>
            </a:r>
            <a:r>
              <a:rPr lang="en-US" dirty="0"/>
              <a:t>, stim2use, </a:t>
            </a:r>
            <a:r>
              <a:rPr lang="en-US" dirty="0" err="1"/>
              <a:t>baseTimes</a:t>
            </a:r>
            <a:r>
              <a:rPr lang="en-US" dirty="0"/>
              <a:t>, </a:t>
            </a:r>
            <a:r>
              <a:rPr lang="en-US" dirty="0" err="1"/>
              <a:t>respTimes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Mapsdata.file</a:t>
            </a:r>
            <a:r>
              <a:rPr lang="en-US" dirty="0" smtClean="0"/>
              <a:t>().odor().trial().{</a:t>
            </a:r>
            <a:r>
              <a:rPr lang="en-US" dirty="0" err="1" smtClean="0"/>
              <a:t>baseframes,baseim,respframes,respim</a:t>
            </a:r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97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Folders: </a:t>
            </a:r>
            <a:r>
              <a:rPr lang="en-US" sz="2000" dirty="0" smtClean="0"/>
              <a:t>ROI Tools/ Behavior/ Docs/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ROIs GUI (</a:t>
            </a:r>
            <a:r>
              <a:rPr lang="en-US" dirty="0" err="1" smtClean="0"/>
              <a:t>drawROI_refine.m</a:t>
            </a:r>
            <a:r>
              <a:rPr lang="en-US" dirty="0" smtClean="0"/>
              <a:t>) – combines thresholding w/ region growing</a:t>
            </a:r>
          </a:p>
          <a:p>
            <a:r>
              <a:rPr lang="en-US" dirty="0" smtClean="0"/>
              <a:t>Registration GUI</a:t>
            </a:r>
          </a:p>
          <a:p>
            <a:pPr lvl="1"/>
            <a:r>
              <a:rPr lang="en-US" dirty="0" smtClean="0"/>
              <a:t>Register images/</a:t>
            </a:r>
            <a:r>
              <a:rPr lang="en-US" dirty="0" err="1" smtClean="0"/>
              <a:t>rois</a:t>
            </a:r>
            <a:r>
              <a:rPr lang="en-US" dirty="0" smtClean="0"/>
              <a:t> to olfactory bulb coordinate system</a:t>
            </a:r>
          </a:p>
          <a:p>
            <a:pPr lvl="1"/>
            <a:r>
              <a:rPr lang="en-US" dirty="0" smtClean="0"/>
              <a:t>See ”</a:t>
            </a:r>
            <a:r>
              <a:rPr lang="en-US" dirty="0" err="1" smtClean="0"/>
              <a:t>OdorRespFile</a:t>
            </a:r>
            <a:r>
              <a:rPr lang="en-US" dirty="0" smtClean="0"/>
              <a:t>” button in </a:t>
            </a:r>
            <a:r>
              <a:rPr lang="en-US" dirty="0" err="1" smtClean="0"/>
              <a:t>MapsAnalysis</a:t>
            </a:r>
            <a:endParaRPr lang="en-US" dirty="0" smtClean="0"/>
          </a:p>
          <a:p>
            <a:r>
              <a:rPr lang="en-US" dirty="0" err="1" smtClean="0"/>
              <a:t>ROIvsOdorGUI.mlapp</a:t>
            </a:r>
            <a:r>
              <a:rPr lang="en-US" dirty="0" smtClean="0"/>
              <a:t> – new GUI for comparing odor response matrices </a:t>
            </a:r>
          </a:p>
          <a:p>
            <a:r>
              <a:rPr lang="en-US" dirty="0" err="1" smtClean="0"/>
              <a:t>BehaviorAnalysis_MWLab</a:t>
            </a:r>
            <a:r>
              <a:rPr lang="en-US" dirty="0" smtClean="0"/>
              <a:t> (replaces </a:t>
            </a:r>
            <a:r>
              <a:rPr lang="en-US" dirty="0" err="1" smtClean="0"/>
              <a:t>olfactometry.m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TSdata2BehaviorData.m, TSplotData2olf.m</a:t>
            </a:r>
          </a:p>
          <a:p>
            <a:pPr lvl="1"/>
            <a:r>
              <a:rPr lang="en-US" dirty="0" smtClean="0"/>
              <a:t>Use if *.</a:t>
            </a:r>
            <a:r>
              <a:rPr lang="en-US" dirty="0" err="1" smtClean="0"/>
              <a:t>ephys</a:t>
            </a:r>
            <a:r>
              <a:rPr lang="en-US" dirty="0" smtClean="0"/>
              <a:t> data are available.</a:t>
            </a:r>
          </a:p>
          <a:p>
            <a:pPr lvl="1"/>
            <a:r>
              <a:rPr lang="en-US" dirty="0" err="1" smtClean="0"/>
              <a:t>DetectSniffsGUI</a:t>
            </a:r>
            <a:r>
              <a:rPr lang="en-US" dirty="0" smtClean="0"/>
              <a:t> – finds inhalations, exhalations and more (other applications?)</a:t>
            </a:r>
          </a:p>
          <a:p>
            <a:r>
              <a:rPr lang="en-US" dirty="0" smtClean="0"/>
              <a:t>Documents – detailed explanations to help the next programmer (you!)</a:t>
            </a:r>
          </a:p>
          <a:p>
            <a:pPr lvl="1"/>
            <a:r>
              <a:rPr lang="en-US" dirty="0" smtClean="0"/>
              <a:t>Also see: “</a:t>
            </a:r>
            <a:r>
              <a:rPr lang="en-US" dirty="0" err="1"/>
              <a:t>olfactometry_tcrcopy</a:t>
            </a:r>
            <a:r>
              <a:rPr lang="en-US" dirty="0"/>
              <a:t>/</a:t>
            </a:r>
            <a:r>
              <a:rPr lang="en-US" dirty="0" smtClean="0"/>
              <a:t>HopeThisHelps_Olfactometry.docx”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2194</TotalTime>
  <Words>919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Century Gothic</vt:lpstr>
      <vt:lpstr>Vapor Trail</vt:lpstr>
      <vt:lpstr>Analysis_Tools_MWLab </vt:lpstr>
      <vt:lpstr>Overview</vt:lpstr>
      <vt:lpstr>Quick Lesson in MATLAB Graphics Handles</vt:lpstr>
      <vt:lpstr>Loading Scan Data</vt:lpstr>
      <vt:lpstr>Main Analysis GUI’s</vt:lpstr>
      <vt:lpstr>Time SerieS Analysis   </vt:lpstr>
      <vt:lpstr>New Image Analysis</vt:lpstr>
      <vt:lpstr>Utilities Folder</vt:lpstr>
      <vt:lpstr>Other Folders: ROI Tools/ Behavior/ Docs/</vt:lpstr>
      <vt:lpstr>Questions / Suggestions</vt:lpstr>
      <vt:lpstr>Management Discussion</vt:lpstr>
      <vt:lpstr>Suggested Future Work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Analysis_Tools_MWLaB</dc:title>
  <dc:creator>wachowiak</dc:creator>
  <cp:lastModifiedBy>wachowiak</cp:lastModifiedBy>
  <cp:revision>54</cp:revision>
  <dcterms:created xsi:type="dcterms:W3CDTF">2019-05-20T16:52:03Z</dcterms:created>
  <dcterms:modified xsi:type="dcterms:W3CDTF">2019-05-31T17:30:33Z</dcterms:modified>
</cp:coreProperties>
</file>