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0" r:id="rId3"/>
    <p:sldId id="271" r:id="rId4"/>
    <p:sldId id="274" r:id="rId5"/>
    <p:sldId id="272" r:id="rId6"/>
    <p:sldId id="275" r:id="rId7"/>
    <p:sldId id="273" r:id="rId8"/>
    <p:sldId id="276" r:id="rId9"/>
    <p:sldId id="277" r:id="rId10"/>
    <p:sldId id="259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102" d="100"/>
          <a:sy n="102" d="100"/>
        </p:scale>
        <p:origin x="27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92EA6-25F0-4F86-A31F-4C6934E965BD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747BA-83E5-423D-993E-1C2347D481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6.tiff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12" Type="http://schemas.openxmlformats.org/officeDocument/2006/relationships/image" Target="../media/image15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f"/><Relationship Id="rId11" Type="http://schemas.openxmlformats.org/officeDocument/2006/relationships/image" Target="../media/image14.tiff"/><Relationship Id="rId5" Type="http://schemas.openxmlformats.org/officeDocument/2006/relationships/image" Target="../media/image8.tiff"/><Relationship Id="rId10" Type="http://schemas.openxmlformats.org/officeDocument/2006/relationships/image" Target="../media/image13.tiff"/><Relationship Id="rId4" Type="http://schemas.openxmlformats.org/officeDocument/2006/relationships/image" Target="../media/image7.tiff"/><Relationship Id="rId9" Type="http://schemas.openxmlformats.org/officeDocument/2006/relationships/image" Target="../media/image12.tiff"/><Relationship Id="rId14" Type="http://schemas.openxmlformats.org/officeDocument/2006/relationships/image" Target="../media/image17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Averaging</a:t>
            </a:r>
            <a:br>
              <a:rPr lang="en-US" dirty="0" smtClean="0"/>
            </a:br>
            <a:r>
              <a:rPr lang="en-US" i="1" dirty="0" err="1" smtClean="0"/>
              <a:t>vs</a:t>
            </a:r>
            <a:r>
              <a:rPr lang="en-US" dirty="0" smtClean="0"/>
              <a:t> Interleaving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C. Rust, PhD</a:t>
            </a:r>
          </a:p>
          <a:p>
            <a:r>
              <a:rPr lang="en-US" dirty="0" err="1" smtClean="0"/>
              <a:t>Wachowiak</a:t>
            </a:r>
            <a:r>
              <a:rPr lang="en-US" dirty="0" smtClean="0"/>
              <a:t> Lab</a:t>
            </a:r>
          </a:p>
          <a:p>
            <a:r>
              <a:rPr lang="en-US" dirty="0" smtClean="0"/>
              <a:t>University of Utah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2hz x 8 pulse square wave to represent controlled sniff response signal</a:t>
            </a:r>
          </a:p>
          <a:p>
            <a:pPr lvl="1"/>
            <a:r>
              <a:rPr lang="en-US" dirty="0" smtClean="0"/>
              <a:t>4s delay, 4s on, 36sec off, 8 trials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Record: images 128x126 @3.8 Hz per frame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u="sng" dirty="0" smtClean="0"/>
              <a:t>TEST CASE</a:t>
            </a:r>
            <a:r>
              <a:rPr lang="en-US" sz="3600" dirty="0" smtClean="0"/>
              <a:t>: Sniff signal w/square wave</a:t>
            </a:r>
            <a:endParaRPr lang="en-US" sz="3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38200" y="36576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8200" y="3810000"/>
            <a:ext cx="739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336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384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908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432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8956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0480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26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150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8674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198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722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3246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770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6294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0400" y="3429000"/>
            <a:ext cx="76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657600" y="36576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105400" y="36576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086600" y="36576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5346" y="38100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0sec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05000" y="38100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13746" y="38100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257800" y="3810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44s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01927" y="38100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721127" y="3810000"/>
            <a:ext cx="63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Etc…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848654" y="5421868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48654" y="5574268"/>
            <a:ext cx="739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144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85800" y="5574268"/>
            <a:ext cx="91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frame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915454" y="5574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124200" y="5574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268254" y="5574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168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512381" y="55742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183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731581" y="5574268"/>
            <a:ext cx="63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668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2192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716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15240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6764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288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812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1336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2860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4384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5908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7432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8956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0480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2004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33528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5052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6576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8100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9624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148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2672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4196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5720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7244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8768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0292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1816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3340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864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6388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7912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9436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0960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62484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4008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5532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7056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68580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70104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7162800" y="5181600"/>
            <a:ext cx="152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H="1">
            <a:off x="7467600" y="54102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62152" y="6204466"/>
            <a:ext cx="574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As of 2016, we now </a:t>
            </a:r>
            <a:r>
              <a:rPr lang="en-US" smtClean="0"/>
              <a:t>acquire images at 15Hz or faster!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Images: Trial #1</a:t>
            </a:r>
            <a:endParaRPr lang="en-US" dirty="0"/>
          </a:p>
        </p:txBody>
      </p:sp>
      <p:pic>
        <p:nvPicPr>
          <p:cNvPr id="1041" name="Picture 17" descr="C:\Users\mwlab\Desktop\TomRust\tmpdata\imagephantom001.frame16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112" y="1447800"/>
            <a:ext cx="1300474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42" name="Picture 18" descr="C:\Users\mwlab\Desktop\TomRust\tmpdata\imagephantom001.frame17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712" y="1447800"/>
            <a:ext cx="1300474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43" name="Picture 19" descr="C:\Users\mwlab\Desktop\TomRust\tmpdata\imagephantom001.frame18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7318" y="1447800"/>
            <a:ext cx="1300474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44" name="Picture 20" descr="C:\Users\mwlab\Desktop\TomRust\tmpdata\imagephantom001.frame19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8918" y="1447800"/>
            <a:ext cx="1300474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45" name="Picture 21" descr="C:\Users\mwlab\Desktop\TomRust\tmpdata\imagephantom001.frame20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0518" y="1447800"/>
            <a:ext cx="1300474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46" name="Picture 22" descr="C:\Users\mwlab\Desktop\TomRust\tmpdata\imagephantom001.frame21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4118" y="3200400"/>
            <a:ext cx="1300482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47" name="Picture 23" descr="C:\Users\mwlab\Desktop\TomRust\tmpdata\imagephantom001.frame22.t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85718" y="3200400"/>
            <a:ext cx="1300482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48" name="Picture 24" descr="C:\Users\mwlab\Desktop\TomRust\tmpdata\imagephantom001.frame23.t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7318" y="3200400"/>
            <a:ext cx="1300482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49" name="Picture 25" descr="C:\Users\mwlab\Desktop\TomRust\tmpdata\imagephantom001.frame24.t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28918" y="3200400"/>
            <a:ext cx="1300482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50" name="Picture 26" descr="C:\Users\mwlab\Desktop\TomRust\tmpdata\imagephantom001.frame25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700518" y="3200400"/>
            <a:ext cx="1300482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51" name="Picture 27" descr="C:\Users\mwlab\Desktop\TomRust\tmpdata\imagephantom001.frame26.t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214118" y="4953000"/>
            <a:ext cx="1300481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52" name="Picture 28" descr="C:\Users\mwlab\Desktop\TomRust\tmpdata\imagephantom001.frame27.tif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585718" y="4953000"/>
            <a:ext cx="1300481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53" name="Picture 29" descr="C:\Users\mwlab\Desktop\TomRust\tmpdata\imagephantom001.frame28.t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7318" y="4953000"/>
            <a:ext cx="1300481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1054" name="Picture 30" descr="C:\Users\mwlab\Desktop\TomRust\tmpdata\imagephantom001.frame29.t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28918" y="4953000"/>
            <a:ext cx="1300481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pic>
        <p:nvPicPr>
          <p:cNvPr id="35" name="Picture 18" descr="C:\Users\mwlab\Desktop\TomRust\tmpdata\imagephantom001.frame17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0518" y="4953000"/>
            <a:ext cx="1300474" cy="128016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  <p:sp>
        <p:nvSpPr>
          <p:cNvPr id="36" name="TextBox 35"/>
          <p:cNvSpPr txBox="1"/>
          <p:nvPr/>
        </p:nvSpPr>
        <p:spPr>
          <a:xfrm>
            <a:off x="1290318" y="2743200"/>
            <a:ext cx="1114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Frame # 16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3004469" y="27432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#17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4376069" y="27432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#18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5786118" y="27432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#19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157718" y="27432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#20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966718" y="446204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#22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338318" y="446204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#23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748367" y="446204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#24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119967" y="446204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#25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1556669" y="446204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#21</a:t>
            </a: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966020" y="62484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#27</a:t>
            </a:r>
            <a:endParaRPr 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4337620" y="62484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#28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5747669" y="62484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#29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7119269" y="62484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#30</a:t>
            </a:r>
            <a:endParaRPr lang="en-US" sz="1600" dirty="0"/>
          </a:p>
        </p:txBody>
      </p:sp>
      <p:sp>
        <p:nvSpPr>
          <p:cNvPr id="50" name="TextBox 49"/>
          <p:cNvSpPr txBox="1"/>
          <p:nvPr/>
        </p:nvSpPr>
        <p:spPr>
          <a:xfrm>
            <a:off x="1555971" y="624840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#26</a:t>
            </a:r>
            <a:endParaRPr lang="en-US" sz="1600" dirty="0"/>
          </a:p>
        </p:txBody>
      </p:sp>
      <p:sp>
        <p:nvSpPr>
          <p:cNvPr id="51" name="TextBox 50"/>
          <p:cNvSpPr txBox="1"/>
          <p:nvPr/>
        </p:nvSpPr>
        <p:spPr>
          <a:xfrm>
            <a:off x="1066800" y="114300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3.93 – 4.19 sec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661301" y="626006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7.86 sec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ROI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1600200"/>
            <a:ext cx="373380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ROI#1</a:t>
            </a:r>
            <a:r>
              <a:rPr lang="en-US" dirty="0" smtClean="0"/>
              <a:t> – FOV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ROI#2</a:t>
            </a:r>
            <a:r>
              <a:rPr lang="en-US" dirty="0" smtClean="0"/>
              <a:t> – vertical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ROI#3</a:t>
            </a:r>
            <a:r>
              <a:rPr lang="en-US" dirty="0" smtClean="0"/>
              <a:t> – horizontal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ROI#4</a:t>
            </a:r>
            <a:r>
              <a:rPr lang="en-US" dirty="0" smtClean="0"/>
              <a:t> – center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ROI#5</a:t>
            </a:r>
            <a:r>
              <a:rPr lang="en-US" dirty="0" smtClean="0"/>
              <a:t> - corner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000" i="1" dirty="0" smtClean="0"/>
              <a:t>Note: rows are acquired at slightly different times</a:t>
            </a:r>
            <a:endParaRPr lang="en-US" sz="2000" i="1" dirty="0"/>
          </a:p>
        </p:txBody>
      </p:sp>
      <p:pic>
        <p:nvPicPr>
          <p:cNvPr id="2050" name="Picture 2" descr="C:\Users\mwlab\Desktop\TomRust\tmpdata\ROIs_imagephantom00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00200"/>
            <a:ext cx="4412342" cy="4343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57200" y="1676400"/>
            <a:ext cx="4267200" cy="419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676400"/>
            <a:ext cx="381000" cy="419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2401528" y="1676399"/>
            <a:ext cx="381000" cy="4191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3657600"/>
            <a:ext cx="228600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5562600"/>
            <a:ext cx="228600" cy="2286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3400" y="6019800"/>
            <a:ext cx="405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image: mean(frames #16-30)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– ROI#1</a:t>
            </a:r>
            <a:endParaRPr lang="en-US" dirty="0"/>
          </a:p>
        </p:txBody>
      </p:sp>
      <p:pic>
        <p:nvPicPr>
          <p:cNvPr id="307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690" y="1600200"/>
            <a:ext cx="72586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#1: Average Trials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690" y="1600200"/>
            <a:ext cx="72586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429000" y="2514600"/>
            <a:ext cx="204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ROI#1: Entire Image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#2: Interleave Trials</a:t>
            </a:r>
            <a:endParaRPr lang="en-US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975" y="1600377"/>
            <a:ext cx="7258050" cy="45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00400" y="2209800"/>
            <a:ext cx="204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ROI#1: Entire Image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</a:t>
            </a:r>
            <a:r>
              <a:rPr lang="en-US" dirty="0" err="1" smtClean="0"/>
              <a:t>vs</a:t>
            </a:r>
            <a:r>
              <a:rPr lang="en-US" dirty="0" smtClean="0"/>
              <a:t> Horizontal ROIs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690" y="1600200"/>
            <a:ext cx="72586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05200" y="2895600"/>
            <a:ext cx="263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 #1: Average Trials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winner is… Interleaving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690" y="1219200"/>
            <a:ext cx="72586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45871" y="5867400"/>
            <a:ext cx="763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Further improvement for vertical ROI by treating each row of image separately?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result for small ROIs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l="19485" t="10417" r="13399" b="14930"/>
          <a:stretch>
            <a:fillRect/>
          </a:stretch>
        </p:blipFill>
        <p:spPr bwMode="auto">
          <a:xfrm>
            <a:off x="1828800" y="1295400"/>
            <a:ext cx="5486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 l="19577" t="10057" r="13372" b="14982"/>
          <a:stretch>
            <a:fillRect/>
          </a:stretch>
        </p:blipFill>
        <p:spPr bwMode="auto">
          <a:xfrm>
            <a:off x="1828800" y="4114800"/>
            <a:ext cx="550649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0" y="2057400"/>
            <a:ext cx="253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Method#1: average trials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3810000"/>
            <a:ext cx="273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Method#2: interleave trials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Discussion &amp;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Interleaving method is significantly different and recovers high frequency time signals more accurately</a:t>
            </a:r>
          </a:p>
          <a:p>
            <a:r>
              <a:rPr lang="en-US" dirty="0" smtClean="0"/>
              <a:t>Averaging method is essentially a filter</a:t>
            </a:r>
          </a:p>
          <a:p>
            <a:pPr lvl="1"/>
            <a:r>
              <a:rPr lang="en-US" dirty="0" smtClean="0"/>
              <a:t>Filter interleaving results to compare</a:t>
            </a:r>
          </a:p>
          <a:p>
            <a:r>
              <a:rPr lang="en-US" dirty="0" smtClean="0"/>
              <a:t>Suggested future work:</a:t>
            </a:r>
          </a:p>
          <a:p>
            <a:pPr lvl="1"/>
            <a:r>
              <a:rPr lang="en-US" dirty="0" smtClean="0"/>
              <a:t>Evaluate further using physiological signals</a:t>
            </a:r>
          </a:p>
          <a:p>
            <a:pPr lvl="1"/>
            <a:r>
              <a:rPr lang="en-US" dirty="0" smtClean="0"/>
              <a:t>Apply row by row (or </a:t>
            </a:r>
            <a:r>
              <a:rPr lang="en-US" dirty="0" err="1" smtClean="0"/>
              <a:t>pixelwise</a:t>
            </a:r>
            <a:r>
              <a:rPr lang="en-US" dirty="0" smtClean="0"/>
              <a:t>) time shifts to image data prior to computing time series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</a:t>
            </a:r>
            <a:r>
              <a:rPr lang="en-US" u="sng" dirty="0" smtClean="0"/>
              <a:t>Average</a:t>
            </a:r>
            <a:r>
              <a:rPr lang="en-US" dirty="0" smtClean="0"/>
              <a:t> </a:t>
            </a:r>
            <a:r>
              <a:rPr lang="en-US" i="1" dirty="0" err="1" smtClean="0"/>
              <a:t>vs</a:t>
            </a:r>
            <a:r>
              <a:rPr lang="en-US" dirty="0" smtClean="0"/>
              <a:t> </a:t>
            </a:r>
            <a:r>
              <a:rPr lang="en-US" u="sng" dirty="0" smtClean="0"/>
              <a:t>Interleave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Combining time series data (traces) in the wake of odor presentations is often employed to improve signal quality</a:t>
            </a:r>
          </a:p>
          <a:p>
            <a:r>
              <a:rPr lang="en-US" dirty="0" smtClean="0"/>
              <a:t>Imaging frames are not usually synchronized perfectly with odor presentations</a:t>
            </a:r>
          </a:p>
          <a:p>
            <a:r>
              <a:rPr lang="en-US" dirty="0" smtClean="0"/>
              <a:t>There are many ways to combine traces</a:t>
            </a:r>
          </a:p>
          <a:p>
            <a:pPr lvl="1"/>
            <a:r>
              <a:rPr lang="en-US" dirty="0" smtClean="0"/>
              <a:t>“Averaging” uses interpolation &amp; </a:t>
            </a:r>
            <a:r>
              <a:rPr lang="en-US" dirty="0" err="1" smtClean="0"/>
              <a:t>resampling</a:t>
            </a:r>
            <a:r>
              <a:rPr lang="en-US" dirty="0" smtClean="0"/>
              <a:t> prior to combining signals</a:t>
            </a:r>
          </a:p>
          <a:p>
            <a:pPr lvl="1"/>
            <a:r>
              <a:rPr lang="en-US" dirty="0" smtClean="0"/>
              <a:t>“Interleaving” combines signals first, followed by </a:t>
            </a:r>
            <a:r>
              <a:rPr lang="en-US" dirty="0" err="1" smtClean="0"/>
              <a:t>resampling</a:t>
            </a:r>
            <a:r>
              <a:rPr lang="en-US" dirty="0" smtClean="0"/>
              <a:t> to obtain uniform temporal spacing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(pcd196004.tif)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974" y="1600200"/>
            <a:ext cx="75060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Trials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 Interpolate and </a:t>
            </a:r>
            <a:r>
              <a:rPr lang="en-US" dirty="0" err="1" smtClean="0"/>
              <a:t>upsample</a:t>
            </a:r>
            <a:r>
              <a:rPr lang="en-US" dirty="0" smtClean="0"/>
              <a:t>(10x)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err="1" smtClean="0"/>
              <a:t>newTS</a:t>
            </a:r>
            <a:r>
              <a:rPr lang="en-US" sz="2400" dirty="0" smtClean="0"/>
              <a:t>=interp1(</a:t>
            </a:r>
            <a:r>
              <a:rPr lang="en-US" sz="2400" dirty="0" err="1" smtClean="0"/>
              <a:t>imTimes,time_series,newTimes,'pchip</a:t>
            </a:r>
            <a:r>
              <a:rPr lang="en-US" sz="2400" dirty="0" smtClean="0"/>
              <a:t>‘);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Select each trial, and time shift to stimulus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Average the trials</a:t>
            </a:r>
          </a:p>
          <a:p>
            <a:pPr marL="514350" indent="-514350">
              <a:buNone/>
            </a:pPr>
            <a:r>
              <a:rPr lang="en-US" dirty="0" smtClean="0"/>
              <a:t>Pros: simple approach, works fine for signal information &gt; 2x sampling frequency</a:t>
            </a:r>
          </a:p>
          <a:p>
            <a:pPr marL="514350" indent="-514350">
              <a:buNone/>
            </a:pPr>
            <a:r>
              <a:rPr lang="en-US" dirty="0" smtClean="0"/>
              <a:t>Cons: interpolation step filters the signal, as compared to interleaving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en-US" sz="2400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Average Trials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974" y="1600200"/>
            <a:ext cx="75060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Interleave Trials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Time shift original trace based on stimulus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000" dirty="0" smtClean="0"/>
              <a:t>Result is a series of interleaved data points with uneven temporal sampling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Interpolate to evenly-spaced time points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000" dirty="0" smtClean="0"/>
              <a:t>See </a:t>
            </a:r>
            <a:r>
              <a:rPr lang="en-US" sz="2000" dirty="0" err="1" smtClean="0"/>
              <a:t>TimeSeriesAnalysis_MWLab.m</a:t>
            </a:r>
            <a:r>
              <a:rPr lang="en-US" sz="2000" dirty="0" smtClean="0"/>
              <a:t> for details (line ~1000)</a:t>
            </a:r>
          </a:p>
          <a:p>
            <a:pPr marL="514350" indent="-514350">
              <a:buNone/>
            </a:pPr>
            <a:r>
              <a:rPr lang="en-US" dirty="0" smtClean="0"/>
              <a:t>Pros: creates a single trial, with higher sampling frequency than original signal (aka “harmonic sampling”)</a:t>
            </a:r>
          </a:p>
          <a:p>
            <a:pPr marL="514350" indent="-514350">
              <a:buNone/>
            </a:pPr>
            <a:r>
              <a:rPr lang="en-US" dirty="0" smtClean="0"/>
              <a:t>Cons: Results in high frequency </a:t>
            </a:r>
            <a:r>
              <a:rPr lang="en-US" dirty="0" smtClean="0"/>
              <a:t>“noise” </a:t>
            </a:r>
            <a:r>
              <a:rPr lang="en-US" dirty="0" smtClean="0"/>
              <a:t>(usually you will want to apply a Low-pass filter after</a:t>
            </a:r>
            <a:r>
              <a:rPr lang="en-US" dirty="0" smtClean="0"/>
              <a:t>). Baseline drift may contribute to this effect.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Interleave Trials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974" y="1600200"/>
            <a:ext cx="75060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/>
          <a:lstStyle/>
          <a:p>
            <a:r>
              <a:rPr lang="en-US" dirty="0" smtClean="0"/>
              <a:t>Side-by-side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Averaging (left) gives “nice” smooth signal</a:t>
            </a:r>
          </a:p>
          <a:p>
            <a:r>
              <a:rPr lang="en-US" dirty="0" smtClean="0"/>
              <a:t>Interleaving (right) improves high frequency details.</a:t>
            </a:r>
          </a:p>
          <a:p>
            <a:r>
              <a:rPr lang="en-US" dirty="0" smtClean="0"/>
              <a:t>Difference in amplitude is noticeable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8169" t="10047" r="12930" b="14352"/>
          <a:stretch>
            <a:fillRect/>
          </a:stretch>
        </p:blipFill>
        <p:spPr bwMode="auto">
          <a:xfrm>
            <a:off x="457200" y="1447800"/>
            <a:ext cx="4114800" cy="272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9" name="Picture 2"/>
          <p:cNvPicPr>
            <a:picLocks noChangeAspect="1" noChangeArrowheads="1"/>
          </p:cNvPicPr>
          <p:nvPr/>
        </p:nvPicPr>
        <p:blipFill>
          <a:blip r:embed="rId3" cstate="print"/>
          <a:srcRect l="18300" t="10047" r="12930" b="14787"/>
          <a:stretch>
            <a:fillRect/>
          </a:stretch>
        </p:blipFill>
        <p:spPr bwMode="auto">
          <a:xfrm>
            <a:off x="4572000" y="1447800"/>
            <a:ext cx="4114800" cy="271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Interleaving w/ post-filter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/>
          <a:lstStyle/>
          <a:p>
            <a:r>
              <a:rPr lang="en-US" dirty="0" smtClean="0"/>
              <a:t>Increase filter to look more like “averaging”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8938" t="16729" r="7938" b="9186"/>
          <a:stretch>
            <a:fillRect/>
          </a:stretch>
        </p:blipFill>
        <p:spPr bwMode="auto">
          <a:xfrm>
            <a:off x="1143000" y="1371600"/>
            <a:ext cx="6747282" cy="373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528</Words>
  <Application>Microsoft Office PowerPoint</Application>
  <PresentationFormat>On-screen Show (4:3)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Time Series Averaging vs Interleaving</vt:lpstr>
      <vt:lpstr>Time Series Average vs Interleave</vt:lpstr>
      <vt:lpstr>Example Data (pcd196004.tif)</vt:lpstr>
      <vt:lpstr>Average Trials Method</vt:lpstr>
      <vt:lpstr>Example: Average Trials</vt:lpstr>
      <vt:lpstr>Interleave Trials Method</vt:lpstr>
      <vt:lpstr>Example: Interleave Trials</vt:lpstr>
      <vt:lpstr>Side-by-side</vt:lpstr>
      <vt:lpstr>Interleaving w/ post-filter</vt:lpstr>
      <vt:lpstr> TEST CASE: Sniff signal w/square wave</vt:lpstr>
      <vt:lpstr>Example Images: Trial #1</vt:lpstr>
      <vt:lpstr>ROI Images</vt:lpstr>
      <vt:lpstr>Time Series – ROI#1</vt:lpstr>
      <vt:lpstr>Method #1: Average Trials</vt:lpstr>
      <vt:lpstr>Method #2: Interleave Trials</vt:lpstr>
      <vt:lpstr>Vertical vs Horizontal ROIs</vt:lpstr>
      <vt:lpstr>And the winner is… Interleaving</vt:lpstr>
      <vt:lpstr>Same result for small ROIs</vt:lpstr>
      <vt:lpstr>Discussion &amp; 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mwlab</dc:creator>
  <cp:lastModifiedBy>smelluser</cp:lastModifiedBy>
  <cp:revision>40</cp:revision>
  <dcterms:created xsi:type="dcterms:W3CDTF">2015-05-08T15:36:28Z</dcterms:created>
  <dcterms:modified xsi:type="dcterms:W3CDTF">2017-05-18T17:08:29Z</dcterms:modified>
</cp:coreProperties>
</file>