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2" r:id="rId2"/>
    <p:sldId id="263" r:id="rId3"/>
    <p:sldId id="257" r:id="rId4"/>
    <p:sldId id="265" r:id="rId5"/>
    <p:sldId id="264" r:id="rId6"/>
    <p:sldId id="261" r:id="rId7"/>
    <p:sldId id="266" r:id="rId8"/>
    <p:sldId id="267" r:id="rId9"/>
    <p:sldId id="268" r:id="rId10"/>
    <p:sldId id="269" r:id="rId11"/>
    <p:sldId id="270" r:id="rId12"/>
    <p:sldId id="271" r:id="rId13"/>
    <p:sldId id="272" r:id="rId14"/>
    <p:sldId id="258" r:id="rId15"/>
    <p:sldId id="26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264364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5D4B0-A689-4BA8-BD51-19F331F604F5}"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411649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339938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60145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115280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352971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403099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1094564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293876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73679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141383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5D4B0-A689-4BA8-BD51-19F331F604F5}"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390415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5D4B0-A689-4BA8-BD51-19F331F604F5}"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72755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186007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300838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85D4B0-A689-4BA8-BD51-19F331F604F5}" type="datetimeFigureOut">
              <a:rPr lang="en-US" smtClean="0"/>
              <a:t>2/25/2024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341745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85D4B0-A689-4BA8-BD51-19F331F604F5}"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13307-8BAE-49D2-8D3C-89AB08E6375B}" type="slidenum">
              <a:rPr lang="en-US" smtClean="0"/>
              <a:t>‹#›</a:t>
            </a:fld>
            <a:endParaRPr lang="en-US"/>
          </a:p>
        </p:txBody>
      </p:sp>
    </p:spTree>
    <p:extLst>
      <p:ext uri="{BB962C8B-B14F-4D97-AF65-F5344CB8AC3E}">
        <p14:creationId xmlns:p14="http://schemas.microsoft.com/office/powerpoint/2010/main" val="76612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85D4B0-A689-4BA8-BD51-19F331F604F5}" type="datetimeFigureOut">
              <a:rPr lang="en-US" smtClean="0"/>
              <a:t>2/25/2024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B213307-8BAE-49D2-8D3C-89AB08E6375B}" type="slidenum">
              <a:rPr lang="en-US" smtClean="0"/>
              <a:t>‹#›</a:t>
            </a:fld>
            <a:endParaRPr lang="en-US"/>
          </a:p>
        </p:txBody>
      </p:sp>
    </p:spTree>
    <p:extLst>
      <p:ext uri="{BB962C8B-B14F-4D97-AF65-F5344CB8AC3E}">
        <p14:creationId xmlns:p14="http://schemas.microsoft.com/office/powerpoint/2010/main" val="27171065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FD416-1D24-72B4-CF41-33B42C4EB6FC}"/>
              </a:ext>
            </a:extLst>
          </p:cNvPr>
          <p:cNvSpPr>
            <a:spLocks noGrp="1"/>
          </p:cNvSpPr>
          <p:nvPr>
            <p:ph type="ctrTitle"/>
          </p:nvPr>
        </p:nvSpPr>
        <p:spPr/>
        <p:txBody>
          <a:bodyPr/>
          <a:lstStyle/>
          <a:p>
            <a:r>
              <a:rPr lang="en-US" dirty="0"/>
              <a:t>MICROSOFT FILM PRODUCTION</a:t>
            </a:r>
          </a:p>
        </p:txBody>
      </p:sp>
      <p:sp>
        <p:nvSpPr>
          <p:cNvPr id="5" name="Subtitle 4">
            <a:extLst>
              <a:ext uri="{FF2B5EF4-FFF2-40B4-BE49-F238E27FC236}">
                <a16:creationId xmlns:a16="http://schemas.microsoft.com/office/drawing/2014/main" id="{4E184EC5-DFD9-9B97-F1C7-FA96D34F34C4}"/>
              </a:ext>
            </a:extLst>
          </p:cNvPr>
          <p:cNvSpPr>
            <a:spLocks noGrp="1"/>
          </p:cNvSpPr>
          <p:nvPr>
            <p:ph type="subTitle" idx="1"/>
          </p:nvPr>
        </p:nvSpPr>
        <p:spPr/>
        <p:txBody>
          <a:bodyPr/>
          <a:lstStyle/>
          <a:p>
            <a:r>
              <a:rPr lang="en-US" dirty="0">
                <a:latin typeface="Algerian" panose="04020705040A02060702" pitchFamily="82" charset="0"/>
              </a:rPr>
              <a:t>WACHUKA KINYANJUI</a:t>
            </a:r>
          </a:p>
        </p:txBody>
      </p:sp>
    </p:spTree>
    <p:extLst>
      <p:ext uri="{BB962C8B-B14F-4D97-AF65-F5344CB8AC3E}">
        <p14:creationId xmlns:p14="http://schemas.microsoft.com/office/powerpoint/2010/main" val="168038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1C62-FE46-F817-0E6F-2727F6448C16}"/>
              </a:ext>
            </a:extLst>
          </p:cNvPr>
          <p:cNvSpPr>
            <a:spLocks noGrp="1"/>
          </p:cNvSpPr>
          <p:nvPr>
            <p:ph type="title"/>
          </p:nvPr>
        </p:nvSpPr>
        <p:spPr/>
        <p:txBody>
          <a:bodyPr/>
          <a:lstStyle/>
          <a:p>
            <a:r>
              <a:rPr lang="en-US" dirty="0"/>
              <a:t>DOMESTIC GROSS PER FILM</a:t>
            </a:r>
          </a:p>
        </p:txBody>
      </p:sp>
      <p:pic>
        <p:nvPicPr>
          <p:cNvPr id="5" name="Content Placeholder 4">
            <a:extLst>
              <a:ext uri="{FF2B5EF4-FFF2-40B4-BE49-F238E27FC236}">
                <a16:creationId xmlns:a16="http://schemas.microsoft.com/office/drawing/2014/main" id="{4F6B0EC4-86DD-51DB-640B-1FBBC1751FA5}"/>
              </a:ext>
            </a:extLst>
          </p:cNvPr>
          <p:cNvPicPr>
            <a:picLocks noGrp="1" noChangeAspect="1"/>
          </p:cNvPicPr>
          <p:nvPr>
            <p:ph idx="1"/>
          </p:nvPr>
        </p:nvPicPr>
        <p:blipFill>
          <a:blip r:embed="rId2"/>
          <a:stretch>
            <a:fillRect/>
          </a:stretch>
        </p:blipFill>
        <p:spPr>
          <a:xfrm>
            <a:off x="914400" y="1696065"/>
            <a:ext cx="8509819" cy="4709217"/>
          </a:xfrm>
        </p:spPr>
      </p:pic>
    </p:spTree>
    <p:extLst>
      <p:ext uri="{BB962C8B-B14F-4D97-AF65-F5344CB8AC3E}">
        <p14:creationId xmlns:p14="http://schemas.microsoft.com/office/powerpoint/2010/main" val="2294222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F5AE-4BEB-FCD5-DBB0-D756F1F577FC}"/>
              </a:ext>
            </a:extLst>
          </p:cNvPr>
          <p:cNvSpPr>
            <a:spLocks noGrp="1"/>
          </p:cNvSpPr>
          <p:nvPr>
            <p:ph type="title"/>
          </p:nvPr>
        </p:nvSpPr>
        <p:spPr/>
        <p:txBody>
          <a:bodyPr/>
          <a:lstStyle/>
          <a:p>
            <a:r>
              <a:rPr lang="en-US" dirty="0"/>
              <a:t>PRODUCTION BUDGET VS DOMESTIC GROSS PER FILM</a:t>
            </a:r>
          </a:p>
        </p:txBody>
      </p:sp>
      <p:sp>
        <p:nvSpPr>
          <p:cNvPr id="3" name="Content Placeholder 2">
            <a:extLst>
              <a:ext uri="{FF2B5EF4-FFF2-40B4-BE49-F238E27FC236}">
                <a16:creationId xmlns:a16="http://schemas.microsoft.com/office/drawing/2014/main" id="{A0E45B2E-A6D1-FAF4-B886-327141BE76B9}"/>
              </a:ext>
            </a:extLst>
          </p:cNvPr>
          <p:cNvSpPr>
            <a:spLocks noGrp="1"/>
          </p:cNvSpPr>
          <p:nvPr>
            <p:ph idx="1"/>
          </p:nvPr>
        </p:nvSpPr>
        <p:spPr/>
        <p:txBody>
          <a:bodyPr>
            <a:normAutofit lnSpcReduction="10000"/>
          </a:bodyPr>
          <a:lstStyle/>
          <a:p>
            <a:r>
              <a:rPr lang="en-US" dirty="0"/>
              <a:t>From the above scatter plots which depict the budget per movie produced and income earned domestically, it is quite evident that the higher the budget set, the better the returns. </a:t>
            </a:r>
          </a:p>
          <a:p>
            <a:r>
              <a:rPr lang="en-US" dirty="0"/>
              <a:t>This is especially due to the product quality  in areas of visuals , sound design and cinematography that enhance the viewing experience hence attracting a larger audience.</a:t>
            </a:r>
          </a:p>
          <a:p>
            <a:r>
              <a:rPr lang="en-US" dirty="0"/>
              <a:t>Marketing and promotion of the films through campaigns and press coverage can drive ticket sales.</a:t>
            </a:r>
          </a:p>
          <a:p>
            <a:r>
              <a:rPr lang="en-US" dirty="0"/>
              <a:t>However, that is not always the case as in the case of the film Banshee which ended up not selling locally and Robin Hood whose sales income was 1/3 of the production cost hence other factors that may affect sales should be considered </a:t>
            </a:r>
            <a:r>
              <a:rPr lang="en-US" dirty="0" err="1"/>
              <a:t>eg</a:t>
            </a:r>
            <a:r>
              <a:rPr lang="en-US" dirty="0"/>
              <a:t>: Release time, target audience</a:t>
            </a:r>
          </a:p>
        </p:txBody>
      </p:sp>
    </p:spTree>
    <p:extLst>
      <p:ext uri="{BB962C8B-B14F-4D97-AF65-F5344CB8AC3E}">
        <p14:creationId xmlns:p14="http://schemas.microsoft.com/office/powerpoint/2010/main" val="239202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A10B-57F5-DC2B-A9BB-6595F2480BA0}"/>
              </a:ext>
            </a:extLst>
          </p:cNvPr>
          <p:cNvSpPr>
            <a:spLocks noGrp="1"/>
          </p:cNvSpPr>
          <p:nvPr>
            <p:ph type="title"/>
          </p:nvPr>
        </p:nvSpPr>
        <p:spPr/>
        <p:txBody>
          <a:bodyPr/>
          <a:lstStyle/>
          <a:p>
            <a:r>
              <a:rPr lang="en-US" dirty="0"/>
              <a:t>PRODUCTION BUDGET VS POPULARITY OF THE FILMS</a:t>
            </a:r>
          </a:p>
        </p:txBody>
      </p:sp>
      <p:pic>
        <p:nvPicPr>
          <p:cNvPr id="5" name="Content Placeholder 4">
            <a:extLst>
              <a:ext uri="{FF2B5EF4-FFF2-40B4-BE49-F238E27FC236}">
                <a16:creationId xmlns:a16="http://schemas.microsoft.com/office/drawing/2014/main" id="{CED918F4-A5D9-06F5-995E-57907E9D33D6}"/>
              </a:ext>
            </a:extLst>
          </p:cNvPr>
          <p:cNvPicPr>
            <a:picLocks noGrp="1" noChangeAspect="1"/>
          </p:cNvPicPr>
          <p:nvPr>
            <p:ph sz="half" idx="1"/>
          </p:nvPr>
        </p:nvPicPr>
        <p:blipFill>
          <a:blip r:embed="rId2"/>
          <a:stretch>
            <a:fillRect/>
          </a:stretch>
        </p:blipFill>
        <p:spPr>
          <a:xfrm>
            <a:off x="191729" y="2056092"/>
            <a:ext cx="5307371" cy="4200245"/>
          </a:xfrm>
        </p:spPr>
      </p:pic>
      <p:sp>
        <p:nvSpPr>
          <p:cNvPr id="7" name="Content Placeholder 6">
            <a:extLst>
              <a:ext uri="{FF2B5EF4-FFF2-40B4-BE49-F238E27FC236}">
                <a16:creationId xmlns:a16="http://schemas.microsoft.com/office/drawing/2014/main" id="{A9B18CE3-5DEF-DBDE-AAC3-8E3C0EEFA255}"/>
              </a:ext>
            </a:extLst>
          </p:cNvPr>
          <p:cNvSpPr>
            <a:spLocks noGrp="1"/>
          </p:cNvSpPr>
          <p:nvPr>
            <p:ph sz="half" idx="2"/>
          </p:nvPr>
        </p:nvSpPr>
        <p:spPr/>
        <p:txBody>
          <a:bodyPr>
            <a:normAutofit fontScale="85000" lnSpcReduction="10000"/>
          </a:bodyPr>
          <a:lstStyle/>
          <a:p>
            <a:r>
              <a:rPr lang="en-US" dirty="0"/>
              <a:t> From the above scatter plot, there's a clear demonstration of how popularity is a crucial factor in film production as it alludes to the tastes and preferences of the public. A lot was invested in the creation of Robin Hood which was clearly not in demand hence a huge loss was made. On the other hand, public opinion does not necessarily imply a favorable reaction to a movie as in the case of </a:t>
            </a:r>
            <a:r>
              <a:rPr lang="en-US" dirty="0" err="1"/>
              <a:t>Alien:Covenant</a:t>
            </a:r>
            <a:r>
              <a:rPr lang="en-US" dirty="0"/>
              <a:t> whose sales finally led to a loss. This is mostly in movie attendance which is a crude measure of public taste which may not translate to sales. It is therefore crucial that when it comes to production that Microsoft should not rely solely on public opinion since other factors might come into play</a:t>
            </a:r>
          </a:p>
        </p:txBody>
      </p:sp>
    </p:spTree>
    <p:extLst>
      <p:ext uri="{BB962C8B-B14F-4D97-AF65-F5344CB8AC3E}">
        <p14:creationId xmlns:p14="http://schemas.microsoft.com/office/powerpoint/2010/main" val="130801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CBCA-60CB-2C8A-CCCE-B50181847D0E}"/>
              </a:ext>
            </a:extLst>
          </p:cNvPr>
          <p:cNvSpPr>
            <a:spLocks noGrp="1"/>
          </p:cNvSpPr>
          <p:nvPr>
            <p:ph type="title"/>
          </p:nvPr>
        </p:nvSpPr>
        <p:spPr/>
        <p:txBody>
          <a:bodyPr/>
          <a:lstStyle/>
          <a:p>
            <a:r>
              <a:rPr lang="en-US" dirty="0"/>
              <a:t>WORLDWIDE GROSS INCOME OF THE TOP 10 FILMS</a:t>
            </a:r>
          </a:p>
        </p:txBody>
      </p:sp>
      <p:pic>
        <p:nvPicPr>
          <p:cNvPr id="5" name="Content Placeholder 4">
            <a:extLst>
              <a:ext uri="{FF2B5EF4-FFF2-40B4-BE49-F238E27FC236}">
                <a16:creationId xmlns:a16="http://schemas.microsoft.com/office/drawing/2014/main" id="{6754F3DD-D87C-6458-8817-D0AD65A8AF83}"/>
              </a:ext>
            </a:extLst>
          </p:cNvPr>
          <p:cNvPicPr>
            <a:picLocks noGrp="1" noChangeAspect="1"/>
          </p:cNvPicPr>
          <p:nvPr>
            <p:ph sz="half" idx="1"/>
          </p:nvPr>
        </p:nvPicPr>
        <p:blipFill>
          <a:blip r:embed="rId2"/>
          <a:stretch>
            <a:fillRect/>
          </a:stretch>
        </p:blipFill>
        <p:spPr>
          <a:xfrm>
            <a:off x="132735" y="1853248"/>
            <a:ext cx="5366365" cy="3485668"/>
          </a:xfrm>
        </p:spPr>
      </p:pic>
      <p:sp>
        <p:nvSpPr>
          <p:cNvPr id="6" name="Content Placeholder 5">
            <a:extLst>
              <a:ext uri="{FF2B5EF4-FFF2-40B4-BE49-F238E27FC236}">
                <a16:creationId xmlns:a16="http://schemas.microsoft.com/office/drawing/2014/main" id="{8DF3B75B-3AE9-FE04-3051-5FDD52F268DE}"/>
              </a:ext>
            </a:extLst>
          </p:cNvPr>
          <p:cNvSpPr>
            <a:spLocks noGrp="1"/>
          </p:cNvSpPr>
          <p:nvPr>
            <p:ph sz="half" idx="2"/>
          </p:nvPr>
        </p:nvSpPr>
        <p:spPr/>
        <p:txBody>
          <a:bodyPr>
            <a:normAutofit fontScale="92500" lnSpcReduction="20000"/>
          </a:bodyPr>
          <a:lstStyle/>
          <a:p>
            <a:r>
              <a:rPr lang="en-US" dirty="0"/>
              <a:t>The above scatter plot has demonstrated how vast consumer preferences are hence the need for Microsoft to consider the international consumers in their production. For instance, </a:t>
            </a:r>
            <a:r>
              <a:rPr lang="en-US" dirty="0" err="1"/>
              <a:t>Alien:Covenant</a:t>
            </a:r>
            <a:r>
              <a:rPr lang="en-US" dirty="0"/>
              <a:t> did so well in the worldwide market and ended up generating more than twice the budget of the production cost in sales. However, it failed terribly in the domestic market. More effort should be made in marketing the films </a:t>
            </a:r>
            <a:r>
              <a:rPr lang="en-US" dirty="0" err="1"/>
              <a:t>worlwide</a:t>
            </a:r>
            <a:r>
              <a:rPr lang="en-US" dirty="0"/>
              <a:t> for wider outreach. Other films such as The Mummy Returns ended up making quadruple the amount invested in the production hence the wider the target audience, the higher the income.</a:t>
            </a:r>
          </a:p>
        </p:txBody>
      </p:sp>
    </p:spTree>
    <p:extLst>
      <p:ext uri="{BB962C8B-B14F-4D97-AF65-F5344CB8AC3E}">
        <p14:creationId xmlns:p14="http://schemas.microsoft.com/office/powerpoint/2010/main" val="143107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3AA4-1D25-740B-A939-2B88FE4E28F5}"/>
              </a:ext>
            </a:extLst>
          </p:cNvPr>
          <p:cNvSpPr>
            <a:spLocks noGrp="1"/>
          </p:cNvSpPr>
          <p:nvPr>
            <p:ph type="title"/>
          </p:nvPr>
        </p:nvSpPr>
        <p:spPr/>
        <p:txBody>
          <a:bodyPr/>
          <a:lstStyle/>
          <a:p>
            <a:r>
              <a:rPr lang="en-US" dirty="0"/>
              <a:t>TYPES OF FILMS TO PRODUCE</a:t>
            </a:r>
          </a:p>
        </p:txBody>
      </p:sp>
      <p:sp>
        <p:nvSpPr>
          <p:cNvPr id="3" name="Content Placeholder 2">
            <a:extLst>
              <a:ext uri="{FF2B5EF4-FFF2-40B4-BE49-F238E27FC236}">
                <a16:creationId xmlns:a16="http://schemas.microsoft.com/office/drawing/2014/main" id="{E92639AE-A638-6305-C453-ACF70611ECD0}"/>
              </a:ext>
            </a:extLst>
          </p:cNvPr>
          <p:cNvSpPr>
            <a:spLocks noGrp="1"/>
          </p:cNvSpPr>
          <p:nvPr>
            <p:ph idx="1"/>
          </p:nvPr>
        </p:nvSpPr>
        <p:spPr/>
        <p:txBody>
          <a:bodyPr>
            <a:normAutofit/>
          </a:bodyPr>
          <a:lstStyle/>
          <a:p>
            <a:r>
              <a:rPr lang="en-US" dirty="0"/>
              <a:t>There is a wide range of films in the industry hence analysis of the same  before production is essential to maximize on profits.</a:t>
            </a:r>
          </a:p>
          <a:p>
            <a:r>
              <a:rPr lang="en-US" dirty="0"/>
              <a:t>This would be crucial in order to cater for different audience preferences.</a:t>
            </a:r>
          </a:p>
          <a:p>
            <a:r>
              <a:rPr lang="en-US" dirty="0"/>
              <a:t>Some potential types include:</a:t>
            </a:r>
          </a:p>
          <a:p>
            <a:pPr marL="0" indent="0">
              <a:buNone/>
            </a:pPr>
            <a:r>
              <a:rPr lang="en-US" dirty="0"/>
              <a:t>	</a:t>
            </a:r>
            <a:r>
              <a:rPr lang="en-US" b="1" dirty="0"/>
              <a:t>1.</a:t>
            </a:r>
            <a:r>
              <a:rPr lang="en-US" dirty="0"/>
              <a:t>Scify – This is due to Microsoft’s cutting edge technology which 	could explore futuristic themes and advance technologies.</a:t>
            </a:r>
          </a:p>
          <a:p>
            <a:pPr marL="0" indent="0">
              <a:buNone/>
            </a:pPr>
            <a:r>
              <a:rPr lang="en-US" dirty="0"/>
              <a:t>	</a:t>
            </a:r>
            <a:r>
              <a:rPr lang="en-US" b="1" dirty="0"/>
              <a:t>2.</a:t>
            </a:r>
            <a:r>
              <a:rPr lang="en-US" dirty="0"/>
              <a:t>Documentaries – This should be based on topics like 	environmental sustainability  or technological advancement.</a:t>
            </a:r>
          </a:p>
          <a:p>
            <a:pPr marL="0" indent="0">
              <a:buNone/>
            </a:pPr>
            <a:r>
              <a:rPr lang="en-US" dirty="0"/>
              <a:t>	</a:t>
            </a:r>
            <a:r>
              <a:rPr lang="en-US" sz="2000" b="1" dirty="0"/>
              <a:t> 3. </a:t>
            </a:r>
            <a:r>
              <a:rPr lang="en-US" sz="2000" dirty="0"/>
              <a:t>Family friendly content – This could cater to a wide audience 	demographic </a:t>
            </a:r>
            <a:r>
              <a:rPr lang="en-US" dirty="0"/>
              <a:t>	</a:t>
            </a:r>
          </a:p>
        </p:txBody>
      </p:sp>
    </p:spTree>
    <p:extLst>
      <p:ext uri="{BB962C8B-B14F-4D97-AF65-F5344CB8AC3E}">
        <p14:creationId xmlns:p14="http://schemas.microsoft.com/office/powerpoint/2010/main" val="302448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56188E-0EAE-EBC3-083B-5A36D4B6829B}"/>
              </a:ext>
            </a:extLst>
          </p:cNvPr>
          <p:cNvSpPr>
            <a:spLocks noGrp="1"/>
          </p:cNvSpPr>
          <p:nvPr>
            <p:ph type="title"/>
          </p:nvPr>
        </p:nvSpPr>
        <p:spPr/>
        <p:txBody>
          <a:bodyPr/>
          <a:lstStyle/>
          <a:p>
            <a:r>
              <a:rPr lang="en-US" dirty="0"/>
              <a:t>OUTCOME</a:t>
            </a:r>
          </a:p>
        </p:txBody>
      </p:sp>
      <p:sp>
        <p:nvSpPr>
          <p:cNvPr id="5" name="Content Placeholder 4">
            <a:extLst>
              <a:ext uri="{FF2B5EF4-FFF2-40B4-BE49-F238E27FC236}">
                <a16:creationId xmlns:a16="http://schemas.microsoft.com/office/drawing/2014/main" id="{17AFA2F7-64E3-ACC6-825A-B28C1697662A}"/>
              </a:ext>
            </a:extLst>
          </p:cNvPr>
          <p:cNvSpPr>
            <a:spLocks noGrp="1"/>
          </p:cNvSpPr>
          <p:nvPr>
            <p:ph idx="1"/>
          </p:nvPr>
        </p:nvSpPr>
        <p:spPr>
          <a:xfrm>
            <a:off x="1103312" y="2052918"/>
            <a:ext cx="8946541" cy="4524863"/>
          </a:xfrm>
        </p:spPr>
        <p:txBody>
          <a:bodyPr>
            <a:normAutofit fontScale="92500" lnSpcReduction="20000"/>
          </a:bodyPr>
          <a:lstStyle/>
          <a:p>
            <a:r>
              <a:rPr lang="en-US" dirty="0"/>
              <a:t>Movie Titles:</a:t>
            </a:r>
          </a:p>
          <a:p>
            <a:pPr lvl="1"/>
            <a:r>
              <a:rPr lang="en-US" dirty="0"/>
              <a:t>All films that retained their original title when marketing generating more income than the rebrands. </a:t>
            </a:r>
          </a:p>
          <a:p>
            <a:pPr lvl="1"/>
            <a:r>
              <a:rPr lang="en-US" dirty="0"/>
              <a:t>This could be due to factors such as maintenance of artistic integrity that resonates deeply with audiences.</a:t>
            </a:r>
          </a:p>
          <a:p>
            <a:r>
              <a:rPr lang="en-US" dirty="0"/>
              <a:t>Genres:</a:t>
            </a:r>
          </a:p>
          <a:p>
            <a:pPr lvl="1"/>
            <a:r>
              <a:rPr lang="en-US" dirty="0"/>
              <a:t>My proposal is that Microsoft should incorporate various genres in their film production as the target audience is quite vast which shall increase the gross  income.</a:t>
            </a:r>
          </a:p>
          <a:p>
            <a:pPr lvl="1"/>
            <a:r>
              <a:rPr lang="en-US" dirty="0"/>
              <a:t>However the genres in large demand are Action, Adventure or Sci-Fi.</a:t>
            </a:r>
          </a:p>
          <a:p>
            <a:r>
              <a:rPr lang="en-US" dirty="0"/>
              <a:t>Language:</a:t>
            </a:r>
          </a:p>
          <a:p>
            <a:pPr lvl="1"/>
            <a:r>
              <a:rPr lang="en-US" dirty="0"/>
              <a:t>Microsoft should consider producing a huge chunk of their films in the English language to reach a wider audience while incorporating other languages to serve the minority. This is because English movies have made the most sales when compared to the rest.</a:t>
            </a:r>
          </a:p>
          <a:p>
            <a:endParaRPr lang="en-US" dirty="0"/>
          </a:p>
          <a:p>
            <a:endParaRPr lang="en-US" dirty="0"/>
          </a:p>
          <a:p>
            <a:pPr lvl="1"/>
            <a:endParaRPr lang="en-US" dirty="0"/>
          </a:p>
        </p:txBody>
      </p:sp>
    </p:spTree>
    <p:extLst>
      <p:ext uri="{BB962C8B-B14F-4D97-AF65-F5344CB8AC3E}">
        <p14:creationId xmlns:p14="http://schemas.microsoft.com/office/powerpoint/2010/main" val="207445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B552-FC66-00EB-587C-DEA20D93F690}"/>
              </a:ext>
            </a:extLst>
          </p:cNvPr>
          <p:cNvSpPr>
            <a:spLocks noGrp="1"/>
          </p:cNvSpPr>
          <p:nvPr>
            <p:ph type="title"/>
          </p:nvPr>
        </p:nvSpPr>
        <p:spPr/>
        <p:txBody>
          <a:bodyPr/>
          <a:lstStyle/>
          <a:p>
            <a:r>
              <a:rPr lang="en-US" dirty="0"/>
              <a:t>DIRECTORY:</a:t>
            </a:r>
          </a:p>
        </p:txBody>
      </p:sp>
      <p:sp>
        <p:nvSpPr>
          <p:cNvPr id="3" name="Content Placeholder 2">
            <a:extLst>
              <a:ext uri="{FF2B5EF4-FFF2-40B4-BE49-F238E27FC236}">
                <a16:creationId xmlns:a16="http://schemas.microsoft.com/office/drawing/2014/main" id="{519C9372-CBCA-B56F-FFFC-8274C29CF4DF}"/>
              </a:ext>
            </a:extLst>
          </p:cNvPr>
          <p:cNvSpPr>
            <a:spLocks noGrp="1"/>
          </p:cNvSpPr>
          <p:nvPr>
            <p:ph idx="1"/>
          </p:nvPr>
        </p:nvSpPr>
        <p:spPr/>
        <p:txBody>
          <a:bodyPr/>
          <a:lstStyle/>
          <a:p>
            <a:r>
              <a:rPr lang="en-US" dirty="0"/>
              <a:t>Introduction</a:t>
            </a:r>
          </a:p>
          <a:p>
            <a:r>
              <a:rPr lang="en-US" dirty="0"/>
              <a:t>Principal target</a:t>
            </a:r>
          </a:p>
          <a:p>
            <a:r>
              <a:rPr lang="en-US" dirty="0"/>
              <a:t>Steering prompts </a:t>
            </a:r>
          </a:p>
          <a:p>
            <a:r>
              <a:rPr lang="en-US" dirty="0"/>
              <a:t>Outcome</a:t>
            </a:r>
          </a:p>
        </p:txBody>
      </p:sp>
    </p:spTree>
    <p:extLst>
      <p:ext uri="{BB962C8B-B14F-4D97-AF65-F5344CB8AC3E}">
        <p14:creationId xmlns:p14="http://schemas.microsoft.com/office/powerpoint/2010/main" val="1475994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267FC-FDBC-0B42-5B30-18F34933D9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E5C558-5C39-8A75-693D-DC0505F4BF4B}"/>
              </a:ext>
            </a:extLst>
          </p:cNvPr>
          <p:cNvSpPr>
            <a:spLocks noGrp="1"/>
          </p:cNvSpPr>
          <p:nvPr>
            <p:ph idx="1"/>
          </p:nvPr>
        </p:nvSpPr>
        <p:spPr/>
        <p:txBody>
          <a:bodyPr/>
          <a:lstStyle/>
          <a:p>
            <a:r>
              <a:rPr lang="en-US" dirty="0"/>
              <a:t>Microsoft should venture into the film production</a:t>
            </a:r>
          </a:p>
          <a:p>
            <a:r>
              <a:rPr lang="en-US" dirty="0"/>
              <a:t>This could diversify their portfolio and tap into the entertainment industry’s lucrative market. </a:t>
            </a:r>
          </a:p>
          <a:p>
            <a:r>
              <a:rPr lang="en-US" dirty="0"/>
              <a:t>Due to the company’s vast resources and expertise in technology, Microsoft could innovate film-making processes and enhance distribution channels.</a:t>
            </a:r>
          </a:p>
          <a:p>
            <a:r>
              <a:rPr lang="en-US" dirty="0"/>
              <a:t>This would align with its content creation efforts hence enhancing its brand and revenue streams</a:t>
            </a:r>
          </a:p>
        </p:txBody>
      </p:sp>
    </p:spTree>
    <p:extLst>
      <p:ext uri="{BB962C8B-B14F-4D97-AF65-F5344CB8AC3E}">
        <p14:creationId xmlns:p14="http://schemas.microsoft.com/office/powerpoint/2010/main" val="185808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6FEB-0D5D-EF3F-DF51-58B468C63810}"/>
              </a:ext>
            </a:extLst>
          </p:cNvPr>
          <p:cNvSpPr>
            <a:spLocks noGrp="1"/>
          </p:cNvSpPr>
          <p:nvPr>
            <p:ph type="title"/>
          </p:nvPr>
        </p:nvSpPr>
        <p:spPr/>
        <p:txBody>
          <a:bodyPr/>
          <a:lstStyle/>
          <a:p>
            <a:r>
              <a:rPr lang="en-US" dirty="0"/>
              <a:t>PRINCIPAL TARGETS</a:t>
            </a:r>
          </a:p>
        </p:txBody>
      </p:sp>
      <p:sp>
        <p:nvSpPr>
          <p:cNvPr id="3" name="Content Placeholder 2">
            <a:extLst>
              <a:ext uri="{FF2B5EF4-FFF2-40B4-BE49-F238E27FC236}">
                <a16:creationId xmlns:a16="http://schemas.microsoft.com/office/drawing/2014/main" id="{D42C05E2-880D-83B6-4D8D-C1F2922645FD}"/>
              </a:ext>
            </a:extLst>
          </p:cNvPr>
          <p:cNvSpPr>
            <a:spLocks noGrp="1"/>
          </p:cNvSpPr>
          <p:nvPr>
            <p:ph idx="1"/>
          </p:nvPr>
        </p:nvSpPr>
        <p:spPr/>
        <p:txBody>
          <a:bodyPr/>
          <a:lstStyle/>
          <a:p>
            <a:r>
              <a:rPr lang="en-US" dirty="0"/>
              <a:t>Proper analysis of the data under review which should provide perspective on whether Microsoft should venture in film production</a:t>
            </a:r>
          </a:p>
        </p:txBody>
      </p:sp>
    </p:spTree>
    <p:extLst>
      <p:ext uri="{BB962C8B-B14F-4D97-AF65-F5344CB8AC3E}">
        <p14:creationId xmlns:p14="http://schemas.microsoft.com/office/powerpoint/2010/main" val="6053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6768-330A-A1BE-120A-E7A4431B1B9D}"/>
              </a:ext>
            </a:extLst>
          </p:cNvPr>
          <p:cNvSpPr>
            <a:spLocks noGrp="1"/>
          </p:cNvSpPr>
          <p:nvPr>
            <p:ph type="title"/>
          </p:nvPr>
        </p:nvSpPr>
        <p:spPr/>
        <p:txBody>
          <a:bodyPr/>
          <a:lstStyle/>
          <a:p>
            <a:r>
              <a:rPr lang="en-US" dirty="0"/>
              <a:t>STEERING PROMPTS</a:t>
            </a:r>
          </a:p>
        </p:txBody>
      </p:sp>
      <p:sp>
        <p:nvSpPr>
          <p:cNvPr id="3" name="Content Placeholder 2">
            <a:extLst>
              <a:ext uri="{FF2B5EF4-FFF2-40B4-BE49-F238E27FC236}">
                <a16:creationId xmlns:a16="http://schemas.microsoft.com/office/drawing/2014/main" id="{AC2A29FE-86EC-5D66-CBE5-36A8DFD67405}"/>
              </a:ext>
            </a:extLst>
          </p:cNvPr>
          <p:cNvSpPr>
            <a:spLocks noGrp="1"/>
          </p:cNvSpPr>
          <p:nvPr>
            <p:ph idx="1"/>
          </p:nvPr>
        </p:nvSpPr>
        <p:spPr/>
        <p:txBody>
          <a:bodyPr/>
          <a:lstStyle/>
          <a:p>
            <a:r>
              <a:rPr lang="en-US" dirty="0"/>
              <a:t>Below are the guiding questions by which data insights have been drawn:</a:t>
            </a:r>
          </a:p>
          <a:p>
            <a:pPr lvl="2"/>
            <a:r>
              <a:rPr lang="en-US" dirty="0"/>
              <a:t>Movie title to use(Should the original title be retained or is there a need to rebrand the film for market viability?)</a:t>
            </a:r>
          </a:p>
          <a:p>
            <a:pPr lvl="2"/>
            <a:r>
              <a:rPr lang="en-US" dirty="0"/>
              <a:t>Genre to use to create unique storytelling experiences whilst catering to the various needs of the consumers(Which genres are currently on demand?)</a:t>
            </a:r>
          </a:p>
          <a:p>
            <a:pPr lvl="2"/>
            <a:r>
              <a:rPr lang="en-US" dirty="0"/>
              <a:t>Language of production(Which languages have the best market reception? What geographical location is being catered for?)</a:t>
            </a:r>
          </a:p>
          <a:p>
            <a:pPr marL="914400" lvl="2" indent="0">
              <a:buNone/>
            </a:pPr>
            <a:endParaRPr lang="en-US" dirty="0"/>
          </a:p>
          <a:p>
            <a:pPr lvl="2"/>
            <a:endParaRPr lang="en-US" dirty="0"/>
          </a:p>
        </p:txBody>
      </p:sp>
    </p:spTree>
    <p:extLst>
      <p:ext uri="{BB962C8B-B14F-4D97-AF65-F5344CB8AC3E}">
        <p14:creationId xmlns:p14="http://schemas.microsoft.com/office/powerpoint/2010/main" val="149365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C220-4EA2-45C0-1647-AEFB29AE15DC}"/>
              </a:ext>
            </a:extLst>
          </p:cNvPr>
          <p:cNvSpPr>
            <a:spLocks noGrp="1"/>
          </p:cNvSpPr>
          <p:nvPr>
            <p:ph type="title"/>
          </p:nvPr>
        </p:nvSpPr>
        <p:spPr/>
        <p:txBody>
          <a:bodyPr/>
          <a:lstStyle/>
          <a:p>
            <a:r>
              <a:rPr lang="en-US" dirty="0"/>
              <a:t>PRELIMINARY EDA</a:t>
            </a:r>
          </a:p>
        </p:txBody>
      </p:sp>
      <p:sp>
        <p:nvSpPr>
          <p:cNvPr id="3" name="Content Placeholder 2">
            <a:extLst>
              <a:ext uri="{FF2B5EF4-FFF2-40B4-BE49-F238E27FC236}">
                <a16:creationId xmlns:a16="http://schemas.microsoft.com/office/drawing/2014/main" id="{11B064F7-8AC7-ED9C-A751-6758E69D12DD}"/>
              </a:ext>
            </a:extLst>
          </p:cNvPr>
          <p:cNvSpPr>
            <a:spLocks noGrp="1"/>
          </p:cNvSpPr>
          <p:nvPr>
            <p:ph idx="1"/>
          </p:nvPr>
        </p:nvSpPr>
        <p:spPr/>
        <p:txBody>
          <a:bodyPr/>
          <a:lstStyle/>
          <a:p>
            <a:r>
              <a:rPr lang="en-US" dirty="0"/>
              <a:t>My insights are from data drawn from Box Office Mojo, IMDB, Rotten Tomatoes, </a:t>
            </a:r>
            <a:r>
              <a:rPr lang="en-US" dirty="0" err="1"/>
              <a:t>TheMovieDB</a:t>
            </a:r>
            <a:r>
              <a:rPr lang="en-US" dirty="0"/>
              <a:t> and The Numbers collected over a 12 year period.</a:t>
            </a:r>
          </a:p>
          <a:p>
            <a:r>
              <a:rPr lang="en-US" dirty="0"/>
              <a:t>The analysis was done by importing the necessary packages then loading the dataset under review .</a:t>
            </a:r>
          </a:p>
          <a:p>
            <a:endParaRPr lang="en-US" dirty="0"/>
          </a:p>
          <a:p>
            <a:endParaRPr lang="en-US" dirty="0"/>
          </a:p>
        </p:txBody>
      </p:sp>
      <p:pic>
        <p:nvPicPr>
          <p:cNvPr id="7" name="Picture 6">
            <a:extLst>
              <a:ext uri="{FF2B5EF4-FFF2-40B4-BE49-F238E27FC236}">
                <a16:creationId xmlns:a16="http://schemas.microsoft.com/office/drawing/2014/main" id="{55D10DD0-5378-7C7E-7486-4B83B281261D}"/>
              </a:ext>
            </a:extLst>
          </p:cNvPr>
          <p:cNvPicPr>
            <a:picLocks noChangeAspect="1"/>
          </p:cNvPicPr>
          <p:nvPr/>
        </p:nvPicPr>
        <p:blipFill>
          <a:blip r:embed="rId2"/>
          <a:stretch>
            <a:fillRect/>
          </a:stretch>
        </p:blipFill>
        <p:spPr>
          <a:xfrm>
            <a:off x="1170888" y="4150658"/>
            <a:ext cx="4925112" cy="1810003"/>
          </a:xfrm>
          <a:prstGeom prst="rect">
            <a:avLst/>
          </a:prstGeom>
        </p:spPr>
      </p:pic>
    </p:spTree>
    <p:extLst>
      <p:ext uri="{BB962C8B-B14F-4D97-AF65-F5344CB8AC3E}">
        <p14:creationId xmlns:p14="http://schemas.microsoft.com/office/powerpoint/2010/main" val="304709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70D5F8-126C-3A88-9D75-2D6EC78CAFBC}"/>
              </a:ext>
            </a:extLst>
          </p:cNvPr>
          <p:cNvSpPr>
            <a:spLocks noGrp="1"/>
          </p:cNvSpPr>
          <p:nvPr>
            <p:ph type="title"/>
          </p:nvPr>
        </p:nvSpPr>
        <p:spPr/>
        <p:txBody>
          <a:bodyPr/>
          <a:lstStyle/>
          <a:p>
            <a:r>
              <a:rPr lang="en-US" sz="2400" dirty="0"/>
              <a:t>ANALYSING THE CORRELATION OF COLUMNS UNDER REVIEW AND DROPPING UNNECESSARY COLUMNS</a:t>
            </a:r>
          </a:p>
        </p:txBody>
      </p:sp>
      <p:pic>
        <p:nvPicPr>
          <p:cNvPr id="10" name="Content Placeholder 9">
            <a:extLst>
              <a:ext uri="{FF2B5EF4-FFF2-40B4-BE49-F238E27FC236}">
                <a16:creationId xmlns:a16="http://schemas.microsoft.com/office/drawing/2014/main" id="{A00343A1-C589-7516-C343-AD3469979A23}"/>
              </a:ext>
            </a:extLst>
          </p:cNvPr>
          <p:cNvPicPr>
            <a:picLocks noGrp="1" noChangeAspect="1"/>
          </p:cNvPicPr>
          <p:nvPr>
            <p:ph idx="1"/>
          </p:nvPr>
        </p:nvPicPr>
        <p:blipFill>
          <a:blip r:embed="rId2"/>
          <a:stretch>
            <a:fillRect/>
          </a:stretch>
        </p:blipFill>
        <p:spPr>
          <a:xfrm>
            <a:off x="444564" y="1637072"/>
            <a:ext cx="10071036" cy="5220928"/>
          </a:xfrm>
        </p:spPr>
      </p:pic>
    </p:spTree>
    <p:extLst>
      <p:ext uri="{BB962C8B-B14F-4D97-AF65-F5344CB8AC3E}">
        <p14:creationId xmlns:p14="http://schemas.microsoft.com/office/powerpoint/2010/main" val="93577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F685-23D1-A76E-C9AA-0029CD68FBD8}"/>
              </a:ext>
            </a:extLst>
          </p:cNvPr>
          <p:cNvSpPr>
            <a:spLocks noGrp="1"/>
          </p:cNvSpPr>
          <p:nvPr>
            <p:ph type="title"/>
          </p:nvPr>
        </p:nvSpPr>
        <p:spPr/>
        <p:txBody>
          <a:bodyPr/>
          <a:lstStyle/>
          <a:p>
            <a:r>
              <a:rPr lang="en-US" dirty="0"/>
              <a:t>REVIEW OF TOP 10 POPULAR FILMS IN THE INDUSTRY</a:t>
            </a:r>
          </a:p>
        </p:txBody>
      </p:sp>
      <p:pic>
        <p:nvPicPr>
          <p:cNvPr id="5" name="Content Placeholder 4">
            <a:extLst>
              <a:ext uri="{FF2B5EF4-FFF2-40B4-BE49-F238E27FC236}">
                <a16:creationId xmlns:a16="http://schemas.microsoft.com/office/drawing/2014/main" id="{9540681C-CB6E-CF9E-0B6E-332593337DE3}"/>
              </a:ext>
            </a:extLst>
          </p:cNvPr>
          <p:cNvPicPr>
            <a:picLocks noGrp="1" noChangeAspect="1"/>
          </p:cNvPicPr>
          <p:nvPr>
            <p:ph sz="half" idx="1"/>
          </p:nvPr>
        </p:nvPicPr>
        <p:blipFill>
          <a:blip r:embed="rId2"/>
          <a:stretch>
            <a:fillRect/>
          </a:stretch>
        </p:blipFill>
        <p:spPr>
          <a:xfrm>
            <a:off x="646111" y="2296031"/>
            <a:ext cx="5312237" cy="4200244"/>
          </a:xfrm>
        </p:spPr>
      </p:pic>
      <p:sp>
        <p:nvSpPr>
          <p:cNvPr id="8" name="Content Placeholder 7">
            <a:extLst>
              <a:ext uri="{FF2B5EF4-FFF2-40B4-BE49-F238E27FC236}">
                <a16:creationId xmlns:a16="http://schemas.microsoft.com/office/drawing/2014/main" id="{48093FFA-1FB8-7D34-DAA7-AB2CAF508C92}"/>
              </a:ext>
            </a:extLst>
          </p:cNvPr>
          <p:cNvSpPr>
            <a:spLocks noGrp="1"/>
          </p:cNvSpPr>
          <p:nvPr>
            <p:ph sz="half" idx="2"/>
          </p:nvPr>
        </p:nvSpPr>
        <p:spPr>
          <a:xfrm>
            <a:off x="5654493" y="2205037"/>
            <a:ext cx="4396341" cy="4200245"/>
          </a:xfrm>
        </p:spPr>
        <p:txBody>
          <a:bodyPr/>
          <a:lstStyle/>
          <a:p>
            <a:r>
              <a:rPr lang="en-US" dirty="0"/>
              <a:t>My proposal is that Microsoft incorporates the template used in the production of these 10 films especially in talent cast and production quality since they were the most sought after in the industry and were quite popular.</a:t>
            </a:r>
          </a:p>
        </p:txBody>
      </p:sp>
    </p:spTree>
    <p:extLst>
      <p:ext uri="{BB962C8B-B14F-4D97-AF65-F5344CB8AC3E}">
        <p14:creationId xmlns:p14="http://schemas.microsoft.com/office/powerpoint/2010/main" val="89915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0D59-7D23-0A4D-3BAF-656283073063}"/>
              </a:ext>
            </a:extLst>
          </p:cNvPr>
          <p:cNvSpPr>
            <a:spLocks noGrp="1"/>
          </p:cNvSpPr>
          <p:nvPr>
            <p:ph type="title"/>
          </p:nvPr>
        </p:nvSpPr>
        <p:spPr/>
        <p:txBody>
          <a:bodyPr/>
          <a:lstStyle/>
          <a:p>
            <a:r>
              <a:rPr lang="en-US" dirty="0"/>
              <a:t>PRODUCTION BUDGET PER FILM</a:t>
            </a:r>
          </a:p>
        </p:txBody>
      </p:sp>
      <p:pic>
        <p:nvPicPr>
          <p:cNvPr id="12" name="Content Placeholder 11">
            <a:extLst>
              <a:ext uri="{FF2B5EF4-FFF2-40B4-BE49-F238E27FC236}">
                <a16:creationId xmlns:a16="http://schemas.microsoft.com/office/drawing/2014/main" id="{C0957F96-8704-6241-A42D-26FE5253E45B}"/>
              </a:ext>
            </a:extLst>
          </p:cNvPr>
          <p:cNvPicPr>
            <a:picLocks noGrp="1" noChangeAspect="1"/>
          </p:cNvPicPr>
          <p:nvPr>
            <p:ph idx="1"/>
          </p:nvPr>
        </p:nvPicPr>
        <p:blipFill>
          <a:blip r:embed="rId2"/>
          <a:stretch>
            <a:fillRect/>
          </a:stretch>
        </p:blipFill>
        <p:spPr>
          <a:xfrm>
            <a:off x="1342103" y="2078542"/>
            <a:ext cx="8391832" cy="4779458"/>
          </a:xfrm>
        </p:spPr>
      </p:pic>
    </p:spTree>
    <p:extLst>
      <p:ext uri="{BB962C8B-B14F-4D97-AF65-F5344CB8AC3E}">
        <p14:creationId xmlns:p14="http://schemas.microsoft.com/office/powerpoint/2010/main" val="1465500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358</TotalTime>
  <Words>913</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Century Gothic</vt:lpstr>
      <vt:lpstr>Wingdings 3</vt:lpstr>
      <vt:lpstr>Ion</vt:lpstr>
      <vt:lpstr>MICROSOFT FILM PRODUCTION</vt:lpstr>
      <vt:lpstr>DIRECTORY:</vt:lpstr>
      <vt:lpstr>INTRODUCTION</vt:lpstr>
      <vt:lpstr>PRINCIPAL TARGETS</vt:lpstr>
      <vt:lpstr>STEERING PROMPTS</vt:lpstr>
      <vt:lpstr>PRELIMINARY EDA</vt:lpstr>
      <vt:lpstr>ANALYSING THE CORRELATION OF COLUMNS UNDER REVIEW AND DROPPING UNNECESSARY COLUMNS</vt:lpstr>
      <vt:lpstr>REVIEW OF TOP 10 POPULAR FILMS IN THE INDUSTRY</vt:lpstr>
      <vt:lpstr>PRODUCTION BUDGET PER FILM</vt:lpstr>
      <vt:lpstr>DOMESTIC GROSS PER FILM</vt:lpstr>
      <vt:lpstr>PRODUCTION BUDGET VS DOMESTIC GROSS PER FILM</vt:lpstr>
      <vt:lpstr>PRODUCTION BUDGET VS POPULARITY OF THE FILMS</vt:lpstr>
      <vt:lpstr>WORLDWIDE GROSS INCOME OF THE TOP 10 FILMS</vt:lpstr>
      <vt:lpstr>TYPES OF FILMS TO PRODUCE</vt:lpstr>
      <vt:lpstr>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FILMS PRODUCTION</dc:title>
  <dc:creator>Wachuka Kinyanjui</dc:creator>
  <cp:lastModifiedBy>Wachuka Kinyanjui</cp:lastModifiedBy>
  <cp:revision>3</cp:revision>
  <dcterms:created xsi:type="dcterms:W3CDTF">2024-02-24T20:10:50Z</dcterms:created>
  <dcterms:modified xsi:type="dcterms:W3CDTF">2024-02-25T18:37:13Z</dcterms:modified>
</cp:coreProperties>
</file>