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alatino Linotyp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alatinoLinotyp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alatinoLinotyp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alatinoLinotype-boldItalic.fntdata"/><Relationship Id="rId30" Type="http://schemas.openxmlformats.org/officeDocument/2006/relationships/font" Target="fonts/PalatinoLinotyp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4e1fbed8a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4e1fbed8a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4e1fbed8a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4e1fbed8a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e1fbed8a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4e1fbed8a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4e1fbed8a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4e1fbed8a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4e1fbed8a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4e1fbed8a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4e1fbed8a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4e1fbed8a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e1fbed8a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4e1fbed8a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449c28e1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449c28e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52f054e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52f054e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52f054e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52f054e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4e1fbed8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14e1fbed8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4e1fbed8a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4e1fbed8a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4e1fbed8a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4e1fbed8a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5fca54f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5fca54f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4e1fbed8a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4e1fbed8a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4e1fbed8a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4e1fbed8a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4e1fbed8a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4e1fbed8a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4e1fbed8a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4e1fbed8a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4e1fbed8a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4e1fbed8a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4e1fbed8a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4e1fbed8a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4e1fbed8a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4e1fbed8a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type="ctrTitle"/>
          </p:nvPr>
        </p:nvSpPr>
        <p:spPr>
          <a:xfrm>
            <a:off x="681038" y="1597819"/>
            <a:ext cx="77772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alatino Linotype"/>
              <a:buNone/>
              <a:defRPr b="0" sz="3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85800" y="2914650"/>
            <a:ext cx="77724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i="0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85800" y="4871671"/>
            <a:ext cx="90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318788" y="4871671"/>
            <a:ext cx="317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1" y="4871671"/>
            <a:ext cx="222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descr="QueensLogo_white.png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7716" y="40478"/>
            <a:ext cx="1406347" cy="1069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81039" y="1"/>
            <a:ext cx="61230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81038" y="1138238"/>
            <a:ext cx="8005800" cy="3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85800" y="4871671"/>
            <a:ext cx="90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318788" y="4871671"/>
            <a:ext cx="317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2" y="4871671"/>
            <a:ext cx="222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81039" y="1"/>
            <a:ext cx="61230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45700">
            <a:norm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9109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85800" y="4871671"/>
            <a:ext cx="90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1318788" y="4871671"/>
            <a:ext cx="317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2" y="4871671"/>
            <a:ext cx="222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0" type="dt"/>
          </p:nvPr>
        </p:nvSpPr>
        <p:spPr>
          <a:xfrm>
            <a:off x="685800" y="4871671"/>
            <a:ext cx="90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318788" y="4871671"/>
            <a:ext cx="317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2" y="4871671"/>
            <a:ext cx="222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>
            <p:ph idx="2" type="pic"/>
          </p:nvPr>
        </p:nvSpPr>
        <p:spPr>
          <a:xfrm>
            <a:off x="685801" y="1138238"/>
            <a:ext cx="7772400" cy="30909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81038" y="4335626"/>
            <a:ext cx="5486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85800" y="4871671"/>
            <a:ext cx="90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1318788" y="4871671"/>
            <a:ext cx="317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2" y="4871671"/>
            <a:ext cx="222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/>
          </a:bodyPr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rtl="0"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81039" y="1"/>
            <a:ext cx="61230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0929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9109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1038" y="1138238"/>
            <a:ext cx="8005800" cy="3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85800" y="4871671"/>
            <a:ext cx="90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1318788" y="4871671"/>
            <a:ext cx="317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2" y="4871671"/>
            <a:ext cx="222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descr="QueensLogo_colour.png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9240" y="42308"/>
            <a:ext cx="1404518" cy="10680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ctrTitle"/>
          </p:nvPr>
        </p:nvSpPr>
        <p:spPr>
          <a:xfrm>
            <a:off x="681038" y="1597819"/>
            <a:ext cx="7777200" cy="11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300"/>
              <a:t>A1 </a:t>
            </a:r>
            <a:r>
              <a:rPr lang="zh-CN" sz="4300"/>
              <a:t>Conceptual Architure of Apollo</a:t>
            </a:r>
            <a:endParaRPr sz="4300"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685800" y="2914650"/>
            <a:ext cx="7772400" cy="1314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Cisc 322 Group 20</a:t>
            </a:r>
            <a:endParaRPr sz="2400"/>
          </a:p>
        </p:txBody>
      </p:sp>
      <p:sp>
        <p:nvSpPr>
          <p:cNvPr id="52" name="Google Shape;52;p8"/>
          <p:cNvSpPr txBox="1"/>
          <p:nvPr/>
        </p:nvSpPr>
        <p:spPr>
          <a:xfrm>
            <a:off x="621850" y="3641150"/>
            <a:ext cx="503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Palatino Linotype"/>
                <a:ea typeface="Palatino Linotype"/>
                <a:cs typeface="Palatino Linotype"/>
                <a:sym typeface="Palatino Linotype"/>
              </a:rPr>
              <a:t>YouTube: https://youtu.be/Ud1Wr7h7Yss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Planning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zh-CN"/>
              <a:t>plans a suitable trajectory of the vehicle, generates a navigation routing.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Control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266350" y="1152475"/>
            <a:ext cx="8520600" cy="34164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zh-CN"/>
              <a:t>commands the vehicle, gives orders including acceleration, speed, and steering</a:t>
            </a:r>
            <a:endParaRPr sz="1800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25" y="2571750"/>
            <a:ext cx="12573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CANBus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zh-CN"/>
              <a:t>CAN(Controller Area Network)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zh-CN"/>
              <a:t>Bus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zh-CN"/>
              <a:t>Chassis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Guardian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zh-CN"/>
              <a:t>The final protection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Monitor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zh-CN"/>
              <a:t>Monitoring the entire system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zh-CN"/>
              <a:t>Hardware monitor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zh-CN"/>
              <a:t>Software monitor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HMI (DreamView)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zh-CN"/>
              <a:t>The web app that visuallize the current state of the vehicle and driving.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813" y="2989125"/>
            <a:ext cx="12668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Diagram  (Urban Mode)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25" y="936325"/>
            <a:ext cx="5934500" cy="415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250" y="1377325"/>
            <a:ext cx="134302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Diagram  (Cruise Mode)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892051" cy="37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551" y="1821400"/>
            <a:ext cx="134302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</a:t>
            </a:r>
            <a:r>
              <a:rPr lang="zh-CN"/>
              <a:t>erivation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zh-CN"/>
              <a:t>W</a:t>
            </a:r>
            <a:r>
              <a:rPr lang="zh-CN"/>
              <a:t>e met problems like ambiguous documents.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Learned L</a:t>
            </a:r>
            <a:r>
              <a:rPr lang="zh-CN"/>
              <a:t>esson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zh-CN"/>
              <a:t>W</a:t>
            </a:r>
            <a:r>
              <a:rPr lang="zh-CN"/>
              <a:t>e understand how software is built up piece by piece and how each single module plays their role in the system.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</a:t>
            </a:r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zh-CN"/>
              <a:t>Members: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/>
        </p:nvSpPr>
        <p:spPr>
          <a:xfrm>
            <a:off x="218900" y="1712400"/>
            <a:ext cx="51066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Yucan Li (Planning, </a:t>
            </a: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 Diagram, </a:t>
            </a: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Leader) 18yl259@queensu.ca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Yuzhe He (Perception, Prediction) 18yh46@queensu.ca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Xuchuan Mu (Monitor, HMI) 18xm24@queensu.ca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Yiming Zheng (Control, CANBus, PowerPoint Editor) 19yz38@queensu.ca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Wenran Hou (Localization, Video Editor) 18wh10@queensu.ca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Mukun Liu (Map, Routing) 19ml13@queensu.ca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500" y="1542675"/>
            <a:ext cx="3602999" cy="21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zh-CN"/>
              <a:t>P</a:t>
            </a:r>
            <a:r>
              <a:rPr lang="zh-CN"/>
              <a:t>ipe-and-filter architecture style.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zh-CN"/>
              <a:t>The whole sub-modules in Apollo are able to cooperate with each other and perform autonomous driving.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zh-CN"/>
              <a:t>Concurrency: highly automatic and quick responses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Reference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zh-CN" sz="1600">
                <a:latin typeface="Arial"/>
                <a:ea typeface="Arial"/>
                <a:cs typeface="Arial"/>
                <a:sym typeface="Arial"/>
              </a:rPr>
              <a:t>apollo developers‘s centre</a:t>
            </a:r>
            <a:r>
              <a:rPr lang="zh-CN" sz="1600">
                <a:latin typeface="Arial"/>
                <a:ea typeface="Arial"/>
                <a:cs typeface="Arial"/>
                <a:sym typeface="Arial"/>
              </a:rPr>
              <a:t>. Apollo. (n.d.). Retrieved February 19, 2022, from https://apollo.auto/developer/index_cn.html#/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1512300" y="2285400"/>
            <a:ext cx="6119400" cy="572700"/>
          </a:xfrm>
          <a:prstGeom prst="rect">
            <a:avLst/>
          </a:prstGeom>
        </p:spPr>
        <p:txBody>
          <a:bodyPr anchorCtr="0" anchor="ctr" bIns="0" lIns="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500"/>
              <a:t>Thanks for watching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Apollo</a:t>
            </a:r>
            <a:endParaRPr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Apollo is an open-source platform which enables autonomous driving developed by Baidu. We are focusing on several functional modules inside Open Software Platform including Map Engine, Routing, Localization, Perception, Prediction, Planning, Control, C</a:t>
            </a: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ANBus, Guardian, Monitor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HMI. </a:t>
            </a: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06025"/>
            <a:ext cx="2618100" cy="2479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Conceptual Architecture</a:t>
            </a:r>
            <a:endParaRPr/>
          </a:p>
        </p:txBody>
      </p:sp>
      <p:pic>
        <p:nvPicPr>
          <p:cNvPr id="73" name="Google Shape;7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75" y="954700"/>
            <a:ext cx="5531350" cy="40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Map</a:t>
            </a:r>
            <a:endParaRPr/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311700" y="1107125"/>
            <a:ext cx="8520600" cy="34164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zh-CN"/>
              <a:t>Goal: load the map and provide a series of API for others to use.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72088"/>
            <a:ext cx="9715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2"/>
          <p:cNvPicPr preferRelativeResize="0"/>
          <p:nvPr/>
        </p:nvPicPr>
        <p:blipFill rotWithShape="1">
          <a:blip r:embed="rId4">
            <a:alphaModFix/>
          </a:blip>
          <a:srcRect b="54369" l="0" r="0" t="0"/>
          <a:stretch/>
        </p:blipFill>
        <p:spPr>
          <a:xfrm>
            <a:off x="4664550" y="1978275"/>
            <a:ext cx="4114800" cy="23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8325" y="1899113"/>
            <a:ext cx="3476225" cy="2708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5394" y="1486125"/>
            <a:ext cx="1046625" cy="12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Routing</a:t>
            </a:r>
            <a:endParaRPr/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zh-CN"/>
              <a:t>find the shortest route between the departure and destination.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zh-CN"/>
              <a:t>Inputs:</a:t>
            </a:r>
            <a:endParaRPr/>
          </a:p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zh-CN"/>
              <a:t>request of routing map info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zh-CN"/>
              <a:t>trajectory of the shortest route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Localization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1700" y="1162125"/>
            <a:ext cx="8520600" cy="34164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zh-CN"/>
              <a:t>locate the temporal position of the vehicle an out 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52663"/>
            <a:ext cx="9715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" y="1727100"/>
            <a:ext cx="760755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7601" y="3714700"/>
            <a:ext cx="1376950" cy="13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Perception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zh-CN"/>
              <a:t>recognize surrounding obstacles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093088"/>
            <a:ext cx="12477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Prediction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zh-CN"/>
              <a:t>predict the movement of obstacles and provide each trajectory a proability value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een's PPT template 2011">
  <a:themeElements>
    <a:clrScheme name="Queen's triclour">
      <a:dk1>
        <a:srgbClr val="000000"/>
      </a:dk1>
      <a:lt1>
        <a:srgbClr val="FFFFFF"/>
      </a:lt1>
      <a:dk2>
        <a:srgbClr val="061D38"/>
      </a:dk2>
      <a:lt2>
        <a:srgbClr val="FFFFFF"/>
      </a:lt2>
      <a:accent1>
        <a:srgbClr val="910A29"/>
      </a:accent1>
      <a:accent2>
        <a:srgbClr val="F1AB1F"/>
      </a:accent2>
      <a:accent3>
        <a:srgbClr val="061D38"/>
      </a:accent3>
      <a:accent4>
        <a:srgbClr val="CDCDCD"/>
      </a:accent4>
      <a:accent5>
        <a:srgbClr val="7E7E7E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