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4"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0E54C83-FB10-4D87-97F3-4506836FD604}" type="datetimeFigureOut">
              <a:rPr lang="en-IN" smtClean="0"/>
              <a:t>12-08-2025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3F4C6-DB60-40B8-8412-42DEF5E00218}" type="slidenum">
              <a:rPr lang="en-IN" smtClean="0"/>
              <a:t>‹#›</a:t>
            </a:fld>
            <a:endParaRPr lang="en-IN"/>
          </a:p>
        </p:txBody>
      </p:sp>
    </p:spTree>
    <p:extLst>
      <p:ext uri="{BB962C8B-B14F-4D97-AF65-F5344CB8AC3E}">
        <p14:creationId xmlns:p14="http://schemas.microsoft.com/office/powerpoint/2010/main" val="319666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E54C83-FB10-4D87-97F3-4506836FD604}" type="datetimeFigureOut">
              <a:rPr lang="en-IN" smtClean="0"/>
              <a:t>12-08-2025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3F4C6-DB60-40B8-8412-42DEF5E00218}" type="slidenum">
              <a:rPr lang="en-IN" smtClean="0"/>
              <a:t>‹#›</a:t>
            </a:fld>
            <a:endParaRPr lang="en-IN"/>
          </a:p>
        </p:txBody>
      </p:sp>
    </p:spTree>
    <p:extLst>
      <p:ext uri="{BB962C8B-B14F-4D97-AF65-F5344CB8AC3E}">
        <p14:creationId xmlns:p14="http://schemas.microsoft.com/office/powerpoint/2010/main" val="2224897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E54C83-FB10-4D87-97F3-4506836FD604}" type="datetimeFigureOut">
              <a:rPr lang="en-IN" smtClean="0"/>
              <a:t>12-08-2025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3F4C6-DB60-40B8-8412-42DEF5E00218}" type="slidenum">
              <a:rPr lang="en-IN" smtClean="0"/>
              <a:t>‹#›</a:t>
            </a:fld>
            <a:endParaRPr lang="en-IN"/>
          </a:p>
        </p:txBody>
      </p:sp>
    </p:spTree>
    <p:extLst>
      <p:ext uri="{BB962C8B-B14F-4D97-AF65-F5344CB8AC3E}">
        <p14:creationId xmlns:p14="http://schemas.microsoft.com/office/powerpoint/2010/main" val="3681649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E54C83-FB10-4D87-97F3-4506836FD604}" type="datetimeFigureOut">
              <a:rPr lang="en-IN" smtClean="0"/>
              <a:t>12-08-2025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3F4C6-DB60-40B8-8412-42DEF5E00218}" type="slidenum">
              <a:rPr lang="en-IN" smtClean="0"/>
              <a:t>‹#›</a:t>
            </a:fld>
            <a:endParaRPr lang="en-IN"/>
          </a:p>
        </p:txBody>
      </p:sp>
    </p:spTree>
    <p:extLst>
      <p:ext uri="{BB962C8B-B14F-4D97-AF65-F5344CB8AC3E}">
        <p14:creationId xmlns:p14="http://schemas.microsoft.com/office/powerpoint/2010/main" val="2155576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E54C83-FB10-4D87-97F3-4506836FD604}" type="datetimeFigureOut">
              <a:rPr lang="en-IN" smtClean="0"/>
              <a:t>12-08-2025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3F4C6-DB60-40B8-8412-42DEF5E00218}" type="slidenum">
              <a:rPr lang="en-IN" smtClean="0"/>
              <a:t>‹#›</a:t>
            </a:fld>
            <a:endParaRPr lang="en-IN"/>
          </a:p>
        </p:txBody>
      </p:sp>
    </p:spTree>
    <p:extLst>
      <p:ext uri="{BB962C8B-B14F-4D97-AF65-F5344CB8AC3E}">
        <p14:creationId xmlns:p14="http://schemas.microsoft.com/office/powerpoint/2010/main" val="90033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0E54C83-FB10-4D87-97F3-4506836FD604}" type="datetimeFigureOut">
              <a:rPr lang="en-IN" smtClean="0"/>
              <a:t>12-08-2025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23F4C6-DB60-40B8-8412-42DEF5E00218}" type="slidenum">
              <a:rPr lang="en-IN" smtClean="0"/>
              <a:t>‹#›</a:t>
            </a:fld>
            <a:endParaRPr lang="en-IN"/>
          </a:p>
        </p:txBody>
      </p:sp>
    </p:spTree>
    <p:extLst>
      <p:ext uri="{BB962C8B-B14F-4D97-AF65-F5344CB8AC3E}">
        <p14:creationId xmlns:p14="http://schemas.microsoft.com/office/powerpoint/2010/main" val="4112193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0E54C83-FB10-4D87-97F3-4506836FD604}" type="datetimeFigureOut">
              <a:rPr lang="en-IN" smtClean="0"/>
              <a:t>12-08-2025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23F4C6-DB60-40B8-8412-42DEF5E00218}" type="slidenum">
              <a:rPr lang="en-IN" smtClean="0"/>
              <a:t>‹#›</a:t>
            </a:fld>
            <a:endParaRPr lang="en-IN"/>
          </a:p>
        </p:txBody>
      </p:sp>
    </p:spTree>
    <p:extLst>
      <p:ext uri="{BB962C8B-B14F-4D97-AF65-F5344CB8AC3E}">
        <p14:creationId xmlns:p14="http://schemas.microsoft.com/office/powerpoint/2010/main" val="378206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0E54C83-FB10-4D87-97F3-4506836FD604}" type="datetimeFigureOut">
              <a:rPr lang="en-IN" smtClean="0"/>
              <a:t>12-08-2025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23F4C6-DB60-40B8-8412-42DEF5E00218}" type="slidenum">
              <a:rPr lang="en-IN" smtClean="0"/>
              <a:t>‹#›</a:t>
            </a:fld>
            <a:endParaRPr lang="en-IN"/>
          </a:p>
        </p:txBody>
      </p:sp>
    </p:spTree>
    <p:extLst>
      <p:ext uri="{BB962C8B-B14F-4D97-AF65-F5344CB8AC3E}">
        <p14:creationId xmlns:p14="http://schemas.microsoft.com/office/powerpoint/2010/main" val="194855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54C83-FB10-4D87-97F3-4506836FD604}" type="datetimeFigureOut">
              <a:rPr lang="en-IN" smtClean="0"/>
              <a:t>12-08-2025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23F4C6-DB60-40B8-8412-42DEF5E00218}" type="slidenum">
              <a:rPr lang="en-IN" smtClean="0"/>
              <a:t>‹#›</a:t>
            </a:fld>
            <a:endParaRPr lang="en-IN"/>
          </a:p>
        </p:txBody>
      </p:sp>
    </p:spTree>
    <p:extLst>
      <p:ext uri="{BB962C8B-B14F-4D97-AF65-F5344CB8AC3E}">
        <p14:creationId xmlns:p14="http://schemas.microsoft.com/office/powerpoint/2010/main" val="104918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54C83-FB10-4D87-97F3-4506836FD604}" type="datetimeFigureOut">
              <a:rPr lang="en-IN" smtClean="0"/>
              <a:t>12-08-2025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23F4C6-DB60-40B8-8412-42DEF5E00218}" type="slidenum">
              <a:rPr lang="en-IN" smtClean="0"/>
              <a:t>‹#›</a:t>
            </a:fld>
            <a:endParaRPr lang="en-IN"/>
          </a:p>
        </p:txBody>
      </p:sp>
    </p:spTree>
    <p:extLst>
      <p:ext uri="{BB962C8B-B14F-4D97-AF65-F5344CB8AC3E}">
        <p14:creationId xmlns:p14="http://schemas.microsoft.com/office/powerpoint/2010/main" val="3718759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54C83-FB10-4D87-97F3-4506836FD604}" type="datetimeFigureOut">
              <a:rPr lang="en-IN" smtClean="0"/>
              <a:t>12-08-2025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23F4C6-DB60-40B8-8412-42DEF5E00218}" type="slidenum">
              <a:rPr lang="en-IN" smtClean="0"/>
              <a:t>‹#›</a:t>
            </a:fld>
            <a:endParaRPr lang="en-IN"/>
          </a:p>
        </p:txBody>
      </p:sp>
    </p:spTree>
    <p:extLst>
      <p:ext uri="{BB962C8B-B14F-4D97-AF65-F5344CB8AC3E}">
        <p14:creationId xmlns:p14="http://schemas.microsoft.com/office/powerpoint/2010/main" val="282762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54C83-FB10-4D87-97F3-4506836FD604}" type="datetimeFigureOut">
              <a:rPr lang="en-IN" smtClean="0"/>
              <a:t>12-08-2025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3F4C6-DB60-40B8-8412-42DEF5E00218}" type="slidenum">
              <a:rPr lang="en-IN" smtClean="0"/>
              <a:t>‹#›</a:t>
            </a:fld>
            <a:endParaRPr lang="en-IN"/>
          </a:p>
        </p:txBody>
      </p:sp>
    </p:spTree>
    <p:extLst>
      <p:ext uri="{BB962C8B-B14F-4D97-AF65-F5344CB8AC3E}">
        <p14:creationId xmlns:p14="http://schemas.microsoft.com/office/powerpoint/2010/main" val="4267407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Kafka</a:t>
            </a:r>
            <a:endParaRPr lang="en-IN" dirty="0"/>
          </a:p>
        </p:txBody>
      </p:sp>
    </p:spTree>
    <p:extLst>
      <p:ext uri="{BB962C8B-B14F-4D97-AF65-F5344CB8AC3E}">
        <p14:creationId xmlns:p14="http://schemas.microsoft.com/office/powerpoint/2010/main" val="4023987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5907" y="662517"/>
            <a:ext cx="6107145" cy="2796782"/>
          </a:xfrm>
          <a:prstGeom prst="rect">
            <a:avLst/>
          </a:prstGeom>
        </p:spPr>
      </p:pic>
      <p:pic>
        <p:nvPicPr>
          <p:cNvPr id="5" name="Picture 4"/>
          <p:cNvPicPr>
            <a:picLocks noChangeAspect="1"/>
          </p:cNvPicPr>
          <p:nvPr/>
        </p:nvPicPr>
        <p:blipFill>
          <a:blip r:embed="rId3"/>
          <a:stretch>
            <a:fillRect/>
          </a:stretch>
        </p:blipFill>
        <p:spPr>
          <a:xfrm>
            <a:off x="276239" y="3652760"/>
            <a:ext cx="6246482" cy="1966130"/>
          </a:xfrm>
          <a:prstGeom prst="rect">
            <a:avLst/>
          </a:prstGeom>
        </p:spPr>
      </p:pic>
      <p:pic>
        <p:nvPicPr>
          <p:cNvPr id="6" name="Picture 5"/>
          <p:cNvPicPr>
            <a:picLocks noChangeAspect="1"/>
          </p:cNvPicPr>
          <p:nvPr/>
        </p:nvPicPr>
        <p:blipFill>
          <a:blip r:embed="rId4"/>
          <a:stretch>
            <a:fillRect/>
          </a:stretch>
        </p:blipFill>
        <p:spPr>
          <a:xfrm>
            <a:off x="6522720" y="449139"/>
            <a:ext cx="5468983" cy="3223539"/>
          </a:xfrm>
          <a:prstGeom prst="rect">
            <a:avLst/>
          </a:prstGeom>
        </p:spPr>
      </p:pic>
      <p:sp>
        <p:nvSpPr>
          <p:cNvPr id="7" name="TextBox 6"/>
          <p:cNvSpPr txBox="1"/>
          <p:nvPr/>
        </p:nvSpPr>
        <p:spPr>
          <a:xfrm>
            <a:off x="276239" y="182880"/>
            <a:ext cx="5967807" cy="369332"/>
          </a:xfrm>
          <a:prstGeom prst="rect">
            <a:avLst/>
          </a:prstGeom>
          <a:noFill/>
        </p:spPr>
        <p:txBody>
          <a:bodyPr wrap="square" rtlCol="0">
            <a:spAutoFit/>
          </a:bodyPr>
          <a:lstStyle/>
          <a:p>
            <a:r>
              <a:rPr lang="en-US" b="1" dirty="0" smtClean="0">
                <a:solidFill>
                  <a:srgbClr val="FF0000"/>
                </a:solidFill>
              </a:rPr>
              <a:t>Here Terms along with its definition or meaning</a:t>
            </a:r>
            <a:endParaRPr lang="en-IN" b="1" dirty="0">
              <a:solidFill>
                <a:srgbClr val="FF0000"/>
              </a:solidFill>
            </a:endParaRPr>
          </a:p>
        </p:txBody>
      </p:sp>
    </p:spTree>
    <p:extLst>
      <p:ext uri="{BB962C8B-B14F-4D97-AF65-F5344CB8AC3E}">
        <p14:creationId xmlns:p14="http://schemas.microsoft.com/office/powerpoint/2010/main" val="2307145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75570" y="211888"/>
            <a:ext cx="5730737" cy="3109229"/>
          </a:xfrm>
          <a:prstGeom prst="rect">
            <a:avLst/>
          </a:prstGeom>
        </p:spPr>
      </p:pic>
      <p:sp>
        <p:nvSpPr>
          <p:cNvPr id="5" name="TextBox 4"/>
          <p:cNvSpPr txBox="1"/>
          <p:nvPr/>
        </p:nvSpPr>
        <p:spPr>
          <a:xfrm>
            <a:off x="475570" y="3441680"/>
            <a:ext cx="11112137" cy="3416320"/>
          </a:xfrm>
          <a:prstGeom prst="rect">
            <a:avLst/>
          </a:prstGeom>
          <a:noFill/>
        </p:spPr>
        <p:txBody>
          <a:bodyPr wrap="square" rtlCol="0">
            <a:spAutoFit/>
          </a:bodyPr>
          <a:lstStyle/>
          <a:p>
            <a:r>
              <a:rPr lang="en-US" dirty="0" smtClean="0"/>
              <a:t>Here these are the commands to run the kafka</a:t>
            </a:r>
          </a:p>
          <a:p>
            <a:r>
              <a:rPr lang="en-US" dirty="0" smtClean="0"/>
              <a:t>Here first container is for the zookeeper and second container is for the kafka.</a:t>
            </a:r>
          </a:p>
          <a:p>
            <a:endParaRPr lang="en-US" dirty="0" smtClean="0"/>
          </a:p>
          <a:p>
            <a:r>
              <a:rPr lang="en-US" b="1" dirty="0" smtClean="0">
                <a:solidFill>
                  <a:srgbClr val="FF0000"/>
                </a:solidFill>
              </a:rPr>
              <a:t>* Run this below command to create a zookeeper container in the docker.</a:t>
            </a:r>
            <a:endParaRPr lang="en-US" b="1" dirty="0">
              <a:solidFill>
                <a:srgbClr val="FF0000"/>
              </a:solidFill>
            </a:endParaRPr>
          </a:p>
          <a:p>
            <a:pPr lvl="1"/>
            <a:r>
              <a:rPr lang="en-US" dirty="0"/>
              <a:t>docker run -d --name zookeeper   -p 2181:2181   -e ZOOKEEPER_CLIENT_PORT=2181   -e ZOOKEEPER_TICK_TIME=2000   </a:t>
            </a:r>
            <a:r>
              <a:rPr lang="en-US" dirty="0" err="1" smtClean="0"/>
              <a:t>confluentinc</a:t>
            </a:r>
            <a:r>
              <a:rPr lang="en-US" dirty="0" smtClean="0"/>
              <a:t>/cp-zookeeper:7.5.0</a:t>
            </a:r>
          </a:p>
          <a:p>
            <a:pPr lvl="1"/>
            <a:endParaRPr lang="en-US" dirty="0"/>
          </a:p>
          <a:p>
            <a:pPr lvl="1"/>
            <a:r>
              <a:rPr lang="en-US" b="1" dirty="0" smtClean="0">
                <a:solidFill>
                  <a:srgbClr val="FF0000"/>
                </a:solidFill>
              </a:rPr>
              <a:t>* To create Kafka container in the docker run the </a:t>
            </a:r>
            <a:r>
              <a:rPr lang="en-US" b="1" dirty="0">
                <a:solidFill>
                  <a:srgbClr val="FF0000"/>
                </a:solidFill>
              </a:rPr>
              <a:t>below command:</a:t>
            </a:r>
            <a:r>
              <a:rPr lang="en-US" dirty="0"/>
              <a:t/>
            </a:r>
            <a:br>
              <a:rPr lang="en-US" dirty="0"/>
            </a:br>
            <a:r>
              <a:rPr lang="en-US" dirty="0"/>
              <a:t>docker run -d   --name kafka   -p 9092:9092   -e KAFKA_BROKER_ID=1  -e KAFKA_ZOOKEEPER_CONNECT=zookeeper:2181 -e </a:t>
            </a:r>
            <a:r>
              <a:rPr lang="en-US" dirty="0" smtClean="0"/>
              <a:t>KAFKA_ADVERTISED_LISTENERS=PLAINTEXT</a:t>
            </a:r>
            <a:r>
              <a:rPr lang="en-US" dirty="0"/>
              <a:t>://localhost:9092 -e KAFKA_OFFSETS_TOPIC_REPLICATION_FACTOR=1  --link zookeeper </a:t>
            </a:r>
            <a:r>
              <a:rPr lang="en-US" dirty="0" err="1"/>
              <a:t>confluentinc</a:t>
            </a:r>
            <a:r>
              <a:rPr lang="en-US" dirty="0"/>
              <a:t>/cp-kafka:7.5.0</a:t>
            </a:r>
            <a:endParaRPr lang="en-US" dirty="0" smtClean="0"/>
          </a:p>
          <a:p>
            <a:endParaRPr lang="en-IN" dirty="0"/>
          </a:p>
        </p:txBody>
      </p:sp>
      <p:sp>
        <p:nvSpPr>
          <p:cNvPr id="6" name="TextBox 5"/>
          <p:cNvSpPr txBox="1"/>
          <p:nvPr/>
        </p:nvSpPr>
        <p:spPr>
          <a:xfrm>
            <a:off x="6696891" y="470263"/>
            <a:ext cx="4563292" cy="584775"/>
          </a:xfrm>
          <a:prstGeom prst="rect">
            <a:avLst/>
          </a:prstGeom>
          <a:noFill/>
        </p:spPr>
        <p:txBody>
          <a:bodyPr wrap="square" rtlCol="0">
            <a:spAutoFit/>
          </a:bodyPr>
          <a:lstStyle/>
          <a:p>
            <a:pPr lvl="0" eaLnBrk="0" fontAlgn="base" hangingPunct="0">
              <a:spcBef>
                <a:spcPct val="0"/>
              </a:spcBef>
              <a:spcAft>
                <a:spcPct val="0"/>
              </a:spcAft>
            </a:pPr>
            <a:r>
              <a:rPr lang="en-US" altLang="en-US" sz="1600" b="1" dirty="0" smtClean="0">
                <a:latin typeface="Arial" panose="020B0604020202020204" pitchFamily="34" charset="0"/>
              </a:rPr>
              <a:t>NOTE: Make </a:t>
            </a:r>
            <a:r>
              <a:rPr lang="en-US" altLang="en-US" sz="1600" b="1" dirty="0">
                <a:latin typeface="Arial" panose="020B0604020202020204" pitchFamily="34" charset="0"/>
              </a:rPr>
              <a:t>sure the </a:t>
            </a:r>
            <a:r>
              <a:rPr lang="en-US" altLang="en-US" sz="1600" b="1" dirty="0">
                <a:latin typeface="Arial Unicode MS" panose="020B0604020202020204" pitchFamily="34" charset="-128"/>
              </a:rPr>
              <a:t>zookeeper</a:t>
            </a:r>
            <a:r>
              <a:rPr lang="en-US" altLang="en-US" sz="1600" b="1" dirty="0"/>
              <a:t> container is already running </a:t>
            </a:r>
            <a:r>
              <a:rPr lang="en-US" altLang="en-US" sz="1600" b="1" dirty="0">
                <a:latin typeface="Arial" panose="020B0604020202020204" pitchFamily="34" charset="0"/>
              </a:rPr>
              <a:t>before you start </a:t>
            </a:r>
            <a:r>
              <a:rPr lang="en-US" altLang="en-US" sz="1600" b="1" dirty="0" smtClean="0">
                <a:latin typeface="Arial" panose="020B0604020202020204" pitchFamily="34" charset="0"/>
              </a:rPr>
              <a:t>Kafka</a:t>
            </a:r>
            <a:endParaRPr lang="en-US" altLang="en-US" sz="1600" b="1" dirty="0">
              <a:latin typeface="Arial" panose="020B0604020202020204" pitchFamily="34" charset="0"/>
            </a:endParaRPr>
          </a:p>
        </p:txBody>
      </p:sp>
    </p:spTree>
    <p:extLst>
      <p:ext uri="{BB962C8B-B14F-4D97-AF65-F5344CB8AC3E}">
        <p14:creationId xmlns:p14="http://schemas.microsoft.com/office/powerpoint/2010/main" val="2227879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174171"/>
            <a:ext cx="11704320" cy="6453052"/>
          </a:xfrm>
        </p:spPr>
        <p:txBody>
          <a:bodyPr>
            <a:normAutofit/>
          </a:bodyPr>
          <a:lstStyle/>
          <a:p>
            <a:r>
              <a:rPr lang="en-US" sz="1600" b="1" dirty="0">
                <a:solidFill>
                  <a:srgbClr val="FF0000"/>
                </a:solidFill>
              </a:rPr>
              <a:t>d</a:t>
            </a:r>
            <a:r>
              <a:rPr lang="en-US" sz="1600" b="1" dirty="0" smtClean="0">
                <a:solidFill>
                  <a:srgbClr val="FF0000"/>
                </a:solidFill>
              </a:rPr>
              <a:t>ocker </a:t>
            </a:r>
            <a:r>
              <a:rPr lang="en-US" sz="1600" b="1" dirty="0" err="1" smtClean="0">
                <a:solidFill>
                  <a:srgbClr val="FF0000"/>
                </a:solidFill>
              </a:rPr>
              <a:t>ps</a:t>
            </a:r>
            <a:r>
              <a:rPr lang="en-US" sz="1600" dirty="0" smtClean="0"/>
              <a:t>: It will give the list of container present in the docker.</a:t>
            </a:r>
          </a:p>
          <a:p>
            <a:r>
              <a:rPr lang="en-US" sz="1600" b="1" dirty="0">
                <a:solidFill>
                  <a:srgbClr val="FF0000"/>
                </a:solidFill>
              </a:rPr>
              <a:t>d</a:t>
            </a:r>
            <a:r>
              <a:rPr lang="en-US" sz="1600" b="1" dirty="0" smtClean="0">
                <a:solidFill>
                  <a:srgbClr val="FF0000"/>
                </a:solidFill>
              </a:rPr>
              <a:t>ocker exec  -it kafka bash</a:t>
            </a:r>
            <a:r>
              <a:rPr lang="en-US" sz="1600" dirty="0" smtClean="0"/>
              <a:t>:  This command is telling the docker, that hey take me inside the container named kafka so that I can run commands inside that environment.</a:t>
            </a:r>
          </a:p>
          <a:p>
            <a:pPr lvl="1"/>
            <a:r>
              <a:rPr lang="en-US" sz="1600" b="1" dirty="0">
                <a:solidFill>
                  <a:srgbClr val="FF0000"/>
                </a:solidFill>
              </a:rPr>
              <a:t>e</a:t>
            </a:r>
            <a:r>
              <a:rPr lang="en-US" sz="1600" b="1" dirty="0" smtClean="0">
                <a:solidFill>
                  <a:srgbClr val="FF0000"/>
                </a:solidFill>
              </a:rPr>
              <a:t>xec</a:t>
            </a:r>
            <a:r>
              <a:rPr lang="en-US" sz="1600" dirty="0" smtClean="0">
                <a:solidFill>
                  <a:srgbClr val="FF0000"/>
                </a:solidFill>
              </a:rPr>
              <a:t> </a:t>
            </a:r>
            <a:r>
              <a:rPr lang="en-US" sz="1600" dirty="0" smtClean="0"/>
              <a:t>means execute a command inside a running container.</a:t>
            </a:r>
          </a:p>
          <a:p>
            <a:pPr lvl="1"/>
            <a:r>
              <a:rPr lang="en-US" sz="1600" b="1" dirty="0" smtClean="0">
                <a:solidFill>
                  <a:srgbClr val="FF0000"/>
                </a:solidFill>
              </a:rPr>
              <a:t>-it </a:t>
            </a:r>
            <a:r>
              <a:rPr lang="en-US" sz="1600" dirty="0" smtClean="0"/>
              <a:t>: </a:t>
            </a:r>
            <a:r>
              <a:rPr lang="en-US" sz="1600" b="1" dirty="0" err="1" smtClean="0">
                <a:solidFill>
                  <a:srgbClr val="FF0000"/>
                </a:solidFill>
              </a:rPr>
              <a:t>i</a:t>
            </a:r>
            <a:r>
              <a:rPr lang="en-US" sz="1600" dirty="0" smtClean="0"/>
              <a:t> means keep the input open. And </a:t>
            </a:r>
            <a:r>
              <a:rPr lang="en-US" sz="1600" b="1" dirty="0" smtClean="0">
                <a:solidFill>
                  <a:srgbClr val="FF0000"/>
                </a:solidFill>
              </a:rPr>
              <a:t>t</a:t>
            </a:r>
            <a:r>
              <a:rPr lang="en-US" sz="1600" dirty="0" smtClean="0"/>
              <a:t> means allocate a terminal.</a:t>
            </a:r>
          </a:p>
          <a:p>
            <a:pPr marL="457200" lvl="1" indent="0">
              <a:buNone/>
            </a:pPr>
            <a:endParaRPr lang="en-US" sz="1600" dirty="0" smtClean="0"/>
          </a:p>
          <a:p>
            <a:r>
              <a:rPr lang="en-US" sz="1800" dirty="0" smtClean="0"/>
              <a:t>Here once the command executes (</a:t>
            </a:r>
            <a:r>
              <a:rPr lang="en-US" sz="1800" b="1" dirty="0">
                <a:solidFill>
                  <a:srgbClr val="FF0000"/>
                </a:solidFill>
              </a:rPr>
              <a:t>docker exec  -it kafka bash</a:t>
            </a:r>
            <a:r>
              <a:rPr lang="en-US" sz="1800" dirty="0" smtClean="0"/>
              <a:t>): immediately it will create the environment like below</a:t>
            </a:r>
          </a:p>
          <a:p>
            <a:pPr marL="0" indent="0">
              <a:buNone/>
            </a:pPr>
            <a:r>
              <a:rPr lang="en-US" sz="2000" b="1" dirty="0"/>
              <a:t>[appuser@38f699b407ec </a:t>
            </a:r>
            <a:r>
              <a:rPr lang="en-US" sz="2000" b="1" dirty="0" smtClean="0"/>
              <a:t>~]$ </a:t>
            </a:r>
            <a:r>
              <a:rPr lang="en-US" sz="1800" dirty="0" smtClean="0"/>
              <a:t>And then what ever the command we run all command will run inside the kafka environment. As we can see the command in the below image.</a:t>
            </a:r>
          </a:p>
          <a:p>
            <a:pPr marL="0" indent="0">
              <a:buNone/>
            </a:pPr>
            <a:endParaRPr lang="en-US" sz="2000" b="1" dirty="0" smtClean="0"/>
          </a:p>
          <a:p>
            <a:pPr marL="0" indent="0">
              <a:buNone/>
            </a:pPr>
            <a:endParaRPr lang="en-US" sz="2000" b="1" dirty="0"/>
          </a:p>
          <a:p>
            <a:pPr marL="0" indent="0">
              <a:buNone/>
            </a:pPr>
            <a:endParaRPr lang="en-US" sz="2000" b="1" dirty="0" smtClean="0"/>
          </a:p>
          <a:p>
            <a:r>
              <a:rPr lang="en-US" sz="1600" dirty="0" smtClean="0"/>
              <a:t>Here in the image we can see that first we are creating the topics inside the kafka.</a:t>
            </a:r>
          </a:p>
          <a:p>
            <a:r>
              <a:rPr lang="en-US" sz="1600" dirty="0" smtClean="0"/>
              <a:t>Here </a:t>
            </a:r>
            <a:r>
              <a:rPr lang="en-US" sz="1600" b="1" dirty="0" smtClean="0">
                <a:solidFill>
                  <a:srgbClr val="FF0000"/>
                </a:solidFill>
              </a:rPr>
              <a:t>my-topic</a:t>
            </a:r>
            <a:r>
              <a:rPr lang="en-US" sz="1600" dirty="0" smtClean="0"/>
              <a:t> is the name of the topic which is created inside the kafka.</a:t>
            </a:r>
          </a:p>
          <a:p>
            <a:r>
              <a:rPr lang="en-US" sz="1600" b="1" dirty="0" smtClean="0">
                <a:solidFill>
                  <a:srgbClr val="FF0000"/>
                </a:solidFill>
              </a:rPr>
              <a:t>--bootstrap-server localhost:9092 </a:t>
            </a:r>
            <a:r>
              <a:rPr lang="en-US" sz="1600" dirty="0" smtClean="0"/>
              <a:t>is telling the kafka is  running in this localhost server 9092.</a:t>
            </a:r>
          </a:p>
          <a:p>
            <a:r>
              <a:rPr lang="en-US" sz="1600" b="1" dirty="0" smtClean="0">
                <a:solidFill>
                  <a:srgbClr val="FF0000"/>
                </a:solidFill>
              </a:rPr>
              <a:t>--partitions 3 </a:t>
            </a:r>
            <a:r>
              <a:rPr lang="en-US" sz="1600" dirty="0" smtClean="0"/>
              <a:t>means we are creating 3 partition inside the topic (Means we are creating the topic with the 3 partition).</a:t>
            </a:r>
          </a:p>
          <a:p>
            <a:r>
              <a:rPr lang="en-US" sz="1600" b="1" dirty="0" smtClean="0">
                <a:solidFill>
                  <a:srgbClr val="FF0000"/>
                </a:solidFill>
              </a:rPr>
              <a:t>--replication-factor 1</a:t>
            </a:r>
            <a:r>
              <a:rPr lang="en-US" sz="1600" dirty="0" smtClean="0"/>
              <a:t>: This tells the kafka how many copies of each partition to maintained.</a:t>
            </a:r>
          </a:p>
          <a:p>
            <a:endParaRPr lang="en-US" sz="1600" dirty="0"/>
          </a:p>
        </p:txBody>
      </p:sp>
      <p:pic>
        <p:nvPicPr>
          <p:cNvPr id="4" name="Picture 3"/>
          <p:cNvPicPr>
            <a:picLocks noChangeAspect="1"/>
          </p:cNvPicPr>
          <p:nvPr/>
        </p:nvPicPr>
        <p:blipFill>
          <a:blip r:embed="rId2"/>
          <a:stretch>
            <a:fillRect/>
          </a:stretch>
        </p:blipFill>
        <p:spPr>
          <a:xfrm>
            <a:off x="1180011" y="2954888"/>
            <a:ext cx="7094835" cy="891617"/>
          </a:xfrm>
          <a:prstGeom prst="rect">
            <a:avLst/>
          </a:prstGeom>
        </p:spPr>
      </p:pic>
      <p:pic>
        <p:nvPicPr>
          <p:cNvPr id="5" name="Picture 4"/>
          <p:cNvPicPr>
            <a:picLocks noChangeAspect="1"/>
          </p:cNvPicPr>
          <p:nvPr/>
        </p:nvPicPr>
        <p:blipFill>
          <a:blip r:embed="rId3"/>
          <a:stretch>
            <a:fillRect/>
          </a:stretch>
        </p:blipFill>
        <p:spPr>
          <a:xfrm>
            <a:off x="2353183" y="5867314"/>
            <a:ext cx="7102455" cy="830997"/>
          </a:xfrm>
          <a:prstGeom prst="rect">
            <a:avLst/>
          </a:prstGeom>
          <a:ln>
            <a:solidFill>
              <a:srgbClr val="FFFF00"/>
            </a:solidFill>
          </a:ln>
        </p:spPr>
      </p:pic>
      <p:sp>
        <p:nvSpPr>
          <p:cNvPr id="6" name="TextBox 5"/>
          <p:cNvSpPr txBox="1"/>
          <p:nvPr/>
        </p:nvSpPr>
        <p:spPr>
          <a:xfrm>
            <a:off x="235131" y="5867314"/>
            <a:ext cx="1889760" cy="830997"/>
          </a:xfrm>
          <a:prstGeom prst="rect">
            <a:avLst/>
          </a:prstGeom>
          <a:noFill/>
        </p:spPr>
        <p:txBody>
          <a:bodyPr wrap="square" rtlCol="0">
            <a:spAutoFit/>
          </a:bodyPr>
          <a:lstStyle/>
          <a:p>
            <a:r>
              <a:rPr lang="en-US" sz="1600" b="1" dirty="0" smtClean="0">
                <a:solidFill>
                  <a:schemeClr val="accent6">
                    <a:lumMod val="50000"/>
                  </a:schemeClr>
                </a:solidFill>
              </a:rPr>
              <a:t>Here topic is created with the name is my-topic</a:t>
            </a:r>
            <a:endParaRPr lang="en-IN" sz="1600" b="1" dirty="0">
              <a:solidFill>
                <a:schemeClr val="accent6">
                  <a:lumMod val="50000"/>
                </a:schemeClr>
              </a:solidFill>
            </a:endParaRPr>
          </a:p>
        </p:txBody>
      </p:sp>
    </p:spTree>
    <p:extLst>
      <p:ext uri="{BB962C8B-B14F-4D97-AF65-F5344CB8AC3E}">
        <p14:creationId xmlns:p14="http://schemas.microsoft.com/office/powerpoint/2010/main" val="1061969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473" y="205831"/>
            <a:ext cx="11754395" cy="6447518"/>
          </a:xfrm>
        </p:spPr>
        <p:txBody>
          <a:bodyPr>
            <a:normAutofit/>
          </a:bodyPr>
          <a:lstStyle/>
          <a:p>
            <a:r>
              <a:rPr lang="en-IN" sz="1600" b="1" dirty="0">
                <a:solidFill>
                  <a:schemeClr val="accent6">
                    <a:lumMod val="75000"/>
                  </a:schemeClr>
                </a:solidFill>
              </a:rPr>
              <a:t>kafka-topics --list --bootstrap-server </a:t>
            </a:r>
            <a:r>
              <a:rPr lang="en-IN" sz="1600" b="1" dirty="0" smtClean="0">
                <a:solidFill>
                  <a:schemeClr val="accent6">
                    <a:lumMod val="75000"/>
                  </a:schemeClr>
                </a:solidFill>
              </a:rPr>
              <a:t>localhost:9092</a:t>
            </a:r>
            <a:r>
              <a:rPr lang="en-IN" sz="1600" dirty="0" smtClean="0"/>
              <a:t/>
            </a:r>
            <a:br>
              <a:rPr lang="en-IN" sz="1600" dirty="0" smtClean="0"/>
            </a:br>
            <a:r>
              <a:rPr lang="en-IN" sz="1600" dirty="0" smtClean="0"/>
              <a:t>Here this command will give the list of topics in the kafka.</a:t>
            </a:r>
          </a:p>
          <a:p>
            <a:endParaRPr lang="en-US" sz="1600" dirty="0" smtClean="0"/>
          </a:p>
          <a:p>
            <a:endParaRPr lang="en-US" sz="1600" dirty="0"/>
          </a:p>
          <a:p>
            <a:endParaRPr lang="en-US" sz="1600" dirty="0" smtClean="0"/>
          </a:p>
          <a:p>
            <a:r>
              <a:rPr lang="en-US" sz="1600" b="1" dirty="0" smtClean="0">
                <a:solidFill>
                  <a:schemeClr val="accent6">
                    <a:lumMod val="75000"/>
                  </a:schemeClr>
                </a:solidFill>
              </a:rPr>
              <a:t>We can see the details about the respective topic, as shown in the below image</a:t>
            </a:r>
            <a:r>
              <a:rPr lang="en-US" sz="1600" dirty="0" smtClean="0"/>
              <a:t>:</a:t>
            </a:r>
          </a:p>
          <a:p>
            <a:endParaRPr lang="en-US" sz="1600" dirty="0" smtClean="0"/>
          </a:p>
          <a:p>
            <a:endParaRPr lang="en-US" sz="1600" dirty="0"/>
          </a:p>
          <a:p>
            <a:endParaRPr lang="en-US" sz="1600" dirty="0" smtClean="0"/>
          </a:p>
          <a:p>
            <a:endParaRPr lang="en-US" sz="1600" dirty="0" smtClean="0"/>
          </a:p>
          <a:p>
            <a:endParaRPr lang="en-US" sz="1600" dirty="0"/>
          </a:p>
          <a:p>
            <a:endParaRPr lang="en-US" sz="1600" dirty="0" smtClean="0"/>
          </a:p>
          <a:p>
            <a:r>
              <a:rPr lang="en-US" sz="1600" b="1" dirty="0" smtClean="0">
                <a:solidFill>
                  <a:schemeClr val="accent6">
                    <a:lumMod val="75000"/>
                  </a:schemeClr>
                </a:solidFill>
              </a:rPr>
              <a:t>Producer Client Tool</a:t>
            </a:r>
            <a:r>
              <a:rPr lang="en-US" sz="1600" dirty="0" smtClean="0"/>
              <a:t>: Which is given by the Kafka, which we can use to produce the message. we can see that command in the image.</a:t>
            </a:r>
            <a:endParaRPr lang="en-US" sz="1600" dirty="0"/>
          </a:p>
          <a:p>
            <a:endParaRPr lang="en-US" sz="1600" dirty="0" smtClean="0"/>
          </a:p>
          <a:p>
            <a:endParaRPr lang="en-US" sz="1600" dirty="0"/>
          </a:p>
          <a:p>
            <a:endParaRPr lang="en-US" sz="1600" dirty="0" smtClean="0"/>
          </a:p>
          <a:p>
            <a:pPr marL="0" indent="0">
              <a:buNone/>
            </a:pPr>
            <a:endParaRPr lang="en-US" sz="1600" dirty="0"/>
          </a:p>
          <a:p>
            <a:r>
              <a:rPr lang="en-US" sz="1600" b="1" dirty="0" smtClean="0">
                <a:solidFill>
                  <a:schemeClr val="accent6">
                    <a:lumMod val="75000"/>
                  </a:schemeClr>
                </a:solidFill>
              </a:rPr>
              <a:t>Here yellow marked are the messages (Live producer input mode) and this will be stored inside the topic.</a:t>
            </a:r>
            <a:endParaRPr lang="en-IN" sz="1600" b="1" dirty="0">
              <a:solidFill>
                <a:schemeClr val="accent6">
                  <a:lumMod val="75000"/>
                </a:schemeClr>
              </a:solidFill>
            </a:endParaRPr>
          </a:p>
        </p:txBody>
      </p:sp>
      <p:pic>
        <p:nvPicPr>
          <p:cNvPr id="4" name="Picture 3"/>
          <p:cNvPicPr>
            <a:picLocks noChangeAspect="1"/>
          </p:cNvPicPr>
          <p:nvPr/>
        </p:nvPicPr>
        <p:blipFill>
          <a:blip r:embed="rId2"/>
          <a:stretch>
            <a:fillRect/>
          </a:stretch>
        </p:blipFill>
        <p:spPr>
          <a:xfrm>
            <a:off x="650108" y="792994"/>
            <a:ext cx="10554615" cy="973896"/>
          </a:xfrm>
          <a:prstGeom prst="rect">
            <a:avLst/>
          </a:prstGeom>
        </p:spPr>
      </p:pic>
      <p:pic>
        <p:nvPicPr>
          <p:cNvPr id="5" name="Picture 4"/>
          <p:cNvPicPr>
            <a:picLocks noChangeAspect="1"/>
          </p:cNvPicPr>
          <p:nvPr/>
        </p:nvPicPr>
        <p:blipFill>
          <a:blip r:embed="rId3"/>
          <a:stretch>
            <a:fillRect/>
          </a:stretch>
        </p:blipFill>
        <p:spPr>
          <a:xfrm>
            <a:off x="650108" y="2191252"/>
            <a:ext cx="10554615" cy="960203"/>
          </a:xfrm>
          <a:prstGeom prst="rect">
            <a:avLst/>
          </a:prstGeom>
        </p:spPr>
      </p:pic>
      <p:pic>
        <p:nvPicPr>
          <p:cNvPr id="6" name="Picture 5"/>
          <p:cNvPicPr>
            <a:picLocks noChangeAspect="1"/>
          </p:cNvPicPr>
          <p:nvPr/>
        </p:nvPicPr>
        <p:blipFill>
          <a:blip r:embed="rId4"/>
          <a:stretch>
            <a:fillRect/>
          </a:stretch>
        </p:blipFill>
        <p:spPr>
          <a:xfrm>
            <a:off x="650108" y="3260778"/>
            <a:ext cx="10554615" cy="876376"/>
          </a:xfrm>
          <a:prstGeom prst="rect">
            <a:avLst/>
          </a:prstGeom>
        </p:spPr>
      </p:pic>
      <p:pic>
        <p:nvPicPr>
          <p:cNvPr id="7" name="Picture 6"/>
          <p:cNvPicPr>
            <a:picLocks noChangeAspect="1"/>
          </p:cNvPicPr>
          <p:nvPr/>
        </p:nvPicPr>
        <p:blipFill>
          <a:blip r:embed="rId5"/>
          <a:stretch>
            <a:fillRect/>
          </a:stretch>
        </p:blipFill>
        <p:spPr>
          <a:xfrm>
            <a:off x="650108" y="4561516"/>
            <a:ext cx="10554614" cy="1150720"/>
          </a:xfrm>
          <a:prstGeom prst="rect">
            <a:avLst/>
          </a:prstGeom>
        </p:spPr>
      </p:pic>
    </p:spTree>
    <p:extLst>
      <p:ext uri="{BB962C8B-B14F-4D97-AF65-F5344CB8AC3E}">
        <p14:creationId xmlns:p14="http://schemas.microsoft.com/office/powerpoint/2010/main" val="414902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589" y="182880"/>
            <a:ext cx="11808822" cy="6505303"/>
          </a:xfrm>
        </p:spPr>
        <p:txBody>
          <a:bodyPr>
            <a:normAutofit/>
          </a:bodyPr>
          <a:lstStyle/>
          <a:p>
            <a:r>
              <a:rPr lang="en-US" sz="1600" dirty="0" smtClean="0"/>
              <a:t>Here we are creating the consumer in the different command prompt using the consumer tool, This allow us to listen the message from the particular topic.</a:t>
            </a:r>
          </a:p>
          <a:p>
            <a:endParaRPr lang="en-US" sz="1600" dirty="0" smtClean="0"/>
          </a:p>
          <a:p>
            <a:endParaRPr lang="en-US" sz="1600" dirty="0"/>
          </a:p>
          <a:p>
            <a:endParaRPr lang="en-US" sz="1600" dirty="0" smtClean="0"/>
          </a:p>
          <a:p>
            <a:endParaRPr lang="en-US" sz="1600" dirty="0"/>
          </a:p>
          <a:p>
            <a:r>
              <a:rPr lang="en-US" sz="1600" dirty="0" smtClean="0"/>
              <a:t>In a consumer group only one consumer will read the one message, not by all. Here my-group is the consumer group name.</a:t>
            </a:r>
          </a:p>
          <a:p>
            <a:endParaRPr lang="en-US" sz="1600" dirty="0" smtClean="0"/>
          </a:p>
          <a:p>
            <a:endParaRPr lang="en-US" sz="1600" dirty="0" smtClean="0"/>
          </a:p>
          <a:p>
            <a:endParaRPr lang="en-US" sz="1600" dirty="0"/>
          </a:p>
          <a:p>
            <a:endParaRPr lang="en-US" sz="1600" dirty="0" smtClean="0"/>
          </a:p>
          <a:p>
            <a:endParaRPr lang="en-US" sz="1600" dirty="0"/>
          </a:p>
          <a:p>
            <a:endParaRPr lang="en-US" sz="1600" dirty="0" smtClean="0"/>
          </a:p>
          <a:p>
            <a:endParaRPr lang="en-IN" sz="1600" dirty="0"/>
          </a:p>
        </p:txBody>
      </p:sp>
      <p:pic>
        <p:nvPicPr>
          <p:cNvPr id="4" name="Picture 3"/>
          <p:cNvPicPr>
            <a:picLocks noChangeAspect="1"/>
          </p:cNvPicPr>
          <p:nvPr/>
        </p:nvPicPr>
        <p:blipFill>
          <a:blip r:embed="rId2"/>
          <a:stretch>
            <a:fillRect/>
          </a:stretch>
        </p:blipFill>
        <p:spPr>
          <a:xfrm>
            <a:off x="450673" y="741257"/>
            <a:ext cx="11290653" cy="1386960"/>
          </a:xfrm>
          <a:prstGeom prst="rect">
            <a:avLst/>
          </a:prstGeom>
        </p:spPr>
      </p:pic>
      <p:pic>
        <p:nvPicPr>
          <p:cNvPr id="5" name="Picture 4"/>
          <p:cNvPicPr>
            <a:picLocks noChangeAspect="1"/>
          </p:cNvPicPr>
          <p:nvPr/>
        </p:nvPicPr>
        <p:blipFill>
          <a:blip r:embed="rId3"/>
          <a:stretch>
            <a:fillRect/>
          </a:stretch>
        </p:blipFill>
        <p:spPr>
          <a:xfrm>
            <a:off x="450673" y="2628830"/>
            <a:ext cx="11290653" cy="1600339"/>
          </a:xfrm>
          <a:prstGeom prst="rect">
            <a:avLst/>
          </a:prstGeom>
        </p:spPr>
      </p:pic>
      <p:pic>
        <p:nvPicPr>
          <p:cNvPr id="6" name="Picture 5"/>
          <p:cNvPicPr>
            <a:picLocks noChangeAspect="1"/>
          </p:cNvPicPr>
          <p:nvPr/>
        </p:nvPicPr>
        <p:blipFill>
          <a:blip r:embed="rId4"/>
          <a:stretch>
            <a:fillRect/>
          </a:stretch>
        </p:blipFill>
        <p:spPr>
          <a:xfrm>
            <a:off x="450673" y="4524587"/>
            <a:ext cx="7178662" cy="1379340"/>
          </a:xfrm>
          <a:prstGeom prst="rect">
            <a:avLst/>
          </a:prstGeom>
        </p:spPr>
      </p:pic>
    </p:spTree>
    <p:extLst>
      <p:ext uri="{BB962C8B-B14F-4D97-AF65-F5344CB8AC3E}">
        <p14:creationId xmlns:p14="http://schemas.microsoft.com/office/powerpoint/2010/main" val="595980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7585" y="223701"/>
            <a:ext cx="11730037" cy="1931353"/>
          </a:xfrm>
          <a:prstGeom prst="rect">
            <a:avLst/>
          </a:prstGeom>
        </p:spPr>
      </p:pic>
      <p:pic>
        <p:nvPicPr>
          <p:cNvPr id="6" name="Picture 5"/>
          <p:cNvPicPr>
            <a:picLocks noChangeAspect="1"/>
          </p:cNvPicPr>
          <p:nvPr/>
        </p:nvPicPr>
        <p:blipFill>
          <a:blip r:embed="rId3"/>
          <a:stretch>
            <a:fillRect/>
          </a:stretch>
        </p:blipFill>
        <p:spPr>
          <a:xfrm>
            <a:off x="87584" y="3263153"/>
            <a:ext cx="11730037" cy="3387460"/>
          </a:xfrm>
          <a:prstGeom prst="rect">
            <a:avLst/>
          </a:prstGeom>
        </p:spPr>
      </p:pic>
      <p:sp>
        <p:nvSpPr>
          <p:cNvPr id="7" name="TextBox 6"/>
          <p:cNvSpPr txBox="1"/>
          <p:nvPr/>
        </p:nvSpPr>
        <p:spPr>
          <a:xfrm>
            <a:off x="87584" y="2743200"/>
            <a:ext cx="9594298" cy="369332"/>
          </a:xfrm>
          <a:prstGeom prst="rect">
            <a:avLst/>
          </a:prstGeom>
          <a:noFill/>
        </p:spPr>
        <p:txBody>
          <a:bodyPr wrap="square" rtlCol="0">
            <a:spAutoFit/>
          </a:bodyPr>
          <a:lstStyle/>
          <a:p>
            <a:r>
              <a:rPr lang="en-US" b="1" dirty="0" smtClean="0">
                <a:solidFill>
                  <a:schemeClr val="accent6">
                    <a:lumMod val="75000"/>
                  </a:schemeClr>
                </a:solidFill>
              </a:rPr>
              <a:t>Here in the </a:t>
            </a:r>
            <a:r>
              <a:rPr lang="en-US" b="1" dirty="0">
                <a:solidFill>
                  <a:schemeClr val="accent6">
                    <a:lumMod val="75000"/>
                  </a:schemeClr>
                </a:solidFill>
              </a:rPr>
              <a:t>d</a:t>
            </a:r>
            <a:r>
              <a:rPr lang="en-US" b="1" dirty="0" smtClean="0">
                <a:solidFill>
                  <a:schemeClr val="accent6">
                    <a:lumMod val="75000"/>
                  </a:schemeClr>
                </a:solidFill>
              </a:rPr>
              <a:t>ocker we can see the zookeeper and kafka containers </a:t>
            </a:r>
            <a:endParaRPr lang="en-IN" b="1" dirty="0">
              <a:solidFill>
                <a:schemeClr val="accent6">
                  <a:lumMod val="75000"/>
                </a:schemeClr>
              </a:solidFill>
            </a:endParaRPr>
          </a:p>
        </p:txBody>
      </p:sp>
    </p:spTree>
    <p:extLst>
      <p:ext uri="{BB962C8B-B14F-4D97-AF65-F5344CB8AC3E}">
        <p14:creationId xmlns:p14="http://schemas.microsoft.com/office/powerpoint/2010/main" val="185774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79" y="148046"/>
            <a:ext cx="11817531" cy="6548845"/>
          </a:xfrm>
        </p:spPr>
        <p:txBody>
          <a:bodyPr/>
          <a:lstStyle/>
          <a:p>
            <a:r>
              <a:rPr lang="en-US" b="1" dirty="0" smtClean="0">
                <a:solidFill>
                  <a:srgbClr val="FF0000"/>
                </a:solidFill>
              </a:rPr>
              <a:t>Kafka Producer Setup:</a:t>
            </a:r>
          </a:p>
          <a:p>
            <a:endParaRPr lang="en-IN" dirty="0"/>
          </a:p>
        </p:txBody>
      </p:sp>
      <p:pic>
        <p:nvPicPr>
          <p:cNvPr id="4" name="Picture 3"/>
          <p:cNvPicPr>
            <a:picLocks noChangeAspect="1"/>
          </p:cNvPicPr>
          <p:nvPr/>
        </p:nvPicPr>
        <p:blipFill>
          <a:blip r:embed="rId2"/>
          <a:stretch>
            <a:fillRect/>
          </a:stretch>
        </p:blipFill>
        <p:spPr>
          <a:xfrm>
            <a:off x="339634" y="685000"/>
            <a:ext cx="11268891" cy="5906012"/>
          </a:xfrm>
          <a:prstGeom prst="rect">
            <a:avLst/>
          </a:prstGeom>
        </p:spPr>
      </p:pic>
    </p:spTree>
    <p:extLst>
      <p:ext uri="{BB962C8B-B14F-4D97-AF65-F5344CB8AC3E}">
        <p14:creationId xmlns:p14="http://schemas.microsoft.com/office/powerpoint/2010/main" val="4129255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5" y="191588"/>
            <a:ext cx="11791405" cy="6313715"/>
          </a:xfrm>
        </p:spPr>
        <p:txBody>
          <a:bodyPr/>
          <a:lstStyle/>
          <a:p>
            <a:r>
              <a:rPr lang="en-US" b="1" dirty="0" smtClean="0">
                <a:solidFill>
                  <a:srgbClr val="FF0000"/>
                </a:solidFill>
              </a:rPr>
              <a:t>Kafka Consumer setup:</a:t>
            </a:r>
          </a:p>
          <a:p>
            <a:endParaRPr lang="en-IN" dirty="0"/>
          </a:p>
        </p:txBody>
      </p:sp>
      <p:pic>
        <p:nvPicPr>
          <p:cNvPr id="4" name="Picture 3"/>
          <p:cNvPicPr>
            <a:picLocks noChangeAspect="1"/>
          </p:cNvPicPr>
          <p:nvPr/>
        </p:nvPicPr>
        <p:blipFill>
          <a:blip r:embed="rId2"/>
          <a:stretch>
            <a:fillRect/>
          </a:stretch>
        </p:blipFill>
        <p:spPr>
          <a:xfrm>
            <a:off x="940526" y="844731"/>
            <a:ext cx="10467703" cy="5750653"/>
          </a:xfrm>
          <a:prstGeom prst="rect">
            <a:avLst/>
          </a:prstGeom>
        </p:spPr>
      </p:pic>
    </p:spTree>
    <p:extLst>
      <p:ext uri="{BB962C8B-B14F-4D97-AF65-F5344CB8AC3E}">
        <p14:creationId xmlns:p14="http://schemas.microsoft.com/office/powerpoint/2010/main" val="3053046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5" y="191589"/>
            <a:ext cx="11782697" cy="6496594"/>
          </a:xfrm>
        </p:spPr>
        <p:txBody>
          <a:bodyPr/>
          <a:lstStyle/>
          <a:p>
            <a:r>
              <a:rPr lang="en-US" sz="1800" b="1" dirty="0" smtClean="0">
                <a:solidFill>
                  <a:schemeClr val="accent6">
                    <a:lumMod val="75000"/>
                  </a:schemeClr>
                </a:solidFill>
              </a:rPr>
              <a:t>Here we can get the list of topic exist in the kafka:</a:t>
            </a:r>
          </a:p>
          <a:p>
            <a:endParaRPr lang="en-US" dirty="0" smtClean="0"/>
          </a:p>
          <a:p>
            <a:endParaRPr lang="en-US" dirty="0"/>
          </a:p>
          <a:p>
            <a:r>
              <a:rPr lang="en-US" sz="1600" dirty="0" smtClean="0"/>
              <a:t>Here we can see the </a:t>
            </a:r>
            <a:r>
              <a:rPr lang="en-US" sz="1600" b="1" dirty="0" smtClean="0">
                <a:solidFill>
                  <a:schemeClr val="accent6">
                    <a:lumMod val="75000"/>
                  </a:schemeClr>
                </a:solidFill>
              </a:rPr>
              <a:t>__</a:t>
            </a:r>
            <a:r>
              <a:rPr lang="en-US" sz="1600" b="1" dirty="0" err="1" smtClean="0">
                <a:solidFill>
                  <a:schemeClr val="accent6">
                    <a:lumMod val="75000"/>
                  </a:schemeClr>
                </a:solidFill>
              </a:rPr>
              <a:t>consumer_offsets</a:t>
            </a:r>
            <a:r>
              <a:rPr lang="en-US" sz="1600" b="1" dirty="0" smtClean="0">
                <a:solidFill>
                  <a:schemeClr val="accent6">
                    <a:lumMod val="75000"/>
                  </a:schemeClr>
                </a:solidFill>
              </a:rPr>
              <a:t> </a:t>
            </a:r>
            <a:r>
              <a:rPr lang="en-US" sz="1600" dirty="0" smtClean="0"/>
              <a:t>that is the internal topic created by kafka itself to manager consumer partition offsets.</a:t>
            </a:r>
          </a:p>
          <a:p>
            <a:pPr marL="0" indent="0" algn="ctr">
              <a:buNone/>
            </a:pPr>
            <a:endParaRPr lang="en-US" sz="1600" b="1" dirty="0" smtClean="0">
              <a:solidFill>
                <a:srgbClr val="FF0000"/>
              </a:solidFill>
            </a:endParaRPr>
          </a:p>
          <a:p>
            <a:pPr marL="0" indent="0" algn="ctr">
              <a:buNone/>
            </a:pPr>
            <a:r>
              <a:rPr lang="en-US" sz="1600" b="1" dirty="0" smtClean="0">
                <a:solidFill>
                  <a:srgbClr val="FF0000"/>
                </a:solidFill>
              </a:rPr>
              <a:t>Creating the topic </a:t>
            </a:r>
            <a:r>
              <a:rPr lang="en-US" sz="1600" b="1" dirty="0" err="1" smtClean="0">
                <a:solidFill>
                  <a:srgbClr val="FF0000"/>
                </a:solidFill>
              </a:rPr>
              <a:t>Programatically</a:t>
            </a:r>
            <a:r>
              <a:rPr lang="en-US" sz="1600" b="1" dirty="0" smtClean="0">
                <a:solidFill>
                  <a:srgbClr val="FF0000"/>
                </a:solidFill>
              </a:rPr>
              <a:t>:</a:t>
            </a:r>
          </a:p>
          <a:p>
            <a:r>
              <a:rPr lang="en-US" sz="1600" dirty="0"/>
              <a:t>Here this "</a:t>
            </a:r>
            <a:r>
              <a:rPr lang="en-US" sz="1600" b="1" dirty="0">
                <a:solidFill>
                  <a:schemeClr val="accent6">
                    <a:lumMod val="75000"/>
                  </a:schemeClr>
                </a:solidFill>
              </a:rPr>
              <a:t>my-topic-new</a:t>
            </a:r>
            <a:r>
              <a:rPr lang="en-US" sz="1600" dirty="0"/>
              <a:t>" topic </a:t>
            </a:r>
            <a:r>
              <a:rPr lang="en-US" sz="1600" dirty="0" smtClean="0"/>
              <a:t>doesn't </a:t>
            </a:r>
            <a:r>
              <a:rPr lang="en-US" sz="1600" dirty="0"/>
              <a:t>exist in the kafka and we are trying to send message to this topic "</a:t>
            </a:r>
            <a:r>
              <a:rPr lang="en-US" sz="1600" b="1" dirty="0" smtClean="0">
                <a:solidFill>
                  <a:schemeClr val="accent6">
                    <a:lumMod val="75000"/>
                  </a:schemeClr>
                </a:solidFill>
              </a:rPr>
              <a:t>my-topic-new</a:t>
            </a:r>
            <a:r>
              <a:rPr lang="en-US" sz="1600" dirty="0" smtClean="0"/>
              <a:t>“ And </a:t>
            </a:r>
            <a:r>
              <a:rPr lang="en-US" sz="1600" dirty="0"/>
              <a:t>once we invoke this </a:t>
            </a:r>
            <a:r>
              <a:rPr lang="en-US" sz="1600" u="sng" dirty="0"/>
              <a:t>api</a:t>
            </a:r>
            <a:r>
              <a:rPr lang="en-US" sz="1600" dirty="0"/>
              <a:t> automatically new topic will generate in the kafka with the name called </a:t>
            </a:r>
            <a:r>
              <a:rPr lang="en-US" sz="1600" b="1" dirty="0" smtClean="0">
                <a:solidFill>
                  <a:schemeClr val="accent6">
                    <a:lumMod val="75000"/>
                  </a:schemeClr>
                </a:solidFill>
              </a:rPr>
              <a:t>my-topic-new</a:t>
            </a:r>
          </a:p>
          <a:p>
            <a:endParaRPr lang="en-US" sz="1600" dirty="0" smtClean="0"/>
          </a:p>
          <a:p>
            <a:pPr marL="0" indent="0">
              <a:buNone/>
            </a:pPr>
            <a:endParaRPr lang="en-US" sz="1600" dirty="0" smtClean="0"/>
          </a:p>
          <a:p>
            <a:pPr marL="0" indent="0">
              <a:buNone/>
            </a:pPr>
            <a:endParaRPr lang="en-US" sz="1600" dirty="0"/>
          </a:p>
          <a:p>
            <a:pPr marL="0" indent="0">
              <a:buNone/>
            </a:pPr>
            <a:endParaRPr lang="en-US" sz="1600" dirty="0" smtClean="0"/>
          </a:p>
          <a:p>
            <a:r>
              <a:rPr lang="en-US" sz="1600" dirty="0" smtClean="0"/>
              <a:t>Here we can see that new created topic through code . And below images shows the list of topic,  Including the new topic.</a:t>
            </a:r>
          </a:p>
          <a:p>
            <a:endParaRPr lang="en-US" sz="1600" dirty="0"/>
          </a:p>
          <a:p>
            <a:endParaRPr lang="en-US" sz="1600" dirty="0" smtClean="0"/>
          </a:p>
          <a:p>
            <a:endParaRPr lang="en-US" sz="1600" dirty="0"/>
          </a:p>
          <a:p>
            <a:endParaRPr lang="en-US" sz="1600" dirty="0" smtClean="0"/>
          </a:p>
          <a:p>
            <a:endParaRPr lang="en-US" sz="1600" dirty="0" smtClean="0"/>
          </a:p>
          <a:p>
            <a:endParaRPr lang="en-IN" sz="1600" dirty="0"/>
          </a:p>
        </p:txBody>
      </p:sp>
      <p:pic>
        <p:nvPicPr>
          <p:cNvPr id="4" name="Picture 3"/>
          <p:cNvPicPr>
            <a:picLocks noChangeAspect="1"/>
          </p:cNvPicPr>
          <p:nvPr/>
        </p:nvPicPr>
        <p:blipFill>
          <a:blip r:embed="rId2"/>
          <a:stretch>
            <a:fillRect/>
          </a:stretch>
        </p:blipFill>
        <p:spPr>
          <a:xfrm>
            <a:off x="529808" y="579089"/>
            <a:ext cx="7544454" cy="701101"/>
          </a:xfrm>
          <a:prstGeom prst="rect">
            <a:avLst/>
          </a:prstGeom>
        </p:spPr>
      </p:pic>
      <p:pic>
        <p:nvPicPr>
          <p:cNvPr id="5" name="Picture 4"/>
          <p:cNvPicPr>
            <a:picLocks noChangeAspect="1"/>
          </p:cNvPicPr>
          <p:nvPr/>
        </p:nvPicPr>
        <p:blipFill>
          <a:blip r:embed="rId3"/>
          <a:stretch>
            <a:fillRect/>
          </a:stretch>
        </p:blipFill>
        <p:spPr>
          <a:xfrm>
            <a:off x="1952037" y="3313515"/>
            <a:ext cx="7277731" cy="853514"/>
          </a:xfrm>
          <a:prstGeom prst="rect">
            <a:avLst/>
          </a:prstGeom>
        </p:spPr>
      </p:pic>
      <p:pic>
        <p:nvPicPr>
          <p:cNvPr id="6" name="Picture 5"/>
          <p:cNvPicPr>
            <a:picLocks noChangeAspect="1"/>
          </p:cNvPicPr>
          <p:nvPr/>
        </p:nvPicPr>
        <p:blipFill>
          <a:blip r:embed="rId4"/>
          <a:stretch>
            <a:fillRect/>
          </a:stretch>
        </p:blipFill>
        <p:spPr>
          <a:xfrm>
            <a:off x="2201853" y="5242411"/>
            <a:ext cx="8207451" cy="1021168"/>
          </a:xfrm>
          <a:prstGeom prst="rect">
            <a:avLst/>
          </a:prstGeom>
        </p:spPr>
      </p:pic>
    </p:spTree>
    <p:extLst>
      <p:ext uri="{BB962C8B-B14F-4D97-AF65-F5344CB8AC3E}">
        <p14:creationId xmlns:p14="http://schemas.microsoft.com/office/powerpoint/2010/main" val="2189186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8476" y="165463"/>
            <a:ext cx="11069809" cy="6244046"/>
          </a:xfrm>
          <a:prstGeom prst="rect">
            <a:avLst/>
          </a:prstGeom>
        </p:spPr>
      </p:pic>
    </p:spTree>
    <p:extLst>
      <p:ext uri="{BB962C8B-B14F-4D97-AF65-F5344CB8AC3E}">
        <p14:creationId xmlns:p14="http://schemas.microsoft.com/office/powerpoint/2010/main" val="14580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297" y="235131"/>
            <a:ext cx="11765280" cy="6426926"/>
          </a:xfrm>
        </p:spPr>
        <p:txBody>
          <a:bodyPr/>
          <a:lstStyle/>
          <a:p>
            <a:endParaRPr lang="en-US" dirty="0" smtClean="0"/>
          </a:p>
          <a:p>
            <a:r>
              <a:rPr lang="en-US" dirty="0" smtClean="0"/>
              <a:t>Apache Kafka is an </a:t>
            </a:r>
            <a:r>
              <a:rPr lang="en-US" b="1" dirty="0">
                <a:solidFill>
                  <a:schemeClr val="accent2">
                    <a:lumMod val="50000"/>
                  </a:schemeClr>
                </a:solidFill>
              </a:rPr>
              <a:t>open-source</a:t>
            </a:r>
            <a:r>
              <a:rPr lang="en-US" dirty="0" smtClean="0"/>
              <a:t> </a:t>
            </a:r>
            <a:r>
              <a:rPr lang="en-US" b="1" dirty="0" smtClean="0">
                <a:solidFill>
                  <a:schemeClr val="accent1">
                    <a:lumMod val="50000"/>
                  </a:schemeClr>
                </a:solidFill>
              </a:rPr>
              <a:t>distributed</a:t>
            </a:r>
            <a:r>
              <a:rPr lang="en-US" dirty="0" smtClean="0"/>
              <a:t> </a:t>
            </a:r>
            <a:r>
              <a:rPr lang="en-US" b="1" dirty="0" smtClean="0">
                <a:solidFill>
                  <a:schemeClr val="accent6">
                    <a:lumMod val="75000"/>
                  </a:schemeClr>
                </a:solidFill>
              </a:rPr>
              <a:t>event streaming </a:t>
            </a:r>
            <a:r>
              <a:rPr lang="en-US" dirty="0" smtClean="0"/>
              <a:t>platform.</a:t>
            </a:r>
          </a:p>
          <a:p>
            <a:r>
              <a:rPr lang="en-US" b="1" dirty="0" smtClean="0">
                <a:solidFill>
                  <a:schemeClr val="accent2">
                    <a:lumMod val="50000"/>
                  </a:schemeClr>
                </a:solidFill>
              </a:rPr>
              <a:t>Open-source: </a:t>
            </a:r>
            <a:r>
              <a:rPr lang="en-US" dirty="0" smtClean="0"/>
              <a:t>It means it will be available free of cost </a:t>
            </a:r>
          </a:p>
          <a:p>
            <a:r>
              <a:rPr lang="en-US" b="1" dirty="0" smtClean="0">
                <a:solidFill>
                  <a:schemeClr val="accent1">
                    <a:lumMod val="50000"/>
                  </a:schemeClr>
                </a:solidFill>
              </a:rPr>
              <a:t>Distributed: </a:t>
            </a:r>
            <a:r>
              <a:rPr lang="en-US" dirty="0" smtClean="0"/>
              <a:t>It means it works on the distributed environment.</a:t>
            </a:r>
          </a:p>
          <a:p>
            <a:r>
              <a:rPr lang="en-US" b="1" dirty="0" smtClean="0">
                <a:solidFill>
                  <a:schemeClr val="accent6">
                    <a:lumMod val="75000"/>
                  </a:schemeClr>
                </a:solidFill>
              </a:rPr>
              <a:t>Event Streaming: </a:t>
            </a:r>
            <a:r>
              <a:rPr lang="en-US" dirty="0" smtClean="0"/>
              <a:t>It means way of producing and consuming data.</a:t>
            </a:r>
          </a:p>
          <a:p>
            <a:pPr marL="0" indent="0">
              <a:buNone/>
            </a:pPr>
            <a:endParaRPr lang="en-US" dirty="0" smtClean="0"/>
          </a:p>
          <a:p>
            <a:r>
              <a:rPr lang="en-US" b="1" dirty="0" smtClean="0"/>
              <a:t>Kafka helps by:</a:t>
            </a:r>
          </a:p>
          <a:p>
            <a:pPr lvl="2"/>
            <a:r>
              <a:rPr lang="en-US" sz="2800" dirty="0" smtClean="0"/>
              <a:t>Decoupling services</a:t>
            </a:r>
          </a:p>
          <a:p>
            <a:pPr lvl="2"/>
            <a:r>
              <a:rPr lang="en-US" sz="2800" dirty="0" smtClean="0"/>
              <a:t>Scalability</a:t>
            </a:r>
          </a:p>
          <a:p>
            <a:pPr lvl="2"/>
            <a:r>
              <a:rPr lang="en-US" sz="2800" dirty="0" smtClean="0"/>
              <a:t>Replayability: It means even missed event can be processed later.</a:t>
            </a:r>
          </a:p>
          <a:p>
            <a:pPr lvl="2"/>
            <a:r>
              <a:rPr lang="en-US" sz="2800" dirty="0" smtClean="0"/>
              <a:t>Efficiency: </a:t>
            </a:r>
            <a:r>
              <a:rPr lang="en-US" sz="2800" b="1" dirty="0" smtClean="0"/>
              <a:t>There will be one connection to per service, not many to many.</a:t>
            </a:r>
          </a:p>
          <a:p>
            <a:pPr lvl="2"/>
            <a:endParaRPr lang="en-US" sz="2800" b="1" dirty="0" smtClean="0"/>
          </a:p>
          <a:p>
            <a:pPr lvl="2"/>
            <a:endParaRPr lang="en-IN" dirty="0"/>
          </a:p>
        </p:txBody>
      </p:sp>
    </p:spTree>
    <p:extLst>
      <p:ext uri="{BB962C8B-B14F-4D97-AF65-F5344CB8AC3E}">
        <p14:creationId xmlns:p14="http://schemas.microsoft.com/office/powerpoint/2010/main" val="34759526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046" y="78376"/>
            <a:ext cx="11834948" cy="6601097"/>
          </a:xfrm>
        </p:spPr>
        <p:txBody>
          <a:bodyPr/>
          <a:lstStyle/>
          <a:p>
            <a:r>
              <a:rPr lang="en-US" sz="2000" b="1" dirty="0" smtClean="0">
                <a:solidFill>
                  <a:schemeClr val="accent6">
                    <a:lumMod val="75000"/>
                  </a:schemeClr>
                </a:solidFill>
              </a:rPr>
              <a:t>Another way to create new topic with the partition through the java code:</a:t>
            </a:r>
          </a:p>
          <a:p>
            <a:endParaRPr lang="en-US" dirty="0"/>
          </a:p>
          <a:p>
            <a:endParaRPr lang="en-IN" dirty="0"/>
          </a:p>
        </p:txBody>
      </p:sp>
      <p:pic>
        <p:nvPicPr>
          <p:cNvPr id="4" name="Picture 3"/>
          <p:cNvPicPr>
            <a:picLocks noChangeAspect="1"/>
          </p:cNvPicPr>
          <p:nvPr/>
        </p:nvPicPr>
        <p:blipFill>
          <a:blip r:embed="rId2"/>
          <a:stretch>
            <a:fillRect/>
          </a:stretch>
        </p:blipFill>
        <p:spPr>
          <a:xfrm>
            <a:off x="148047" y="469571"/>
            <a:ext cx="11312434" cy="3375953"/>
          </a:xfrm>
          <a:prstGeom prst="rect">
            <a:avLst/>
          </a:prstGeom>
        </p:spPr>
      </p:pic>
    </p:spTree>
    <p:extLst>
      <p:ext uri="{BB962C8B-B14F-4D97-AF65-F5344CB8AC3E}">
        <p14:creationId xmlns:p14="http://schemas.microsoft.com/office/powerpoint/2010/main" val="173313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631" y="224588"/>
            <a:ext cx="11742821" cy="6464969"/>
          </a:xfrm>
        </p:spPr>
        <p:txBody>
          <a:bodyPr/>
          <a:lstStyle/>
          <a:p>
            <a:r>
              <a:rPr lang="en-US" b="1" dirty="0" smtClean="0">
                <a:solidFill>
                  <a:schemeClr val="accent6">
                    <a:lumMod val="75000"/>
                  </a:schemeClr>
                </a:solidFill>
              </a:rPr>
              <a:t>Event Streaming </a:t>
            </a:r>
            <a:r>
              <a:rPr lang="en-US" dirty="0" smtClean="0"/>
              <a:t>means continuously capturing events (data) in real-time, storing them in a log (like a timeline), and allowing systems to react to them –either immediately or later.</a:t>
            </a:r>
          </a:p>
          <a:p>
            <a:endParaRPr lang="en-US" dirty="0" smtClean="0"/>
          </a:p>
          <a:p>
            <a:endParaRPr lang="en-US" dirty="0"/>
          </a:p>
          <a:p>
            <a:endParaRPr lang="en-US" dirty="0" smtClean="0"/>
          </a:p>
          <a:p>
            <a:endParaRPr lang="en-US" dirty="0" smtClean="0"/>
          </a:p>
          <a:p>
            <a:r>
              <a:rPr lang="en-US" b="1" dirty="0" smtClean="0"/>
              <a:t>Producer: </a:t>
            </a:r>
            <a:r>
              <a:rPr lang="en-US" dirty="0" smtClean="0"/>
              <a:t>Producer will create an event.</a:t>
            </a:r>
          </a:p>
          <a:p>
            <a:r>
              <a:rPr lang="en-US" b="1" dirty="0" smtClean="0"/>
              <a:t>Kafka</a:t>
            </a:r>
            <a:r>
              <a:rPr lang="en-US" dirty="0" smtClean="0"/>
              <a:t>: Events are stored in the Kafka.</a:t>
            </a:r>
            <a:r>
              <a:rPr lang="en-US" sz="2400" b="1" dirty="0" smtClean="0"/>
              <a:t>(Generally Events are stored in the kafka topic).</a:t>
            </a:r>
          </a:p>
          <a:p>
            <a:r>
              <a:rPr lang="en-US" b="1" dirty="0" smtClean="0"/>
              <a:t>Consumer: </a:t>
            </a:r>
            <a:r>
              <a:rPr lang="en-US" dirty="0" smtClean="0"/>
              <a:t>It means Listening these events and they are processing it.</a:t>
            </a:r>
          </a:p>
          <a:p>
            <a:r>
              <a:rPr lang="en-US" dirty="0" smtClean="0"/>
              <a:t>Here there will be more then 100s of Producer and more then 100s of Consumer.</a:t>
            </a:r>
          </a:p>
          <a:p>
            <a:r>
              <a:rPr lang="en-US" dirty="0" smtClean="0"/>
              <a:t>Example: Notification, SMS Service, Invoice Service, etc…</a:t>
            </a:r>
          </a:p>
          <a:p>
            <a:endParaRPr lang="en-US" dirty="0" smtClean="0"/>
          </a:p>
          <a:p>
            <a:endParaRPr lang="en-US" dirty="0" smtClean="0"/>
          </a:p>
          <a:p>
            <a:endParaRPr lang="en-US" dirty="0" smtClean="0"/>
          </a:p>
          <a:p>
            <a:endParaRPr lang="en-IN" dirty="0"/>
          </a:p>
        </p:txBody>
      </p:sp>
      <p:pic>
        <p:nvPicPr>
          <p:cNvPr id="6" name="Picture 5"/>
          <p:cNvPicPr>
            <a:picLocks noChangeAspect="1"/>
          </p:cNvPicPr>
          <p:nvPr/>
        </p:nvPicPr>
        <p:blipFill>
          <a:blip r:embed="rId2"/>
          <a:stretch>
            <a:fillRect/>
          </a:stretch>
        </p:blipFill>
        <p:spPr>
          <a:xfrm>
            <a:off x="1719130" y="1582698"/>
            <a:ext cx="6210838" cy="1950889"/>
          </a:xfrm>
          <a:prstGeom prst="rect">
            <a:avLst/>
          </a:prstGeom>
        </p:spPr>
      </p:pic>
    </p:spTree>
    <p:extLst>
      <p:ext uri="{BB962C8B-B14F-4D97-AF65-F5344CB8AC3E}">
        <p14:creationId xmlns:p14="http://schemas.microsoft.com/office/powerpoint/2010/main" val="1190157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34963" y="1830604"/>
            <a:ext cx="5997460" cy="3185436"/>
          </a:xfrm>
          <a:prstGeom prst="rect">
            <a:avLst/>
          </a:prstGeom>
        </p:spPr>
      </p:pic>
      <p:sp>
        <p:nvSpPr>
          <p:cNvPr id="5" name="TextBox 4"/>
          <p:cNvSpPr txBox="1"/>
          <p:nvPr/>
        </p:nvSpPr>
        <p:spPr>
          <a:xfrm>
            <a:off x="192505" y="240632"/>
            <a:ext cx="11598442" cy="1384995"/>
          </a:xfrm>
          <a:prstGeom prst="rect">
            <a:avLst/>
          </a:prstGeom>
          <a:noFill/>
        </p:spPr>
        <p:txBody>
          <a:bodyPr wrap="square" rtlCol="0">
            <a:spAutoFit/>
          </a:bodyPr>
          <a:lstStyle/>
          <a:p>
            <a:r>
              <a:rPr lang="en-US" sz="2800" dirty="0" smtClean="0"/>
              <a:t>Here apart from the event stream there are many ways of pass the data. Shown In the below table.</a:t>
            </a:r>
          </a:p>
          <a:p>
            <a:endParaRPr lang="en-IN" sz="2800" dirty="0"/>
          </a:p>
        </p:txBody>
      </p:sp>
    </p:spTree>
    <p:extLst>
      <p:ext uri="{BB962C8B-B14F-4D97-AF65-F5344CB8AC3E}">
        <p14:creationId xmlns:p14="http://schemas.microsoft.com/office/powerpoint/2010/main" val="564146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243840"/>
            <a:ext cx="11704320" cy="6435634"/>
          </a:xfrm>
        </p:spPr>
        <p:txBody>
          <a:bodyPr/>
          <a:lstStyle/>
          <a:p>
            <a:pPr marL="0" indent="0">
              <a:buNone/>
            </a:pPr>
            <a:r>
              <a:rPr lang="en-US" dirty="0" smtClean="0"/>
              <a:t> </a:t>
            </a:r>
            <a:r>
              <a:rPr lang="en-US" sz="2400" b="1" dirty="0" smtClean="0">
                <a:solidFill>
                  <a:srgbClr val="FF0000"/>
                </a:solidFill>
              </a:rPr>
              <a:t>Example to understand Kafka, How it works: </a:t>
            </a:r>
            <a:r>
              <a:rPr lang="en-US" sz="2400" b="1" dirty="0" smtClean="0">
                <a:solidFill>
                  <a:schemeClr val="accent6">
                    <a:lumMod val="75000"/>
                  </a:schemeClr>
                </a:solidFill>
              </a:rPr>
              <a:t>WhatsApp group</a:t>
            </a:r>
          </a:p>
          <a:p>
            <a:r>
              <a:rPr lang="en-US" sz="2400" dirty="0" smtClean="0"/>
              <a:t>There are people who sending a messages (</a:t>
            </a:r>
            <a:r>
              <a:rPr lang="en-US" sz="2400" b="1" dirty="0" smtClean="0">
                <a:solidFill>
                  <a:schemeClr val="accent6">
                    <a:lumMod val="75000"/>
                  </a:schemeClr>
                </a:solidFill>
              </a:rPr>
              <a:t>Producers</a:t>
            </a:r>
            <a:r>
              <a:rPr lang="en-US" sz="2400" dirty="0" smtClean="0"/>
              <a:t>).</a:t>
            </a:r>
          </a:p>
          <a:p>
            <a:r>
              <a:rPr lang="en-US" sz="2400" dirty="0" smtClean="0"/>
              <a:t>Group chart that we have is nothing but Kafka topic, Normally messages and events that are going to kafka go in topic.(you might have 10 or 20 or 30 group in whatsapp, here every group is a </a:t>
            </a:r>
            <a:r>
              <a:rPr lang="en-US" sz="2400" b="1" dirty="0" smtClean="0">
                <a:solidFill>
                  <a:schemeClr val="accent6">
                    <a:lumMod val="75000"/>
                  </a:schemeClr>
                </a:solidFill>
              </a:rPr>
              <a:t>topic</a:t>
            </a:r>
            <a:r>
              <a:rPr lang="en-US" sz="2400" dirty="0" smtClean="0"/>
              <a:t>).</a:t>
            </a:r>
          </a:p>
          <a:p>
            <a:r>
              <a:rPr lang="en-US" sz="2400" dirty="0" smtClean="0"/>
              <a:t>There are people who are reading the messages (</a:t>
            </a:r>
            <a:r>
              <a:rPr lang="en-US" sz="2400" b="1" dirty="0" smtClean="0">
                <a:solidFill>
                  <a:schemeClr val="accent6">
                    <a:lumMod val="75000"/>
                  </a:schemeClr>
                </a:solidFill>
              </a:rPr>
              <a:t>Consumers</a:t>
            </a:r>
            <a:r>
              <a:rPr lang="en-US" sz="2400" dirty="0" smtClean="0"/>
              <a:t>).</a:t>
            </a:r>
          </a:p>
          <a:p>
            <a:r>
              <a:rPr lang="en-US" sz="2400" dirty="0" smtClean="0"/>
              <a:t>The coolest part is a group member is offline, then once he online then he will receive the messages, Like wise in Kafka if 10 consumers listening to a topic and 3 of there were offline (Some network issue) means messages were not losses. When those services are up then start consuming the messages from where they have left. It means there is a concept of </a:t>
            </a:r>
            <a:r>
              <a:rPr lang="en-US" sz="2400" b="1" dirty="0" smtClean="0">
                <a:solidFill>
                  <a:schemeClr val="accent6">
                    <a:lumMod val="75000"/>
                  </a:schemeClr>
                </a:solidFill>
              </a:rPr>
              <a:t>offset</a:t>
            </a:r>
            <a:r>
              <a:rPr lang="en-US" sz="2400" dirty="0" smtClean="0">
                <a:solidFill>
                  <a:schemeClr val="accent6">
                    <a:lumMod val="75000"/>
                  </a:schemeClr>
                </a:solidFill>
              </a:rPr>
              <a:t> </a:t>
            </a:r>
            <a:r>
              <a:rPr lang="en-US" sz="2400" dirty="0" smtClean="0"/>
              <a:t>from where we can read the unread messages. And messages are always stored in the orders.</a:t>
            </a:r>
          </a:p>
          <a:p>
            <a:r>
              <a:rPr lang="en-US" sz="2400" dirty="0" smtClean="0"/>
              <a:t>And Multiple people can read the same messages.(Concept Calles </a:t>
            </a:r>
            <a:r>
              <a:rPr lang="en-US" sz="2400" b="1" dirty="0" smtClean="0">
                <a:solidFill>
                  <a:schemeClr val="accent6">
                    <a:lumMod val="75000"/>
                  </a:schemeClr>
                </a:solidFill>
              </a:rPr>
              <a:t>Multiple consumer</a:t>
            </a:r>
            <a:r>
              <a:rPr lang="en-US" sz="2400" dirty="0" smtClean="0"/>
              <a:t>).</a:t>
            </a:r>
          </a:p>
          <a:p>
            <a:endParaRPr lang="en-IN" dirty="0"/>
          </a:p>
        </p:txBody>
      </p:sp>
    </p:spTree>
    <p:extLst>
      <p:ext uri="{BB962C8B-B14F-4D97-AF65-F5344CB8AC3E}">
        <p14:creationId xmlns:p14="http://schemas.microsoft.com/office/powerpoint/2010/main" val="749501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68731" y="1525949"/>
            <a:ext cx="7524206" cy="3760153"/>
          </a:xfrm>
          <a:prstGeom prst="rect">
            <a:avLst/>
          </a:prstGeom>
        </p:spPr>
      </p:pic>
      <p:sp>
        <p:nvSpPr>
          <p:cNvPr id="5" name="TextBox 4"/>
          <p:cNvSpPr txBox="1"/>
          <p:nvPr/>
        </p:nvSpPr>
        <p:spPr>
          <a:xfrm>
            <a:off x="272716" y="208547"/>
            <a:ext cx="11534273" cy="523220"/>
          </a:xfrm>
          <a:prstGeom prst="rect">
            <a:avLst/>
          </a:prstGeom>
          <a:noFill/>
        </p:spPr>
        <p:txBody>
          <a:bodyPr wrap="square" rtlCol="0">
            <a:spAutoFit/>
          </a:bodyPr>
          <a:lstStyle/>
          <a:p>
            <a:r>
              <a:rPr lang="en-US" sz="2800" b="1" dirty="0" smtClean="0">
                <a:solidFill>
                  <a:srgbClr val="FF0000"/>
                </a:solidFill>
              </a:rPr>
              <a:t>Difference Between the Kafka And RabbitMQ</a:t>
            </a:r>
            <a:endParaRPr lang="en-IN" sz="2800" b="1" dirty="0">
              <a:solidFill>
                <a:srgbClr val="FF0000"/>
              </a:solidFill>
            </a:endParaRPr>
          </a:p>
        </p:txBody>
      </p:sp>
    </p:spTree>
    <p:extLst>
      <p:ext uri="{BB962C8B-B14F-4D97-AF65-F5344CB8AC3E}">
        <p14:creationId xmlns:p14="http://schemas.microsoft.com/office/powerpoint/2010/main" val="63309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423" y="156754"/>
            <a:ext cx="11686903" cy="6514012"/>
          </a:xfrm>
        </p:spPr>
        <p:txBody>
          <a:bodyPr>
            <a:normAutofit fontScale="92500" lnSpcReduction="20000"/>
          </a:bodyPr>
          <a:lstStyle/>
          <a:p>
            <a:r>
              <a:rPr lang="en-US" sz="2000" b="1" dirty="0" smtClean="0">
                <a:solidFill>
                  <a:srgbClr val="FF0000"/>
                </a:solidFill>
              </a:rPr>
              <a:t>Kafka Architecture And Components:</a:t>
            </a:r>
          </a:p>
          <a:p>
            <a:pPr marL="514350" indent="-514350">
              <a:buFont typeface="+mj-lt"/>
              <a:buAutoNum type="arabicPeriod"/>
            </a:pPr>
            <a:r>
              <a:rPr lang="en-US" sz="2000" dirty="0" smtClean="0"/>
              <a:t>Event</a:t>
            </a:r>
          </a:p>
          <a:p>
            <a:pPr marL="514350" indent="-514350">
              <a:buFont typeface="+mj-lt"/>
              <a:buAutoNum type="arabicPeriod"/>
            </a:pPr>
            <a:r>
              <a:rPr lang="en-US" sz="2000" dirty="0" smtClean="0"/>
              <a:t>Producer</a:t>
            </a:r>
          </a:p>
          <a:p>
            <a:pPr marL="514350" indent="-514350">
              <a:buFont typeface="+mj-lt"/>
              <a:buAutoNum type="arabicPeriod"/>
            </a:pPr>
            <a:r>
              <a:rPr lang="en-US" sz="2000" dirty="0" smtClean="0"/>
              <a:t>Consumer</a:t>
            </a:r>
          </a:p>
          <a:p>
            <a:pPr marL="514350" indent="-514350">
              <a:buFont typeface="+mj-lt"/>
              <a:buAutoNum type="arabicPeriod"/>
            </a:pPr>
            <a:r>
              <a:rPr lang="en-US" sz="2000" dirty="0" smtClean="0"/>
              <a:t>Topics</a:t>
            </a:r>
          </a:p>
          <a:p>
            <a:pPr marL="514350" indent="-514350">
              <a:buFont typeface="+mj-lt"/>
              <a:buAutoNum type="arabicPeriod"/>
            </a:pPr>
            <a:r>
              <a:rPr lang="en-US" sz="2000" dirty="0" smtClean="0"/>
              <a:t>Partitions</a:t>
            </a:r>
          </a:p>
          <a:p>
            <a:pPr marL="514350" indent="-514350">
              <a:buFont typeface="+mj-lt"/>
              <a:buAutoNum type="arabicPeriod"/>
            </a:pPr>
            <a:r>
              <a:rPr lang="en-US" sz="2000" dirty="0" smtClean="0"/>
              <a:t>Consumer Groups</a:t>
            </a:r>
          </a:p>
          <a:p>
            <a:pPr marL="514350" indent="-514350">
              <a:buFont typeface="+mj-lt"/>
              <a:buAutoNum type="arabicPeriod"/>
            </a:pPr>
            <a:r>
              <a:rPr lang="en-US" sz="2000" dirty="0" smtClean="0"/>
              <a:t>Offset</a:t>
            </a:r>
          </a:p>
          <a:p>
            <a:pPr marL="514350" indent="-514350">
              <a:buFont typeface="+mj-lt"/>
              <a:buAutoNum type="arabicPeriod"/>
            </a:pPr>
            <a:r>
              <a:rPr lang="en-US" sz="2000" dirty="0" smtClean="0"/>
              <a:t>Consumer Rebalancing</a:t>
            </a:r>
          </a:p>
          <a:p>
            <a:pPr marL="0" indent="0">
              <a:buNone/>
            </a:pPr>
            <a:endParaRPr lang="en-US" sz="2000" dirty="0"/>
          </a:p>
          <a:p>
            <a:pPr marL="457200" indent="-457200">
              <a:buFont typeface="+mj-lt"/>
              <a:buAutoNum type="arabicPeriod"/>
            </a:pPr>
            <a:r>
              <a:rPr lang="en-US" sz="2000" b="1" dirty="0" smtClean="0">
                <a:solidFill>
                  <a:schemeClr val="accent6">
                    <a:lumMod val="75000"/>
                  </a:schemeClr>
                </a:solidFill>
              </a:rPr>
              <a:t>Event</a:t>
            </a:r>
            <a:r>
              <a:rPr lang="en-US" sz="2000" dirty="0" smtClean="0">
                <a:solidFill>
                  <a:schemeClr val="accent6">
                    <a:lumMod val="75000"/>
                  </a:schemeClr>
                </a:solidFill>
              </a:rPr>
              <a:t> </a:t>
            </a:r>
            <a:r>
              <a:rPr lang="en-US" sz="2000" dirty="0" smtClean="0"/>
              <a:t>means Any meaning full message or action sent to the kafka.</a:t>
            </a:r>
          </a:p>
          <a:p>
            <a:pPr marL="457200" indent="-457200">
              <a:buFont typeface="+mj-lt"/>
              <a:buAutoNum type="arabicPeriod"/>
            </a:pPr>
            <a:r>
              <a:rPr lang="en-US" sz="2000" b="1" dirty="0" smtClean="0">
                <a:solidFill>
                  <a:schemeClr val="accent6">
                    <a:lumMod val="75000"/>
                  </a:schemeClr>
                </a:solidFill>
              </a:rPr>
              <a:t>Producer</a:t>
            </a:r>
            <a:r>
              <a:rPr lang="en-US" sz="2000" dirty="0" smtClean="0">
                <a:solidFill>
                  <a:schemeClr val="accent6">
                    <a:lumMod val="75000"/>
                  </a:schemeClr>
                </a:solidFill>
              </a:rPr>
              <a:t> </a:t>
            </a:r>
            <a:r>
              <a:rPr lang="en-US" sz="2000" dirty="0" smtClean="0"/>
              <a:t>is someone who produces the message or produces the event.(In Kafka Producer is any app or data that sends data to the Kafka). In real n –number of producers.</a:t>
            </a:r>
          </a:p>
          <a:p>
            <a:pPr marL="457200" indent="-457200">
              <a:buFont typeface="+mj-lt"/>
              <a:buAutoNum type="arabicPeriod"/>
            </a:pPr>
            <a:r>
              <a:rPr lang="en-US" sz="2000" b="1" dirty="0" smtClean="0">
                <a:solidFill>
                  <a:schemeClr val="accent6">
                    <a:lumMod val="75000"/>
                  </a:schemeClr>
                </a:solidFill>
              </a:rPr>
              <a:t>Consumer </a:t>
            </a:r>
            <a:r>
              <a:rPr lang="en-US" sz="2000" dirty="0" smtClean="0"/>
              <a:t>nothing but Listeners or receivers, </a:t>
            </a:r>
            <a:r>
              <a:rPr lang="en-US" sz="2000" dirty="0" smtClean="0">
                <a:solidFill>
                  <a:schemeClr val="accent6">
                    <a:lumMod val="75000"/>
                  </a:schemeClr>
                </a:solidFill>
              </a:rPr>
              <a:t> (</a:t>
            </a:r>
            <a:r>
              <a:rPr lang="en-US" sz="2000" dirty="0" smtClean="0"/>
              <a:t>means consuming that particular event.) </a:t>
            </a:r>
          </a:p>
          <a:p>
            <a:pPr marL="457200" indent="-457200">
              <a:buFont typeface="+mj-lt"/>
              <a:buAutoNum type="arabicPeriod"/>
            </a:pPr>
            <a:r>
              <a:rPr lang="en-US" sz="2000" b="1" dirty="0" smtClean="0">
                <a:solidFill>
                  <a:schemeClr val="accent6">
                    <a:lumMod val="75000"/>
                  </a:schemeClr>
                </a:solidFill>
              </a:rPr>
              <a:t>Topics</a:t>
            </a:r>
            <a:r>
              <a:rPr lang="en-US" sz="2000" dirty="0" smtClean="0"/>
              <a:t>: It is nothing but a channel of receiving messages, It is a way of segregating messages within the Kafka. And within topic there is tons of messages. And within topic also have the concept called </a:t>
            </a:r>
            <a:r>
              <a:rPr lang="en-US" sz="2000" b="1" dirty="0" smtClean="0">
                <a:solidFill>
                  <a:schemeClr val="accent6">
                    <a:lumMod val="75000"/>
                  </a:schemeClr>
                </a:solidFill>
              </a:rPr>
              <a:t>partitions</a:t>
            </a:r>
            <a:r>
              <a:rPr lang="en-US" sz="2000" dirty="0" smtClean="0"/>
              <a:t>.</a:t>
            </a:r>
          </a:p>
          <a:p>
            <a:pPr marL="457200" indent="-457200">
              <a:buFont typeface="+mj-lt"/>
              <a:buAutoNum type="arabicPeriod"/>
            </a:pPr>
            <a:r>
              <a:rPr lang="en-US" sz="2000" b="1" dirty="0" smtClean="0">
                <a:solidFill>
                  <a:schemeClr val="accent6">
                    <a:lumMod val="75000"/>
                  </a:schemeClr>
                </a:solidFill>
              </a:rPr>
              <a:t>Partition:</a:t>
            </a:r>
          </a:p>
          <a:p>
            <a:pPr marL="457200" indent="-457200">
              <a:buFont typeface="+mj-lt"/>
              <a:buAutoNum type="arabicPeriod"/>
            </a:pPr>
            <a:r>
              <a:rPr lang="en-US" sz="2000" b="1" dirty="0" smtClean="0">
                <a:solidFill>
                  <a:schemeClr val="accent6">
                    <a:lumMod val="75000"/>
                  </a:schemeClr>
                </a:solidFill>
              </a:rPr>
              <a:t>Consumer Groups: </a:t>
            </a:r>
          </a:p>
          <a:p>
            <a:pPr marL="457200" indent="-457200">
              <a:buFont typeface="+mj-lt"/>
              <a:buAutoNum type="arabicPeriod"/>
            </a:pPr>
            <a:r>
              <a:rPr lang="en-US" sz="2000" b="1" dirty="0" smtClean="0">
                <a:solidFill>
                  <a:schemeClr val="accent6">
                    <a:lumMod val="75000"/>
                  </a:schemeClr>
                </a:solidFill>
              </a:rPr>
              <a:t>Offset:</a:t>
            </a:r>
          </a:p>
          <a:p>
            <a:pPr marL="457200" indent="-457200">
              <a:buFont typeface="+mj-lt"/>
              <a:buAutoNum type="arabicPeriod"/>
            </a:pPr>
            <a:r>
              <a:rPr lang="en-US" sz="2000" b="1" dirty="0" smtClean="0">
                <a:solidFill>
                  <a:schemeClr val="accent6">
                    <a:lumMod val="75000"/>
                  </a:schemeClr>
                </a:solidFill>
              </a:rPr>
              <a:t>Consumer Rebalancing: </a:t>
            </a:r>
            <a:r>
              <a:rPr lang="en-US" sz="2000" dirty="0" smtClean="0"/>
              <a:t>It is a process of redistributing the topic partition among the consumer within the consumer group.</a:t>
            </a:r>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0" indent="0">
              <a:buNone/>
            </a:pPr>
            <a:endParaRPr lang="en-US" sz="2000" dirty="0" smtClean="0"/>
          </a:p>
        </p:txBody>
      </p:sp>
      <p:pic>
        <p:nvPicPr>
          <p:cNvPr id="4" name="Picture 3"/>
          <p:cNvPicPr>
            <a:picLocks noChangeAspect="1"/>
          </p:cNvPicPr>
          <p:nvPr/>
        </p:nvPicPr>
        <p:blipFill>
          <a:blip r:embed="rId2"/>
          <a:stretch>
            <a:fillRect/>
          </a:stretch>
        </p:blipFill>
        <p:spPr>
          <a:xfrm>
            <a:off x="5336455" y="1434122"/>
            <a:ext cx="6134632" cy="1638442"/>
          </a:xfrm>
          <a:prstGeom prst="rect">
            <a:avLst/>
          </a:prstGeom>
        </p:spPr>
      </p:pic>
    </p:spTree>
    <p:extLst>
      <p:ext uri="{BB962C8B-B14F-4D97-AF65-F5344CB8AC3E}">
        <p14:creationId xmlns:p14="http://schemas.microsoft.com/office/powerpoint/2010/main" val="915387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98851" y="950160"/>
            <a:ext cx="5188235" cy="2811944"/>
          </a:xfrm>
          <a:prstGeom prst="rect">
            <a:avLst/>
          </a:prstGeom>
        </p:spPr>
      </p:pic>
      <p:pic>
        <p:nvPicPr>
          <p:cNvPr id="5" name="Picture 4"/>
          <p:cNvPicPr>
            <a:picLocks noChangeAspect="1"/>
          </p:cNvPicPr>
          <p:nvPr/>
        </p:nvPicPr>
        <p:blipFill>
          <a:blip r:embed="rId3"/>
          <a:stretch>
            <a:fillRect/>
          </a:stretch>
        </p:blipFill>
        <p:spPr>
          <a:xfrm>
            <a:off x="5620533" y="950160"/>
            <a:ext cx="6379878" cy="2811944"/>
          </a:xfrm>
          <a:prstGeom prst="rect">
            <a:avLst/>
          </a:prstGeom>
        </p:spPr>
      </p:pic>
      <p:sp>
        <p:nvSpPr>
          <p:cNvPr id="6" name="TextBox 5"/>
          <p:cNvSpPr txBox="1"/>
          <p:nvPr/>
        </p:nvSpPr>
        <p:spPr>
          <a:xfrm>
            <a:off x="298851" y="304800"/>
            <a:ext cx="5126589" cy="369332"/>
          </a:xfrm>
          <a:prstGeom prst="rect">
            <a:avLst/>
          </a:prstGeom>
          <a:noFill/>
        </p:spPr>
        <p:txBody>
          <a:bodyPr wrap="square" rtlCol="0">
            <a:spAutoFit/>
          </a:bodyPr>
          <a:lstStyle/>
          <a:p>
            <a:r>
              <a:rPr lang="en-US" dirty="0" smtClean="0"/>
              <a:t>Image for the Producer, Event ,Topic and Consumer</a:t>
            </a:r>
            <a:endParaRPr lang="en-IN" dirty="0"/>
          </a:p>
        </p:txBody>
      </p:sp>
      <p:sp>
        <p:nvSpPr>
          <p:cNvPr id="7" name="TextBox 6"/>
          <p:cNvSpPr txBox="1"/>
          <p:nvPr/>
        </p:nvSpPr>
        <p:spPr>
          <a:xfrm>
            <a:off x="5620533" y="304800"/>
            <a:ext cx="6292793" cy="369332"/>
          </a:xfrm>
          <a:prstGeom prst="rect">
            <a:avLst/>
          </a:prstGeom>
          <a:noFill/>
        </p:spPr>
        <p:txBody>
          <a:bodyPr wrap="square" rtlCol="0">
            <a:spAutoFit/>
          </a:bodyPr>
          <a:lstStyle/>
          <a:p>
            <a:r>
              <a:rPr lang="en-US" dirty="0" smtClean="0"/>
              <a:t>Image for the Topic, Partition, Consumer Group</a:t>
            </a:r>
            <a:endParaRPr lang="en-IN" dirty="0"/>
          </a:p>
        </p:txBody>
      </p:sp>
      <p:pic>
        <p:nvPicPr>
          <p:cNvPr id="8" name="Picture 7"/>
          <p:cNvPicPr>
            <a:picLocks noChangeAspect="1"/>
          </p:cNvPicPr>
          <p:nvPr/>
        </p:nvPicPr>
        <p:blipFill>
          <a:blip r:embed="rId4"/>
          <a:stretch>
            <a:fillRect/>
          </a:stretch>
        </p:blipFill>
        <p:spPr>
          <a:xfrm>
            <a:off x="298851" y="4458788"/>
            <a:ext cx="5188235" cy="2159725"/>
          </a:xfrm>
          <a:prstGeom prst="rect">
            <a:avLst/>
          </a:prstGeom>
        </p:spPr>
      </p:pic>
      <p:sp>
        <p:nvSpPr>
          <p:cNvPr id="9" name="TextBox 8"/>
          <p:cNvSpPr txBox="1"/>
          <p:nvPr/>
        </p:nvSpPr>
        <p:spPr>
          <a:xfrm>
            <a:off x="298851" y="3892731"/>
            <a:ext cx="5188235" cy="369332"/>
          </a:xfrm>
          <a:prstGeom prst="rect">
            <a:avLst/>
          </a:prstGeom>
          <a:noFill/>
        </p:spPr>
        <p:txBody>
          <a:bodyPr wrap="square" rtlCol="0">
            <a:spAutoFit/>
          </a:bodyPr>
          <a:lstStyle/>
          <a:p>
            <a:r>
              <a:rPr lang="en-US" dirty="0" smtClean="0"/>
              <a:t>Image for the Partition and Offset</a:t>
            </a:r>
            <a:endParaRPr lang="en-IN" dirty="0"/>
          </a:p>
        </p:txBody>
      </p:sp>
      <p:sp>
        <p:nvSpPr>
          <p:cNvPr id="10" name="TextBox 9"/>
          <p:cNvSpPr txBox="1"/>
          <p:nvPr/>
        </p:nvSpPr>
        <p:spPr>
          <a:xfrm>
            <a:off x="5903495" y="4458788"/>
            <a:ext cx="6096916" cy="1015663"/>
          </a:xfrm>
          <a:prstGeom prst="rect">
            <a:avLst/>
          </a:prstGeom>
          <a:noFill/>
        </p:spPr>
        <p:txBody>
          <a:bodyPr wrap="square" rtlCol="0">
            <a:spAutoFit/>
          </a:bodyPr>
          <a:lstStyle/>
          <a:p>
            <a:r>
              <a:rPr lang="en-US" sz="2000" b="1" dirty="0" smtClean="0">
                <a:solidFill>
                  <a:schemeClr val="accent6">
                    <a:lumMod val="75000"/>
                  </a:schemeClr>
                </a:solidFill>
              </a:rPr>
              <a:t>09. Offset</a:t>
            </a:r>
            <a:r>
              <a:rPr lang="en-US" sz="2000" dirty="0" smtClean="0">
                <a:solidFill>
                  <a:schemeClr val="accent6">
                    <a:lumMod val="75000"/>
                  </a:schemeClr>
                </a:solidFill>
              </a:rPr>
              <a:t> </a:t>
            </a:r>
            <a:r>
              <a:rPr lang="en-US" sz="2000" dirty="0" smtClean="0"/>
              <a:t>Is like a book mark like of your last read      message.</a:t>
            </a:r>
          </a:p>
          <a:p>
            <a:pPr marL="457200" indent="-457200">
              <a:buFont typeface="Arial" panose="020B0604020202020204" pitchFamily="34" charset="0"/>
              <a:buChar char="•"/>
            </a:pPr>
            <a:r>
              <a:rPr lang="en-US" sz="2000" dirty="0" smtClean="0"/>
              <a:t>Within partition will be having the offset.</a:t>
            </a:r>
            <a:endParaRPr lang="en-IN" sz="2000" dirty="0"/>
          </a:p>
        </p:txBody>
      </p:sp>
    </p:spTree>
    <p:extLst>
      <p:ext uri="{BB962C8B-B14F-4D97-AF65-F5344CB8AC3E}">
        <p14:creationId xmlns:p14="http://schemas.microsoft.com/office/powerpoint/2010/main" val="3521836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235130"/>
            <a:ext cx="11489356" cy="6213795"/>
          </a:xfrm>
        </p:spPr>
        <p:txBody>
          <a:bodyPr/>
          <a:lstStyle/>
          <a:p>
            <a:r>
              <a:rPr lang="en-US" sz="2000" dirty="0" smtClean="0"/>
              <a:t>In Kafka we can have multiple instance of kafka running. Here we can see in the image that there all 4 kafka running in the Cluster. Because better managing the load.</a:t>
            </a:r>
          </a:p>
        </p:txBody>
      </p:sp>
      <p:pic>
        <p:nvPicPr>
          <p:cNvPr id="4" name="Picture 3"/>
          <p:cNvPicPr>
            <a:picLocks noChangeAspect="1"/>
          </p:cNvPicPr>
          <p:nvPr/>
        </p:nvPicPr>
        <p:blipFill>
          <a:blip r:embed="rId2"/>
          <a:stretch>
            <a:fillRect/>
          </a:stretch>
        </p:blipFill>
        <p:spPr>
          <a:xfrm>
            <a:off x="5556068" y="1379707"/>
            <a:ext cx="6211962" cy="3924640"/>
          </a:xfrm>
          <a:prstGeom prst="rect">
            <a:avLst/>
          </a:prstGeom>
        </p:spPr>
      </p:pic>
      <p:sp>
        <p:nvSpPr>
          <p:cNvPr id="5" name="TextBox 4"/>
          <p:cNvSpPr txBox="1"/>
          <p:nvPr/>
        </p:nvSpPr>
        <p:spPr>
          <a:xfrm>
            <a:off x="574765" y="1497874"/>
            <a:ext cx="4894217"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rgbClr val="FF0000"/>
                </a:solidFill>
              </a:rPr>
              <a:t>Broker</a:t>
            </a:r>
            <a:r>
              <a:rPr lang="en-US" dirty="0" smtClean="0">
                <a:solidFill>
                  <a:srgbClr val="FF0000"/>
                </a:solidFill>
              </a:rPr>
              <a:t> </a:t>
            </a:r>
            <a:r>
              <a:rPr lang="en-US" dirty="0" smtClean="0"/>
              <a:t>means one instance of the kafka.</a:t>
            </a:r>
          </a:p>
          <a:p>
            <a:pPr marL="285750" indent="-285750">
              <a:buFont typeface="Arial" panose="020B0604020202020204" pitchFamily="34" charset="0"/>
              <a:buChar char="•"/>
            </a:pPr>
            <a:r>
              <a:rPr lang="en-US" b="1" dirty="0" smtClean="0">
                <a:solidFill>
                  <a:srgbClr val="FF0000"/>
                </a:solidFill>
              </a:rPr>
              <a:t>Zookeeper</a:t>
            </a:r>
            <a:r>
              <a:rPr lang="en-US" dirty="0" smtClean="0"/>
              <a:t>: Help manage and coordinate different kafka broker and track which broker has which data.</a:t>
            </a:r>
          </a:p>
          <a:p>
            <a:pPr marL="285750" indent="-285750">
              <a:buFont typeface="Arial" panose="020B0604020202020204" pitchFamily="34" charset="0"/>
              <a:buChar char="•"/>
            </a:pPr>
            <a:r>
              <a:rPr lang="en-US" dirty="0" smtClean="0"/>
              <a:t>zookeeper manages the Cluster.</a:t>
            </a:r>
          </a:p>
          <a:p>
            <a:pPr marL="342900" indent="-342900">
              <a:buFont typeface="Arial" panose="020B0604020202020204" pitchFamily="34" charset="0"/>
              <a:buChar char="•"/>
            </a:pPr>
            <a:r>
              <a:rPr lang="en-US" dirty="0" smtClean="0"/>
              <a:t>In the newer version kafka is running away from the Zookeeper because  whenever we install the kafka we need to install the zookeeper also and also first we need to start the zookeeper and then start the kafka.</a:t>
            </a:r>
          </a:p>
          <a:p>
            <a:pPr marL="342900" indent="-342900">
              <a:buFont typeface="Arial" panose="020B0604020202020204" pitchFamily="34" charset="0"/>
              <a:buChar char="•"/>
            </a:pPr>
            <a:r>
              <a:rPr lang="en-US" dirty="0" smtClean="0"/>
              <a:t>In new version Kafka introduced kRaft mode, Where kRaft mode Zookeeper is not needed.</a:t>
            </a:r>
          </a:p>
          <a:p>
            <a:pPr marL="342900"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111564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1802</TotalTime>
  <Words>1219</Words>
  <Application>Microsoft Office PowerPoint</Application>
  <PresentationFormat>Widescreen</PresentationFormat>
  <Paragraphs>137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Unicode MS</vt:lpstr>
      <vt:lpstr>Arial</vt:lpstr>
      <vt:lpstr>Calibri</vt:lpstr>
      <vt:lpstr>Calibri Light</vt:lpstr>
      <vt:lpstr>Office Theme</vt:lpstr>
      <vt:lpstr>Kafka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76</cp:revision>
  <dcterms:created xsi:type="dcterms:W3CDTF">2025-08-05T15:34:38Z</dcterms:created>
  <dcterms:modified xsi:type="dcterms:W3CDTF">2025-08-13T17:12:58Z</dcterms:modified>
</cp:coreProperties>
</file>